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8" r:id="rId1"/>
  </p:sldMasterIdLst>
  <p:sldIdLst>
    <p:sldId id="256" r:id="rId2"/>
    <p:sldId id="257" r:id="rId3"/>
    <p:sldId id="262" r:id="rId4"/>
    <p:sldId id="263" r:id="rId5"/>
    <p:sldId id="265" r:id="rId6"/>
    <p:sldId id="267" r:id="rId7"/>
    <p:sldId id="266" r:id="rId8"/>
    <p:sldId id="268" r:id="rId9"/>
    <p:sldId id="264" r:id="rId10"/>
    <p:sldId id="269" r:id="rId11"/>
    <p:sldId id="278" r:id="rId12"/>
    <p:sldId id="258" r:id="rId13"/>
    <p:sldId id="260" r:id="rId14"/>
    <p:sldId id="271" r:id="rId15"/>
    <p:sldId id="274" r:id="rId16"/>
    <p:sldId id="273" r:id="rId17"/>
    <p:sldId id="280" r:id="rId18"/>
    <p:sldId id="270" r:id="rId19"/>
    <p:sldId id="261" r:id="rId20"/>
    <p:sldId id="275" r:id="rId21"/>
    <p:sldId id="276" r:id="rId22"/>
    <p:sldId id="277" r:id="rId23"/>
    <p:sldId id="281"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1/13/2025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69913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25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721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51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1/13/2025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3253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746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47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801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273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1/13/2025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75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1/13/2025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26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1/13/2025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57134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earth.gsfc.nasa.gov/climate/data/deep-blue/science#:~:text=The%20%C3%85ngstr%C3%B6m%20exponent%20is%20a,longer%20(e.g.%20red%20light)" TargetMode="External"/><Relationship Id="rId2" Type="http://schemas.openxmlformats.org/officeDocument/2006/relationships/hyperlink" Target="https://en.wikipedia.org/wiki/Single-scattering_albedo"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tandfonline.com/doi/full/10.1080/02786826.2023.2186214#d1e188"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arth.gsfc.nasa.gov/climate/data/deep-blue/science#:~:text=The%20%C3%85ngstr%C3%B6m%20exponent%20is%20a,longer%20(e.g.%20red%20light)" TargetMode="Externa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nadezsha/MSc---Applied-Meteorology-and-Environmental-Physics/tree/main/Radiation%20and%20Atmosphere%20Interaction"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89F1-D55F-24A6-7AB2-75645FFD15B4}"/>
              </a:ext>
            </a:extLst>
          </p:cNvPr>
          <p:cNvSpPr>
            <a:spLocks noGrp="1"/>
          </p:cNvSpPr>
          <p:nvPr>
            <p:ph type="ctrTitle"/>
          </p:nvPr>
        </p:nvSpPr>
        <p:spPr>
          <a:xfrm>
            <a:off x="1561708" y="2091263"/>
            <a:ext cx="9070848" cy="1675194"/>
          </a:xfrm>
        </p:spPr>
        <p:txBody>
          <a:bodyPr/>
          <a:lstStyle/>
          <a:p>
            <a:r>
              <a:rPr lang="el-GR" sz="4400" dirty="0"/>
              <a:t>ΑΛΛΗΛΕΠΙΔΡΑΣΗ </a:t>
            </a:r>
            <a:br>
              <a:rPr lang="el-GR" sz="4400" dirty="0"/>
            </a:br>
            <a:r>
              <a:rPr lang="el-GR" sz="4400" dirty="0"/>
              <a:t>ΑΚΤΙΝΟΒΟΛΙΑΣ - ΑΤΜΟΣΦΑΙΡΑΣ</a:t>
            </a:r>
            <a:endParaRPr lang="en-US" sz="4400" dirty="0"/>
          </a:p>
        </p:txBody>
      </p:sp>
      <p:sp>
        <p:nvSpPr>
          <p:cNvPr id="3" name="Subtitle 2">
            <a:extLst>
              <a:ext uri="{FF2B5EF4-FFF2-40B4-BE49-F238E27FC236}">
                <a16:creationId xmlns:a16="http://schemas.microsoft.com/office/drawing/2014/main" id="{0A5E736D-50B1-2B13-F668-DB4B4DD74D57}"/>
              </a:ext>
            </a:extLst>
          </p:cNvPr>
          <p:cNvSpPr>
            <a:spLocks noGrp="1"/>
          </p:cNvSpPr>
          <p:nvPr>
            <p:ph type="subTitle" idx="1"/>
          </p:nvPr>
        </p:nvSpPr>
        <p:spPr>
          <a:xfrm>
            <a:off x="1559444" y="3684813"/>
            <a:ext cx="9070848" cy="457201"/>
          </a:xfrm>
        </p:spPr>
        <p:txBody>
          <a:bodyPr>
            <a:noAutofit/>
          </a:bodyPr>
          <a:lstStyle/>
          <a:p>
            <a:r>
              <a:rPr lang="el-GR" sz="2800" dirty="0"/>
              <a:t>ΕΡΓΑΣΙΑ 4 </a:t>
            </a:r>
          </a:p>
          <a:p>
            <a:endParaRPr lang="en-US" sz="2800" dirty="0"/>
          </a:p>
        </p:txBody>
      </p:sp>
      <p:sp>
        <p:nvSpPr>
          <p:cNvPr id="4" name="TextBox 3">
            <a:extLst>
              <a:ext uri="{FF2B5EF4-FFF2-40B4-BE49-F238E27FC236}">
                <a16:creationId xmlns:a16="http://schemas.microsoft.com/office/drawing/2014/main" id="{14448BAA-21C0-5888-B653-C95069992ACF}"/>
              </a:ext>
            </a:extLst>
          </p:cNvPr>
          <p:cNvSpPr txBox="1"/>
          <p:nvPr/>
        </p:nvSpPr>
        <p:spPr>
          <a:xfrm>
            <a:off x="1643743" y="4441371"/>
            <a:ext cx="9070848" cy="830997"/>
          </a:xfrm>
          <a:prstGeom prst="rect">
            <a:avLst/>
          </a:prstGeom>
          <a:noFill/>
        </p:spPr>
        <p:txBody>
          <a:bodyPr wrap="square" rtlCol="0">
            <a:spAutoFit/>
          </a:bodyPr>
          <a:lstStyle/>
          <a:p>
            <a:pPr algn="ctr"/>
            <a:r>
              <a:rPr lang="el-GR" sz="2400" dirty="0"/>
              <a:t>Νάντια </a:t>
            </a:r>
            <a:r>
              <a:rPr lang="el-GR" sz="2400" dirty="0" err="1"/>
              <a:t>Καϊρακτίδη</a:t>
            </a:r>
            <a:endParaRPr lang="el-GR" sz="2400" dirty="0"/>
          </a:p>
          <a:p>
            <a:pPr algn="ctr"/>
            <a:r>
              <a:rPr lang="el-GR" sz="2400" dirty="0"/>
              <a:t>ΑΜ : 1068622</a:t>
            </a:r>
            <a:endParaRPr lang="en-US" sz="2400" dirty="0"/>
          </a:p>
        </p:txBody>
      </p:sp>
    </p:spTree>
    <p:extLst>
      <p:ext uri="{BB962C8B-B14F-4D97-AF65-F5344CB8AC3E}">
        <p14:creationId xmlns:p14="http://schemas.microsoft.com/office/powerpoint/2010/main" val="4201299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EC1BB7-6955-B4BB-AE6E-A81EBBD486BE}"/>
              </a:ext>
            </a:extLst>
          </p:cNvPr>
          <p:cNvPicPr>
            <a:picLocks noChangeAspect="1"/>
          </p:cNvPicPr>
          <p:nvPr/>
        </p:nvPicPr>
        <p:blipFill>
          <a:blip r:embed="rId2"/>
          <a:stretch>
            <a:fillRect/>
          </a:stretch>
        </p:blipFill>
        <p:spPr>
          <a:xfrm>
            <a:off x="674912" y="1869948"/>
            <a:ext cx="5196840" cy="3118104"/>
          </a:xfrm>
          <a:prstGeom prst="rect">
            <a:avLst/>
          </a:prstGeom>
        </p:spPr>
      </p:pic>
      <p:sp>
        <p:nvSpPr>
          <p:cNvPr id="5" name="TextBox 4">
            <a:extLst>
              <a:ext uri="{FF2B5EF4-FFF2-40B4-BE49-F238E27FC236}">
                <a16:creationId xmlns:a16="http://schemas.microsoft.com/office/drawing/2014/main" id="{0A311DB3-9F92-E14A-CBA9-115AABFCFDA7}"/>
              </a:ext>
            </a:extLst>
          </p:cNvPr>
          <p:cNvSpPr txBox="1"/>
          <p:nvPr/>
        </p:nvSpPr>
        <p:spPr>
          <a:xfrm>
            <a:off x="6490369" y="612844"/>
            <a:ext cx="5196840" cy="5632311"/>
          </a:xfrm>
          <a:prstGeom prst="rect">
            <a:avLst/>
          </a:prstGeom>
          <a:noFill/>
        </p:spPr>
        <p:txBody>
          <a:bodyPr wrap="square" rtlCol="0">
            <a:spAutoFit/>
          </a:bodyPr>
          <a:lstStyle/>
          <a:p>
            <a:r>
              <a:rPr lang="el-GR" dirty="0"/>
              <a:t>Στην περίπτωση όπου η ζενίθια γωνία ισούται με 85 μοίρες αρχίζουμε να παρατηρούμε μικρές διαφοροποιήσεις και στην ολική συνιστώσα της ακτινοβολίας ενώ η άμεση εξακολουθεί να τείνει και πάλι στο μηδέν. Τα </a:t>
            </a:r>
            <a:r>
              <a:rPr lang="el-GR" dirty="0" err="1"/>
              <a:t>peaks</a:t>
            </a:r>
            <a:r>
              <a:rPr lang="el-GR" dirty="0"/>
              <a:t> που εμφανίζονται στις καμπύλες της διάχυτης και της ολικής ακτινοβολίας είναι σχεδόν </a:t>
            </a:r>
            <a:r>
              <a:rPr lang="el-GR" dirty="0" err="1"/>
              <a:t>αντισυμμετρικά</a:t>
            </a:r>
            <a:r>
              <a:rPr lang="el-GR" dirty="0"/>
              <a:t> και εντοπίζονται στα ίδια μήκη κύματος και για τις 2 καμπύλες. Παρά το γεγονός ότι βλέπουμε μία μικρή διακύμανση στην καμπύλη της ολικής ακτινοβολίας, η μέγιστη τιμή του λόγου (για b = 1.0) ισούται με 0.27 και της διάχυτης με 2.92. Ο λόγος για τον οποίο οι μικρές αυτές αποκλίσεις της ολικής ακτινοβολίας γίνονται οπτικά αισθητές, είναι διότι οι τιμές των λόγων της διάχυτης ακτινοβολίας είναι πλέον τόσο μικρές ώστε να γίνονται συγκρίσιμες με τους λόγους των άλλων δύο συνιστωσών της ακτινοβολίας.</a:t>
            </a:r>
            <a:endParaRPr lang="en-US" dirty="0"/>
          </a:p>
        </p:txBody>
      </p:sp>
    </p:spTree>
    <p:extLst>
      <p:ext uri="{BB962C8B-B14F-4D97-AF65-F5344CB8AC3E}">
        <p14:creationId xmlns:p14="http://schemas.microsoft.com/office/powerpoint/2010/main" val="169295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6DF1-3A58-87BB-DDEF-7A04FE893239}"/>
              </a:ext>
            </a:extLst>
          </p:cNvPr>
          <p:cNvSpPr>
            <a:spLocks noGrp="1"/>
          </p:cNvSpPr>
          <p:nvPr>
            <p:ph type="title"/>
          </p:nvPr>
        </p:nvSpPr>
        <p:spPr>
          <a:xfrm>
            <a:off x="838200" y="533737"/>
            <a:ext cx="5029200" cy="609263"/>
          </a:xfrm>
        </p:spPr>
        <p:txBody>
          <a:bodyPr>
            <a:normAutofit fontScale="90000"/>
          </a:bodyPr>
          <a:lstStyle/>
          <a:p>
            <a:r>
              <a:rPr lang="el-GR" dirty="0"/>
              <a:t>ΣΥΜΠΕΡΑΣΜΑΤΑ</a:t>
            </a:r>
            <a:endParaRPr lang="en-US" dirty="0"/>
          </a:p>
        </p:txBody>
      </p:sp>
      <p:sp>
        <p:nvSpPr>
          <p:cNvPr id="3" name="TextBox 2">
            <a:extLst>
              <a:ext uri="{FF2B5EF4-FFF2-40B4-BE49-F238E27FC236}">
                <a16:creationId xmlns:a16="http://schemas.microsoft.com/office/drawing/2014/main" id="{6F16F296-521E-1F74-7B28-2DC7D91A8458}"/>
              </a:ext>
            </a:extLst>
          </p:cNvPr>
          <p:cNvSpPr txBox="1"/>
          <p:nvPr/>
        </p:nvSpPr>
        <p:spPr>
          <a:xfrm>
            <a:off x="731874" y="1245950"/>
            <a:ext cx="11027735" cy="5078313"/>
          </a:xfrm>
          <a:prstGeom prst="rect">
            <a:avLst/>
          </a:prstGeom>
          <a:noFill/>
        </p:spPr>
        <p:txBody>
          <a:bodyPr wrap="square" rtlCol="0">
            <a:spAutoFit/>
          </a:bodyPr>
          <a:lstStyle/>
          <a:p>
            <a:pPr marL="285750" indent="-285750">
              <a:buFont typeface="Arial" panose="020B0604020202020204" pitchFamily="34" charset="0"/>
              <a:buChar char="•"/>
            </a:pPr>
            <a:r>
              <a:rPr lang="el-GR" dirty="0"/>
              <a:t>Όσο περισσότερα σωματίδια υπάρχουν στην ατμόσφαιρα (αύξηση του παράγοντα b), η κατανομή των διαφόρων συνιστωσών διατηρεί την μορφολογία της αλλά οι λόγοι πέφτουν. Δηλαδή, όσο περισσότερα σωματίδια υπάρχουν στην ατμόσφαιρα, τόσο μεγαλύτερη είναι η εξασθένιση της ακτινοβολίας (λόγω απορρόφησης και σκέδασης) και συνεπώς λιγότερη ακτινοβολία φτάνει στο έδαφος. </a:t>
            </a:r>
          </a:p>
          <a:p>
            <a:pPr marL="285750" indent="-285750">
              <a:buFont typeface="Arial" panose="020B0604020202020204" pitchFamily="34" charset="0"/>
              <a:buChar char="•"/>
            </a:pPr>
            <a:r>
              <a:rPr lang="el-GR" dirty="0"/>
              <a:t>Η ύπαρξη σωματιδίων στην ατμόσφαιρα επηρεάζει κυρίως την διάχυτη συνιστώσα της ακτινοβολίας καθώς αυτή είναι η συνιστώσα η οποία εκ φύσεως υπόκεινται περισσότερες σκεδάσεις.</a:t>
            </a:r>
          </a:p>
          <a:p>
            <a:pPr marL="285750" indent="-285750">
              <a:buFont typeface="Arial" panose="020B0604020202020204" pitchFamily="34" charset="0"/>
              <a:buChar char="•"/>
            </a:pPr>
            <a:r>
              <a:rPr lang="el-GR" dirty="0"/>
              <a:t>Με την αύξηση της ζενίθιας γωνίας, ο οπτικός δρόμος μεγαλώνει συνεπώς, η εξασθένηση της ακτινοβολίας γίνεται εντονότερη. Από τις γραφικές παραστάσεις παρατηρούμε ότι με την αύξηση της γωνίας, για σταθερό αριθμό σωματιδίων, οι λόγοι της διάχυτης ακτινοβολίας πέφτουν. Δηλαδή, όσο πιο κοντά βρισκόμαστε στο ζενίθ, τόσο μεγαλύτερη είναι και η ποσότητα της διάχυτης ακτινοβολίας καθώς λόγω του μικρότερου οπτικού δρόμου, εξασθενεί σε μικρότερο βαθμό.</a:t>
            </a:r>
          </a:p>
          <a:p>
            <a:pPr marL="285750" indent="-285750">
              <a:buFont typeface="Arial" panose="020B0604020202020204" pitchFamily="34" charset="0"/>
              <a:buChar char="•"/>
            </a:pPr>
            <a:r>
              <a:rPr lang="el-GR" dirty="0"/>
              <a:t>Σε όλες τις περιπτώσεις παρατηρείται ότι με την αύξηση του μήκους κύματος, οι αποκλίσεις της διάχυτης ακτινοβολίας μεγαλώνουν. Αυτό συμβαίνει διότι τα μικρότερα μήκη κύματος είναι πιο ευαίσθητα στην εξασθένηση λόγω της σκέδασης </a:t>
            </a:r>
            <a:r>
              <a:rPr lang="en-US" dirty="0"/>
              <a:t>Rayleigh</a:t>
            </a:r>
            <a:r>
              <a:rPr lang="el-GR" dirty="0"/>
              <a:t> και συνεπώς, σ’ αυτό το μέρος του φάσματος χάνεται μεγαλύτερο μέρος της ακτινοβολίας.</a:t>
            </a:r>
          </a:p>
        </p:txBody>
      </p:sp>
    </p:spTree>
    <p:extLst>
      <p:ext uri="{BB962C8B-B14F-4D97-AF65-F5344CB8AC3E}">
        <p14:creationId xmlns:p14="http://schemas.microsoft.com/office/powerpoint/2010/main" val="333355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77D1-17AE-CB87-75E7-A971640F3838}"/>
              </a:ext>
            </a:extLst>
          </p:cNvPr>
          <p:cNvSpPr>
            <a:spLocks noGrp="1"/>
          </p:cNvSpPr>
          <p:nvPr>
            <p:ph type="title"/>
          </p:nvPr>
        </p:nvSpPr>
        <p:spPr>
          <a:xfrm>
            <a:off x="604157" y="591133"/>
            <a:ext cx="8850086" cy="685463"/>
          </a:xfrm>
        </p:spPr>
        <p:txBody>
          <a:bodyPr>
            <a:normAutofit fontScale="90000"/>
          </a:bodyPr>
          <a:lstStyle/>
          <a:p>
            <a:r>
              <a:rPr lang="el-GR" dirty="0"/>
              <a:t>ΜΕΡΟΣ 2</a:t>
            </a:r>
            <a:endParaRPr lang="en-US" dirty="0"/>
          </a:p>
        </p:txBody>
      </p:sp>
      <p:sp>
        <p:nvSpPr>
          <p:cNvPr id="3" name="TextBox 2">
            <a:extLst>
              <a:ext uri="{FF2B5EF4-FFF2-40B4-BE49-F238E27FC236}">
                <a16:creationId xmlns:a16="http://schemas.microsoft.com/office/drawing/2014/main" id="{CA0E89DB-AC15-88C6-94B7-EA7538CF8198}"/>
              </a:ext>
            </a:extLst>
          </p:cNvPr>
          <p:cNvSpPr txBox="1"/>
          <p:nvPr/>
        </p:nvSpPr>
        <p:spPr>
          <a:xfrm>
            <a:off x="604157" y="1465553"/>
            <a:ext cx="10983686" cy="5078313"/>
          </a:xfrm>
          <a:prstGeom prst="rect">
            <a:avLst/>
          </a:prstGeom>
          <a:noFill/>
        </p:spPr>
        <p:txBody>
          <a:bodyPr wrap="square" rtlCol="0">
            <a:spAutoFit/>
          </a:bodyPr>
          <a:lstStyle/>
          <a:p>
            <a:r>
              <a:rPr lang="el-GR" dirty="0"/>
              <a:t>Στο 2</a:t>
            </a:r>
            <a:r>
              <a:rPr lang="el-GR" baseline="30000" dirty="0"/>
              <a:t>ο</a:t>
            </a:r>
            <a:r>
              <a:rPr lang="el-GR" dirty="0"/>
              <a:t> μέρος της εργασίας αυτής μελετάμε την ανακλαστικότητα μεμονωμένης σκέδασης (ω, </a:t>
            </a:r>
            <a:r>
              <a:rPr lang="en-US" dirty="0"/>
              <a:t>single scattering albedo</a:t>
            </a:r>
            <a:r>
              <a:rPr lang="el-GR" dirty="0"/>
              <a:t>(</a:t>
            </a:r>
            <a:r>
              <a:rPr lang="en-US" dirty="0" err="1"/>
              <a:t>ssa</a:t>
            </a:r>
            <a:r>
              <a:rPr lang="el-GR" dirty="0"/>
              <a:t>)</a:t>
            </a:r>
            <a:r>
              <a:rPr lang="en-US" dirty="0"/>
              <a:t>)</a:t>
            </a:r>
            <a:r>
              <a:rPr lang="el-GR" dirty="0"/>
              <a:t>, η οποία εκφράζει το κλάσμα του φωτός που σκεδάζεται σε σύγκριση με το συνολικό οπτικό βάθος εξαφάνισης (σκέδαση συν απορρόφηση). Τις περισσότερες φορές ορίζεται για τη σκέδαση μικρών σωματιδίων ηλεκτρομαγνητικών κυμάτων. Αποτελεί μέγεθος χωρίς μονάδες μέτρησης (</a:t>
            </a:r>
            <a:r>
              <a:rPr lang="en-US" dirty="0" err="1">
                <a:hlinkClick r:id="rId2"/>
              </a:rPr>
              <a:t>ssa</a:t>
            </a:r>
            <a:r>
              <a:rPr lang="el-GR" dirty="0"/>
              <a:t>)</a:t>
            </a:r>
            <a:r>
              <a:rPr lang="en-US" dirty="0"/>
              <a:t>.</a:t>
            </a:r>
            <a:r>
              <a:rPr lang="el-GR" dirty="0"/>
              <a:t> Η τιμή 1 υποδηλώνει ότι ένα αιωρούμενο σωματίδιο/αερόλυμα μόνο σκεδάζει το φως ενώ τιμές πιο κοντά στο 0 υποδηλώνουν ότι ένα αερόλυμα κυρίως απορροφά  φως. Αυτό είναι σημαντικό καθώς επηρεάζει την τοπική επίδραση θέρμανσης ή ψύξης που έχουν τα αερολύματα. Η </a:t>
            </a:r>
            <a:r>
              <a:rPr lang="en-US" dirty="0" err="1"/>
              <a:t>ssa</a:t>
            </a:r>
            <a:r>
              <a:rPr lang="el-GR" dirty="0"/>
              <a:t> εξαρτάται επίσης από το μήκος κύματος. Στην ορατή περιοχή, τα περισσότερα αερολύματα έχουν τιμή </a:t>
            </a:r>
            <a:r>
              <a:rPr lang="en-US" dirty="0" err="1"/>
              <a:t>ssa</a:t>
            </a:r>
            <a:r>
              <a:rPr lang="el-GR" dirty="0"/>
              <a:t> στην περιοχή 0.7 έως 1 δηλαδή σκεδάζουν πιο πολύ απ’ ότι απορροφούν. (</a:t>
            </a:r>
            <a:r>
              <a:rPr lang="en-US" dirty="0">
                <a:hlinkClick r:id="rId3"/>
              </a:rPr>
              <a:t>https://earth.gsfc.nasa.gov</a:t>
            </a:r>
            <a:r>
              <a:rPr lang="el-GR" dirty="0"/>
              <a:t>)</a:t>
            </a:r>
          </a:p>
          <a:p>
            <a:r>
              <a:rPr lang="el-GR" dirty="0"/>
              <a:t>Από τα παραπάνω αντιλαμβανόμαστε ότι όσο μεγαλύτερη είναι η ανακλαστικότητα μεμονωμένης σκέδασης, τόσο ενισχύεται η διάχυτη συνιστώσα της ακτινοβολίας και συνεπώς αυξάνεται ο αριθμός των φωτονίων στο έδαφος. </a:t>
            </a:r>
          </a:p>
          <a:p>
            <a:r>
              <a:rPr lang="el-GR" dirty="0"/>
              <a:t>Όπως και  στο 1</a:t>
            </a:r>
            <a:r>
              <a:rPr lang="el-GR" baseline="30000" dirty="0"/>
              <a:t>ο</a:t>
            </a:r>
            <a:r>
              <a:rPr lang="el-GR" dirty="0"/>
              <a:t> μέρος της εργασίας, έτσι και εδώ, μελετάμε την ολική, την άμεση καθώς και την διάχυτη ακτινοβολία. Οι τιμές της </a:t>
            </a:r>
            <a:r>
              <a:rPr lang="en-US" dirty="0" err="1"/>
              <a:t>ssa</a:t>
            </a:r>
            <a:r>
              <a:rPr lang="en-US" dirty="0"/>
              <a:t> </a:t>
            </a:r>
            <a:r>
              <a:rPr lang="el-GR" dirty="0"/>
              <a:t>που χρησιμοποιούνται είναι από 0.65 έως 0.95 με βήμα 0.1 και ως τιμή αναφοράς χρησιμοποιείται η τιμή 0.95. Επιπρόσθετα, εκτός από την </a:t>
            </a:r>
            <a:r>
              <a:rPr lang="en-US" dirty="0" err="1"/>
              <a:t>ssa</a:t>
            </a:r>
            <a:r>
              <a:rPr lang="en-US" dirty="0"/>
              <a:t>, </a:t>
            </a:r>
            <a:r>
              <a:rPr lang="el-GR" dirty="0"/>
              <a:t>μεταβάλλουμε και την ζενίθια γωνία η οποία λαμβάνει τιμές 10, 40, 70 και 85 μοίρες.</a:t>
            </a:r>
          </a:p>
          <a:p>
            <a:endParaRPr lang="en-US" dirty="0"/>
          </a:p>
        </p:txBody>
      </p:sp>
    </p:spTree>
    <p:extLst>
      <p:ext uri="{BB962C8B-B14F-4D97-AF65-F5344CB8AC3E}">
        <p14:creationId xmlns:p14="http://schemas.microsoft.com/office/powerpoint/2010/main" val="355754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F2B1D59-F2B6-15D0-F70A-79833F5AFC49}"/>
              </a:ext>
            </a:extLst>
          </p:cNvPr>
          <p:cNvPicPr>
            <a:picLocks noChangeAspect="1"/>
          </p:cNvPicPr>
          <p:nvPr/>
        </p:nvPicPr>
        <p:blipFill>
          <a:blip r:embed="rId2"/>
          <a:stretch>
            <a:fillRect/>
          </a:stretch>
        </p:blipFill>
        <p:spPr>
          <a:xfrm>
            <a:off x="6096000" y="341313"/>
            <a:ext cx="5196839" cy="3118104"/>
          </a:xfrm>
          <a:prstGeom prst="rect">
            <a:avLst/>
          </a:prstGeom>
        </p:spPr>
      </p:pic>
      <p:pic>
        <p:nvPicPr>
          <p:cNvPr id="52" name="Picture 51">
            <a:extLst>
              <a:ext uri="{FF2B5EF4-FFF2-40B4-BE49-F238E27FC236}">
                <a16:creationId xmlns:a16="http://schemas.microsoft.com/office/drawing/2014/main" id="{7B94AE25-D8B5-37FE-1C19-DDE4F946756E}"/>
              </a:ext>
            </a:extLst>
          </p:cNvPr>
          <p:cNvPicPr>
            <a:picLocks noChangeAspect="1"/>
          </p:cNvPicPr>
          <p:nvPr/>
        </p:nvPicPr>
        <p:blipFill>
          <a:blip r:embed="rId3"/>
          <a:stretch>
            <a:fillRect/>
          </a:stretch>
        </p:blipFill>
        <p:spPr>
          <a:xfrm>
            <a:off x="899160" y="341313"/>
            <a:ext cx="5196840" cy="3118104"/>
          </a:xfrm>
          <a:prstGeom prst="rect">
            <a:avLst/>
          </a:prstGeom>
        </p:spPr>
      </p:pic>
      <p:pic>
        <p:nvPicPr>
          <p:cNvPr id="53" name="Picture 52">
            <a:extLst>
              <a:ext uri="{FF2B5EF4-FFF2-40B4-BE49-F238E27FC236}">
                <a16:creationId xmlns:a16="http://schemas.microsoft.com/office/drawing/2014/main" id="{16BC7D64-1959-7C3F-E1CD-CB9A25443276}"/>
              </a:ext>
            </a:extLst>
          </p:cNvPr>
          <p:cNvPicPr>
            <a:picLocks noChangeAspect="1"/>
          </p:cNvPicPr>
          <p:nvPr/>
        </p:nvPicPr>
        <p:blipFill>
          <a:blip r:embed="rId4"/>
          <a:stretch>
            <a:fillRect/>
          </a:stretch>
        </p:blipFill>
        <p:spPr>
          <a:xfrm>
            <a:off x="899160" y="3429000"/>
            <a:ext cx="5196840" cy="3118104"/>
          </a:xfrm>
          <a:prstGeom prst="rect">
            <a:avLst/>
          </a:prstGeom>
        </p:spPr>
      </p:pic>
      <p:sp>
        <p:nvSpPr>
          <p:cNvPr id="2" name="TextBox 1">
            <a:extLst>
              <a:ext uri="{FF2B5EF4-FFF2-40B4-BE49-F238E27FC236}">
                <a16:creationId xmlns:a16="http://schemas.microsoft.com/office/drawing/2014/main" id="{D1043560-8CD0-E312-CDA3-32245A9DF091}"/>
              </a:ext>
            </a:extLst>
          </p:cNvPr>
          <p:cNvSpPr txBox="1"/>
          <p:nvPr/>
        </p:nvSpPr>
        <p:spPr>
          <a:xfrm>
            <a:off x="6191693" y="3763598"/>
            <a:ext cx="5196839" cy="2585323"/>
          </a:xfrm>
          <a:prstGeom prst="rect">
            <a:avLst/>
          </a:prstGeom>
          <a:noFill/>
        </p:spPr>
        <p:txBody>
          <a:bodyPr wrap="square" rtlCol="0">
            <a:spAutoFit/>
          </a:bodyPr>
          <a:lstStyle/>
          <a:p>
            <a:r>
              <a:rPr lang="el-GR" dirty="0"/>
              <a:t>Παρατηρούμε ότι για όλες τις τιμές της </a:t>
            </a:r>
            <a:r>
              <a:rPr lang="en-US" dirty="0" err="1"/>
              <a:t>ssa</a:t>
            </a:r>
            <a:r>
              <a:rPr lang="en-US" dirty="0"/>
              <a:t>, </a:t>
            </a:r>
            <a:r>
              <a:rPr lang="el-GR" dirty="0"/>
              <a:t>ο λόγος της άμεσης ακτινοβολίας, σε σχέση με το πρότυπο, τείνει στην μονάδα. Τόσο η διάχυτη όσο και η ολική ακτινοβολία παρουσιάζουν αυξητική τάση με την αύξηση της </a:t>
            </a:r>
            <a:r>
              <a:rPr lang="en-US" dirty="0" err="1"/>
              <a:t>ssa</a:t>
            </a:r>
            <a:r>
              <a:rPr lang="en-US" dirty="0"/>
              <a:t>. </a:t>
            </a:r>
            <a:r>
              <a:rPr lang="el-GR" dirty="0"/>
              <a:t>Διαφοροποιούνται στο γεγονός ότι με την αύξηση του μήκους κύματος, ο λόγος της ολικής ακτινοβολίας αυξάνει ενώ της διάχυτης παρουσιάζει μία ελαφριά μείωση.</a:t>
            </a:r>
            <a:endParaRPr lang="en-US" dirty="0"/>
          </a:p>
        </p:txBody>
      </p:sp>
    </p:spTree>
    <p:extLst>
      <p:ext uri="{BB962C8B-B14F-4D97-AF65-F5344CB8AC3E}">
        <p14:creationId xmlns:p14="http://schemas.microsoft.com/office/powerpoint/2010/main" val="129260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C1DC8A-79D1-D800-BD2F-A07D92CEEE5C}"/>
              </a:ext>
            </a:extLst>
          </p:cNvPr>
          <p:cNvPicPr>
            <a:picLocks noChangeAspect="1"/>
          </p:cNvPicPr>
          <p:nvPr/>
        </p:nvPicPr>
        <p:blipFill>
          <a:blip r:embed="rId2"/>
          <a:stretch>
            <a:fillRect/>
          </a:stretch>
        </p:blipFill>
        <p:spPr>
          <a:xfrm>
            <a:off x="883447" y="3429000"/>
            <a:ext cx="5196839" cy="3118104"/>
          </a:xfrm>
          <a:prstGeom prst="rect">
            <a:avLst/>
          </a:prstGeom>
        </p:spPr>
      </p:pic>
      <p:pic>
        <p:nvPicPr>
          <p:cNvPr id="3" name="Picture 2">
            <a:extLst>
              <a:ext uri="{FF2B5EF4-FFF2-40B4-BE49-F238E27FC236}">
                <a16:creationId xmlns:a16="http://schemas.microsoft.com/office/drawing/2014/main" id="{8F398746-248A-83DE-9101-84EE2B855493}"/>
              </a:ext>
            </a:extLst>
          </p:cNvPr>
          <p:cNvPicPr>
            <a:picLocks noChangeAspect="1"/>
          </p:cNvPicPr>
          <p:nvPr/>
        </p:nvPicPr>
        <p:blipFill>
          <a:blip r:embed="rId3"/>
          <a:stretch>
            <a:fillRect/>
          </a:stretch>
        </p:blipFill>
        <p:spPr>
          <a:xfrm>
            <a:off x="6080286" y="310896"/>
            <a:ext cx="5196840" cy="3118104"/>
          </a:xfrm>
          <a:prstGeom prst="rect">
            <a:avLst/>
          </a:prstGeom>
        </p:spPr>
      </p:pic>
      <p:pic>
        <p:nvPicPr>
          <p:cNvPr id="4" name="Picture 3">
            <a:extLst>
              <a:ext uri="{FF2B5EF4-FFF2-40B4-BE49-F238E27FC236}">
                <a16:creationId xmlns:a16="http://schemas.microsoft.com/office/drawing/2014/main" id="{20674C90-D0CE-74B3-2843-073E0F3FAC6E}"/>
              </a:ext>
            </a:extLst>
          </p:cNvPr>
          <p:cNvPicPr>
            <a:picLocks noChangeAspect="1"/>
          </p:cNvPicPr>
          <p:nvPr/>
        </p:nvPicPr>
        <p:blipFill>
          <a:blip r:embed="rId4"/>
          <a:stretch>
            <a:fillRect/>
          </a:stretch>
        </p:blipFill>
        <p:spPr>
          <a:xfrm>
            <a:off x="883447" y="310896"/>
            <a:ext cx="5196840" cy="3118104"/>
          </a:xfrm>
          <a:prstGeom prst="rect">
            <a:avLst/>
          </a:prstGeom>
        </p:spPr>
      </p:pic>
      <p:sp>
        <p:nvSpPr>
          <p:cNvPr id="6" name="TextBox 5">
            <a:extLst>
              <a:ext uri="{FF2B5EF4-FFF2-40B4-BE49-F238E27FC236}">
                <a16:creationId xmlns:a16="http://schemas.microsoft.com/office/drawing/2014/main" id="{EC469620-D3EC-44B5-0FD0-946F52CF13D0}"/>
              </a:ext>
            </a:extLst>
          </p:cNvPr>
          <p:cNvSpPr txBox="1"/>
          <p:nvPr/>
        </p:nvSpPr>
        <p:spPr>
          <a:xfrm>
            <a:off x="6234756" y="3684782"/>
            <a:ext cx="5196839" cy="2585323"/>
          </a:xfrm>
          <a:prstGeom prst="rect">
            <a:avLst/>
          </a:prstGeom>
          <a:noFill/>
        </p:spPr>
        <p:txBody>
          <a:bodyPr wrap="square" rtlCol="0">
            <a:spAutoFit/>
          </a:bodyPr>
          <a:lstStyle/>
          <a:p>
            <a:r>
              <a:rPr lang="el-GR" dirty="0"/>
              <a:t>Με την αύξηση της ζενίθιας γωνίας, η άμεση ακτινοβολία διατηρεί το ίδιο προφίλ. Μικρή αύξηση παρουσιάζουν οι τιμές των λόγων της ολικής ακτινοβολίας και ακόμα μικρότερες είναι οι διαφορές που εντοπίζουμε στους λόγους της διάχυτης. Σε γενικές γραμμές, οι μεταβολές που δημιουργούνται από την αύξηση της ζενίθιας γωνίας από 10 σε 40 μοίρες είναι ανεπαίσθητες.</a:t>
            </a:r>
            <a:endParaRPr lang="en-US" dirty="0"/>
          </a:p>
        </p:txBody>
      </p:sp>
    </p:spTree>
    <p:extLst>
      <p:ext uri="{BB962C8B-B14F-4D97-AF65-F5344CB8AC3E}">
        <p14:creationId xmlns:p14="http://schemas.microsoft.com/office/powerpoint/2010/main" val="3293229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F0EFF2-3DA2-BEE2-2C8B-254E5589DEEA}"/>
              </a:ext>
            </a:extLst>
          </p:cNvPr>
          <p:cNvPicPr>
            <a:picLocks noChangeAspect="1"/>
          </p:cNvPicPr>
          <p:nvPr/>
        </p:nvPicPr>
        <p:blipFill>
          <a:blip r:embed="rId2"/>
          <a:stretch>
            <a:fillRect/>
          </a:stretch>
        </p:blipFill>
        <p:spPr>
          <a:xfrm>
            <a:off x="899160" y="3429000"/>
            <a:ext cx="5196840" cy="3118104"/>
          </a:xfrm>
          <a:prstGeom prst="rect">
            <a:avLst/>
          </a:prstGeom>
        </p:spPr>
      </p:pic>
      <p:pic>
        <p:nvPicPr>
          <p:cNvPr id="4" name="Picture 3">
            <a:extLst>
              <a:ext uri="{FF2B5EF4-FFF2-40B4-BE49-F238E27FC236}">
                <a16:creationId xmlns:a16="http://schemas.microsoft.com/office/drawing/2014/main" id="{8EC1A9F2-E345-FB3A-FDFE-83209760AFA8}"/>
              </a:ext>
            </a:extLst>
          </p:cNvPr>
          <p:cNvPicPr>
            <a:picLocks noChangeAspect="1"/>
          </p:cNvPicPr>
          <p:nvPr/>
        </p:nvPicPr>
        <p:blipFill>
          <a:blip r:embed="rId3"/>
          <a:stretch>
            <a:fillRect/>
          </a:stretch>
        </p:blipFill>
        <p:spPr>
          <a:xfrm>
            <a:off x="899160" y="310896"/>
            <a:ext cx="5196840" cy="3118104"/>
          </a:xfrm>
          <a:prstGeom prst="rect">
            <a:avLst/>
          </a:prstGeom>
        </p:spPr>
      </p:pic>
      <p:pic>
        <p:nvPicPr>
          <p:cNvPr id="5" name="Picture 4">
            <a:extLst>
              <a:ext uri="{FF2B5EF4-FFF2-40B4-BE49-F238E27FC236}">
                <a16:creationId xmlns:a16="http://schemas.microsoft.com/office/drawing/2014/main" id="{15C54B28-0E14-121D-587F-349D9F294F68}"/>
              </a:ext>
            </a:extLst>
          </p:cNvPr>
          <p:cNvPicPr>
            <a:picLocks noChangeAspect="1"/>
          </p:cNvPicPr>
          <p:nvPr/>
        </p:nvPicPr>
        <p:blipFill>
          <a:blip r:embed="rId4"/>
          <a:stretch>
            <a:fillRect/>
          </a:stretch>
        </p:blipFill>
        <p:spPr>
          <a:xfrm>
            <a:off x="6096000" y="310896"/>
            <a:ext cx="5196839" cy="3118104"/>
          </a:xfrm>
          <a:prstGeom prst="rect">
            <a:avLst/>
          </a:prstGeom>
        </p:spPr>
      </p:pic>
      <p:sp>
        <p:nvSpPr>
          <p:cNvPr id="6" name="TextBox 5">
            <a:extLst>
              <a:ext uri="{FF2B5EF4-FFF2-40B4-BE49-F238E27FC236}">
                <a16:creationId xmlns:a16="http://schemas.microsoft.com/office/drawing/2014/main" id="{86DD97CA-A0F9-44DA-F4DE-593F311433B0}"/>
              </a:ext>
            </a:extLst>
          </p:cNvPr>
          <p:cNvSpPr txBox="1"/>
          <p:nvPr/>
        </p:nvSpPr>
        <p:spPr>
          <a:xfrm>
            <a:off x="6220047" y="3615069"/>
            <a:ext cx="5072792" cy="2862322"/>
          </a:xfrm>
          <a:prstGeom prst="rect">
            <a:avLst/>
          </a:prstGeom>
          <a:noFill/>
        </p:spPr>
        <p:txBody>
          <a:bodyPr wrap="square" rtlCol="0">
            <a:spAutoFit/>
          </a:bodyPr>
          <a:lstStyle/>
          <a:p>
            <a:r>
              <a:rPr lang="el-GR" dirty="0"/>
              <a:t>Μεταβάλλοντας ακόμα περισσότερο την ζενίθια γωνία παρατηρούμε ότι πλέον στα μικρά μήκη κύματος, οι λόγοι της διάχυτης και της ολικής ακτινοβολίας συμπίπτουν και παρουσιάζουν μικρότερες αποκλίσεις μεταξύ τους σε σχέση με τα μεγαλύτερα μήκη κύματος. Η άμεση συνιστώσα παραμένει για ακόμα μία φορά αμετάβλητη με την αλλαγή τόσο της ζενίθιας γωνίας, όσο και του παράγοντα </a:t>
            </a:r>
            <a:r>
              <a:rPr lang="en-US" dirty="0"/>
              <a:t>b</a:t>
            </a:r>
            <a:r>
              <a:rPr lang="el-GR" dirty="0"/>
              <a:t>.</a:t>
            </a:r>
            <a:endParaRPr lang="en-US" dirty="0"/>
          </a:p>
        </p:txBody>
      </p:sp>
    </p:spTree>
    <p:extLst>
      <p:ext uri="{BB962C8B-B14F-4D97-AF65-F5344CB8AC3E}">
        <p14:creationId xmlns:p14="http://schemas.microsoft.com/office/powerpoint/2010/main" val="195670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A78F5C-4C97-74B0-BC6B-D6CB33B9D7F3}"/>
              </a:ext>
            </a:extLst>
          </p:cNvPr>
          <p:cNvPicPr>
            <a:picLocks noChangeAspect="1"/>
          </p:cNvPicPr>
          <p:nvPr/>
        </p:nvPicPr>
        <p:blipFill>
          <a:blip r:embed="rId2"/>
          <a:stretch>
            <a:fillRect/>
          </a:stretch>
        </p:blipFill>
        <p:spPr>
          <a:xfrm>
            <a:off x="899161" y="353148"/>
            <a:ext cx="5196839" cy="3118104"/>
          </a:xfrm>
          <a:prstGeom prst="rect">
            <a:avLst/>
          </a:prstGeom>
        </p:spPr>
      </p:pic>
      <p:pic>
        <p:nvPicPr>
          <p:cNvPr id="4" name="Picture 3">
            <a:extLst>
              <a:ext uri="{FF2B5EF4-FFF2-40B4-BE49-F238E27FC236}">
                <a16:creationId xmlns:a16="http://schemas.microsoft.com/office/drawing/2014/main" id="{668E16E2-CF27-8931-4C60-8EF2845E18FA}"/>
              </a:ext>
            </a:extLst>
          </p:cNvPr>
          <p:cNvPicPr>
            <a:picLocks noChangeAspect="1"/>
          </p:cNvPicPr>
          <p:nvPr/>
        </p:nvPicPr>
        <p:blipFill>
          <a:blip r:embed="rId3"/>
          <a:stretch>
            <a:fillRect/>
          </a:stretch>
        </p:blipFill>
        <p:spPr>
          <a:xfrm>
            <a:off x="899161" y="3471252"/>
            <a:ext cx="5196840" cy="3118104"/>
          </a:xfrm>
          <a:prstGeom prst="rect">
            <a:avLst/>
          </a:prstGeom>
        </p:spPr>
      </p:pic>
      <p:pic>
        <p:nvPicPr>
          <p:cNvPr id="5" name="Picture 4">
            <a:extLst>
              <a:ext uri="{FF2B5EF4-FFF2-40B4-BE49-F238E27FC236}">
                <a16:creationId xmlns:a16="http://schemas.microsoft.com/office/drawing/2014/main" id="{6E5EC149-1C9F-1CEF-582D-B12E085C4FC8}"/>
              </a:ext>
            </a:extLst>
          </p:cNvPr>
          <p:cNvPicPr>
            <a:picLocks noChangeAspect="1"/>
          </p:cNvPicPr>
          <p:nvPr/>
        </p:nvPicPr>
        <p:blipFill>
          <a:blip r:embed="rId4"/>
          <a:stretch>
            <a:fillRect/>
          </a:stretch>
        </p:blipFill>
        <p:spPr>
          <a:xfrm>
            <a:off x="6095999" y="353148"/>
            <a:ext cx="5196840" cy="3118104"/>
          </a:xfrm>
          <a:prstGeom prst="rect">
            <a:avLst/>
          </a:prstGeom>
        </p:spPr>
      </p:pic>
      <p:sp>
        <p:nvSpPr>
          <p:cNvPr id="6" name="TextBox 5">
            <a:extLst>
              <a:ext uri="{FF2B5EF4-FFF2-40B4-BE49-F238E27FC236}">
                <a16:creationId xmlns:a16="http://schemas.microsoft.com/office/drawing/2014/main" id="{55A83ED9-11D0-F81A-EB5D-B3A9C6B0C4FD}"/>
              </a:ext>
            </a:extLst>
          </p:cNvPr>
          <p:cNvSpPr txBox="1"/>
          <p:nvPr/>
        </p:nvSpPr>
        <p:spPr>
          <a:xfrm>
            <a:off x="6220047" y="3471252"/>
            <a:ext cx="5196840" cy="3139321"/>
          </a:xfrm>
          <a:prstGeom prst="rect">
            <a:avLst/>
          </a:prstGeom>
          <a:noFill/>
        </p:spPr>
        <p:txBody>
          <a:bodyPr wrap="square" rtlCol="0">
            <a:spAutoFit/>
          </a:bodyPr>
          <a:lstStyle/>
          <a:p>
            <a:r>
              <a:rPr lang="el-GR" dirty="0"/>
              <a:t>Τέλος, αυξάνουμε την ζενίθια γωνία στις 85 μοίρες και βλέπουμε και εδώ τις καμπύλες της ολικής και της διάχυτης ακτινοβολίας να πλησιάζουν μεταξύ τους. Οι μεταξύ τους αποκλίσεις πλέον είναι πολύ μικρές (της τάξης του 0.05), ακόμα και σε μεγαλύτερα μήκη κύματος. Οι καμπύλες δεν είναι πλέον τόσο ομοιόμορφες αλλά παρουσιάζουν διακυμάνσεις με τοπικά μέγιστα και ελάχιστα, κάτι που υποδεικνύει τις υπερβολικές σκεδάσεις που έχει υποστεί η ακτινοβολία.</a:t>
            </a:r>
            <a:endParaRPr lang="en-US" dirty="0"/>
          </a:p>
        </p:txBody>
      </p:sp>
    </p:spTree>
    <p:extLst>
      <p:ext uri="{BB962C8B-B14F-4D97-AF65-F5344CB8AC3E}">
        <p14:creationId xmlns:p14="http://schemas.microsoft.com/office/powerpoint/2010/main" val="305394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19013-451F-EA2F-A957-C3E2931310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D48A72-E62B-D1A7-5A8F-55009B3FD85F}"/>
              </a:ext>
            </a:extLst>
          </p:cNvPr>
          <p:cNvSpPr>
            <a:spLocks noGrp="1"/>
          </p:cNvSpPr>
          <p:nvPr>
            <p:ph type="title"/>
          </p:nvPr>
        </p:nvSpPr>
        <p:spPr>
          <a:xfrm>
            <a:off x="838200" y="533737"/>
            <a:ext cx="5029200" cy="609263"/>
          </a:xfrm>
        </p:spPr>
        <p:txBody>
          <a:bodyPr>
            <a:normAutofit fontScale="90000"/>
          </a:bodyPr>
          <a:lstStyle/>
          <a:p>
            <a:r>
              <a:rPr lang="el-GR" dirty="0"/>
              <a:t>ΣΥΜΠΕΡΑΣΜΑΤΑ</a:t>
            </a:r>
            <a:endParaRPr lang="en-US" dirty="0"/>
          </a:p>
        </p:txBody>
      </p:sp>
      <p:sp>
        <p:nvSpPr>
          <p:cNvPr id="3" name="TextBox 2">
            <a:extLst>
              <a:ext uri="{FF2B5EF4-FFF2-40B4-BE49-F238E27FC236}">
                <a16:creationId xmlns:a16="http://schemas.microsoft.com/office/drawing/2014/main" id="{0E4DB797-12D6-6A97-0532-6556C429E39D}"/>
              </a:ext>
            </a:extLst>
          </p:cNvPr>
          <p:cNvSpPr txBox="1"/>
          <p:nvPr/>
        </p:nvSpPr>
        <p:spPr>
          <a:xfrm>
            <a:off x="731874" y="1245950"/>
            <a:ext cx="11027735" cy="4247317"/>
          </a:xfrm>
          <a:prstGeom prst="rect">
            <a:avLst/>
          </a:prstGeom>
          <a:noFill/>
        </p:spPr>
        <p:txBody>
          <a:bodyPr wrap="square" rtlCol="0">
            <a:spAutoFit/>
          </a:bodyPr>
          <a:lstStyle/>
          <a:p>
            <a:pPr marL="285750" indent="-285750">
              <a:buFont typeface="Arial" panose="020B0604020202020204" pitchFamily="34" charset="0"/>
              <a:buChar char="•"/>
            </a:pPr>
            <a:r>
              <a:rPr lang="el-GR" dirty="0"/>
              <a:t>Όσο μικρότερη είναι η ζενίθια γωνία, τόσο πιο μεγάλος είναι ο λόγος της ολικής ακτινοβολίας. Αυτό συμβαίνει καθώς όσο αυξάνεται η ζενίθια γωνία, έχουμε όλο και περισσότερη σκέδαση διότι ο οπτικός δρόμος αυξάνεται και συνεπώς η ακτινοβολία που φτάνει στο έδαφος είναι λιγότερη.</a:t>
            </a:r>
          </a:p>
          <a:p>
            <a:pPr marL="285750" indent="-285750">
              <a:buFont typeface="Arial" panose="020B0604020202020204" pitchFamily="34" charset="0"/>
              <a:buChar char="•"/>
            </a:pPr>
            <a:r>
              <a:rPr lang="el-GR" dirty="0"/>
              <a:t>Όσο αυξάνεται η ανακλαστικότητα μεμονωμένης σκέδασης, για σταθερή ζενίθια γωνία, παρατηρούμε μία αύξηση στις τιμές των λόγων, η οποία είναι εμφανής από την μεταβολή των τιμών στον άξονα </a:t>
            </a:r>
            <a:r>
              <a:rPr lang="en-US" dirty="0"/>
              <a:t>y </a:t>
            </a:r>
            <a:r>
              <a:rPr lang="el-GR" dirty="0"/>
              <a:t>των διαγραμμάτων. </a:t>
            </a:r>
            <a:r>
              <a:rPr lang="en-US" dirty="0"/>
              <a:t>MORE COMMENTING NEEDED</a:t>
            </a:r>
            <a:endParaRPr lang="el-GR" dirty="0"/>
          </a:p>
          <a:p>
            <a:pPr marL="285750" indent="-285750">
              <a:buFont typeface="Arial" panose="020B0604020202020204" pitchFamily="34" charset="0"/>
              <a:buChar char="•"/>
            </a:pPr>
            <a:r>
              <a:rPr lang="el-GR" dirty="0"/>
              <a:t>Καθώς μεταβάλλεται το μήκος κύματος, παρατηρούμε ότι μεταβάλλονται και οι καμπύλες των ακτινοβολιών. Συγκεκριμένα, γνωρίζουμε ότι τα μικρά μήκη κύματος επηρεάζονται περισσότερο από την σκέδαση </a:t>
            </a:r>
            <a:r>
              <a:rPr lang="en-US" dirty="0"/>
              <a:t>Rayleigh </a:t>
            </a:r>
            <a:r>
              <a:rPr lang="el-GR" dirty="0"/>
              <a:t>σε σχέση με τα μεγαλύτερα μήκη κύματος, γι’ αυτό και βλέπουμε σε αυτή την περιοχή του φάσματος μικρότερες τιμές των λόγων των ακτινοβολιών. Καθώς το μήκος κύματος μεγαλώνει, η σκέδαση είναι όλο και μικρότερη και γι’ αυτό παρατηρείται αυτή η αυξητική τάση στην καμπύλη της ολικής ακτινοβολίας.</a:t>
            </a:r>
          </a:p>
          <a:p>
            <a:pPr marL="285750" indent="-285750">
              <a:buFont typeface="Arial" panose="020B0604020202020204" pitchFamily="34" charset="0"/>
              <a:buChar char="•"/>
            </a:pPr>
            <a:r>
              <a:rPr lang="el-GR" dirty="0"/>
              <a:t>Τέλος, η ανακλαστικότητα μεμονωμένης σκέδασης αφήνει την άμεση ακτινοβολία αναλλοίωτη και επηρεάζει μόνο την διάχυτη και κατά συνέπεια και την ολική ακτινοβολία. </a:t>
            </a:r>
          </a:p>
        </p:txBody>
      </p:sp>
    </p:spTree>
    <p:extLst>
      <p:ext uri="{BB962C8B-B14F-4D97-AF65-F5344CB8AC3E}">
        <p14:creationId xmlns:p14="http://schemas.microsoft.com/office/powerpoint/2010/main" val="236670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5748B-3685-8A0B-7EAB-3BB7C8F43F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59AE4-1869-4C6B-2F08-042A4FB33ABD}"/>
              </a:ext>
            </a:extLst>
          </p:cNvPr>
          <p:cNvSpPr>
            <a:spLocks noGrp="1"/>
          </p:cNvSpPr>
          <p:nvPr>
            <p:ph type="title"/>
          </p:nvPr>
        </p:nvSpPr>
        <p:spPr>
          <a:xfrm>
            <a:off x="533401" y="424880"/>
            <a:ext cx="9437914" cy="826977"/>
          </a:xfrm>
        </p:spPr>
        <p:txBody>
          <a:bodyPr/>
          <a:lstStyle/>
          <a:p>
            <a:r>
              <a:rPr lang="el-GR" dirty="0"/>
              <a:t>ΜΕΡΟΣ </a:t>
            </a:r>
            <a:r>
              <a:rPr lang="en-US" dirty="0"/>
              <a:t>3</a:t>
            </a:r>
          </a:p>
        </p:txBody>
      </p:sp>
      <p:sp>
        <p:nvSpPr>
          <p:cNvPr id="3" name="TextBox 2">
            <a:extLst>
              <a:ext uri="{FF2B5EF4-FFF2-40B4-BE49-F238E27FC236}">
                <a16:creationId xmlns:a16="http://schemas.microsoft.com/office/drawing/2014/main" id="{4137AA16-AD4E-2091-BDCD-60B60B1355FF}"/>
              </a:ext>
            </a:extLst>
          </p:cNvPr>
          <p:cNvSpPr txBox="1"/>
          <p:nvPr/>
        </p:nvSpPr>
        <p:spPr>
          <a:xfrm>
            <a:off x="544286" y="1513114"/>
            <a:ext cx="10994571" cy="4801314"/>
          </a:xfrm>
          <a:prstGeom prst="rect">
            <a:avLst/>
          </a:prstGeom>
          <a:noFill/>
        </p:spPr>
        <p:txBody>
          <a:bodyPr wrap="square" rtlCol="0">
            <a:spAutoFit/>
          </a:bodyPr>
          <a:lstStyle/>
          <a:p>
            <a:r>
              <a:rPr lang="el-GR" dirty="0"/>
              <a:t>Τέλος, στο 3</a:t>
            </a:r>
            <a:r>
              <a:rPr lang="el-GR" baseline="30000" dirty="0"/>
              <a:t>ο</a:t>
            </a:r>
            <a:r>
              <a:rPr lang="el-GR" dirty="0"/>
              <a:t> μέρος της παρούσας εργασίας μελετάμε</a:t>
            </a:r>
            <a:r>
              <a:rPr lang="en-US" dirty="0"/>
              <a:t> </a:t>
            </a:r>
            <a:r>
              <a:rPr lang="el-GR" dirty="0"/>
              <a:t>τον παράγοντα ασυμμετρίας </a:t>
            </a:r>
            <a:r>
              <a:rPr lang="en-US" dirty="0"/>
              <a:t>g</a:t>
            </a:r>
            <a:r>
              <a:rPr lang="el-GR" dirty="0"/>
              <a:t> ο οποίος ορίζεται ως το σταθμισμένο κατά ένταση </a:t>
            </a:r>
            <a:r>
              <a:rPr lang="el-GR" dirty="0" err="1"/>
              <a:t>κατευθυντικό</a:t>
            </a:r>
            <a:r>
              <a:rPr lang="el-GR" dirty="0"/>
              <a:t> συνημίτονο της γωνίας σκέδασης θ ως εξής : </a:t>
            </a:r>
          </a:p>
          <a:p>
            <a:endParaRPr lang="el-GR" dirty="0"/>
          </a:p>
          <a:p>
            <a:endParaRPr lang="el-GR" dirty="0"/>
          </a:p>
          <a:p>
            <a:endParaRPr lang="el-GR" dirty="0"/>
          </a:p>
          <a:p>
            <a:r>
              <a:rPr lang="el-GR" dirty="0"/>
              <a:t>όπου </a:t>
            </a:r>
            <a:r>
              <a:rPr lang="en-US" b="0" i="1" dirty="0">
                <a:solidFill>
                  <a:srgbClr val="333333"/>
                </a:solidFill>
                <a:effectLst/>
                <a:latin typeface="Open Sans" panose="020B0606030504020204" pitchFamily="34" charset="0"/>
              </a:rPr>
              <a:t>P</a:t>
            </a:r>
            <a:r>
              <a:rPr lang="en-US" b="0" i="0" dirty="0">
                <a:solidFill>
                  <a:srgbClr val="333333"/>
                </a:solidFill>
                <a:effectLst/>
                <a:latin typeface="Open Sans" panose="020B0606030504020204" pitchFamily="34" charset="0"/>
              </a:rPr>
              <a:t>(</a:t>
            </a:r>
            <a:r>
              <a:rPr lang="el-GR" b="0" i="1" dirty="0">
                <a:solidFill>
                  <a:srgbClr val="333333"/>
                </a:solidFill>
                <a:effectLst/>
                <a:latin typeface="Open Sans" panose="020B0606030504020204" pitchFamily="34" charset="0"/>
              </a:rPr>
              <a:t>θ</a:t>
            </a:r>
            <a:r>
              <a:rPr lang="el-GR" b="0" i="0" dirty="0">
                <a:solidFill>
                  <a:srgbClr val="333333"/>
                </a:solidFill>
                <a:effectLst/>
                <a:latin typeface="Open Sans" panose="020B0606030504020204" pitchFamily="34" charset="0"/>
              </a:rPr>
              <a:t>) είναι η συνάρτηση φάσης που εκφράζει μια </a:t>
            </a:r>
            <a:r>
              <a:rPr lang="el-GR" b="0" i="0" dirty="0" err="1">
                <a:solidFill>
                  <a:srgbClr val="333333"/>
                </a:solidFill>
                <a:effectLst/>
                <a:latin typeface="Open Sans" panose="020B0606030504020204" pitchFamily="34" charset="0"/>
              </a:rPr>
              <a:t>κανονικοποιημένη</a:t>
            </a:r>
            <a:r>
              <a:rPr lang="el-GR" b="0" i="0" dirty="0">
                <a:solidFill>
                  <a:srgbClr val="333333"/>
                </a:solidFill>
                <a:effectLst/>
                <a:latin typeface="Open Sans" panose="020B0606030504020204" pitchFamily="34" charset="0"/>
              </a:rPr>
              <a:t> γωνιακή κατανομή του σκεδαζόμενου φωτός.</a:t>
            </a:r>
          </a:p>
          <a:p>
            <a:r>
              <a:rPr lang="el-GR" dirty="0"/>
              <a:t>Ο παράγοντας ασυμμετρίας g χρησιμοποιείται ως μέσο έκφρασης και ποσοτικοποίησης της ασυμμετρίας μεταξύ της ημισφαιρικής προς τα εμπρός και προς τα πίσω σκέδασης (</a:t>
            </a:r>
            <a:r>
              <a:rPr lang="en-US" dirty="0">
                <a:hlinkClick r:id="rId2"/>
              </a:rPr>
              <a:t>tandfonline.com</a:t>
            </a:r>
            <a:r>
              <a:rPr lang="el-GR" dirty="0"/>
              <a:t>) . Λαμβάνει τιμές από-1 μέχρι +1 όπου για -1 έχουμε 100% </a:t>
            </a:r>
            <a:r>
              <a:rPr lang="el-GR" dirty="0" err="1"/>
              <a:t>οπισθοσκέδαση</a:t>
            </a:r>
            <a:r>
              <a:rPr lang="el-GR" dirty="0"/>
              <a:t>, για τιμή ίση με +1 έχουμε 100% σκέδαση προς τα μπροστά ενώ για μηδενική τιμή η πιθανότητα σκέδασης ως προς τις 2 κατευθύνσεις είναι 50-50.</a:t>
            </a:r>
            <a:r>
              <a:rPr lang="en-US" dirty="0"/>
              <a:t> </a:t>
            </a:r>
            <a:r>
              <a:rPr lang="el-GR" dirty="0"/>
              <a:t>Η τιμή αυτή συναντάται σε συμμετρικές σκεδάσεις όπως είναι η σκέδαση </a:t>
            </a:r>
            <a:r>
              <a:rPr lang="en-US" dirty="0"/>
              <a:t>Rayleigh. </a:t>
            </a:r>
            <a:r>
              <a:rPr lang="el-GR" dirty="0"/>
              <a:t>Για τα αιωρούμενα σωματίδια, οι τυπικές τιμές του παράγοντα αυτού στο ορατό μέρος του φάσματος κυμαίνονται από 0.6-0.8 δηλαδή τα αιωρούμενα σωματίδια σκεδάζουν κυρίως προς τα εμπρός</a:t>
            </a:r>
            <a:r>
              <a:rPr lang="en-US" dirty="0"/>
              <a:t> (James A. Coakley Jr. and Ping Yang - Atmospheric Radiation)</a:t>
            </a:r>
          </a:p>
        </p:txBody>
      </p:sp>
      <p:pic>
        <p:nvPicPr>
          <p:cNvPr id="5" name="Picture 4" descr="A close-up of a number&#10;&#10;Description automatically generated">
            <a:extLst>
              <a:ext uri="{FF2B5EF4-FFF2-40B4-BE49-F238E27FC236}">
                <a16:creationId xmlns:a16="http://schemas.microsoft.com/office/drawing/2014/main" id="{B113FB36-2CAC-B08E-73B5-6C3F6DFEFFDA}"/>
              </a:ext>
            </a:extLst>
          </p:cNvPr>
          <p:cNvPicPr>
            <a:picLocks noChangeAspect="1"/>
          </p:cNvPicPr>
          <p:nvPr/>
        </p:nvPicPr>
        <p:blipFill>
          <a:blip r:embed="rId3"/>
          <a:stretch>
            <a:fillRect/>
          </a:stretch>
        </p:blipFill>
        <p:spPr>
          <a:xfrm>
            <a:off x="4619779" y="2418286"/>
            <a:ext cx="2590933" cy="558829"/>
          </a:xfrm>
          <a:prstGeom prst="rect">
            <a:avLst/>
          </a:prstGeom>
        </p:spPr>
      </p:pic>
    </p:spTree>
    <p:extLst>
      <p:ext uri="{BB962C8B-B14F-4D97-AF65-F5344CB8AC3E}">
        <p14:creationId xmlns:p14="http://schemas.microsoft.com/office/powerpoint/2010/main" val="693756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F93EF2E4-5E6C-E348-1E00-EE9B3FE9E7CE}"/>
              </a:ext>
            </a:extLst>
          </p:cNvPr>
          <p:cNvPicPr>
            <a:picLocks noChangeAspect="1"/>
          </p:cNvPicPr>
          <p:nvPr/>
        </p:nvPicPr>
        <p:blipFill>
          <a:blip r:embed="rId2"/>
          <a:stretch>
            <a:fillRect/>
          </a:stretch>
        </p:blipFill>
        <p:spPr>
          <a:xfrm>
            <a:off x="529047" y="350734"/>
            <a:ext cx="5105400" cy="3063240"/>
          </a:xfrm>
          <a:prstGeom prst="rect">
            <a:avLst/>
          </a:prstGeom>
        </p:spPr>
      </p:pic>
      <p:pic>
        <p:nvPicPr>
          <p:cNvPr id="36" name="Picture 35">
            <a:extLst>
              <a:ext uri="{FF2B5EF4-FFF2-40B4-BE49-F238E27FC236}">
                <a16:creationId xmlns:a16="http://schemas.microsoft.com/office/drawing/2014/main" id="{491A30AD-E5D4-0B34-92E0-A38ACE276019}"/>
              </a:ext>
            </a:extLst>
          </p:cNvPr>
          <p:cNvPicPr>
            <a:picLocks noChangeAspect="1"/>
          </p:cNvPicPr>
          <p:nvPr/>
        </p:nvPicPr>
        <p:blipFill>
          <a:blip r:embed="rId3"/>
          <a:stretch>
            <a:fillRect/>
          </a:stretch>
        </p:blipFill>
        <p:spPr>
          <a:xfrm>
            <a:off x="529047" y="3429000"/>
            <a:ext cx="5098865" cy="3059320"/>
          </a:xfrm>
          <a:prstGeom prst="rect">
            <a:avLst/>
          </a:prstGeom>
        </p:spPr>
      </p:pic>
      <p:sp>
        <p:nvSpPr>
          <p:cNvPr id="2" name="TextBox 1">
            <a:extLst>
              <a:ext uri="{FF2B5EF4-FFF2-40B4-BE49-F238E27FC236}">
                <a16:creationId xmlns:a16="http://schemas.microsoft.com/office/drawing/2014/main" id="{6723E7A4-87AC-40D1-25CF-59F9E3181C8F}"/>
              </a:ext>
            </a:extLst>
          </p:cNvPr>
          <p:cNvSpPr txBox="1"/>
          <p:nvPr/>
        </p:nvSpPr>
        <p:spPr>
          <a:xfrm>
            <a:off x="5939502" y="612844"/>
            <a:ext cx="5645889" cy="5632311"/>
          </a:xfrm>
          <a:prstGeom prst="rect">
            <a:avLst/>
          </a:prstGeom>
          <a:noFill/>
        </p:spPr>
        <p:txBody>
          <a:bodyPr wrap="square" rtlCol="0">
            <a:spAutoFit/>
          </a:bodyPr>
          <a:lstStyle/>
          <a:p>
            <a:r>
              <a:rPr lang="el-GR" dirty="0"/>
              <a:t>Όπως και στις προηγούμενες περιπτώσεις, έτσι και εδώ εξετάζουμε διάφορες τιμές του υπό μελέτη παράγοντα και συγκεκριμένα επιλέγουμε τις τιμές 0.50, 0.70 και 0.90 με την 0.70ως την πρότυπη. Ομοίως και με τα υπόλοιπα ερωτήματα, εξετάζουμε επίσης και διαφορετικές τιμές της ζενίθιας γωνίας. </a:t>
            </a:r>
          </a:p>
          <a:p>
            <a:r>
              <a:rPr lang="el-GR" dirty="0"/>
              <a:t>Στο διπλανό διάγραμμα παρατηρούμε τους λόγους των διαφόρων συνιστωσών της ακτινοβολίας για ζενίθια γωνία ίση με 10 μοίρες. Παρατηρούμε πως για τις 2 υπό μελέτη τιμές του παράγοντα ασυμμετρίας, οι εκάστοτε καμπύλες της ακτινοβολίας είναι συμμετρικές και τα δύο διαγράμματα παρουσιάζονται σαν να καθρεφτίζονται μεταξύ τους. Η άμεση ακτινοβολία δεν επηρεάζεται, ενώ η διάχυτη έχει τις μεγαλύτερες διακυμάνσεις. Ακολουθεί η ολική ακτινοβολία η οποία έχει πιο ομαλή καμπύλη με λιγότερα μέγιστα και ελάχιστα απ’ ότι έχει η διάχυτη συνιστώσα.</a:t>
            </a:r>
            <a:endParaRPr lang="en-US" dirty="0"/>
          </a:p>
        </p:txBody>
      </p:sp>
    </p:spTree>
    <p:extLst>
      <p:ext uri="{BB962C8B-B14F-4D97-AF65-F5344CB8AC3E}">
        <p14:creationId xmlns:p14="http://schemas.microsoft.com/office/powerpoint/2010/main" val="376159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4AB-DB7A-1770-8560-AC2771B936CF}"/>
              </a:ext>
            </a:extLst>
          </p:cNvPr>
          <p:cNvSpPr>
            <a:spLocks noGrp="1"/>
          </p:cNvSpPr>
          <p:nvPr>
            <p:ph type="title"/>
          </p:nvPr>
        </p:nvSpPr>
        <p:spPr>
          <a:xfrm>
            <a:off x="413657" y="334349"/>
            <a:ext cx="9666514" cy="750777"/>
          </a:xfrm>
        </p:spPr>
        <p:txBody>
          <a:bodyPr/>
          <a:lstStyle/>
          <a:p>
            <a:r>
              <a:rPr lang="el-GR" dirty="0"/>
              <a:t>ΜΕΡΟΣ 1</a:t>
            </a:r>
            <a:endParaRPr lang="en-US" dirty="0"/>
          </a:p>
        </p:txBody>
      </p:sp>
      <p:sp>
        <p:nvSpPr>
          <p:cNvPr id="3" name="TextBox 2">
            <a:extLst>
              <a:ext uri="{FF2B5EF4-FFF2-40B4-BE49-F238E27FC236}">
                <a16:creationId xmlns:a16="http://schemas.microsoft.com/office/drawing/2014/main" id="{86ACD9E0-8589-1E13-BA8E-2D6B61F0862D}"/>
              </a:ext>
            </a:extLst>
          </p:cNvPr>
          <p:cNvSpPr txBox="1"/>
          <p:nvPr/>
        </p:nvSpPr>
        <p:spPr>
          <a:xfrm>
            <a:off x="413657" y="983005"/>
            <a:ext cx="11440886" cy="5632311"/>
          </a:xfrm>
          <a:prstGeom prst="rect">
            <a:avLst/>
          </a:prstGeom>
          <a:noFill/>
        </p:spPr>
        <p:txBody>
          <a:bodyPr wrap="square" rtlCol="0">
            <a:spAutoFit/>
          </a:bodyPr>
          <a:lstStyle/>
          <a:p>
            <a:r>
              <a:rPr lang="el-GR" dirty="0"/>
              <a:t>Στο 1</a:t>
            </a:r>
            <a:r>
              <a:rPr lang="el-GR" baseline="30000" dirty="0"/>
              <a:t>ο</a:t>
            </a:r>
            <a:r>
              <a:rPr lang="el-GR" dirty="0"/>
              <a:t> μέρος της παρούσας εργασίας μελετάμε τις οπτικές ιδιότητες των αιωρούμενων σωματιδίων. Γνωρίζουμε ότι το οπτικό βάθος</a:t>
            </a:r>
            <a:r>
              <a:rPr lang="en-US" dirty="0"/>
              <a:t> </a:t>
            </a:r>
            <a:r>
              <a:rPr lang="el-GR" dirty="0"/>
              <a:t>σχετίζεται με την ποσότητα των αιωρούμενων σωματιδίων που σκεδάζονται ή απορροφώνται μέσα σε μία ατμοσφαιρική στήλη (</a:t>
            </a:r>
            <a:r>
              <a:rPr lang="en-US" dirty="0">
                <a:hlinkClick r:id="rId2"/>
              </a:rPr>
              <a:t>https://earth.gsfc.nasa.gov</a:t>
            </a:r>
            <a:r>
              <a:rPr lang="el-GR" dirty="0"/>
              <a:t>)</a:t>
            </a:r>
            <a:r>
              <a:rPr lang="en-US" dirty="0"/>
              <a:t>. </a:t>
            </a:r>
            <a:r>
              <a:rPr lang="el-GR" dirty="0"/>
              <a:t>Μεγάλες τιμές του οπτικού βάθους συνεπάγονται με μικρή εξασθένηση της ακτινοβολίας. </a:t>
            </a:r>
          </a:p>
          <a:p>
            <a:r>
              <a:rPr lang="el-GR" dirty="0"/>
              <a:t> </a:t>
            </a:r>
            <a:endParaRPr lang="en-US" dirty="0"/>
          </a:p>
          <a:p>
            <a:r>
              <a:rPr lang="el-GR" dirty="0"/>
              <a:t>Δίνεται από την σχέση 	</a:t>
            </a:r>
            <a:r>
              <a:rPr lang="en-US" dirty="0"/>
              <a:t>										</a:t>
            </a:r>
            <a:r>
              <a:rPr lang="en-US" sz="1400" dirty="0"/>
              <a:t>(Lucien – Fundamentals of solar radiation)</a:t>
            </a:r>
          </a:p>
          <a:p>
            <a:endParaRPr lang="en-US" dirty="0"/>
          </a:p>
          <a:p>
            <a:r>
              <a:rPr lang="el-GR" dirty="0"/>
              <a:t>Συγκεκριμένα, όταν αναφερόμαστε σε αιωρούμενα σωματίδια ισχύει ότι :</a:t>
            </a:r>
          </a:p>
          <a:p>
            <a:r>
              <a:rPr lang="el-GR" dirty="0"/>
              <a:t>  </a:t>
            </a:r>
            <a:endParaRPr lang="en-US" dirty="0"/>
          </a:p>
          <a:p>
            <a:r>
              <a:rPr lang="el-GR" dirty="0"/>
              <a:t>όπου το a είναι ένας παράγοντας που σχετίζεται με το μέγεθος των αιωρούμενων σωματιδίων (όσο μικρότερα είναι τα σωματίδια, τόσο μεγαλύτερος είναι ο συντελεστής α) και το </a:t>
            </a:r>
            <a:r>
              <a:rPr lang="en-US" dirty="0"/>
              <a:t>b </a:t>
            </a:r>
            <a:r>
              <a:rPr lang="el-GR" dirty="0"/>
              <a:t>ένας παράγοντας που σχετίζεται με την ποσότητα αυτών. Ο συντελεστής β χαρακτηρίζει το μέγεθος του οπτικού βάθους των αερολυμάτων και είναι ίσος με </a:t>
            </a:r>
            <a:r>
              <a:rPr lang="el-GR" dirty="0" err="1"/>
              <a:t>τ</a:t>
            </a:r>
            <a:r>
              <a:rPr lang="el-GR" sz="1000" dirty="0" err="1"/>
              <a:t>aerosols</a:t>
            </a:r>
            <a:r>
              <a:rPr lang="el-GR" dirty="0"/>
              <a:t> όταν λ = λ1. Αν το λ1 είναι ίσο με 1 </a:t>
            </a:r>
            <a:r>
              <a:rPr lang="el-GR" dirty="0" err="1"/>
              <a:t>μm</a:t>
            </a:r>
            <a:r>
              <a:rPr lang="el-GR" dirty="0"/>
              <a:t>, τότε το β ονομάζεται συντελεστής θολότητας </a:t>
            </a:r>
            <a:r>
              <a:rPr lang="el-GR" dirty="0" err="1"/>
              <a:t>Ångström</a:t>
            </a:r>
            <a:r>
              <a:rPr lang="el-GR" dirty="0"/>
              <a:t> και προκύπτει:						 </a:t>
            </a:r>
            <a:r>
              <a:rPr lang="en-US" sz="1200" dirty="0"/>
              <a:t>(Lucien – Fundamentals of solar radiation)</a:t>
            </a:r>
            <a:endParaRPr lang="el-GR" sz="1200" dirty="0"/>
          </a:p>
          <a:p>
            <a:endParaRPr lang="el-GR" dirty="0"/>
          </a:p>
          <a:p>
            <a:r>
              <a:rPr lang="el-GR" dirty="0"/>
              <a:t>Στο όριο της ατμόσφαιρας, τόσο το οπτικό βάθος όσο και ο παράγοντας b ισούνται με μηδέν. Στην παρούσα μελέτη, εκτός από τον παράγοντα </a:t>
            </a:r>
            <a:r>
              <a:rPr lang="en-US" dirty="0"/>
              <a:t>b </a:t>
            </a:r>
            <a:r>
              <a:rPr lang="el-GR" dirty="0"/>
              <a:t>τον οποίο μεταβάλλουμε από 0 έως 1 με βήμα 0.2, μεταβάλλουμε και την ζενίθια γωνία. Συγκεκριμένα, λαμβάνουμε τις γραφικές απεικονίσεις της ολικής της άμεσης και της διάχυτης συνιστώσας της ακτινοβολίας, για ζενίθια γωνία ίση με 10, 40, 70 και 85 μοίρες.</a:t>
            </a:r>
            <a:r>
              <a:rPr lang="en-US" dirty="0"/>
              <a:t> </a:t>
            </a:r>
          </a:p>
        </p:txBody>
      </p:sp>
      <p:pic>
        <p:nvPicPr>
          <p:cNvPr id="7" name="Picture 6">
            <a:extLst>
              <a:ext uri="{FF2B5EF4-FFF2-40B4-BE49-F238E27FC236}">
                <a16:creationId xmlns:a16="http://schemas.microsoft.com/office/drawing/2014/main" id="{5765D918-5306-CB4E-3F7F-BF5DD2EB32C2}"/>
              </a:ext>
            </a:extLst>
          </p:cNvPr>
          <p:cNvPicPr>
            <a:picLocks noChangeAspect="1"/>
          </p:cNvPicPr>
          <p:nvPr/>
        </p:nvPicPr>
        <p:blipFill>
          <a:blip r:embed="rId3"/>
          <a:stretch>
            <a:fillRect/>
          </a:stretch>
        </p:blipFill>
        <p:spPr>
          <a:xfrm>
            <a:off x="3134409" y="2371275"/>
            <a:ext cx="4424415" cy="458113"/>
          </a:xfrm>
          <a:prstGeom prst="rect">
            <a:avLst/>
          </a:prstGeom>
        </p:spPr>
      </p:pic>
      <p:pic>
        <p:nvPicPr>
          <p:cNvPr id="12" name="Picture 11">
            <a:extLst>
              <a:ext uri="{FF2B5EF4-FFF2-40B4-BE49-F238E27FC236}">
                <a16:creationId xmlns:a16="http://schemas.microsoft.com/office/drawing/2014/main" id="{74EDE7C3-8ECB-5F98-212A-24E6ECFE8140}"/>
              </a:ext>
            </a:extLst>
          </p:cNvPr>
          <p:cNvPicPr>
            <a:picLocks noChangeAspect="1"/>
          </p:cNvPicPr>
          <p:nvPr/>
        </p:nvPicPr>
        <p:blipFill>
          <a:blip r:embed="rId4"/>
          <a:stretch>
            <a:fillRect/>
          </a:stretch>
        </p:blipFill>
        <p:spPr>
          <a:xfrm>
            <a:off x="8507739" y="2895080"/>
            <a:ext cx="2070704" cy="368346"/>
          </a:xfrm>
          <a:prstGeom prst="rect">
            <a:avLst/>
          </a:prstGeom>
        </p:spPr>
      </p:pic>
      <p:pic>
        <p:nvPicPr>
          <p:cNvPr id="14" name="Picture 13">
            <a:extLst>
              <a:ext uri="{FF2B5EF4-FFF2-40B4-BE49-F238E27FC236}">
                <a16:creationId xmlns:a16="http://schemas.microsoft.com/office/drawing/2014/main" id="{C3EB70DB-4417-5F9A-A203-4985119318DD}"/>
              </a:ext>
            </a:extLst>
          </p:cNvPr>
          <p:cNvPicPr>
            <a:picLocks noChangeAspect="1"/>
          </p:cNvPicPr>
          <p:nvPr/>
        </p:nvPicPr>
        <p:blipFill>
          <a:blip r:embed="rId5"/>
          <a:stretch>
            <a:fillRect/>
          </a:stretch>
        </p:blipFill>
        <p:spPr>
          <a:xfrm>
            <a:off x="6017591" y="4710976"/>
            <a:ext cx="1910799" cy="368346"/>
          </a:xfrm>
          <a:prstGeom prst="rect">
            <a:avLst/>
          </a:prstGeom>
        </p:spPr>
      </p:pic>
    </p:spTree>
    <p:extLst>
      <p:ext uri="{BB962C8B-B14F-4D97-AF65-F5344CB8AC3E}">
        <p14:creationId xmlns:p14="http://schemas.microsoft.com/office/powerpoint/2010/main" val="1703597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72977C-5DB4-5E36-9291-3ADADDD741C8}"/>
              </a:ext>
            </a:extLst>
          </p:cNvPr>
          <p:cNvPicPr>
            <a:picLocks noChangeAspect="1"/>
          </p:cNvPicPr>
          <p:nvPr/>
        </p:nvPicPr>
        <p:blipFill>
          <a:blip r:embed="rId2"/>
          <a:stretch>
            <a:fillRect/>
          </a:stretch>
        </p:blipFill>
        <p:spPr>
          <a:xfrm>
            <a:off x="566057" y="365760"/>
            <a:ext cx="5105400" cy="3063240"/>
          </a:xfrm>
          <a:prstGeom prst="rect">
            <a:avLst/>
          </a:prstGeom>
        </p:spPr>
      </p:pic>
      <p:pic>
        <p:nvPicPr>
          <p:cNvPr id="4" name="Picture 3">
            <a:extLst>
              <a:ext uri="{FF2B5EF4-FFF2-40B4-BE49-F238E27FC236}">
                <a16:creationId xmlns:a16="http://schemas.microsoft.com/office/drawing/2014/main" id="{4617E4F1-B8BC-8021-FE1D-EABE4FC2B2CE}"/>
              </a:ext>
            </a:extLst>
          </p:cNvPr>
          <p:cNvPicPr>
            <a:picLocks noChangeAspect="1"/>
          </p:cNvPicPr>
          <p:nvPr/>
        </p:nvPicPr>
        <p:blipFill>
          <a:blip r:embed="rId3"/>
          <a:stretch>
            <a:fillRect/>
          </a:stretch>
        </p:blipFill>
        <p:spPr>
          <a:xfrm>
            <a:off x="566058" y="3429000"/>
            <a:ext cx="5105399" cy="3063240"/>
          </a:xfrm>
          <a:prstGeom prst="rect">
            <a:avLst/>
          </a:prstGeom>
        </p:spPr>
      </p:pic>
      <p:sp>
        <p:nvSpPr>
          <p:cNvPr id="5" name="TextBox 4">
            <a:extLst>
              <a:ext uri="{FF2B5EF4-FFF2-40B4-BE49-F238E27FC236}">
                <a16:creationId xmlns:a16="http://schemas.microsoft.com/office/drawing/2014/main" id="{71DF3948-518A-AA21-639E-5EF3CC8573A4}"/>
              </a:ext>
            </a:extLst>
          </p:cNvPr>
          <p:cNvSpPr txBox="1"/>
          <p:nvPr/>
        </p:nvSpPr>
        <p:spPr>
          <a:xfrm>
            <a:off x="6815470" y="1859339"/>
            <a:ext cx="4210493" cy="3139321"/>
          </a:xfrm>
          <a:prstGeom prst="rect">
            <a:avLst/>
          </a:prstGeom>
          <a:noFill/>
        </p:spPr>
        <p:txBody>
          <a:bodyPr wrap="square" rtlCol="0">
            <a:spAutoFit/>
          </a:bodyPr>
          <a:lstStyle/>
          <a:p>
            <a:r>
              <a:rPr lang="el-GR" dirty="0"/>
              <a:t>Με την αύξηση της ζενίθιας γωνίας από 10 σε 40 μοίρες δεν παρουσιάζονται έντονες διαφορές. Αντίστοιχες παρατηρήσεις κάναμε και στο 2</a:t>
            </a:r>
            <a:r>
              <a:rPr lang="el-GR" baseline="30000" dirty="0"/>
              <a:t>ο</a:t>
            </a:r>
            <a:r>
              <a:rPr lang="el-GR" dirty="0"/>
              <a:t> μέρος της παρούσας εργασίας. Παρατηρείται μικρή μείωση των λόγων για </a:t>
            </a:r>
            <a:r>
              <a:rPr lang="en-US" dirty="0"/>
              <a:t>g = 0.50 </a:t>
            </a:r>
            <a:r>
              <a:rPr lang="el-GR" dirty="0"/>
              <a:t>και αντίστοιχα μικρή αύξηση των λόγων για</a:t>
            </a:r>
            <a:r>
              <a:rPr lang="en-US" dirty="0"/>
              <a:t> g = 0.9</a:t>
            </a:r>
            <a:r>
              <a:rPr lang="el-GR" dirty="0"/>
              <a:t>. Τα δύο διαγράμματα εξακολουθούν να παραμένουν συμμετρικά μεταξύ τους.</a:t>
            </a:r>
            <a:endParaRPr lang="en-US" dirty="0"/>
          </a:p>
        </p:txBody>
      </p:sp>
    </p:spTree>
    <p:extLst>
      <p:ext uri="{BB962C8B-B14F-4D97-AF65-F5344CB8AC3E}">
        <p14:creationId xmlns:p14="http://schemas.microsoft.com/office/powerpoint/2010/main" val="110416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F165A3-21EF-F40B-C692-3D17410CBB0D}"/>
              </a:ext>
            </a:extLst>
          </p:cNvPr>
          <p:cNvPicPr>
            <a:picLocks noChangeAspect="1"/>
          </p:cNvPicPr>
          <p:nvPr/>
        </p:nvPicPr>
        <p:blipFill>
          <a:blip r:embed="rId2"/>
          <a:stretch>
            <a:fillRect/>
          </a:stretch>
        </p:blipFill>
        <p:spPr>
          <a:xfrm>
            <a:off x="587831" y="365760"/>
            <a:ext cx="5105399" cy="3063240"/>
          </a:xfrm>
          <a:prstGeom prst="rect">
            <a:avLst/>
          </a:prstGeom>
        </p:spPr>
      </p:pic>
      <p:pic>
        <p:nvPicPr>
          <p:cNvPr id="4" name="Picture 3">
            <a:extLst>
              <a:ext uri="{FF2B5EF4-FFF2-40B4-BE49-F238E27FC236}">
                <a16:creationId xmlns:a16="http://schemas.microsoft.com/office/drawing/2014/main" id="{53CB1325-8183-C4F5-3B70-0908B6D05677}"/>
              </a:ext>
            </a:extLst>
          </p:cNvPr>
          <p:cNvPicPr>
            <a:picLocks noChangeAspect="1"/>
          </p:cNvPicPr>
          <p:nvPr/>
        </p:nvPicPr>
        <p:blipFill>
          <a:blip r:embed="rId3"/>
          <a:stretch>
            <a:fillRect/>
          </a:stretch>
        </p:blipFill>
        <p:spPr>
          <a:xfrm>
            <a:off x="587831" y="3429000"/>
            <a:ext cx="5105399" cy="3063240"/>
          </a:xfrm>
          <a:prstGeom prst="rect">
            <a:avLst/>
          </a:prstGeom>
        </p:spPr>
      </p:pic>
      <p:sp>
        <p:nvSpPr>
          <p:cNvPr id="5" name="TextBox 4">
            <a:extLst>
              <a:ext uri="{FF2B5EF4-FFF2-40B4-BE49-F238E27FC236}">
                <a16:creationId xmlns:a16="http://schemas.microsoft.com/office/drawing/2014/main" id="{9E7C3FC5-8A14-6288-640F-B07614C484D4}"/>
              </a:ext>
            </a:extLst>
          </p:cNvPr>
          <p:cNvSpPr txBox="1"/>
          <p:nvPr/>
        </p:nvSpPr>
        <p:spPr>
          <a:xfrm>
            <a:off x="6309155" y="2690336"/>
            <a:ext cx="5295014" cy="1477328"/>
          </a:xfrm>
          <a:prstGeom prst="rect">
            <a:avLst/>
          </a:prstGeom>
          <a:noFill/>
        </p:spPr>
        <p:txBody>
          <a:bodyPr wrap="square" rtlCol="0">
            <a:spAutoFit/>
          </a:bodyPr>
          <a:lstStyle/>
          <a:p>
            <a:r>
              <a:rPr lang="el-GR" dirty="0"/>
              <a:t>Στις 70 μοίρες αρχίζουμε πλέον να βλέπουμε εντονότερες μεταβολές. Στα μικρά μήκη κύματος παρατηρούμε ότι οι καμπύλες της ολικής και της διάχυτης ακτινοβολίας ταυτίζονται.</a:t>
            </a:r>
            <a:endParaRPr lang="en-US" dirty="0"/>
          </a:p>
        </p:txBody>
      </p:sp>
    </p:spTree>
    <p:extLst>
      <p:ext uri="{BB962C8B-B14F-4D97-AF65-F5344CB8AC3E}">
        <p14:creationId xmlns:p14="http://schemas.microsoft.com/office/powerpoint/2010/main" val="4201836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C7F21E-B6A8-7502-CBAC-8A36D741DF51}"/>
              </a:ext>
            </a:extLst>
          </p:cNvPr>
          <p:cNvPicPr>
            <a:picLocks noChangeAspect="1"/>
          </p:cNvPicPr>
          <p:nvPr/>
        </p:nvPicPr>
        <p:blipFill>
          <a:blip r:embed="rId2"/>
          <a:stretch>
            <a:fillRect/>
          </a:stretch>
        </p:blipFill>
        <p:spPr>
          <a:xfrm>
            <a:off x="605246" y="324768"/>
            <a:ext cx="5105400" cy="3063240"/>
          </a:xfrm>
          <a:prstGeom prst="rect">
            <a:avLst/>
          </a:prstGeom>
        </p:spPr>
      </p:pic>
      <p:pic>
        <p:nvPicPr>
          <p:cNvPr id="3" name="Picture 2">
            <a:extLst>
              <a:ext uri="{FF2B5EF4-FFF2-40B4-BE49-F238E27FC236}">
                <a16:creationId xmlns:a16="http://schemas.microsoft.com/office/drawing/2014/main" id="{6637F60C-2EB7-55A8-FFBE-94ED65A7A560}"/>
              </a:ext>
            </a:extLst>
          </p:cNvPr>
          <p:cNvPicPr>
            <a:picLocks noChangeAspect="1"/>
          </p:cNvPicPr>
          <p:nvPr/>
        </p:nvPicPr>
        <p:blipFill>
          <a:blip r:embed="rId3"/>
          <a:stretch>
            <a:fillRect/>
          </a:stretch>
        </p:blipFill>
        <p:spPr>
          <a:xfrm>
            <a:off x="605246" y="3388008"/>
            <a:ext cx="5105400" cy="3063240"/>
          </a:xfrm>
          <a:prstGeom prst="rect">
            <a:avLst/>
          </a:prstGeom>
        </p:spPr>
      </p:pic>
    </p:spTree>
    <p:extLst>
      <p:ext uri="{BB962C8B-B14F-4D97-AF65-F5344CB8AC3E}">
        <p14:creationId xmlns:p14="http://schemas.microsoft.com/office/powerpoint/2010/main" val="1361077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6A0B0-7061-8DF2-FD2F-AF001B417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CF895-8352-3A51-8186-7F3874D8B82C}"/>
              </a:ext>
            </a:extLst>
          </p:cNvPr>
          <p:cNvSpPr>
            <a:spLocks noGrp="1"/>
          </p:cNvSpPr>
          <p:nvPr>
            <p:ph type="title"/>
          </p:nvPr>
        </p:nvSpPr>
        <p:spPr>
          <a:xfrm>
            <a:off x="838200" y="533737"/>
            <a:ext cx="5029200" cy="609263"/>
          </a:xfrm>
        </p:spPr>
        <p:txBody>
          <a:bodyPr>
            <a:normAutofit fontScale="90000"/>
          </a:bodyPr>
          <a:lstStyle/>
          <a:p>
            <a:r>
              <a:rPr lang="el-GR" dirty="0"/>
              <a:t>ΣΥΜΠΕΡΑΣΜΑΤΑ</a:t>
            </a:r>
            <a:endParaRPr lang="en-US" dirty="0"/>
          </a:p>
        </p:txBody>
      </p:sp>
      <p:sp>
        <p:nvSpPr>
          <p:cNvPr id="3" name="TextBox 2">
            <a:extLst>
              <a:ext uri="{FF2B5EF4-FFF2-40B4-BE49-F238E27FC236}">
                <a16:creationId xmlns:a16="http://schemas.microsoft.com/office/drawing/2014/main" id="{B315D15F-AAEC-AFCC-388F-A4F449E84B06}"/>
              </a:ext>
            </a:extLst>
          </p:cNvPr>
          <p:cNvSpPr txBox="1"/>
          <p:nvPr/>
        </p:nvSpPr>
        <p:spPr>
          <a:xfrm>
            <a:off x="731874" y="1245950"/>
            <a:ext cx="11027735" cy="923330"/>
          </a:xfrm>
          <a:prstGeom prst="rect">
            <a:avLst/>
          </a:prstGeom>
          <a:noFill/>
        </p:spPr>
        <p:txBody>
          <a:bodyPr wrap="square" rtlCol="0">
            <a:spAutoFit/>
          </a:bodyPr>
          <a:lstStyle/>
          <a:p>
            <a:pPr marL="285750" indent="-285750">
              <a:buFont typeface="Arial" panose="020B0604020202020204" pitchFamily="34" charset="0"/>
              <a:buChar char="•"/>
            </a:pPr>
            <a:r>
              <a:rPr lang="el-GR" dirty="0"/>
              <a:t>Με την αύξηση της ζενίθιας γωνίας,</a:t>
            </a:r>
          </a:p>
          <a:p>
            <a:pPr marL="285750" indent="-285750">
              <a:buFont typeface="Arial" panose="020B0604020202020204" pitchFamily="34" charset="0"/>
              <a:buChar char="•"/>
            </a:pPr>
            <a:r>
              <a:rPr lang="el-GR" dirty="0"/>
              <a:t>Με την αύξηση του μήκους κύματος,</a:t>
            </a:r>
          </a:p>
          <a:p>
            <a:pPr marL="285750" indent="-285750">
              <a:buFont typeface="Arial" panose="020B0604020202020204" pitchFamily="34" charset="0"/>
              <a:buChar char="•"/>
            </a:pPr>
            <a:r>
              <a:rPr lang="el-GR" dirty="0"/>
              <a:t>Με την αύξηση του παράγοντα ασυμμετρίας </a:t>
            </a:r>
            <a:r>
              <a:rPr lang="en-US"/>
              <a:t>g</a:t>
            </a:r>
            <a:endParaRPr lang="el-GR" dirty="0"/>
          </a:p>
        </p:txBody>
      </p:sp>
    </p:spTree>
    <p:extLst>
      <p:ext uri="{BB962C8B-B14F-4D97-AF65-F5344CB8AC3E}">
        <p14:creationId xmlns:p14="http://schemas.microsoft.com/office/powerpoint/2010/main" val="1544324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AC68B2-25EE-F116-C898-D1F887A9F5F1}"/>
              </a:ext>
            </a:extLst>
          </p:cNvPr>
          <p:cNvSpPr txBox="1"/>
          <p:nvPr/>
        </p:nvSpPr>
        <p:spPr>
          <a:xfrm>
            <a:off x="2068285" y="2690336"/>
            <a:ext cx="8055429" cy="1477328"/>
          </a:xfrm>
          <a:prstGeom prst="rect">
            <a:avLst/>
          </a:prstGeom>
          <a:noFill/>
        </p:spPr>
        <p:txBody>
          <a:bodyPr wrap="square" rtlCol="0">
            <a:spAutoFit/>
          </a:bodyPr>
          <a:lstStyle/>
          <a:p>
            <a:pPr algn="ctr"/>
            <a:r>
              <a:rPr lang="el-GR" dirty="0"/>
              <a:t>Όπως πάντα, ο κώδικας καθώς και τα αρχεία που τον συνοδεύουν μπορούν να βρεθούν στον προσωπικό μου λογαριασμό στο </a:t>
            </a:r>
            <a:r>
              <a:rPr lang="en-US" dirty="0" err="1"/>
              <a:t>Github</a:t>
            </a:r>
            <a:r>
              <a:rPr lang="el-GR" dirty="0"/>
              <a:t>. </a:t>
            </a:r>
          </a:p>
          <a:p>
            <a:pPr algn="ctr"/>
            <a:r>
              <a:rPr lang="el-GR" dirty="0"/>
              <a:t>(</a:t>
            </a:r>
            <a:r>
              <a:rPr lang="en-US" dirty="0">
                <a:hlinkClick r:id="rId2"/>
              </a:rPr>
              <a:t>MSc---Applied-Meteorology-and-Environmental-Physics/</a:t>
            </a:r>
            <a:r>
              <a:rPr lang="en-US" dirty="0" err="1">
                <a:hlinkClick r:id="rId2"/>
              </a:rPr>
              <a:t>Radiation_and_Atmosphere_Interaction</a:t>
            </a:r>
            <a:r>
              <a:rPr lang="el-GR" dirty="0"/>
              <a:t>)</a:t>
            </a:r>
          </a:p>
          <a:p>
            <a:endParaRPr lang="en-US" dirty="0"/>
          </a:p>
        </p:txBody>
      </p:sp>
    </p:spTree>
    <p:extLst>
      <p:ext uri="{BB962C8B-B14F-4D97-AF65-F5344CB8AC3E}">
        <p14:creationId xmlns:p14="http://schemas.microsoft.com/office/powerpoint/2010/main" val="209983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EFAA6B-75A6-3D12-8F9F-A958C0CA63F6}"/>
              </a:ext>
            </a:extLst>
          </p:cNvPr>
          <p:cNvPicPr>
            <a:picLocks noChangeAspect="1"/>
          </p:cNvPicPr>
          <p:nvPr/>
        </p:nvPicPr>
        <p:blipFill>
          <a:blip r:embed="rId2"/>
          <a:stretch>
            <a:fillRect/>
          </a:stretch>
        </p:blipFill>
        <p:spPr>
          <a:xfrm>
            <a:off x="892454" y="3429001"/>
            <a:ext cx="5203542" cy="3122125"/>
          </a:xfrm>
          <a:prstGeom prst="rect">
            <a:avLst/>
          </a:prstGeom>
        </p:spPr>
      </p:pic>
      <p:pic>
        <p:nvPicPr>
          <p:cNvPr id="5" name="Picture 4">
            <a:extLst>
              <a:ext uri="{FF2B5EF4-FFF2-40B4-BE49-F238E27FC236}">
                <a16:creationId xmlns:a16="http://schemas.microsoft.com/office/drawing/2014/main" id="{823D6EEE-3686-18B5-5B05-12B400FFA72F}"/>
              </a:ext>
            </a:extLst>
          </p:cNvPr>
          <p:cNvPicPr>
            <a:picLocks noChangeAspect="1"/>
          </p:cNvPicPr>
          <p:nvPr/>
        </p:nvPicPr>
        <p:blipFill>
          <a:blip r:embed="rId3"/>
          <a:stretch>
            <a:fillRect/>
          </a:stretch>
        </p:blipFill>
        <p:spPr>
          <a:xfrm>
            <a:off x="6095997" y="306873"/>
            <a:ext cx="5203543" cy="3122126"/>
          </a:xfrm>
          <a:prstGeom prst="rect">
            <a:avLst/>
          </a:prstGeom>
        </p:spPr>
      </p:pic>
      <p:pic>
        <p:nvPicPr>
          <p:cNvPr id="6" name="Picture 5">
            <a:extLst>
              <a:ext uri="{FF2B5EF4-FFF2-40B4-BE49-F238E27FC236}">
                <a16:creationId xmlns:a16="http://schemas.microsoft.com/office/drawing/2014/main" id="{D30032F3-B066-21DD-CFBA-A9D3CB691D1D}"/>
              </a:ext>
            </a:extLst>
          </p:cNvPr>
          <p:cNvPicPr>
            <a:picLocks noChangeAspect="1"/>
          </p:cNvPicPr>
          <p:nvPr/>
        </p:nvPicPr>
        <p:blipFill>
          <a:blip r:embed="rId4"/>
          <a:stretch>
            <a:fillRect/>
          </a:stretch>
        </p:blipFill>
        <p:spPr>
          <a:xfrm>
            <a:off x="892454" y="306874"/>
            <a:ext cx="5203543" cy="3122126"/>
          </a:xfrm>
          <a:prstGeom prst="rect">
            <a:avLst/>
          </a:prstGeom>
        </p:spPr>
      </p:pic>
      <p:pic>
        <p:nvPicPr>
          <p:cNvPr id="3" name="Picture 2">
            <a:extLst>
              <a:ext uri="{FF2B5EF4-FFF2-40B4-BE49-F238E27FC236}">
                <a16:creationId xmlns:a16="http://schemas.microsoft.com/office/drawing/2014/main" id="{5C3339EF-563B-ADF0-9E90-20C42D09D0D8}"/>
              </a:ext>
            </a:extLst>
          </p:cNvPr>
          <p:cNvPicPr>
            <a:picLocks noChangeAspect="1"/>
          </p:cNvPicPr>
          <p:nvPr/>
        </p:nvPicPr>
        <p:blipFill>
          <a:blip r:embed="rId5"/>
          <a:stretch>
            <a:fillRect/>
          </a:stretch>
        </p:blipFill>
        <p:spPr>
          <a:xfrm>
            <a:off x="6102699" y="3428999"/>
            <a:ext cx="5196840" cy="3118104"/>
          </a:xfrm>
          <a:prstGeom prst="rect">
            <a:avLst/>
          </a:prstGeom>
        </p:spPr>
      </p:pic>
    </p:spTree>
    <p:extLst>
      <p:ext uri="{BB962C8B-B14F-4D97-AF65-F5344CB8AC3E}">
        <p14:creationId xmlns:p14="http://schemas.microsoft.com/office/powerpoint/2010/main" val="247719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C37769-526B-BD4D-89AC-3A5DD797F5D6}"/>
              </a:ext>
            </a:extLst>
          </p:cNvPr>
          <p:cNvPicPr>
            <a:picLocks noChangeAspect="1"/>
          </p:cNvPicPr>
          <p:nvPr/>
        </p:nvPicPr>
        <p:blipFill>
          <a:blip r:embed="rId2"/>
          <a:stretch>
            <a:fillRect/>
          </a:stretch>
        </p:blipFill>
        <p:spPr>
          <a:xfrm>
            <a:off x="899160" y="1869947"/>
            <a:ext cx="5196840" cy="3118104"/>
          </a:xfrm>
          <a:prstGeom prst="rect">
            <a:avLst/>
          </a:prstGeom>
        </p:spPr>
      </p:pic>
      <p:sp>
        <p:nvSpPr>
          <p:cNvPr id="4" name="TextBox 3">
            <a:extLst>
              <a:ext uri="{FF2B5EF4-FFF2-40B4-BE49-F238E27FC236}">
                <a16:creationId xmlns:a16="http://schemas.microsoft.com/office/drawing/2014/main" id="{7B4ACD8E-3B03-1592-618D-8415955E1755}"/>
              </a:ext>
            </a:extLst>
          </p:cNvPr>
          <p:cNvSpPr txBox="1"/>
          <p:nvPr/>
        </p:nvSpPr>
        <p:spPr>
          <a:xfrm>
            <a:off x="6319489" y="772609"/>
            <a:ext cx="5431972" cy="5355312"/>
          </a:xfrm>
          <a:prstGeom prst="rect">
            <a:avLst/>
          </a:prstGeom>
          <a:noFill/>
        </p:spPr>
        <p:txBody>
          <a:bodyPr wrap="square" rtlCol="0">
            <a:spAutoFit/>
          </a:bodyPr>
          <a:lstStyle/>
          <a:p>
            <a:r>
              <a:rPr lang="el-GR" dirty="0"/>
              <a:t>Οι καμπύλες που απεικονίζονται στις παραπάνω γραφικές παραστάσεις, αντιπροσωπεύουν τον λόγο της ολικής, της άμεσης και της διάχυτης ακτινοβολίας ως προς την τιμή αναφοράς για κάθε συνιστώσα που προκύπτει αν θέσουμε όπου b = 0. Με την αύξηση του παράγοντα b παρατηρούμε ότι επηρεάζεται κυρίως η διάχυτη συνιστώσα της ακτινοβολίας ενώ η ολική και η άμεση παραμένουν ίδιες και μάλιστα με τιμές που τείνουν στο μηδέν. Η μορφή των καμπυλών των διαφορετικών συνιστωσών της ακτινοβολίας  παραμένει ίδια και για τις 6 τιμές του παράγοντα b</a:t>
            </a:r>
            <a:r>
              <a:rPr lang="el-GR" b="1" dirty="0"/>
              <a:t>, </a:t>
            </a:r>
            <a:r>
              <a:rPr lang="el-GR" dirty="0"/>
              <a:t>αλλάζει όμως κάθε φορά η τιμή των λόγων, κάτι που είναι εμφανές από την μεταβολή των τιμών στον άξονα </a:t>
            </a:r>
            <a:r>
              <a:rPr lang="en-US" dirty="0"/>
              <a:t>y</a:t>
            </a:r>
            <a:r>
              <a:rPr lang="el-GR" dirty="0"/>
              <a:t>.</a:t>
            </a:r>
            <a:r>
              <a:rPr lang="en-US" dirty="0"/>
              <a:t> </a:t>
            </a:r>
            <a:r>
              <a:rPr lang="el-GR" dirty="0"/>
              <a:t>Επιπρόσθετα, παρατηρούμε ότι με την αύξηση του μήκους κύματος, οι αποκλίσεις του λόγου της διάχυτης ακτινοβολίας αυξάνουν απότομα.</a:t>
            </a:r>
            <a:endParaRPr lang="en-US" dirty="0"/>
          </a:p>
        </p:txBody>
      </p:sp>
    </p:spTree>
    <p:extLst>
      <p:ext uri="{BB962C8B-B14F-4D97-AF65-F5344CB8AC3E}">
        <p14:creationId xmlns:p14="http://schemas.microsoft.com/office/powerpoint/2010/main" val="413995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5E7656-EB19-0EF5-0B56-F3A0B6DAA2DF}"/>
              </a:ext>
            </a:extLst>
          </p:cNvPr>
          <p:cNvPicPr>
            <a:picLocks noChangeAspect="1"/>
          </p:cNvPicPr>
          <p:nvPr/>
        </p:nvPicPr>
        <p:blipFill>
          <a:blip r:embed="rId2"/>
          <a:stretch>
            <a:fillRect/>
          </a:stretch>
        </p:blipFill>
        <p:spPr>
          <a:xfrm>
            <a:off x="899160" y="3429002"/>
            <a:ext cx="5196840" cy="3118104"/>
          </a:xfrm>
          <a:prstGeom prst="rect">
            <a:avLst/>
          </a:prstGeom>
        </p:spPr>
      </p:pic>
      <p:pic>
        <p:nvPicPr>
          <p:cNvPr id="3" name="Picture 2">
            <a:extLst>
              <a:ext uri="{FF2B5EF4-FFF2-40B4-BE49-F238E27FC236}">
                <a16:creationId xmlns:a16="http://schemas.microsoft.com/office/drawing/2014/main" id="{92618852-EC6E-E7DF-958F-14007E409B82}"/>
              </a:ext>
            </a:extLst>
          </p:cNvPr>
          <p:cNvPicPr>
            <a:picLocks noChangeAspect="1"/>
          </p:cNvPicPr>
          <p:nvPr/>
        </p:nvPicPr>
        <p:blipFill>
          <a:blip r:embed="rId3"/>
          <a:stretch>
            <a:fillRect/>
          </a:stretch>
        </p:blipFill>
        <p:spPr>
          <a:xfrm>
            <a:off x="6096000" y="310894"/>
            <a:ext cx="5196840" cy="3118104"/>
          </a:xfrm>
          <a:prstGeom prst="rect">
            <a:avLst/>
          </a:prstGeom>
        </p:spPr>
      </p:pic>
      <p:pic>
        <p:nvPicPr>
          <p:cNvPr id="5" name="Picture 4">
            <a:extLst>
              <a:ext uri="{FF2B5EF4-FFF2-40B4-BE49-F238E27FC236}">
                <a16:creationId xmlns:a16="http://schemas.microsoft.com/office/drawing/2014/main" id="{1A7AA2A3-2980-6272-BF82-66113A0574F8}"/>
              </a:ext>
            </a:extLst>
          </p:cNvPr>
          <p:cNvPicPr>
            <a:picLocks noChangeAspect="1"/>
          </p:cNvPicPr>
          <p:nvPr/>
        </p:nvPicPr>
        <p:blipFill>
          <a:blip r:embed="rId4"/>
          <a:stretch>
            <a:fillRect/>
          </a:stretch>
        </p:blipFill>
        <p:spPr>
          <a:xfrm>
            <a:off x="899160" y="310894"/>
            <a:ext cx="5196840" cy="3118104"/>
          </a:xfrm>
          <a:prstGeom prst="rect">
            <a:avLst/>
          </a:prstGeom>
        </p:spPr>
      </p:pic>
      <p:pic>
        <p:nvPicPr>
          <p:cNvPr id="4" name="Picture 3">
            <a:extLst>
              <a:ext uri="{FF2B5EF4-FFF2-40B4-BE49-F238E27FC236}">
                <a16:creationId xmlns:a16="http://schemas.microsoft.com/office/drawing/2014/main" id="{68391554-6783-CC81-E62B-9D0C0F841208}"/>
              </a:ext>
            </a:extLst>
          </p:cNvPr>
          <p:cNvPicPr>
            <a:picLocks noChangeAspect="1"/>
          </p:cNvPicPr>
          <p:nvPr/>
        </p:nvPicPr>
        <p:blipFill>
          <a:blip r:embed="rId5"/>
          <a:stretch>
            <a:fillRect/>
          </a:stretch>
        </p:blipFill>
        <p:spPr>
          <a:xfrm>
            <a:off x="6096000" y="3428998"/>
            <a:ext cx="5196840" cy="3118104"/>
          </a:xfrm>
          <a:prstGeom prst="rect">
            <a:avLst/>
          </a:prstGeom>
        </p:spPr>
      </p:pic>
    </p:spTree>
    <p:extLst>
      <p:ext uri="{BB962C8B-B14F-4D97-AF65-F5344CB8AC3E}">
        <p14:creationId xmlns:p14="http://schemas.microsoft.com/office/powerpoint/2010/main" val="404050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54DBA7-7694-74E6-3161-D8FC7C3F65AF}"/>
              </a:ext>
            </a:extLst>
          </p:cNvPr>
          <p:cNvPicPr>
            <a:picLocks noChangeAspect="1"/>
          </p:cNvPicPr>
          <p:nvPr/>
        </p:nvPicPr>
        <p:blipFill>
          <a:blip r:embed="rId2"/>
          <a:stretch>
            <a:fillRect/>
          </a:stretch>
        </p:blipFill>
        <p:spPr>
          <a:xfrm>
            <a:off x="899160" y="1869947"/>
            <a:ext cx="5196840" cy="3118104"/>
          </a:xfrm>
          <a:prstGeom prst="rect">
            <a:avLst/>
          </a:prstGeom>
        </p:spPr>
      </p:pic>
      <p:sp>
        <p:nvSpPr>
          <p:cNvPr id="4" name="TextBox 3">
            <a:extLst>
              <a:ext uri="{FF2B5EF4-FFF2-40B4-BE49-F238E27FC236}">
                <a16:creationId xmlns:a16="http://schemas.microsoft.com/office/drawing/2014/main" id="{487B9460-FD2E-0CCC-DE34-794B8A7D211F}"/>
              </a:ext>
            </a:extLst>
          </p:cNvPr>
          <p:cNvSpPr txBox="1"/>
          <p:nvPr/>
        </p:nvSpPr>
        <p:spPr>
          <a:xfrm>
            <a:off x="6636993" y="879209"/>
            <a:ext cx="5007429" cy="5078313"/>
          </a:xfrm>
          <a:prstGeom prst="rect">
            <a:avLst/>
          </a:prstGeom>
          <a:noFill/>
        </p:spPr>
        <p:txBody>
          <a:bodyPr wrap="square" rtlCol="0">
            <a:spAutoFit/>
          </a:bodyPr>
          <a:lstStyle/>
          <a:p>
            <a:r>
              <a:rPr lang="el-GR" dirty="0"/>
              <a:t>Με την αύξηση της ζενίθιας γωνίας από 10 σε 40 μοίρες, παρατηρούμε ότι ξανά οι καμπύλες διατηρούν την ίδια μορφολογία. Η αυξητική τάση του λόγου της διάχυτης ακτινοβολίας με το μήκος κύματος παραμένει, καθώς και τα 2 </a:t>
            </a:r>
            <a:r>
              <a:rPr lang="en-US" dirty="0"/>
              <a:t>peak </a:t>
            </a:r>
            <a:r>
              <a:rPr lang="el-GR" dirty="0"/>
              <a:t>λίγο μετά τα 750</a:t>
            </a:r>
            <a:r>
              <a:rPr lang="en-US" dirty="0"/>
              <a:t>nm </a:t>
            </a:r>
            <a:r>
              <a:rPr lang="el-GR" dirty="0"/>
              <a:t>και τα 950</a:t>
            </a:r>
            <a:r>
              <a:rPr lang="en-US" dirty="0"/>
              <a:t>nm. </a:t>
            </a:r>
            <a:r>
              <a:rPr lang="el-GR" dirty="0"/>
              <a:t>Η διαφοροποίηση σε σχέση με τα προηγούμενα διαγράμματα είναι η μικρή πτώση των</a:t>
            </a:r>
            <a:r>
              <a:rPr lang="en-US" dirty="0"/>
              <a:t> </a:t>
            </a:r>
            <a:r>
              <a:rPr lang="el-GR" dirty="0"/>
              <a:t>τιμών των λόγων της διάχυτης ακτινοβολίας (η ολική και η άμεση εξακολουθούν να τείνουν στο μηδέν). Ως παράδειγμα αναφέρουμε ότι για b = 1.0 στην περίπτωση όπου η ζενίθια γωνία ισούται με 10 μοίρες, ο λόγος της διάχυτης ακτινοβολίας αγγίζει το 80, ενώ στην περίπτωση που η ζενίθια γωνία αυξάνεται σε 40 μοίρες, ο ίδιος λόγος πέφτει και ίσα που ξεπερνάει το 60.</a:t>
            </a:r>
            <a:endParaRPr lang="en-US" dirty="0"/>
          </a:p>
        </p:txBody>
      </p:sp>
    </p:spTree>
    <p:extLst>
      <p:ext uri="{BB962C8B-B14F-4D97-AF65-F5344CB8AC3E}">
        <p14:creationId xmlns:p14="http://schemas.microsoft.com/office/powerpoint/2010/main" val="252163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F7C4C-6C95-49C2-701E-0DE7D2603737}"/>
              </a:ext>
            </a:extLst>
          </p:cNvPr>
          <p:cNvPicPr>
            <a:picLocks noChangeAspect="1"/>
          </p:cNvPicPr>
          <p:nvPr/>
        </p:nvPicPr>
        <p:blipFill>
          <a:blip r:embed="rId2"/>
          <a:stretch>
            <a:fillRect/>
          </a:stretch>
        </p:blipFill>
        <p:spPr>
          <a:xfrm>
            <a:off x="899158" y="310896"/>
            <a:ext cx="5196840" cy="3118104"/>
          </a:xfrm>
          <a:prstGeom prst="rect">
            <a:avLst/>
          </a:prstGeom>
        </p:spPr>
      </p:pic>
      <p:pic>
        <p:nvPicPr>
          <p:cNvPr id="4" name="Picture 3">
            <a:extLst>
              <a:ext uri="{FF2B5EF4-FFF2-40B4-BE49-F238E27FC236}">
                <a16:creationId xmlns:a16="http://schemas.microsoft.com/office/drawing/2014/main" id="{053A37BF-BC97-8DEC-2888-8DC6083A66C5}"/>
              </a:ext>
            </a:extLst>
          </p:cNvPr>
          <p:cNvPicPr>
            <a:picLocks noChangeAspect="1"/>
          </p:cNvPicPr>
          <p:nvPr/>
        </p:nvPicPr>
        <p:blipFill>
          <a:blip r:embed="rId3"/>
          <a:stretch>
            <a:fillRect/>
          </a:stretch>
        </p:blipFill>
        <p:spPr>
          <a:xfrm>
            <a:off x="899158" y="3429000"/>
            <a:ext cx="5196840" cy="3118104"/>
          </a:xfrm>
          <a:prstGeom prst="rect">
            <a:avLst/>
          </a:prstGeom>
        </p:spPr>
      </p:pic>
      <p:pic>
        <p:nvPicPr>
          <p:cNvPr id="5" name="Picture 4">
            <a:extLst>
              <a:ext uri="{FF2B5EF4-FFF2-40B4-BE49-F238E27FC236}">
                <a16:creationId xmlns:a16="http://schemas.microsoft.com/office/drawing/2014/main" id="{6212F120-E002-C739-073C-9F925F50CDD8}"/>
              </a:ext>
            </a:extLst>
          </p:cNvPr>
          <p:cNvPicPr>
            <a:picLocks noChangeAspect="1"/>
          </p:cNvPicPr>
          <p:nvPr/>
        </p:nvPicPr>
        <p:blipFill>
          <a:blip r:embed="rId4"/>
          <a:stretch>
            <a:fillRect/>
          </a:stretch>
        </p:blipFill>
        <p:spPr>
          <a:xfrm>
            <a:off x="6095998" y="310896"/>
            <a:ext cx="5196840" cy="3118104"/>
          </a:xfrm>
          <a:prstGeom prst="rect">
            <a:avLst/>
          </a:prstGeom>
        </p:spPr>
      </p:pic>
      <p:pic>
        <p:nvPicPr>
          <p:cNvPr id="6" name="Picture 5">
            <a:extLst>
              <a:ext uri="{FF2B5EF4-FFF2-40B4-BE49-F238E27FC236}">
                <a16:creationId xmlns:a16="http://schemas.microsoft.com/office/drawing/2014/main" id="{2381D95E-D12D-7FC6-AEAF-4AA91CDAA80C}"/>
              </a:ext>
            </a:extLst>
          </p:cNvPr>
          <p:cNvPicPr>
            <a:picLocks noChangeAspect="1"/>
          </p:cNvPicPr>
          <p:nvPr/>
        </p:nvPicPr>
        <p:blipFill>
          <a:blip r:embed="rId5"/>
          <a:stretch>
            <a:fillRect/>
          </a:stretch>
        </p:blipFill>
        <p:spPr>
          <a:xfrm>
            <a:off x="6095999" y="3429000"/>
            <a:ext cx="5196839" cy="3118104"/>
          </a:xfrm>
          <a:prstGeom prst="rect">
            <a:avLst/>
          </a:prstGeom>
        </p:spPr>
      </p:pic>
    </p:spTree>
    <p:extLst>
      <p:ext uri="{BB962C8B-B14F-4D97-AF65-F5344CB8AC3E}">
        <p14:creationId xmlns:p14="http://schemas.microsoft.com/office/powerpoint/2010/main" val="177161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18FD2A-0AD7-6399-B7C0-13814701F440}"/>
              </a:ext>
            </a:extLst>
          </p:cNvPr>
          <p:cNvPicPr>
            <a:picLocks noChangeAspect="1"/>
          </p:cNvPicPr>
          <p:nvPr/>
        </p:nvPicPr>
        <p:blipFill>
          <a:blip r:embed="rId2"/>
          <a:stretch>
            <a:fillRect/>
          </a:stretch>
        </p:blipFill>
        <p:spPr>
          <a:xfrm>
            <a:off x="667287" y="1869947"/>
            <a:ext cx="5196839" cy="3118104"/>
          </a:xfrm>
          <a:prstGeom prst="rect">
            <a:avLst/>
          </a:prstGeom>
        </p:spPr>
      </p:pic>
      <p:sp>
        <p:nvSpPr>
          <p:cNvPr id="4" name="TextBox 3">
            <a:extLst>
              <a:ext uri="{FF2B5EF4-FFF2-40B4-BE49-F238E27FC236}">
                <a16:creationId xmlns:a16="http://schemas.microsoft.com/office/drawing/2014/main" id="{3D5ECCA9-B726-BCBF-4693-3E78F7CE92AE}"/>
              </a:ext>
            </a:extLst>
          </p:cNvPr>
          <p:cNvSpPr txBox="1"/>
          <p:nvPr/>
        </p:nvSpPr>
        <p:spPr>
          <a:xfrm>
            <a:off x="6327874" y="751343"/>
            <a:ext cx="5196839" cy="5355312"/>
          </a:xfrm>
          <a:prstGeom prst="rect">
            <a:avLst/>
          </a:prstGeom>
          <a:noFill/>
        </p:spPr>
        <p:txBody>
          <a:bodyPr wrap="square" rtlCol="0">
            <a:spAutoFit/>
          </a:bodyPr>
          <a:lstStyle/>
          <a:p>
            <a:r>
              <a:rPr lang="el-GR" dirty="0"/>
              <a:t>Με την επιπρόσθετη αύξηση της ζενίθιας γωνίας, παρατηρούμε ότι η καμπύλη της διάχυτης ακτινοβολίας εξομαλύνεται όσον αφορά τα μικρά </a:t>
            </a:r>
            <a:r>
              <a:rPr lang="el-GR" dirty="0" err="1"/>
              <a:t>peaks</a:t>
            </a:r>
            <a:r>
              <a:rPr lang="el-GR" dirty="0"/>
              <a:t> που εμφανιζόντουσαν κατά μήκος της στις 2 προηγούμενες περιπτώσεις αλλά η αυξητική τάση σε σχέση με το μήκος κύματος παραμένει. Παρατηρείται επίσης απότομη πτώση των τιμών των λόγων της συνιστώσας αυτής. Στις προηγούμενες περιπτώσεις που σχολιάσαμε για b = 1.0, για ζενίθια γωνία ίση με 10 μοίρες, ο λόγος της διάχυτης ακτινοβολίας αγγίζει το 80, για ζενίθια γωνία ίση με 40 μοίρες ισούται με 62 ενώ στην παρούσα περίπτωση, για ζενίθια γωνία ίση με 70 μοίρες, ο ίδιος λόγος πέφτει απότομα στο 22. Οι συνιστώσες της ολικής και της διάχυτης ακτινοβολίας παραμένουν και εδώ αμετάβλητες, συγκριτικά πάντα με την διάχυτη συνιστώσα.</a:t>
            </a:r>
            <a:endParaRPr lang="en-US" dirty="0"/>
          </a:p>
        </p:txBody>
      </p:sp>
    </p:spTree>
    <p:extLst>
      <p:ext uri="{BB962C8B-B14F-4D97-AF65-F5344CB8AC3E}">
        <p14:creationId xmlns:p14="http://schemas.microsoft.com/office/powerpoint/2010/main" val="244188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39C2EC-F297-0F11-6D6F-E0C077587845}"/>
              </a:ext>
            </a:extLst>
          </p:cNvPr>
          <p:cNvPicPr>
            <a:picLocks noChangeAspect="1"/>
          </p:cNvPicPr>
          <p:nvPr/>
        </p:nvPicPr>
        <p:blipFill>
          <a:blip r:embed="rId2"/>
          <a:stretch>
            <a:fillRect/>
          </a:stretch>
        </p:blipFill>
        <p:spPr>
          <a:xfrm>
            <a:off x="899160" y="3429000"/>
            <a:ext cx="5196840" cy="3118104"/>
          </a:xfrm>
          <a:prstGeom prst="rect">
            <a:avLst/>
          </a:prstGeom>
        </p:spPr>
      </p:pic>
      <p:pic>
        <p:nvPicPr>
          <p:cNvPr id="4" name="Picture 3">
            <a:extLst>
              <a:ext uri="{FF2B5EF4-FFF2-40B4-BE49-F238E27FC236}">
                <a16:creationId xmlns:a16="http://schemas.microsoft.com/office/drawing/2014/main" id="{E3A260E9-1F6B-204B-4763-22CEE90B8A11}"/>
              </a:ext>
            </a:extLst>
          </p:cNvPr>
          <p:cNvPicPr>
            <a:picLocks noChangeAspect="1"/>
          </p:cNvPicPr>
          <p:nvPr/>
        </p:nvPicPr>
        <p:blipFill>
          <a:blip r:embed="rId3"/>
          <a:stretch>
            <a:fillRect/>
          </a:stretch>
        </p:blipFill>
        <p:spPr>
          <a:xfrm>
            <a:off x="6096000" y="310896"/>
            <a:ext cx="5196840" cy="3118104"/>
          </a:xfrm>
          <a:prstGeom prst="rect">
            <a:avLst/>
          </a:prstGeom>
        </p:spPr>
      </p:pic>
      <p:pic>
        <p:nvPicPr>
          <p:cNvPr id="5" name="Picture 4">
            <a:extLst>
              <a:ext uri="{FF2B5EF4-FFF2-40B4-BE49-F238E27FC236}">
                <a16:creationId xmlns:a16="http://schemas.microsoft.com/office/drawing/2014/main" id="{951001A5-8FAF-9E4F-30A9-B895C9E7DE50}"/>
              </a:ext>
            </a:extLst>
          </p:cNvPr>
          <p:cNvPicPr>
            <a:picLocks noChangeAspect="1"/>
          </p:cNvPicPr>
          <p:nvPr/>
        </p:nvPicPr>
        <p:blipFill>
          <a:blip r:embed="rId4"/>
          <a:stretch>
            <a:fillRect/>
          </a:stretch>
        </p:blipFill>
        <p:spPr>
          <a:xfrm>
            <a:off x="899160" y="310896"/>
            <a:ext cx="5196840" cy="3118104"/>
          </a:xfrm>
          <a:prstGeom prst="rect">
            <a:avLst/>
          </a:prstGeom>
        </p:spPr>
      </p:pic>
      <p:pic>
        <p:nvPicPr>
          <p:cNvPr id="6" name="Picture 5">
            <a:extLst>
              <a:ext uri="{FF2B5EF4-FFF2-40B4-BE49-F238E27FC236}">
                <a16:creationId xmlns:a16="http://schemas.microsoft.com/office/drawing/2014/main" id="{EB475195-50C1-D3D7-8B96-63FF83FDD702}"/>
              </a:ext>
            </a:extLst>
          </p:cNvPr>
          <p:cNvPicPr>
            <a:picLocks noChangeAspect="1"/>
          </p:cNvPicPr>
          <p:nvPr/>
        </p:nvPicPr>
        <p:blipFill>
          <a:blip r:embed="rId5"/>
          <a:stretch>
            <a:fillRect/>
          </a:stretch>
        </p:blipFill>
        <p:spPr>
          <a:xfrm>
            <a:off x="6096000" y="3429000"/>
            <a:ext cx="5196840" cy="3118104"/>
          </a:xfrm>
          <a:prstGeom prst="rect">
            <a:avLst/>
          </a:prstGeom>
        </p:spPr>
      </p:pic>
    </p:spTree>
    <p:extLst>
      <p:ext uri="{BB962C8B-B14F-4D97-AF65-F5344CB8AC3E}">
        <p14:creationId xmlns:p14="http://schemas.microsoft.com/office/powerpoint/2010/main" val="1203490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725</TotalTime>
  <Words>2183</Words>
  <Application>Microsoft Office PowerPoint</Application>
  <PresentationFormat>Widescreen</PresentationFormat>
  <Paragraphs>53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Garamond</vt:lpstr>
      <vt:lpstr>Open Sans</vt:lpstr>
      <vt:lpstr>Savon</vt:lpstr>
      <vt:lpstr>ΑΛΛΗΛΕΠΙΔΡΑΣΗ  ΑΚΤΙΝΟΒΟΛΙΑΣ - ΑΤΜΟΣΦΑΙΡΑΣ</vt:lpstr>
      <vt:lpstr>ΜΕΡΟΣ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ΣΥΜΠΕΡΑΣΜΑΤΑ</vt:lpstr>
      <vt:lpstr>ΜΕΡΟΣ 2</vt:lpstr>
      <vt:lpstr>PowerPoint Presentation</vt:lpstr>
      <vt:lpstr>PowerPoint Presentation</vt:lpstr>
      <vt:lpstr>PowerPoint Presentation</vt:lpstr>
      <vt:lpstr>PowerPoint Presentation</vt:lpstr>
      <vt:lpstr>ΣΥΜΠΕΡΑΣΜΑΤΑ</vt:lpstr>
      <vt:lpstr>ΜΕΡΟΣ 3</vt:lpstr>
      <vt:lpstr>PowerPoint Presentation</vt:lpstr>
      <vt:lpstr>PowerPoint Presentation</vt:lpstr>
      <vt:lpstr>PowerPoint Presentation</vt:lpstr>
      <vt:lpstr>PowerPoint Presentation</vt:lpstr>
      <vt:lpstr>ΣΥΜΠΕΡΑΣΜΑΤΑ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ΝΕΦΕΛΗ ΖΩΗ</dc:creator>
  <cp:lastModifiedBy>ΚΑΪΡΑΚΤΙΔΗ ΝΕΦΕΛΗ ΖΩΗ</cp:lastModifiedBy>
  <cp:revision>55</cp:revision>
  <dcterms:created xsi:type="dcterms:W3CDTF">2025-01-07T16:31:43Z</dcterms:created>
  <dcterms:modified xsi:type="dcterms:W3CDTF">2025-01-14T00:23:48Z</dcterms:modified>
</cp:coreProperties>
</file>