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0" r:id="rId1"/>
  </p:sldMasterIdLst>
  <p:sldIdLst>
    <p:sldId id="256" r:id="rId2"/>
    <p:sldId id="262" r:id="rId3"/>
    <p:sldId id="258" r:id="rId4"/>
    <p:sldId id="267" r:id="rId5"/>
    <p:sldId id="265" r:id="rId6"/>
    <p:sldId id="260" r:id="rId7"/>
    <p:sldId id="266" r:id="rId8"/>
    <p:sldId id="263" r:id="rId9"/>
    <p:sldId id="268" r:id="rId10"/>
    <p:sldId id="261" r:id="rId11"/>
    <p:sldId id="259" r:id="rId12"/>
    <p:sldId id="269" r:id="rId13"/>
    <p:sldId id="25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D291B17-9318-49DB-B28B-6E5994AE9581}" type="datetime1">
              <a:rPr lang="en-US" smtClean="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31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024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543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9532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416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991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1/27/2025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9341706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4849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734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36335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35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D291B17-9318-49DB-B28B-6E5994AE9581}" type="datetime1">
              <a:rPr lang="en-US" smtClean="0"/>
              <a:t>1/27/2025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A98EE3D-8CD1-4C3F-BD1C-C98C9596463C}"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916251"/>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nadezsha/MSc---Applied-Meteorology-and-Environmental-Physics/tree/main/Radiation%20and%20Atmosphere%20Interacti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20632-B32C-C61A-10C6-BDF73729F629}"/>
              </a:ext>
            </a:extLst>
          </p:cNvPr>
          <p:cNvSpPr>
            <a:spLocks noGrp="1"/>
          </p:cNvSpPr>
          <p:nvPr>
            <p:ph type="ctrTitle"/>
          </p:nvPr>
        </p:nvSpPr>
        <p:spPr/>
        <p:txBody>
          <a:bodyPr>
            <a:noAutofit/>
          </a:bodyPr>
          <a:lstStyle/>
          <a:p>
            <a:pPr algn="ctr"/>
            <a:r>
              <a:rPr lang="el-GR" sz="3400" dirty="0">
                <a:solidFill>
                  <a:schemeClr val="bg1"/>
                </a:solidFill>
                <a:latin typeface="Times New Roman" panose="02020603050405020304" pitchFamily="18" charset="0"/>
                <a:cs typeface="Times New Roman" panose="02020603050405020304" pitchFamily="18" charset="0"/>
              </a:rPr>
              <a:t>ΑΛΛΗΛΕΠΙΔΡΑΣΗ </a:t>
            </a:r>
            <a:br>
              <a:rPr lang="el-GR" sz="3400" dirty="0">
                <a:solidFill>
                  <a:schemeClr val="bg1"/>
                </a:solidFill>
                <a:latin typeface="Times New Roman" panose="02020603050405020304" pitchFamily="18" charset="0"/>
                <a:cs typeface="Times New Roman" panose="02020603050405020304" pitchFamily="18" charset="0"/>
              </a:rPr>
            </a:br>
            <a:r>
              <a:rPr lang="el-GR" sz="3400" dirty="0">
                <a:solidFill>
                  <a:schemeClr val="bg1"/>
                </a:solidFill>
                <a:latin typeface="Times New Roman" panose="02020603050405020304" pitchFamily="18" charset="0"/>
                <a:cs typeface="Times New Roman" panose="02020603050405020304" pitchFamily="18" charset="0"/>
              </a:rPr>
              <a:t>ΑΚΤΙΝΟΒΟΛΙΑΣ - ΑΤΜΟΣΦΑΙΡΑΣ</a:t>
            </a:r>
            <a:endParaRPr lang="en-US" sz="3400"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CBD9F95-A4D5-1252-5A14-06341CA30E62}"/>
              </a:ext>
            </a:extLst>
          </p:cNvPr>
          <p:cNvSpPr>
            <a:spLocks noGrp="1"/>
          </p:cNvSpPr>
          <p:nvPr>
            <p:ph type="subTitle" idx="1"/>
          </p:nvPr>
        </p:nvSpPr>
        <p:spPr/>
        <p:txBody>
          <a:bodyPr>
            <a:normAutofit/>
          </a:bodyPr>
          <a:lstStyle/>
          <a:p>
            <a:r>
              <a:rPr lang="el-GR" sz="2400" dirty="0">
                <a:solidFill>
                  <a:schemeClr val="bg1"/>
                </a:solidFill>
                <a:latin typeface="Times New Roman" panose="02020603050405020304" pitchFamily="18" charset="0"/>
                <a:cs typeface="Times New Roman" panose="02020603050405020304" pitchFamily="18" charset="0"/>
              </a:rPr>
              <a:t>Εργασία 5</a:t>
            </a:r>
          </a:p>
          <a:p>
            <a:r>
              <a:rPr lang="el-GR" sz="2400" dirty="0">
                <a:solidFill>
                  <a:schemeClr val="bg1"/>
                </a:solidFill>
                <a:latin typeface="Times New Roman" panose="02020603050405020304" pitchFamily="18" charset="0"/>
                <a:cs typeface="Times New Roman" panose="02020603050405020304" pitchFamily="18" charset="0"/>
              </a:rPr>
              <a:t>Καϊρακτίδη Νάντια</a:t>
            </a:r>
          </a:p>
          <a:p>
            <a:r>
              <a:rPr lang="el-GR" sz="2400" dirty="0">
                <a:solidFill>
                  <a:schemeClr val="bg1"/>
                </a:solidFill>
                <a:latin typeface="Times New Roman" panose="02020603050405020304" pitchFamily="18" charset="0"/>
                <a:cs typeface="Times New Roman" panose="02020603050405020304" pitchFamily="18" charset="0"/>
              </a:rPr>
              <a:t>ΑΜ : 1068622</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659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5C51BA9-3F23-E087-422D-D0CDFB4B076C}"/>
            </a:ext>
          </a:extLst>
        </p:cNvPr>
        <p:cNvGrpSpPr/>
        <p:nvPr/>
      </p:nvGrpSpPr>
      <p:grpSpPr>
        <a:xfrm>
          <a:off x="0" y="0"/>
          <a:ext cx="0" cy="0"/>
          <a:chOff x="0" y="0"/>
          <a:chExt cx="0" cy="0"/>
        </a:xfrm>
      </p:grpSpPr>
      <p:pic>
        <p:nvPicPr>
          <p:cNvPr id="2" name="Picture 1" descr="A graph of different colored lines&#10;&#10;Description automatically generated">
            <a:extLst>
              <a:ext uri="{FF2B5EF4-FFF2-40B4-BE49-F238E27FC236}">
                <a16:creationId xmlns:a16="http://schemas.microsoft.com/office/drawing/2014/main" id="{C763FF97-2188-A4BF-DC6A-1BC613AC5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0"/>
            <a:ext cx="5791200" cy="3474720"/>
          </a:xfrm>
          <a:prstGeom prst="rect">
            <a:avLst/>
          </a:prstGeom>
        </p:spPr>
      </p:pic>
      <p:pic>
        <p:nvPicPr>
          <p:cNvPr id="4" name="Picture 3">
            <a:extLst>
              <a:ext uri="{FF2B5EF4-FFF2-40B4-BE49-F238E27FC236}">
                <a16:creationId xmlns:a16="http://schemas.microsoft.com/office/drawing/2014/main" id="{06638566-6942-11F8-48F0-5673F25E76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5791200" cy="3474720"/>
          </a:xfrm>
          <a:prstGeom prst="rect">
            <a:avLst/>
          </a:prstGeom>
        </p:spPr>
      </p:pic>
      <p:pic>
        <p:nvPicPr>
          <p:cNvPr id="5" name="Picture 4">
            <a:extLst>
              <a:ext uri="{FF2B5EF4-FFF2-40B4-BE49-F238E27FC236}">
                <a16:creationId xmlns:a16="http://schemas.microsoft.com/office/drawing/2014/main" id="{427F13B0-7E4B-AC8F-9B5E-6557C1AFBC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400" y="3383280"/>
            <a:ext cx="5791200" cy="3474720"/>
          </a:xfrm>
          <a:prstGeom prst="rect">
            <a:avLst/>
          </a:prstGeom>
        </p:spPr>
      </p:pic>
    </p:spTree>
    <p:extLst>
      <p:ext uri="{BB962C8B-B14F-4D97-AF65-F5344CB8AC3E}">
        <p14:creationId xmlns:p14="http://schemas.microsoft.com/office/powerpoint/2010/main" val="4032282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EDCEBDA-15B8-E4B2-E4ED-87083456E30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F84E398-A9F2-EA4A-74CC-6537B167F64A}"/>
              </a:ext>
            </a:extLst>
          </p:cNvPr>
          <p:cNvSpPr txBox="1"/>
          <p:nvPr/>
        </p:nvSpPr>
        <p:spPr>
          <a:xfrm>
            <a:off x="276226" y="-10885"/>
            <a:ext cx="5286375" cy="923330"/>
          </a:xfrm>
          <a:prstGeom prst="rect">
            <a:avLst/>
          </a:prstGeom>
          <a:noFill/>
        </p:spPr>
        <p:txBody>
          <a:bodyPr wrap="square" rtlCol="0">
            <a:spAutoFit/>
          </a:bodyPr>
          <a:lstStyle/>
          <a:p>
            <a:r>
              <a:rPr lang="el-GR" sz="5400" dirty="0">
                <a:solidFill>
                  <a:schemeClr val="bg1"/>
                </a:solidFill>
                <a:latin typeface="Times New Roman" panose="02020603050405020304" pitchFamily="18" charset="0"/>
                <a:cs typeface="Times New Roman" panose="02020603050405020304" pitchFamily="18" charset="0"/>
              </a:rPr>
              <a:t>ΠΑΡΑΤΗΡΗΣΕΙΣ</a:t>
            </a:r>
            <a:endParaRPr lang="en-US" sz="5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C0682B1-3085-663B-975F-DBB84C150C05}"/>
              </a:ext>
            </a:extLst>
          </p:cNvPr>
          <p:cNvSpPr txBox="1"/>
          <p:nvPr/>
        </p:nvSpPr>
        <p:spPr>
          <a:xfrm>
            <a:off x="276226" y="830826"/>
            <a:ext cx="11440885" cy="5940088"/>
          </a:xfrm>
          <a:prstGeom prst="rect">
            <a:avLst/>
          </a:prstGeom>
          <a:noFill/>
        </p:spPr>
        <p:txBody>
          <a:bodyPr wrap="square" rtlCol="0">
            <a:spAutoFit/>
          </a:bodyPr>
          <a:lstStyle/>
          <a:p>
            <a:pPr marL="285750" indent="-285750">
              <a:buFont typeface="Arial" panose="020B0604020202020204" pitchFamily="34" charset="0"/>
              <a:buChar char="•"/>
            </a:pPr>
            <a:r>
              <a:rPr lang="el-GR" sz="2000" dirty="0">
                <a:solidFill>
                  <a:schemeClr val="bg1"/>
                </a:solidFill>
                <a:latin typeface="Times New Roman" panose="02020603050405020304" pitchFamily="18" charset="0"/>
                <a:cs typeface="Times New Roman" panose="02020603050405020304" pitchFamily="18" charset="0"/>
              </a:rPr>
              <a:t>Με την αύξηση της ζενίθιας γωνίας, παρατηρούμε ότι, για όλα τα μέρη του φάσματος, όλες οι ακτινικές ποσότητες πέφτουν με πολύ μεγάλο βαθμό. Ενδεικτικά ως παράδειγμα, αναφέρουμε ότι η ακτινική ροή στις 20° προσεγγίζει τα 4000 </a:t>
            </a:r>
            <a:r>
              <a:rPr lang="el-GR" sz="2000" dirty="0" err="1">
                <a:solidFill>
                  <a:schemeClr val="bg1"/>
                </a:solidFill>
                <a:latin typeface="Times New Roman" panose="02020603050405020304" pitchFamily="18" charset="0"/>
                <a:cs typeface="Times New Roman" panose="02020603050405020304" pitchFamily="18" charset="0"/>
              </a:rPr>
              <a:t>mW</a:t>
            </a:r>
            <a:r>
              <a:rPr lang="el-GR" sz="2000" dirty="0">
                <a:solidFill>
                  <a:schemeClr val="bg1"/>
                </a:solidFill>
                <a:latin typeface="Times New Roman" panose="02020603050405020304" pitchFamily="18" charset="0"/>
                <a:cs typeface="Times New Roman" panose="02020603050405020304" pitchFamily="18" charset="0"/>
              </a:rPr>
              <a:t>/m² ενώ στις 80° ίσα που ξεπερνάει τα 80 </a:t>
            </a:r>
            <a:r>
              <a:rPr lang="el-GR" sz="2000" dirty="0" err="1">
                <a:solidFill>
                  <a:schemeClr val="bg1"/>
                </a:solidFill>
                <a:latin typeface="Times New Roman" panose="02020603050405020304" pitchFamily="18" charset="0"/>
                <a:cs typeface="Times New Roman" panose="02020603050405020304" pitchFamily="18" charset="0"/>
              </a:rPr>
              <a:t>mW</a:t>
            </a:r>
            <a:r>
              <a:rPr lang="el-GR" sz="2000" dirty="0">
                <a:solidFill>
                  <a:schemeClr val="bg1"/>
                </a:solidFill>
                <a:latin typeface="Times New Roman" panose="02020603050405020304" pitchFamily="18" charset="0"/>
                <a:cs typeface="Times New Roman" panose="02020603050405020304" pitchFamily="18" charset="0"/>
              </a:rPr>
              <a:t>/m². Αυτό συμβαίνει καθώς όσο αυξάνει η ζενίθια γωνία, αυξάνεται ο οπτικός δρόμος που ακολουθεί η ακτινοβολία. Συνεπώς, οι  σκεδάσεις που λαμβάνουν χώρα στην ατμόσφαιρα είναι περισσότερες. Μέχρι τις  50°, αυτό οδηγεί σε ενίσχυση της διάχυτης ακτινοβολίας και συνεπώς και της ολικής καθώς η άμεση συνιστώσα λαμβάνει πολύ χαμηλές τιμές. Στις 80° όμως, οι σκεδάσεις είναι πλέον τόσο πολλές (σε όλα τα μέρη του φάσματος) ώστε τελικά η ακτινοβολία να εξασθενεί. Μέγιστη τιμή λαμβάνει στην περίπτωση όπου έχουμε ανέφελο ουρανό δηλαδή όταν το οπτικό βάθος είναι μηδενικό.</a:t>
            </a:r>
          </a:p>
          <a:p>
            <a:pPr marL="285750" indent="-285750">
              <a:buFont typeface="Arial" panose="020B0604020202020204" pitchFamily="34" charset="0"/>
              <a:buChar char="•"/>
            </a:pPr>
            <a:r>
              <a:rPr lang="el-GR" sz="2000" dirty="0">
                <a:solidFill>
                  <a:schemeClr val="bg1"/>
                </a:solidFill>
                <a:latin typeface="Times New Roman" panose="02020603050405020304" pitchFamily="18" charset="0"/>
                <a:cs typeface="Times New Roman" panose="02020603050405020304" pitchFamily="18" charset="0"/>
              </a:rPr>
              <a:t>Η αύξηση του οπτικού βάθους συνεπάγεται πιο πυκνό σύννεφο και συνεπώς περισσότερη αλληλεπίδραση της ακτινοβολίας με την ατμόσφαιρα. Δηλαδή, όσο πιο μεγάλο τ έχουμε, τόσο πιο πολύ εξασθενεί η ακτινοβολία στην ατμόσφαιρα, κάτι που βλέπουμε σε όλες τις γραφικές όπου οι καμπύλες παρουσιάζουν πτωτική τάση με την αύξηση του οπτικού βάθους. Αντίστοιχα και με την περίπτωση της ζενίθιας γωνίας, παρατηρούμε ότι για μικρή αύξηση του τ, η διάχυτη ακτινοβολία αυξάνει μέχρι να φτάσει ένα μέγιστο, πέρα από το οποίο ακολουθεί και εκείνη την πτωτική πορεία που ακολουθούν και οι υπόλοιπες συνιστώσες της ακτινοβολίας.</a:t>
            </a:r>
          </a:p>
          <a:p>
            <a:pPr marL="285750" indent="-285750">
              <a:buFont typeface="Arial" panose="020B0604020202020204" pitchFamily="34" charset="0"/>
              <a:buChar char="•"/>
            </a:pPr>
            <a:r>
              <a:rPr lang="el-GR" sz="2000" dirty="0">
                <a:solidFill>
                  <a:schemeClr val="bg1"/>
                </a:solidFill>
                <a:latin typeface="Times New Roman" panose="02020603050405020304" pitchFamily="18" charset="0"/>
                <a:cs typeface="Times New Roman" panose="02020603050405020304" pitchFamily="18" charset="0"/>
              </a:rPr>
              <a:t>Η άμεση ακτινοβολία, με την αύξηση του οπτικού βάθους μειώνεται καθώς η ύπαρξη του νέφους την εμποδίζει από το να φτάσει στο έδαφος. Σε αντίθεση, η διάχυτη είδαμε ότι για μικρές τιμές του τ αυξάνει. Αυτό έχει ως αποτέλεσμα οι 2 καμπύλες να εμφανίζονται </a:t>
            </a:r>
            <a:r>
              <a:rPr lang="el-GR" sz="2000" dirty="0" err="1">
                <a:solidFill>
                  <a:schemeClr val="bg1"/>
                </a:solidFill>
                <a:latin typeface="Times New Roman" panose="02020603050405020304" pitchFamily="18" charset="0"/>
                <a:cs typeface="Times New Roman" panose="02020603050405020304" pitchFamily="18" charset="0"/>
              </a:rPr>
              <a:t>αντισυμμετρικές</a:t>
            </a:r>
            <a:r>
              <a:rPr lang="el-GR" sz="2000" dirty="0">
                <a:solidFill>
                  <a:schemeClr val="bg1"/>
                </a:solidFill>
                <a:latin typeface="Times New Roman" panose="02020603050405020304" pitchFamily="18" charset="0"/>
                <a:cs typeface="Times New Roman" panose="02020603050405020304" pitchFamily="18" charset="0"/>
              </a:rPr>
              <a:t> ως προς τον άξονα y</a:t>
            </a:r>
            <a:r>
              <a:rPr lang="en-US" sz="20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66478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C03B1D4-9BBD-574A-28C7-6CDAE0E6E1D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A743937-018B-9F1F-CC4F-4D04EEC19817}"/>
              </a:ext>
            </a:extLst>
          </p:cNvPr>
          <p:cNvSpPr txBox="1"/>
          <p:nvPr/>
        </p:nvSpPr>
        <p:spPr>
          <a:xfrm>
            <a:off x="276226" y="-10885"/>
            <a:ext cx="5286375" cy="923330"/>
          </a:xfrm>
          <a:prstGeom prst="rect">
            <a:avLst/>
          </a:prstGeom>
          <a:noFill/>
        </p:spPr>
        <p:txBody>
          <a:bodyPr wrap="square" rtlCol="0">
            <a:spAutoFit/>
          </a:bodyPr>
          <a:lstStyle/>
          <a:p>
            <a:r>
              <a:rPr lang="el-GR" sz="5400" dirty="0">
                <a:solidFill>
                  <a:schemeClr val="bg1"/>
                </a:solidFill>
                <a:latin typeface="Times New Roman" panose="02020603050405020304" pitchFamily="18" charset="0"/>
                <a:cs typeface="Times New Roman" panose="02020603050405020304" pitchFamily="18" charset="0"/>
              </a:rPr>
              <a:t>ΠΑΡΑΤΗΡΗΣΕΙΣ</a:t>
            </a:r>
            <a:endParaRPr lang="en-US" sz="5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B4BFA1E-0A1E-13AF-38AE-35D4A1918428}"/>
              </a:ext>
            </a:extLst>
          </p:cNvPr>
          <p:cNvSpPr txBox="1"/>
          <p:nvPr/>
        </p:nvSpPr>
        <p:spPr>
          <a:xfrm>
            <a:off x="276226" y="830826"/>
            <a:ext cx="11440885" cy="5940088"/>
          </a:xfrm>
          <a:prstGeom prst="rect">
            <a:avLst/>
          </a:prstGeom>
          <a:noFill/>
        </p:spPr>
        <p:txBody>
          <a:bodyPr wrap="square" rtlCol="0">
            <a:spAutoFit/>
          </a:bodyPr>
          <a:lstStyle/>
          <a:p>
            <a:pPr marL="285750" indent="-285750">
              <a:buFont typeface="Arial" panose="020B0604020202020204" pitchFamily="34" charset="0"/>
              <a:buChar char="•"/>
            </a:pPr>
            <a:r>
              <a:rPr lang="el-GR" sz="2000" dirty="0">
                <a:solidFill>
                  <a:schemeClr val="bg1"/>
                </a:solidFill>
                <a:latin typeface="Times New Roman" panose="02020603050405020304" pitchFamily="18" charset="0"/>
                <a:cs typeface="Times New Roman" panose="02020603050405020304" pitchFamily="18" charset="0"/>
              </a:rPr>
              <a:t>Για μεγάλες τιμές του οπτικού βάθους παρατηρούμε ότι η άμεση ακτινοβολία αποκόπτεται τελείως. Αυτό παρουσιάζεται νωρίτερα για μεγάλες ζενίθιες γωνίες και για μικρά μήκη κύματος. Αποτέλεσμα αυτού του μηδενισμού της άμεσης συνιστώσας, είναι η πλήρης ταύτιση της ολικής ακτινοβολίας με την διάχυτη.</a:t>
            </a:r>
          </a:p>
          <a:p>
            <a:pPr marL="285750" indent="-285750">
              <a:buFont typeface="Arial" panose="020B0604020202020204" pitchFamily="34" charset="0"/>
              <a:buChar char="•"/>
            </a:pPr>
            <a:r>
              <a:rPr lang="el-GR" sz="2000" dirty="0">
                <a:solidFill>
                  <a:schemeClr val="bg1"/>
                </a:solidFill>
                <a:latin typeface="Times New Roman" panose="02020603050405020304" pitchFamily="18" charset="0"/>
                <a:cs typeface="Times New Roman" panose="02020603050405020304" pitchFamily="18" charset="0"/>
              </a:rPr>
              <a:t>Η ολική ακτινοβολία εκφράζει την ακτινοβολία που προσπίπτει σε μία επιφάνεια (πχ το έδαφος) ενώ η ακτινική ροή εκφράζει την ακτινοβολία που δέχεται μία σφαίρα (πχ ένα μόριο στην ατμόσφαιρα). Λόγω γεωμετρίας, η ακτινική ροή είναι περισσότερη καθώς σε μία σφαίρα, όλη η ακτινοβολία προσπίπτει παντού κάθετα. Στις γραφικές παραστάσεις παρατηρούμε ότι αυτό επιβεβαιώνεται και η ακτινική ροή εμφανίζει κατά κύριο λόγο τιμές διπλάσιες της ολικής ακτινοβολίας.</a:t>
            </a:r>
          </a:p>
          <a:p>
            <a:pPr marL="285750" indent="-285750">
              <a:buFont typeface="Arial" panose="020B0604020202020204" pitchFamily="34" charset="0"/>
              <a:buChar char="•"/>
            </a:pPr>
            <a:r>
              <a:rPr lang="el-GR" sz="2000" dirty="0">
                <a:solidFill>
                  <a:schemeClr val="bg1"/>
                </a:solidFill>
                <a:latin typeface="Times New Roman" panose="02020603050405020304" pitchFamily="18" charset="0"/>
                <a:cs typeface="Times New Roman" panose="02020603050405020304" pitchFamily="18" charset="0"/>
              </a:rPr>
              <a:t>Για μικρά μήκη κύματος (περιοχή του υπεριώδους – UVB, UVA) παρατηρούμε ότι σε ανέφελο ουρανό (τ=0), η διάχυτη ακτινοβολία εμφανίζει μεγαλύτερες τιμές σε σχέση με την άμεση, ενώ στα μεγαλύτερα μήκη κύματος (περιοχή ορατού και υπέρυθρου - VIS, IR) η συμπεριφορά των ακτινοβολιών αναστρέφεται. Αυτό συμβαίνει λόγω της ισχυρής επίδρασης της σκέδασης στα μικρότερα μήκη κύματος. Συγκεκριμένα, γνωρίζουμε ότι για την σκέδαση τύπου </a:t>
            </a:r>
            <a:r>
              <a:rPr lang="el-GR" sz="2000" dirty="0" err="1">
                <a:solidFill>
                  <a:schemeClr val="bg1"/>
                </a:solidFill>
                <a:latin typeface="Times New Roman" panose="02020603050405020304" pitchFamily="18" charset="0"/>
                <a:cs typeface="Times New Roman" panose="02020603050405020304" pitchFamily="18" charset="0"/>
              </a:rPr>
              <a:t>Rayleigh</a:t>
            </a:r>
            <a:r>
              <a:rPr lang="el-GR" sz="2000" dirty="0">
                <a:solidFill>
                  <a:schemeClr val="bg1"/>
                </a:solidFill>
                <a:latin typeface="Times New Roman" panose="02020603050405020304" pitchFamily="18" charset="0"/>
                <a:cs typeface="Times New Roman" panose="02020603050405020304" pitchFamily="18" charset="0"/>
              </a:rPr>
              <a:t> για παράδειγμα, το μπλε σκεδάζεται 4 φορές περισσότερο απ’ ότι το κόκκινο. Συνεπώς η διάχυτη ακτινοβολία σε αυτά τα μήκη κύματος είναι ισχυρότερη και ο όρος της ως προς την άμεση ακτινοβολία φθίνει με την αύξηση του μήκους κύματος.</a:t>
            </a:r>
          </a:p>
          <a:p>
            <a:pPr marL="285750" indent="-285750">
              <a:buFont typeface="Arial" panose="020B0604020202020204" pitchFamily="34" charset="0"/>
              <a:buChar char="•"/>
            </a:pPr>
            <a:r>
              <a:rPr lang="el-GR" sz="2000" dirty="0">
                <a:solidFill>
                  <a:schemeClr val="bg1"/>
                </a:solidFill>
                <a:latin typeface="Times New Roman" panose="02020603050405020304" pitchFamily="18" charset="0"/>
                <a:cs typeface="Times New Roman" panose="02020603050405020304" pitchFamily="18" charset="0"/>
              </a:rPr>
              <a:t>Για σταθερή ζενίθια γωνία, παρατηρούμε ότι η αύξηση του μήκους κύματος αντιστοιχεί σε αύξηση των τιμών των ακτινοβολιών. Αυτό συμβαίνει καθώς η εξασθένηση της ακτινοβολίας είναι άμεσα συνδεδεμένη με το μήκος κύματος καθώς τα μικρότερα μήκη κύματος είναι πιο επιρρεπή (πχ η σκέδαση είναι πιο έντονη στο υπεριώδες παρά στο υπέρυθρο).</a:t>
            </a:r>
          </a:p>
        </p:txBody>
      </p:sp>
    </p:spTree>
    <p:extLst>
      <p:ext uri="{BB962C8B-B14F-4D97-AF65-F5344CB8AC3E}">
        <p14:creationId xmlns:p14="http://schemas.microsoft.com/office/powerpoint/2010/main" val="2912501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5E799B-E716-4481-9217-2AAE01D52859}"/>
              </a:ext>
            </a:extLst>
          </p:cNvPr>
          <p:cNvSpPr txBox="1"/>
          <p:nvPr/>
        </p:nvSpPr>
        <p:spPr>
          <a:xfrm>
            <a:off x="2601685" y="2644170"/>
            <a:ext cx="6988629" cy="1569660"/>
          </a:xfrm>
          <a:prstGeom prst="rect">
            <a:avLst/>
          </a:prstGeom>
          <a:noFill/>
        </p:spPr>
        <p:txBody>
          <a:bodyPr wrap="square">
            <a:spAutoFit/>
          </a:bodyPr>
          <a:lstStyle/>
          <a:p>
            <a:pPr algn="ctr"/>
            <a:r>
              <a:rPr lang="el-GR" sz="2400" dirty="0">
                <a:solidFill>
                  <a:schemeClr val="bg1"/>
                </a:solidFill>
                <a:latin typeface="Times New Roman" panose="02020603050405020304" pitchFamily="18" charset="0"/>
                <a:cs typeface="Times New Roman" panose="02020603050405020304" pitchFamily="18" charset="0"/>
              </a:rPr>
              <a:t>Ο κώδικας, καθώς και τα αρχεία που τον συνοδεύουν μπορούν να βρεθούν στον παρακάτω σύνδεσμο :</a:t>
            </a:r>
            <a:endParaRPr lang="en-US" sz="2400" dirty="0">
              <a:solidFill>
                <a:schemeClr val="bg1"/>
              </a:solidFill>
              <a:latin typeface="Times New Roman" panose="02020603050405020304" pitchFamily="18" charset="0"/>
              <a:cs typeface="Times New Roman" panose="02020603050405020304" pitchFamily="18" charset="0"/>
            </a:endParaRPr>
          </a:p>
          <a:p>
            <a:pPr algn="ctr"/>
            <a:r>
              <a:rPr lang="en-US" sz="2400" dirty="0">
                <a:solidFill>
                  <a:schemeClr val="bg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MSc---Applied-Meteorology-and-Environmental-Physics</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413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A746477-40C4-FA82-0DC1-60FB668DBEC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C800340-D42C-1FFB-2CD6-07321E45C9AC}"/>
              </a:ext>
            </a:extLst>
          </p:cNvPr>
          <p:cNvSpPr txBox="1"/>
          <p:nvPr/>
        </p:nvSpPr>
        <p:spPr>
          <a:xfrm>
            <a:off x="330654" y="1010417"/>
            <a:ext cx="11321143" cy="5878532"/>
          </a:xfrm>
          <a:prstGeom prst="rect">
            <a:avLst/>
          </a:prstGeom>
          <a:noFill/>
        </p:spPr>
        <p:txBody>
          <a:bodyPr wrap="square" rtlCol="0">
            <a:spAutoFit/>
          </a:bodyPr>
          <a:lstStyle/>
          <a:p>
            <a:r>
              <a:rPr lang="el-GR" sz="2000" dirty="0">
                <a:solidFill>
                  <a:schemeClr val="bg1"/>
                </a:solidFill>
                <a:latin typeface="Times New Roman" panose="02020603050405020304" pitchFamily="18" charset="0"/>
                <a:cs typeface="Times New Roman" panose="02020603050405020304" pitchFamily="18" charset="0"/>
              </a:rPr>
              <a:t>Στην παρούσα εργασία μελετάμε την επίδραση της ύπαρξης νεφών στην ατμόσφαιρα, στην συμπεριφορά της ηλιακής ακτινοβολίας. Συγκεκριμένα, οι υπό μελέτη ακτινοβολίες είναι η ολική, η άμεση, η διάχυτη καθώς και η ακτινική ροή. Για την συμβολή των νεφών στην ατμόσφαιρα, αξιοποιούμε το οπτικό βάθος, το οποίο μας υποδηλώνει πόσο παχύ είναι το στρώμα της νεφοκάλυψης. Για την παρούσα εργασία, έχει τοποθετηθεί ένα μονάχα νέφος στην ατμόσφαιρα, σε υψόμετρο ίσο με 1 </a:t>
            </a:r>
            <a:r>
              <a:rPr lang="el-GR" sz="2000" dirty="0" err="1">
                <a:solidFill>
                  <a:schemeClr val="bg1"/>
                </a:solidFill>
                <a:latin typeface="Times New Roman" panose="02020603050405020304" pitchFamily="18" charset="0"/>
                <a:cs typeface="Times New Roman" panose="02020603050405020304" pitchFamily="18" charset="0"/>
              </a:rPr>
              <a:t>km</a:t>
            </a:r>
            <a:r>
              <a:rPr lang="el-GR" sz="2000" dirty="0">
                <a:solidFill>
                  <a:schemeClr val="bg1"/>
                </a:solidFill>
                <a:latin typeface="Times New Roman" panose="02020603050405020304" pitchFamily="18" charset="0"/>
                <a:cs typeface="Times New Roman" panose="02020603050405020304" pitchFamily="18" charset="0"/>
              </a:rPr>
              <a:t>, και αξιοποιούνται οι εξής τιμές για το οπτικό βάθος :</a:t>
            </a: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0 </a:t>
            </a:r>
            <a:r>
              <a:rPr lang="el-GR" sz="2000" dirty="0">
                <a:solidFill>
                  <a:schemeClr val="bg1"/>
                </a:solidFill>
                <a:latin typeface="Times New Roman" panose="02020603050405020304" pitchFamily="18" charset="0"/>
                <a:cs typeface="Times New Roman" panose="02020603050405020304" pitchFamily="18" charset="0"/>
              </a:rPr>
              <a:t>-</a:t>
            </a:r>
            <a:r>
              <a:rPr lang="en-US" sz="2000" dirty="0">
                <a:solidFill>
                  <a:schemeClr val="bg1"/>
                </a:solidFill>
                <a:latin typeface="Times New Roman" panose="02020603050405020304" pitchFamily="18" charset="0"/>
                <a:cs typeface="Times New Roman" panose="02020603050405020304" pitchFamily="18" charset="0"/>
              </a:rPr>
              <a:t> 2 </a:t>
            </a:r>
            <a:r>
              <a:rPr lang="el-GR" sz="2000" dirty="0">
                <a:solidFill>
                  <a:schemeClr val="bg1"/>
                </a:solidFill>
                <a:latin typeface="Times New Roman" panose="02020603050405020304" pitchFamily="18" charset="0"/>
                <a:cs typeface="Times New Roman" panose="02020603050405020304" pitchFamily="18" charset="0"/>
              </a:rPr>
              <a:t>με βήμα</a:t>
            </a:r>
            <a:r>
              <a:rPr lang="en-US" sz="2000" dirty="0">
                <a:solidFill>
                  <a:schemeClr val="bg1"/>
                </a:solidFill>
                <a:latin typeface="Times New Roman" panose="02020603050405020304" pitchFamily="18" charset="0"/>
                <a:cs typeface="Times New Roman" panose="02020603050405020304" pitchFamily="18" charset="0"/>
              </a:rPr>
              <a:t> 0.5</a:t>
            </a: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2 </a:t>
            </a:r>
            <a:r>
              <a:rPr lang="el-GR" sz="2000" dirty="0">
                <a:solidFill>
                  <a:schemeClr val="bg1"/>
                </a:solidFill>
                <a:latin typeface="Times New Roman" panose="02020603050405020304" pitchFamily="18" charset="0"/>
                <a:cs typeface="Times New Roman" panose="02020603050405020304" pitchFamily="18" charset="0"/>
              </a:rPr>
              <a:t>-</a:t>
            </a:r>
            <a:r>
              <a:rPr lang="en-US" sz="2000" dirty="0">
                <a:solidFill>
                  <a:schemeClr val="bg1"/>
                </a:solidFill>
                <a:latin typeface="Times New Roman" panose="02020603050405020304" pitchFamily="18" charset="0"/>
                <a:cs typeface="Times New Roman" panose="02020603050405020304" pitchFamily="18" charset="0"/>
              </a:rPr>
              <a:t> 5 </a:t>
            </a:r>
            <a:r>
              <a:rPr lang="el-GR" sz="2000" dirty="0">
                <a:solidFill>
                  <a:schemeClr val="bg1"/>
                </a:solidFill>
                <a:latin typeface="Times New Roman" panose="02020603050405020304" pitchFamily="18" charset="0"/>
                <a:cs typeface="Times New Roman" panose="02020603050405020304" pitchFamily="18" charset="0"/>
              </a:rPr>
              <a:t>με βήμα</a:t>
            </a:r>
            <a:r>
              <a:rPr lang="en-US" sz="2000" dirty="0">
                <a:solidFill>
                  <a:schemeClr val="bg1"/>
                </a:solidFill>
                <a:latin typeface="Times New Roman" panose="02020603050405020304" pitchFamily="18" charset="0"/>
                <a:cs typeface="Times New Roman" panose="02020603050405020304" pitchFamily="18" charset="0"/>
              </a:rPr>
              <a:t> 1</a:t>
            </a: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5 </a:t>
            </a:r>
            <a:r>
              <a:rPr lang="el-GR" sz="2000" dirty="0">
                <a:solidFill>
                  <a:schemeClr val="bg1"/>
                </a:solidFill>
                <a:latin typeface="Times New Roman" panose="02020603050405020304" pitchFamily="18" charset="0"/>
                <a:cs typeface="Times New Roman" panose="02020603050405020304" pitchFamily="18" charset="0"/>
              </a:rPr>
              <a:t>-</a:t>
            </a:r>
            <a:r>
              <a:rPr lang="en-US" sz="2000" dirty="0">
                <a:solidFill>
                  <a:schemeClr val="bg1"/>
                </a:solidFill>
                <a:latin typeface="Times New Roman" panose="02020603050405020304" pitchFamily="18" charset="0"/>
                <a:cs typeface="Times New Roman" panose="02020603050405020304" pitchFamily="18" charset="0"/>
              </a:rPr>
              <a:t> 20 </a:t>
            </a:r>
            <a:r>
              <a:rPr lang="el-GR" sz="2000" dirty="0">
                <a:solidFill>
                  <a:schemeClr val="bg1"/>
                </a:solidFill>
                <a:latin typeface="Times New Roman" panose="02020603050405020304" pitchFamily="18" charset="0"/>
                <a:cs typeface="Times New Roman" panose="02020603050405020304" pitchFamily="18" charset="0"/>
              </a:rPr>
              <a:t>με βήμα</a:t>
            </a:r>
            <a:r>
              <a:rPr lang="en-US" sz="2000" dirty="0">
                <a:solidFill>
                  <a:schemeClr val="bg1"/>
                </a:solidFill>
                <a:latin typeface="Times New Roman" panose="02020603050405020304" pitchFamily="18" charset="0"/>
                <a:cs typeface="Times New Roman" panose="02020603050405020304" pitchFamily="18" charset="0"/>
              </a:rPr>
              <a:t> 5</a:t>
            </a:r>
            <a:endParaRPr lang="el-GR" sz="2000" dirty="0">
              <a:solidFill>
                <a:schemeClr val="bg1"/>
              </a:solidFill>
              <a:latin typeface="Times New Roman" panose="02020603050405020304" pitchFamily="18" charset="0"/>
              <a:cs typeface="Times New Roman" panose="02020603050405020304" pitchFamily="18" charset="0"/>
            </a:endParaRPr>
          </a:p>
          <a:p>
            <a:r>
              <a:rPr lang="el-GR" sz="2000" dirty="0">
                <a:solidFill>
                  <a:schemeClr val="bg1"/>
                </a:solidFill>
                <a:latin typeface="Times New Roman" panose="02020603050405020304" pitchFamily="18" charset="0"/>
                <a:cs typeface="Times New Roman" panose="02020603050405020304" pitchFamily="18" charset="0"/>
              </a:rPr>
              <a:t>Το βήμα για το οπτικό βάθος είναι διαφορετικό καθώς η επίδρασή του δεν είναι γραμμική. Επιπρόσθετα με το οπτικό βάθος του νέφους, ένας ακόμα παράγοντας που μεταβάλλαμε ήταν η ζενίθια γωνία για την οποία χρησιμοποιήθηκαν οι τιμές 20, 50 και 80°. Τέλος, η μελέτη έχει γίνει για τα εξής μέρη του ηλεκτρομαγνητικού φάσματος της ακτινοβολίας :</a:t>
            </a:r>
          </a:p>
          <a:p>
            <a:pPr marL="342900" indent="-342900">
              <a:buFont typeface="Arial" panose="020B0604020202020204" pitchFamily="34" charset="0"/>
              <a:buChar char="•"/>
            </a:pPr>
            <a:r>
              <a:rPr lang="nn-NO" sz="2000" dirty="0">
                <a:solidFill>
                  <a:schemeClr val="bg1"/>
                </a:solidFill>
                <a:latin typeface="Times New Roman" panose="02020603050405020304" pitchFamily="18" charset="0"/>
                <a:cs typeface="Times New Roman" panose="02020603050405020304" pitchFamily="18" charset="0"/>
              </a:rPr>
              <a:t>UVB (300-320</a:t>
            </a:r>
            <a:r>
              <a:rPr lang="el-GR" sz="2000" dirty="0">
                <a:solidFill>
                  <a:schemeClr val="bg1"/>
                </a:solidFill>
                <a:latin typeface="Times New Roman" panose="02020603050405020304" pitchFamily="18" charset="0"/>
                <a:cs typeface="Times New Roman" panose="02020603050405020304" pitchFamily="18" charset="0"/>
              </a:rPr>
              <a:t> </a:t>
            </a:r>
            <a:r>
              <a:rPr lang="nn-NO" sz="2000" dirty="0">
                <a:solidFill>
                  <a:schemeClr val="bg1"/>
                </a:solidFill>
                <a:latin typeface="Times New Roman" panose="02020603050405020304" pitchFamily="18" charset="0"/>
                <a:cs typeface="Times New Roman" panose="02020603050405020304" pitchFamily="18" charset="0"/>
              </a:rPr>
              <a:t>nm) </a:t>
            </a:r>
            <a:endParaRPr lang="el-GR" sz="2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nn-NO" sz="2000" dirty="0">
                <a:solidFill>
                  <a:schemeClr val="bg1"/>
                </a:solidFill>
                <a:latin typeface="Times New Roman" panose="02020603050405020304" pitchFamily="18" charset="0"/>
                <a:cs typeface="Times New Roman" panose="02020603050405020304" pitchFamily="18" charset="0"/>
              </a:rPr>
              <a:t>UVA (320-400</a:t>
            </a:r>
            <a:r>
              <a:rPr lang="el-GR" sz="2000" dirty="0">
                <a:solidFill>
                  <a:schemeClr val="bg1"/>
                </a:solidFill>
                <a:latin typeface="Times New Roman" panose="02020603050405020304" pitchFamily="18" charset="0"/>
                <a:cs typeface="Times New Roman" panose="02020603050405020304" pitchFamily="18" charset="0"/>
              </a:rPr>
              <a:t> nm</a:t>
            </a:r>
            <a:r>
              <a:rPr lang="nn-NO" sz="2000" dirty="0">
                <a:solidFill>
                  <a:schemeClr val="bg1"/>
                </a:solidFill>
                <a:latin typeface="Times New Roman" panose="02020603050405020304" pitchFamily="18" charset="0"/>
                <a:cs typeface="Times New Roman" panose="02020603050405020304" pitchFamily="18" charset="0"/>
              </a:rPr>
              <a:t>) </a:t>
            </a:r>
            <a:endParaRPr lang="el-GR" sz="2000" dirty="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nn-NO" sz="2000" dirty="0">
                <a:solidFill>
                  <a:schemeClr val="bg1"/>
                </a:solidFill>
                <a:latin typeface="Times New Roman" panose="02020603050405020304" pitchFamily="18" charset="0"/>
                <a:cs typeface="Times New Roman" panose="02020603050405020304" pitchFamily="18" charset="0"/>
              </a:rPr>
              <a:t>VIS (400-700</a:t>
            </a:r>
            <a:r>
              <a:rPr lang="el-GR" sz="2000" dirty="0">
                <a:solidFill>
                  <a:schemeClr val="bg1"/>
                </a:solidFill>
                <a:latin typeface="Times New Roman" panose="02020603050405020304" pitchFamily="18" charset="0"/>
                <a:cs typeface="Times New Roman" panose="02020603050405020304" pitchFamily="18" charset="0"/>
              </a:rPr>
              <a:t> nm</a:t>
            </a:r>
            <a:r>
              <a:rPr lang="nn-NO" sz="2000" dirty="0">
                <a:solidFill>
                  <a:schemeClr val="bg1"/>
                </a:solidFill>
                <a:latin typeface="Times New Roman" panose="02020603050405020304" pitchFamily="18" charset="0"/>
                <a:cs typeface="Times New Roman" panose="02020603050405020304" pitchFamily="18" charset="0"/>
              </a:rPr>
              <a:t>)</a:t>
            </a:r>
            <a:r>
              <a:rPr lang="el-GR" sz="2000" dirty="0">
                <a:solidFill>
                  <a:schemeClr val="bg1"/>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nn-NO" sz="2000" dirty="0">
                <a:solidFill>
                  <a:schemeClr val="bg1"/>
                </a:solidFill>
                <a:latin typeface="Times New Roman" panose="02020603050405020304" pitchFamily="18" charset="0"/>
                <a:cs typeface="Times New Roman" panose="02020603050405020304" pitchFamily="18" charset="0"/>
              </a:rPr>
              <a:t>IR (700-1100</a:t>
            </a:r>
            <a:r>
              <a:rPr lang="el-GR" sz="2000" dirty="0">
                <a:solidFill>
                  <a:schemeClr val="bg1"/>
                </a:solidFill>
                <a:latin typeface="Times New Roman" panose="02020603050405020304" pitchFamily="18" charset="0"/>
                <a:cs typeface="Times New Roman" panose="02020603050405020304" pitchFamily="18" charset="0"/>
              </a:rPr>
              <a:t> nm</a:t>
            </a:r>
            <a:r>
              <a:rPr lang="nn-NO" sz="2000" dirty="0">
                <a:solidFill>
                  <a:schemeClr val="bg1"/>
                </a:solidFill>
                <a:latin typeface="Times New Roman" panose="02020603050405020304" pitchFamily="18" charset="0"/>
                <a:cs typeface="Times New Roman" panose="02020603050405020304" pitchFamily="18" charset="0"/>
              </a:rPr>
              <a:t>)</a:t>
            </a:r>
          </a:p>
          <a:p>
            <a:endParaRPr lang="el-GR" dirty="0">
              <a:solidFill>
                <a:schemeClr val="bg1"/>
              </a:solidFill>
              <a:latin typeface="Times New Roman" panose="02020603050405020304" pitchFamily="18" charset="0"/>
              <a:cs typeface="Times New Roman" panose="02020603050405020304" pitchFamily="18" charset="0"/>
            </a:endParaRPr>
          </a:p>
          <a:p>
            <a:r>
              <a:rPr lang="el-GR" dirty="0">
                <a:solidFill>
                  <a:schemeClr val="bg1"/>
                </a:solidFill>
                <a:latin typeface="Times New Roman" panose="02020603050405020304" pitchFamily="18" charset="0"/>
                <a:cs typeface="Times New Roman" panose="02020603050405020304" pitchFamily="18" charset="0"/>
              </a:rPr>
              <a:t>Σημείωση : οι τιμές στους άξονες y αντιστοιχούν σε </a:t>
            </a:r>
            <a:r>
              <a:rPr lang="el-GR" dirty="0" err="1">
                <a:solidFill>
                  <a:schemeClr val="bg1"/>
                </a:solidFill>
                <a:latin typeface="Times New Roman" panose="02020603050405020304" pitchFamily="18" charset="0"/>
                <a:cs typeface="Times New Roman" panose="02020603050405020304" pitchFamily="18" charset="0"/>
              </a:rPr>
              <a:t>mW</a:t>
            </a:r>
            <a:r>
              <a:rPr lang="el-GR" dirty="0">
                <a:solidFill>
                  <a:schemeClr val="bg1"/>
                </a:solidFill>
                <a:latin typeface="Times New Roman" panose="02020603050405020304" pitchFamily="18" charset="0"/>
                <a:cs typeface="Times New Roman" panose="02020603050405020304" pitchFamily="18" charset="0"/>
              </a:rPr>
              <a:t> και όχι σε W όπως φαίνεται στα διαγράμματα που ακολουθούν.</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71AA151-86A6-9060-EA70-BE9732865B44}"/>
              </a:ext>
            </a:extLst>
          </p:cNvPr>
          <p:cNvSpPr txBox="1"/>
          <p:nvPr/>
        </p:nvSpPr>
        <p:spPr>
          <a:xfrm>
            <a:off x="330654" y="87087"/>
            <a:ext cx="5286375" cy="923330"/>
          </a:xfrm>
          <a:prstGeom prst="rect">
            <a:avLst/>
          </a:prstGeom>
          <a:noFill/>
        </p:spPr>
        <p:txBody>
          <a:bodyPr wrap="square" rtlCol="0">
            <a:spAutoFit/>
          </a:bodyPr>
          <a:lstStyle/>
          <a:p>
            <a:r>
              <a:rPr lang="el-GR" sz="5400" dirty="0">
                <a:solidFill>
                  <a:schemeClr val="bg1"/>
                </a:solidFill>
                <a:latin typeface="Times New Roman" panose="02020603050405020304" pitchFamily="18" charset="0"/>
                <a:cs typeface="Times New Roman" panose="02020603050405020304" pitchFamily="18" charset="0"/>
              </a:rPr>
              <a:t>ΕΙΣΑΓΩΓΗ</a:t>
            </a:r>
            <a:endParaRPr lang="en-US" sz="5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17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9C66A87-9820-0CFE-A3CC-53BF08BB027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EEB9AD8-9671-3EDE-56EC-F2471396DAE2}"/>
              </a:ext>
            </a:extLst>
          </p:cNvPr>
          <p:cNvSpPr txBox="1"/>
          <p:nvPr/>
        </p:nvSpPr>
        <p:spPr>
          <a:xfrm>
            <a:off x="2383971" y="2828835"/>
            <a:ext cx="7424057" cy="1200329"/>
          </a:xfrm>
          <a:prstGeom prst="rect">
            <a:avLst/>
          </a:prstGeom>
          <a:noFill/>
        </p:spPr>
        <p:txBody>
          <a:bodyPr wrap="square" rtlCol="0">
            <a:spAutoFit/>
          </a:bodyPr>
          <a:lstStyle/>
          <a:p>
            <a:r>
              <a:rPr lang="el-GR" sz="7200" dirty="0">
                <a:solidFill>
                  <a:schemeClr val="bg1"/>
                </a:solidFill>
                <a:latin typeface="Times New Roman" panose="02020603050405020304" pitchFamily="18" charset="0"/>
                <a:cs typeface="Times New Roman" panose="02020603050405020304" pitchFamily="18" charset="0"/>
              </a:rPr>
              <a:t>UVB (300-320 nm)</a:t>
            </a:r>
            <a:endParaRPr lang="en-US" sz="7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746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A graph of different colored lines">
            <a:extLst>
              <a:ext uri="{FF2B5EF4-FFF2-40B4-BE49-F238E27FC236}">
                <a16:creationId xmlns:a16="http://schemas.microsoft.com/office/drawing/2014/main" id="{70ACD63D-893F-9DD3-E84C-F77A2ADAB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0"/>
            <a:ext cx="5791201" cy="3474720"/>
          </a:xfrm>
          <a:prstGeom prst="rect">
            <a:avLst/>
          </a:prstGeom>
        </p:spPr>
      </p:pic>
      <p:pic>
        <p:nvPicPr>
          <p:cNvPr id="3" name="Picture 2">
            <a:extLst>
              <a:ext uri="{FF2B5EF4-FFF2-40B4-BE49-F238E27FC236}">
                <a16:creationId xmlns:a16="http://schemas.microsoft.com/office/drawing/2014/main" id="{73538926-20B8-2793-DFAA-720DB1E175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5791201" cy="3474720"/>
          </a:xfrm>
          <a:prstGeom prst="rect">
            <a:avLst/>
          </a:prstGeom>
        </p:spPr>
      </p:pic>
      <p:pic>
        <p:nvPicPr>
          <p:cNvPr id="4" name="Picture 3">
            <a:extLst>
              <a:ext uri="{FF2B5EF4-FFF2-40B4-BE49-F238E27FC236}">
                <a16:creationId xmlns:a16="http://schemas.microsoft.com/office/drawing/2014/main" id="{69578EAB-EB16-98D2-CA80-9FCC668B5D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9885" y="3383280"/>
            <a:ext cx="5791201" cy="3474720"/>
          </a:xfrm>
          <a:prstGeom prst="rect">
            <a:avLst/>
          </a:prstGeom>
        </p:spPr>
      </p:pic>
    </p:spTree>
    <p:extLst>
      <p:ext uri="{BB962C8B-B14F-4D97-AF65-F5344CB8AC3E}">
        <p14:creationId xmlns:p14="http://schemas.microsoft.com/office/powerpoint/2010/main" val="2859598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093B3BA-A985-8F2D-0EE1-512D714B1F6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FECED88-2CFE-32A1-F880-9B466F91A9EC}"/>
              </a:ext>
            </a:extLst>
          </p:cNvPr>
          <p:cNvSpPr txBox="1"/>
          <p:nvPr/>
        </p:nvSpPr>
        <p:spPr>
          <a:xfrm>
            <a:off x="2427514" y="2828835"/>
            <a:ext cx="7336971" cy="1200329"/>
          </a:xfrm>
          <a:prstGeom prst="rect">
            <a:avLst/>
          </a:prstGeom>
          <a:noFill/>
        </p:spPr>
        <p:txBody>
          <a:bodyPr wrap="square" rtlCol="0">
            <a:spAutoFit/>
          </a:bodyPr>
          <a:lstStyle/>
          <a:p>
            <a:r>
              <a:rPr lang="el-GR" sz="7200" dirty="0">
                <a:solidFill>
                  <a:schemeClr val="bg1"/>
                </a:solidFill>
                <a:latin typeface="Times New Roman" panose="02020603050405020304" pitchFamily="18" charset="0"/>
                <a:cs typeface="Times New Roman" panose="02020603050405020304" pitchFamily="18" charset="0"/>
              </a:rPr>
              <a:t>UV</a:t>
            </a:r>
            <a:r>
              <a:rPr lang="en-US" sz="7200" dirty="0">
                <a:solidFill>
                  <a:schemeClr val="bg1"/>
                </a:solidFill>
                <a:latin typeface="Times New Roman" panose="02020603050405020304" pitchFamily="18" charset="0"/>
                <a:cs typeface="Times New Roman" panose="02020603050405020304" pitchFamily="18" charset="0"/>
              </a:rPr>
              <a:t>A</a:t>
            </a:r>
            <a:r>
              <a:rPr lang="el-GR" sz="7200" dirty="0">
                <a:solidFill>
                  <a:schemeClr val="bg1"/>
                </a:solidFill>
                <a:latin typeface="Times New Roman" panose="02020603050405020304" pitchFamily="18" charset="0"/>
                <a:cs typeface="Times New Roman" panose="02020603050405020304" pitchFamily="18" charset="0"/>
              </a:rPr>
              <a:t> (320-400 nm)</a:t>
            </a:r>
            <a:endParaRPr lang="en-US" sz="7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641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7E9CA23-30FF-7E16-9785-4084E7AF1880}"/>
            </a:ext>
          </a:extLst>
        </p:cNvPr>
        <p:cNvGrpSpPr/>
        <p:nvPr/>
      </p:nvGrpSpPr>
      <p:grpSpPr>
        <a:xfrm>
          <a:off x="0" y="0"/>
          <a:ext cx="0" cy="0"/>
          <a:chOff x="0" y="0"/>
          <a:chExt cx="0" cy="0"/>
        </a:xfrm>
      </p:grpSpPr>
      <p:pic>
        <p:nvPicPr>
          <p:cNvPr id="3" name="Picture 2" descr="A graph of different colored lines&#10;&#10;Description automatically generated">
            <a:extLst>
              <a:ext uri="{FF2B5EF4-FFF2-40B4-BE49-F238E27FC236}">
                <a16:creationId xmlns:a16="http://schemas.microsoft.com/office/drawing/2014/main" id="{DA4D91DE-EB21-0746-1C63-FDB5CA7D9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0"/>
            <a:ext cx="5791200" cy="3474720"/>
          </a:xfrm>
          <a:prstGeom prst="rect">
            <a:avLst/>
          </a:prstGeom>
        </p:spPr>
      </p:pic>
      <p:pic>
        <p:nvPicPr>
          <p:cNvPr id="4" name="Picture 3">
            <a:extLst>
              <a:ext uri="{FF2B5EF4-FFF2-40B4-BE49-F238E27FC236}">
                <a16:creationId xmlns:a16="http://schemas.microsoft.com/office/drawing/2014/main" id="{D7FA7F9D-34F0-863F-4532-4475200065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5791200" cy="3474720"/>
          </a:xfrm>
          <a:prstGeom prst="rect">
            <a:avLst/>
          </a:prstGeom>
        </p:spPr>
      </p:pic>
      <p:pic>
        <p:nvPicPr>
          <p:cNvPr id="5" name="Picture 4">
            <a:extLst>
              <a:ext uri="{FF2B5EF4-FFF2-40B4-BE49-F238E27FC236}">
                <a16:creationId xmlns:a16="http://schemas.microsoft.com/office/drawing/2014/main" id="{BFCEF40D-8043-AD72-9F9A-AA8AA45847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400" y="3383280"/>
            <a:ext cx="5791200" cy="3474720"/>
          </a:xfrm>
          <a:prstGeom prst="rect">
            <a:avLst/>
          </a:prstGeom>
        </p:spPr>
      </p:pic>
    </p:spTree>
    <p:extLst>
      <p:ext uri="{BB962C8B-B14F-4D97-AF65-F5344CB8AC3E}">
        <p14:creationId xmlns:p14="http://schemas.microsoft.com/office/powerpoint/2010/main" val="1920546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CB87CE4-A582-BEAD-FBAF-5CA6D969259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FE48460-4DB7-6B9F-9DB0-DBD395D4FE93}"/>
              </a:ext>
            </a:extLst>
          </p:cNvPr>
          <p:cNvSpPr txBox="1"/>
          <p:nvPr/>
        </p:nvSpPr>
        <p:spPr>
          <a:xfrm>
            <a:off x="2600324" y="2828835"/>
            <a:ext cx="6991351" cy="1200329"/>
          </a:xfrm>
          <a:prstGeom prst="rect">
            <a:avLst/>
          </a:prstGeom>
          <a:noFill/>
        </p:spPr>
        <p:txBody>
          <a:bodyPr wrap="square" rtlCol="0">
            <a:spAutoFit/>
          </a:bodyPr>
          <a:lstStyle/>
          <a:p>
            <a:r>
              <a:rPr lang="en-US" sz="7200" dirty="0">
                <a:solidFill>
                  <a:schemeClr val="bg1"/>
                </a:solidFill>
                <a:latin typeface="Times New Roman" panose="02020603050405020304" pitchFamily="18" charset="0"/>
                <a:cs typeface="Times New Roman" panose="02020603050405020304" pitchFamily="18" charset="0"/>
              </a:rPr>
              <a:t>VIS</a:t>
            </a:r>
            <a:r>
              <a:rPr lang="el-GR" sz="7200" dirty="0">
                <a:solidFill>
                  <a:schemeClr val="bg1"/>
                </a:solidFill>
                <a:latin typeface="Times New Roman" panose="02020603050405020304" pitchFamily="18" charset="0"/>
                <a:cs typeface="Times New Roman" panose="02020603050405020304" pitchFamily="18" charset="0"/>
              </a:rPr>
              <a:t> (400-700 nm)</a:t>
            </a:r>
            <a:endParaRPr lang="en-US" sz="7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0988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A graph of different colored lines&#10;&#10;Description automatically generated">
            <a:extLst>
              <a:ext uri="{FF2B5EF4-FFF2-40B4-BE49-F238E27FC236}">
                <a16:creationId xmlns:a16="http://schemas.microsoft.com/office/drawing/2014/main" id="{880E15ED-8264-BEC7-6169-530518000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0"/>
            <a:ext cx="5791200" cy="3474720"/>
          </a:xfrm>
          <a:prstGeom prst="rect">
            <a:avLst/>
          </a:prstGeom>
        </p:spPr>
      </p:pic>
      <p:pic>
        <p:nvPicPr>
          <p:cNvPr id="5" name="Picture 4">
            <a:extLst>
              <a:ext uri="{FF2B5EF4-FFF2-40B4-BE49-F238E27FC236}">
                <a16:creationId xmlns:a16="http://schemas.microsoft.com/office/drawing/2014/main" id="{42CB01AC-A9AF-D9E9-F14E-ED6576E147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5791200" cy="3474720"/>
          </a:xfrm>
          <a:prstGeom prst="rect">
            <a:avLst/>
          </a:prstGeom>
        </p:spPr>
      </p:pic>
      <p:pic>
        <p:nvPicPr>
          <p:cNvPr id="6" name="Picture 5">
            <a:extLst>
              <a:ext uri="{FF2B5EF4-FFF2-40B4-BE49-F238E27FC236}">
                <a16:creationId xmlns:a16="http://schemas.microsoft.com/office/drawing/2014/main" id="{26B480A1-506C-BD36-6477-DC76056D48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400" y="3383280"/>
            <a:ext cx="5791200" cy="3474720"/>
          </a:xfrm>
          <a:prstGeom prst="rect">
            <a:avLst/>
          </a:prstGeom>
        </p:spPr>
      </p:pic>
    </p:spTree>
    <p:extLst>
      <p:ext uri="{BB962C8B-B14F-4D97-AF65-F5344CB8AC3E}">
        <p14:creationId xmlns:p14="http://schemas.microsoft.com/office/powerpoint/2010/main" val="3143847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B6597C0-23E4-5DC2-5022-66A5E552A14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0E2CB99-4988-882F-A8F3-79890E57A91D}"/>
              </a:ext>
            </a:extLst>
          </p:cNvPr>
          <p:cNvSpPr txBox="1"/>
          <p:nvPr/>
        </p:nvSpPr>
        <p:spPr>
          <a:xfrm>
            <a:off x="2677886" y="2828835"/>
            <a:ext cx="6836228" cy="1200329"/>
          </a:xfrm>
          <a:prstGeom prst="rect">
            <a:avLst/>
          </a:prstGeom>
          <a:noFill/>
        </p:spPr>
        <p:txBody>
          <a:bodyPr wrap="square" rtlCol="0">
            <a:spAutoFit/>
          </a:bodyPr>
          <a:lstStyle/>
          <a:p>
            <a:r>
              <a:rPr lang="en-US" sz="7200" dirty="0">
                <a:solidFill>
                  <a:schemeClr val="bg1"/>
                </a:solidFill>
                <a:latin typeface="Times New Roman" panose="02020603050405020304" pitchFamily="18" charset="0"/>
                <a:cs typeface="Times New Roman" panose="02020603050405020304" pitchFamily="18" charset="0"/>
              </a:rPr>
              <a:t>IR</a:t>
            </a:r>
            <a:r>
              <a:rPr lang="el-GR" sz="7200" dirty="0">
                <a:solidFill>
                  <a:schemeClr val="bg1"/>
                </a:solidFill>
                <a:latin typeface="Times New Roman" panose="02020603050405020304" pitchFamily="18" charset="0"/>
                <a:cs typeface="Times New Roman" panose="02020603050405020304" pitchFamily="18" charset="0"/>
              </a:rPr>
              <a:t> (700-1100 nm)</a:t>
            </a:r>
            <a:endParaRPr lang="en-US" sz="7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7784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128</TotalTime>
  <Words>880</Words>
  <Application>Microsoft Office PowerPoint</Application>
  <PresentationFormat>Widescreen</PresentationFormat>
  <Paragraphs>31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Times New Roman</vt:lpstr>
      <vt:lpstr>Tw Cen MT</vt:lpstr>
      <vt:lpstr>Tw Cen MT Condensed</vt:lpstr>
      <vt:lpstr>Wingdings 3</vt:lpstr>
      <vt:lpstr>Integral</vt:lpstr>
      <vt:lpstr>ΑΛΛΗΛΕΠΙΔΡΑΣΗ  ΑΚΤΙΝΟΒΟΛΙΑΣ - ΑΤΜΟΣΦΑΙΡΑΣ</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ΚΑΪΡΑΚΤΙΔΗ ΝΕΦΕΛΗ ΖΩΗ</dc:creator>
  <cp:lastModifiedBy>ΚΑΪΡΑΚΤΙΔΗ ΝΕΦΕΛΗ ΖΩΗ</cp:lastModifiedBy>
  <cp:revision>14</cp:revision>
  <dcterms:created xsi:type="dcterms:W3CDTF">2025-01-26T20:05:51Z</dcterms:created>
  <dcterms:modified xsi:type="dcterms:W3CDTF">2025-01-27T14:50:05Z</dcterms:modified>
</cp:coreProperties>
</file>