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notesMasterIdLst>
    <p:notesMasterId r:id="rId23"/>
  </p:notesMasterIdLst>
  <p:sldIdLst>
    <p:sldId id="256" r:id="rId2"/>
    <p:sldId id="262" r:id="rId3"/>
    <p:sldId id="272" r:id="rId4"/>
    <p:sldId id="263" r:id="rId5"/>
    <p:sldId id="270" r:id="rId6"/>
    <p:sldId id="273" r:id="rId7"/>
    <p:sldId id="276" r:id="rId8"/>
    <p:sldId id="265" r:id="rId9"/>
    <p:sldId id="274" r:id="rId10"/>
    <p:sldId id="268" r:id="rId11"/>
    <p:sldId id="278" r:id="rId12"/>
    <p:sldId id="266" r:id="rId13"/>
    <p:sldId id="275" r:id="rId14"/>
    <p:sldId id="267" r:id="rId15"/>
    <p:sldId id="277" r:id="rId16"/>
    <p:sldId id="257" r:id="rId17"/>
    <p:sldId id="258" r:id="rId18"/>
    <p:sldId id="259" r:id="rId19"/>
    <p:sldId id="260" r:id="rId20"/>
    <p:sldId id="261" r:id="rId21"/>
    <p:sldId id="271" r:id="rId22"/>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5" d="100"/>
          <a:sy n="85" d="100"/>
        </p:scale>
        <p:origin x="62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9C885-F74F-4F26-9D14-847F9B1FFD54}" type="datetimeFigureOut">
              <a:rPr lang="en-GB" smtClean="0"/>
              <a:t>01/11/2024</a:t>
            </a:fld>
            <a:endParaRPr lang="en-GB"/>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GB"/>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247564-F8D7-4AA4-B045-824B2DE886E7}" type="slidenum">
              <a:rPr lang="en-GB" smtClean="0"/>
              <a:t>‹#›</a:t>
            </a:fld>
            <a:endParaRPr lang="en-GB"/>
          </a:p>
        </p:txBody>
      </p:sp>
    </p:spTree>
    <p:extLst>
      <p:ext uri="{BB962C8B-B14F-4D97-AF65-F5344CB8AC3E}">
        <p14:creationId xmlns:p14="http://schemas.microsoft.com/office/powerpoint/2010/main" val="3329708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11/1/2024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11/1/2024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11/1/2024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11/1/2024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11/1/2024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11/1/2024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11/1/2024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11/1/2024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11/1/2024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11/1/2024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11/1/2024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11/1/2024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a:solidFill>
            <a:srgbClr val="FFFF00"/>
          </a:solidFill>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14A150-41D7-7317-2D47-2A6B0D68AFDE}"/>
              </a:ext>
            </a:extLst>
          </p:cNvPr>
          <p:cNvSpPr txBox="1"/>
          <p:nvPr/>
        </p:nvSpPr>
        <p:spPr>
          <a:xfrm>
            <a:off x="6781406" y="188057"/>
            <a:ext cx="5367855" cy="3139321"/>
          </a:xfrm>
          <a:prstGeom prst="rect">
            <a:avLst/>
          </a:prstGeom>
          <a:noFill/>
        </p:spPr>
        <p:txBody>
          <a:bodyPr wrap="square" rtlCol="0">
            <a:spAutoFit/>
          </a:bodyPr>
          <a:lstStyle/>
          <a:p>
            <a:r>
              <a:rPr lang="el-GR" dirty="0"/>
              <a:t>Το ΝΟ2 θεωρείται ρύπος στην ατμόσφαιρα και σχηματίζεται κυρίως λόγω της διαδικασίας της καύσης σε υψηλές θερμοκρασίες. Τέτοιες διεργασίες τείνουν να είναι περισσότερες κατά την χειμερινή περίοδο οπότε η μικρή αύξηση που παρατηρείται στην συγκέντρωση του ΝΟ2 κοντά στην επιφάνεια της Γης (και κυρίως στα </a:t>
            </a:r>
            <a:r>
              <a:rPr lang="el-GR" dirty="0" err="1"/>
              <a:t>υπο</a:t>
            </a:r>
            <a:r>
              <a:rPr lang="el-GR" dirty="0"/>
              <a:t>-αρκτικά πλάτη) είναι δικαιολογημένη. Στην στρατόσφαιρα, παρατηρείται η μεγαλύτερη συγκέντρωση του αερίου και με υψηλότερες τιμές κατά την θερινή περίοδο καθώς το αέριο είναι παράγωγο της διάσπασης του όζοντος.</a:t>
            </a:r>
            <a:endParaRPr lang="en-GB" dirty="0"/>
          </a:p>
        </p:txBody>
      </p:sp>
      <p:pic>
        <p:nvPicPr>
          <p:cNvPr id="5122" name="Picture 2">
            <a:extLst>
              <a:ext uri="{FF2B5EF4-FFF2-40B4-BE49-F238E27FC236}">
                <a16:creationId xmlns:a16="http://schemas.microsoft.com/office/drawing/2014/main" id="{19A2AE54-5E67-3455-41E0-DB2D8861E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29983" y="34245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053CE411-0F16-F7B6-29DC-46CC281C5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13" y="90918"/>
            <a:ext cx="3389509"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02226AC0-01ED-6FFC-1A49-87776895FD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6110" y="90918"/>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BF0339F6-476D-0540-B7D0-4211E6E4077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982" y="3431172"/>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AB733F7D-2FA9-4C18-80B0-EAE53A2A9C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95257" y="3424518"/>
            <a:ext cx="3361555"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0289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CF4C477F-43B4-54B1-BA5E-9D2D1F7286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639" y="648821"/>
            <a:ext cx="683362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BB16F195-9E42-BE38-58E4-FB36966A71AC}"/>
              </a:ext>
            </a:extLst>
          </p:cNvPr>
          <p:cNvSpPr txBox="1"/>
          <p:nvPr/>
        </p:nvSpPr>
        <p:spPr>
          <a:xfrm>
            <a:off x="7593106" y="532665"/>
            <a:ext cx="4087905" cy="5632311"/>
          </a:xfrm>
          <a:prstGeom prst="rect">
            <a:avLst/>
          </a:prstGeom>
          <a:noFill/>
        </p:spPr>
        <p:txBody>
          <a:bodyPr wrap="square" rtlCol="0">
            <a:spAutoFit/>
          </a:bodyPr>
          <a:lstStyle/>
          <a:p>
            <a:r>
              <a:rPr lang="el-GR" dirty="0"/>
              <a:t>Η συνολική συγκέντρωση του διοξειδίου του αζώτου, με βάση το διπλανό διάγραμμα, είναι λίγο μεγαλύτερη από 2.5 * 10⁻⁸%. Στον Ισημερινό καθώς και στην θερινή περίοδο στα μέσα και τα </a:t>
            </a:r>
            <a:r>
              <a:rPr lang="el-GR" dirty="0" err="1"/>
              <a:t>υπο</a:t>
            </a:r>
            <a:r>
              <a:rPr lang="el-GR" dirty="0"/>
              <a:t>-αρκτικά πλάτη δεν παρατηρούνται μεγάλες διακυμάνσεις. Παρατηρείται όμως εποχική διακύμανση για την συγκέντρωσή του καθώς τον χειμώνα φαίνεται πως έχουμε μικρότερο ποσοστό του ρύπου στον αέρα. Αυτό συμβαίνει διότι όπως προαναφέραμε, ένας από τους βασικούς τρόπους σχηματισμού του είναι έπειτα από την διάσπαση του όζοντος. Το όζον διασπάται υπό την παρουσία ηλιακής ακτινοβολίας η οποία είναι μειωμένη κατά την χειμερινή περίοδο και συνεπώς διασπάται μικρότερη ποσότητα όζοντος για να παραχθεί εν τέλει διοξείδιο του αζώτου.</a:t>
            </a:r>
          </a:p>
        </p:txBody>
      </p:sp>
    </p:spTree>
    <p:extLst>
      <p:ext uri="{BB962C8B-B14F-4D97-AF65-F5344CB8AC3E}">
        <p14:creationId xmlns:p14="http://schemas.microsoft.com/office/powerpoint/2010/main" val="4090714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887033-8897-EDCF-EE63-3AF841D48E57}"/>
              </a:ext>
            </a:extLst>
          </p:cNvPr>
          <p:cNvSpPr txBox="1"/>
          <p:nvPr/>
        </p:nvSpPr>
        <p:spPr>
          <a:xfrm>
            <a:off x="6858000" y="197224"/>
            <a:ext cx="5118847" cy="3139321"/>
          </a:xfrm>
          <a:prstGeom prst="rect">
            <a:avLst/>
          </a:prstGeom>
          <a:noFill/>
        </p:spPr>
        <p:txBody>
          <a:bodyPr wrap="square" rtlCol="0">
            <a:spAutoFit/>
          </a:bodyPr>
          <a:lstStyle/>
          <a:p>
            <a:r>
              <a:rPr lang="el-GR" dirty="0"/>
              <a:t>Το οξυγόνο, ακολουθεί και αυτό την κατανομή της συγκέντρωσης του αέρα και μειώνεται εκθετικά με το ύψος για τους ίδιους λόγους που αναφέραμε και για την ατμοσφαιρική πίεση. Οι γραφικές παραστάσεις μας υποδεικνύουν ότι η συγκέντρωσή του στη ΜΣΘ είναι μεγαλύτερη κατά τους χειμερινούς μήνες όπου οι θερμοκρασίες είναι χαμηλότερες, κάτι που είναι αναμενόμενο καθώς, λόγω τη μειωμένης κινητικής ενέργειας των μορίων, αυτά τείνουν να εκτελούν μικρότερες ανοδικές κινήσεις και να μένουν κοντά στο έδαφος.</a:t>
            </a:r>
            <a:endParaRPr lang="en-GB" dirty="0"/>
          </a:p>
        </p:txBody>
      </p:sp>
      <p:pic>
        <p:nvPicPr>
          <p:cNvPr id="6146" name="Picture 2">
            <a:extLst>
              <a:ext uri="{FF2B5EF4-FFF2-40B4-BE49-F238E27FC236}">
                <a16:creationId xmlns:a16="http://schemas.microsoft.com/office/drawing/2014/main" id="{59B1558C-C07B-09E2-34D8-E63D610DF5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2072" y="3521456"/>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892F49A-BC14-0BC2-FCD1-303AFDEAD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30"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B0CB70F6-5651-173B-B8B6-064DFDD1D2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1273"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CA402EBD-9B13-936F-7B71-C637389715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572"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D4BF71D8-FA92-C019-C6D6-A46153CB1B3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3" y="35244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2900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C4DD3C0D-CA6C-CC7B-1AF7-E50A6E53BC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95" y="729000"/>
            <a:ext cx="7179405"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3D106D-A6C3-FCD5-5529-D7D9F22B66BC}"/>
              </a:ext>
            </a:extLst>
          </p:cNvPr>
          <p:cNvSpPr txBox="1"/>
          <p:nvPr/>
        </p:nvSpPr>
        <p:spPr>
          <a:xfrm>
            <a:off x="7736542" y="1443841"/>
            <a:ext cx="4034118" cy="4247317"/>
          </a:xfrm>
          <a:prstGeom prst="rect">
            <a:avLst/>
          </a:prstGeom>
          <a:noFill/>
        </p:spPr>
        <p:txBody>
          <a:bodyPr wrap="square" rtlCol="0">
            <a:spAutoFit/>
          </a:bodyPr>
          <a:lstStyle/>
          <a:p>
            <a:r>
              <a:rPr lang="el-GR" dirty="0"/>
              <a:t>Το οξυγόνο γνωρίζουμε ότι αποτελεί ένα από τα βασικά συστατικά της ατμόσφαιρας και μετά το άζωτο είναι το αέριο με το μεγαλύτερο ποσοστό συγκέντρωσης στην ατμόσφαιρα. Παρατηρούμε ότι δεν υπάρχει μεταβλητότητα στην συγκέντρωσή του λόγω μεταβολής του γεωγραφικού πλάτους καθώς επίσης δεν παρατηρείται ούτε εποχική εξάρτηση. Η συγκέντρωσή του παραμένει σταθερή και για τις 5 περιπτώσεις που μελετάμε και το ποσοστό συγκέντρωσής του σε μία ατμοσφαιρική στήλη ισούται με 21.91%</a:t>
            </a:r>
            <a:endParaRPr lang="en-GB" dirty="0"/>
          </a:p>
        </p:txBody>
      </p:sp>
    </p:spTree>
    <p:extLst>
      <p:ext uri="{BB962C8B-B14F-4D97-AF65-F5344CB8AC3E}">
        <p14:creationId xmlns:p14="http://schemas.microsoft.com/office/powerpoint/2010/main" val="387930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DF8E23-AF74-2FF9-C499-3687EDDAE83E}"/>
              </a:ext>
            </a:extLst>
          </p:cNvPr>
          <p:cNvSpPr txBox="1"/>
          <p:nvPr/>
        </p:nvSpPr>
        <p:spPr>
          <a:xfrm>
            <a:off x="6929718" y="192539"/>
            <a:ext cx="5011271" cy="3139321"/>
          </a:xfrm>
          <a:prstGeom prst="rect">
            <a:avLst/>
          </a:prstGeom>
          <a:noFill/>
        </p:spPr>
        <p:txBody>
          <a:bodyPr wrap="square" rtlCol="0">
            <a:spAutoFit/>
          </a:bodyPr>
          <a:lstStyle/>
          <a:p>
            <a:r>
              <a:rPr lang="el-GR" dirty="0"/>
              <a:t>Το </a:t>
            </a:r>
            <a:r>
              <a:rPr lang="en-US" dirty="0"/>
              <a:t>CO2 </a:t>
            </a:r>
            <a:r>
              <a:rPr lang="el-GR" dirty="0"/>
              <a:t>θεωρείται ένας από τους κύριους ρύπους της ατμόσφαιρας και ένα από τα βασικά αέρια του θερμοκηπίου το οποίο προέρχεται τόσο από ανθρωπογενείς παράγοντες (π.χ. καύση) όσο και από φυσικές διεργασίες (π.χ. έκρηξη ηφαιστείου). Ισχύουν αντίστοιχα και για το αέριο αυτό τα όσα αναφέραμε και για το οξυγόνο. Παρατηρείται και εδώ εκθετική μείωση της συγκέντρωσής του σε σχέση με το υψόμετρο καθώς και επίσης ελαφρώς μεγαλύτερες τιμές κατά τους χειμερινούς μήνες λόγω της μειωμένης θερμοκρασίας. </a:t>
            </a:r>
            <a:endParaRPr lang="en-GB" dirty="0"/>
          </a:p>
        </p:txBody>
      </p:sp>
      <p:pic>
        <p:nvPicPr>
          <p:cNvPr id="7170" name="Picture 2">
            <a:extLst>
              <a:ext uri="{FF2B5EF4-FFF2-40B4-BE49-F238E27FC236}">
                <a16:creationId xmlns:a16="http://schemas.microsoft.com/office/drawing/2014/main" id="{0692A567-0344-D304-7950-3E36370A3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002" y="352614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70054D6C-115B-980D-E253-35C25BACE1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72"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C7D3685A-ABF1-6DC3-C859-2CA346564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63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83CF91BC-50AC-7614-E8B8-A23E9D6692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215" y="333186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3FB1F9C8-08D5-47C0-1C42-08BB8FB7E39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1274" y="3428999"/>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2515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a:extLst>
              <a:ext uri="{FF2B5EF4-FFF2-40B4-BE49-F238E27FC236}">
                <a16:creationId xmlns:a16="http://schemas.microsoft.com/office/drawing/2014/main" id="{2FF70BA0-8B18-70E2-6A79-4ADDC072D4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408" y="729000"/>
            <a:ext cx="72906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39BEB9C-D4B0-B473-0FDA-C38187E67D64}"/>
              </a:ext>
            </a:extLst>
          </p:cNvPr>
          <p:cNvSpPr txBox="1"/>
          <p:nvPr/>
        </p:nvSpPr>
        <p:spPr>
          <a:xfrm>
            <a:off x="7853082" y="729000"/>
            <a:ext cx="3944471" cy="923330"/>
          </a:xfrm>
          <a:prstGeom prst="rect">
            <a:avLst/>
          </a:prstGeom>
          <a:noFill/>
        </p:spPr>
        <p:txBody>
          <a:bodyPr wrap="square" rtlCol="0">
            <a:spAutoFit/>
          </a:bodyPr>
          <a:lstStyle/>
          <a:p>
            <a:r>
              <a:rPr lang="el-GR" dirty="0"/>
              <a:t>Η συγκέντρωση του διοξειδίου του άνθρακα στην ατμόσφαιρα είναι λίγο μικρότερη από 0.04%.</a:t>
            </a:r>
            <a:endParaRPr lang="en-GB" dirty="0"/>
          </a:p>
        </p:txBody>
      </p:sp>
    </p:spTree>
    <p:extLst>
      <p:ext uri="{BB962C8B-B14F-4D97-AF65-F5344CB8AC3E}">
        <p14:creationId xmlns:p14="http://schemas.microsoft.com/office/powerpoint/2010/main" val="1659475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1103673"/>
            <a:ext cx="10972800" cy="1860953"/>
          </a:xfrm>
        </p:spPr>
        <p:txBody>
          <a:bodyPr vert="horz" lIns="91440" tIns="45720" rIns="91440" bIns="45720" rtlCol="0" anchor="t">
            <a:normAutofit fontScale="92500"/>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δεδομένα εισόδου για την ροή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6726" y="1181267"/>
            <a:ext cx="10975498" cy="2685182"/>
          </a:xfrm>
          <a:prstGeom prst="rect">
            <a:avLst/>
          </a:prstGeom>
        </p:spPr>
        <p:txBody>
          <a:bodyPr vert="horz" lIns="91440" tIns="45720" rIns="91440" bIns="45720" rtlCol="0" anchor="ctr">
            <a:normAutofit lnSpcReduction="10000"/>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a:t>
            </a:r>
            <a:r>
              <a:rPr lang="el-GR" sz="2000" dirty="0" err="1"/>
              <a:t>υπο</a:t>
            </a:r>
            <a:r>
              <a:rPr lang="el-GR" sz="2000" dirty="0"/>
              <a:t>-αρκτικά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έτσι ώστε να μπορούμε να μελετήσουμε τυχόν εποχικές μεταβολές. Τα δεδομένα που διαθέτουμε είναι συναρτήσεις του ύψους και φαίνονται, ενδεικτικά, στον παρακάτω πίνακα. </a:t>
            </a:r>
            <a:endParaRPr lang="en-US" sz="2000" dirty="0"/>
          </a:p>
        </p:txBody>
      </p:sp>
      <p:pic>
        <p:nvPicPr>
          <p:cNvPr id="10" name="Θέση περιεχομένου 9">
            <a:extLst>
              <a:ext uri="{FF2B5EF4-FFF2-40B4-BE49-F238E27FC236}">
                <a16:creationId xmlns:a16="http://schemas.microsoft.com/office/drawing/2014/main" id="{CD4FF139-6B19-A5FB-26DE-3D6DE119DDB5}"/>
              </a:ext>
            </a:extLst>
          </p:cNvPr>
          <p:cNvPicPr>
            <a:picLocks noGrp="1" noChangeAspect="1"/>
          </p:cNvPicPr>
          <p:nvPr>
            <p:ph idx="1"/>
          </p:nvPr>
        </p:nvPicPr>
        <p:blipFill>
          <a:blip r:embed="rId2"/>
          <a:stretch>
            <a:fillRect/>
          </a:stretch>
        </p:blipFill>
        <p:spPr>
          <a:xfrm>
            <a:off x="2207733" y="3982933"/>
            <a:ext cx="7773485" cy="2172003"/>
          </a:xfrm>
        </p:spPr>
      </p:pic>
    </p:spTree>
    <p:extLst>
      <p:ext uri="{BB962C8B-B14F-4D97-AF65-F5344CB8AC3E}">
        <p14:creationId xmlns:p14="http://schemas.microsoft.com/office/powerpoint/2010/main" val="35872303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σετ δεδομένων με την μικρότερη ακρίβεια πλησιάζει ικανοποιητικά το σετ δεομένων με την μεγαλύτερη ακρίβεια, το οποίο όμως έχει τιμές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F6385D-B3FB-451B-B424-C9F0E1C42B9C}"/>
              </a:ext>
            </a:extLst>
          </p:cNvPr>
          <p:cNvSpPr txBox="1"/>
          <p:nvPr/>
        </p:nvSpPr>
        <p:spPr>
          <a:xfrm>
            <a:off x="1288473" y="2228671"/>
            <a:ext cx="9615054" cy="1200329"/>
          </a:xfrm>
          <a:prstGeom prst="rect">
            <a:avLst/>
          </a:prstGeom>
          <a:noFill/>
        </p:spPr>
        <p:txBody>
          <a:bodyPr wrap="square" rtlCol="0">
            <a:spAutoFit/>
          </a:bodyPr>
          <a:lstStyle/>
          <a:p>
            <a:pPr algn="ctr"/>
            <a:r>
              <a:rPr lang="el-GR" dirty="0"/>
              <a:t>Η επεξεργασία των δεδομένων καθώς και η εξαγωγή των γραφικών παραστάσεων έγινε αποκλειστικά με την χρήση </a:t>
            </a:r>
            <a:r>
              <a:rPr lang="en-US" dirty="0"/>
              <a:t>P</a:t>
            </a:r>
            <a:r>
              <a:rPr lang="en-GB" dirty="0" err="1"/>
              <a:t>ython</a:t>
            </a:r>
            <a:r>
              <a:rPr lang="en-GB" dirty="0"/>
              <a:t> </a:t>
            </a:r>
            <a:r>
              <a:rPr lang="el-GR" dirty="0"/>
              <a:t>στο προγραμματιστικό περιβάλλον </a:t>
            </a:r>
            <a:r>
              <a:rPr lang="en-US" dirty="0" err="1"/>
              <a:t>Jupyter</a:t>
            </a:r>
            <a:r>
              <a:rPr lang="en-US" dirty="0"/>
              <a:t>. </a:t>
            </a:r>
            <a:r>
              <a:rPr lang="el-GR" dirty="0"/>
              <a:t>Ο κώδικας, καθώς και τα υπόλοιπα αρχεία που τον συνοδεύουν μπορούν να βρεθούν στον προσωπικό μου λογαριασμό στο </a:t>
            </a:r>
            <a:r>
              <a:rPr lang="en-US" dirty="0" err="1"/>
              <a:t>Github</a:t>
            </a:r>
            <a:r>
              <a:rPr lang="en-US" dirty="0"/>
              <a:t> (https://github.com/nadezsha).</a:t>
            </a:r>
            <a:endParaRPr lang="en-GB" dirty="0"/>
          </a:p>
        </p:txBody>
      </p:sp>
      <p:sp>
        <p:nvSpPr>
          <p:cNvPr id="4" name="TextBox 3">
            <a:extLst>
              <a:ext uri="{FF2B5EF4-FFF2-40B4-BE49-F238E27FC236}">
                <a16:creationId xmlns:a16="http://schemas.microsoft.com/office/drawing/2014/main" id="{8C0FDA16-0369-3B5A-E76F-67F51113772E}"/>
              </a:ext>
            </a:extLst>
          </p:cNvPr>
          <p:cNvSpPr txBox="1"/>
          <p:nvPr/>
        </p:nvSpPr>
        <p:spPr>
          <a:xfrm>
            <a:off x="1750291" y="4387213"/>
            <a:ext cx="8243455" cy="523220"/>
          </a:xfrm>
          <a:prstGeom prst="rect">
            <a:avLst/>
          </a:prstGeom>
          <a:noFill/>
        </p:spPr>
        <p:txBody>
          <a:bodyPr wrap="square" rtlCol="0">
            <a:spAutoFit/>
          </a:bodyPr>
          <a:lstStyle/>
          <a:p>
            <a:pPr algn="ctr"/>
            <a:r>
              <a:rPr lang="el-GR" sz="2800" i="1" dirty="0"/>
              <a:t>Ευχαριστώ για την προσοχή σας.</a:t>
            </a:r>
            <a:endParaRPr lang="en-GB" sz="2800" i="1" dirty="0"/>
          </a:p>
        </p:txBody>
      </p:sp>
    </p:spTree>
    <p:extLst>
      <p:ext uri="{BB962C8B-B14F-4D97-AF65-F5344CB8AC3E}">
        <p14:creationId xmlns:p14="http://schemas.microsoft.com/office/powerpoint/2010/main" val="1193738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3">
            <a:extLst>
              <a:ext uri="{FF2B5EF4-FFF2-40B4-BE49-F238E27FC236}">
                <a16:creationId xmlns:a16="http://schemas.microsoft.com/office/drawing/2014/main" id="{98B3A79E-D54D-B085-9881-8D2B5182837E}"/>
              </a:ext>
            </a:extLst>
          </p:cNvPr>
          <p:cNvSpPr txBox="1"/>
          <p:nvPr/>
        </p:nvSpPr>
        <p:spPr>
          <a:xfrm>
            <a:off x="6890327" y="95400"/>
            <a:ext cx="5160674" cy="3416320"/>
          </a:xfrm>
          <a:prstGeom prst="rect">
            <a:avLst/>
          </a:prstGeom>
          <a:noFill/>
        </p:spPr>
        <p:txBody>
          <a:bodyPr wrap="square" rtlCol="0">
            <a:spAutoFit/>
          </a:bodyPr>
          <a:ls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l-GR" dirty="0"/>
              <a:t>Τα διαγράμματα θερμοκρασίας – ύψους μας φανερώνουν τα όρια της τροπόσφαιρας καθώς εκεί είναι που παρατηρείται θερμοκρασιακή αναστροφή. Από την θεωρία γνωρίζουμε ότι η τροπόσφαιρα εκτείνεται υψηλότερα στους τροπικούς και οι παρακάτω γραφικές μας το επιβεβαιώνουν καθώς παρατηρούμε ότι στους τροπικούς η τροπόσφαιρα εντοπίζεται λίγο χαμηλότερα από τα 20 </a:t>
            </a:r>
            <a:r>
              <a:rPr lang="en-US" dirty="0"/>
              <a:t>km </a:t>
            </a:r>
            <a:r>
              <a:rPr lang="el-GR" dirty="0"/>
              <a:t>ενώ στα μέσα και υποαρκτικά πλάτη η τροπόπαυση παρατηρείται σε χαμηλότερο υψόμετρο. Από τις γραφικές είναι πολύ εύκολος και ο προσδιορισμός των υπολοίπων στρωμάτων της ατμόσφαιρας.</a:t>
            </a:r>
            <a:endParaRPr lang="en-GB" dirty="0"/>
          </a:p>
        </p:txBody>
      </p:sp>
      <p:pic>
        <p:nvPicPr>
          <p:cNvPr id="1026" name="Picture 2">
            <a:extLst>
              <a:ext uri="{FF2B5EF4-FFF2-40B4-BE49-F238E27FC236}">
                <a16:creationId xmlns:a16="http://schemas.microsoft.com/office/drawing/2014/main" id="{3C898D7B-BDFF-F275-EECB-F918F0504D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9258" y="3524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26F431AE-6FCF-E0C1-3D7F-7ACDDB77C2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81"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8DC3BDC-0549-C4AD-2996-4A93CEC9C5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624" y="954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BC7B6C5-A8FC-0367-F17F-BCFF4076732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60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FD4BADD8-F8E6-2121-BB86-883AAF051FD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2624" y="342900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092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1AFD62-E206-76B8-D6FC-F395A2479B87}"/>
              </a:ext>
            </a:extLst>
          </p:cNvPr>
          <p:cNvSpPr txBox="1"/>
          <p:nvPr/>
        </p:nvSpPr>
        <p:spPr>
          <a:xfrm>
            <a:off x="6717107" y="94675"/>
            <a:ext cx="5438319" cy="3541059"/>
          </a:xfrm>
          <a:prstGeom prst="rect">
            <a:avLst/>
          </a:prstGeom>
          <a:noFill/>
        </p:spPr>
        <p:txBody>
          <a:bodyPr wrap="square" rtlCol="0">
            <a:spAutoFit/>
          </a:bodyPr>
          <a:lstStyle/>
          <a:p>
            <a:r>
              <a:rPr lang="el-GR" dirty="0"/>
              <a:t>Για την ατμοσφαιρική πίεση, γνωρίζουμε ότι μειώνεται εκθετικά με την αύξηση του ύψους. Οι παρακάτω γραφικές παραστάσεις επιβεβαιώνουν την θεωρία αυτή. Η ατμοσφαιρική πίεση εξαρτάται από την πυκνότητα του αέρα και η πυκνότητα του αέρα εξαρτάται από την θερμοκρασία. Ο θερμός αέρας είναι λιγότερο πυκνός καθώς τα μόρια στον αέρα αποκτούν μεγαλύτερη ταχύτητα λόγω των θερμικών κινήσεων. Συνεπώς, σε θερμότερες περιοχές όπως ο Ισημερινός, αναμένουμε μία συγκεκριμένη τιμή πίεσης να εντοπίζεται σε μεγαλύτερο υψόμετρο σε σχέση με μία ψυχρότερη περιοχή. </a:t>
            </a:r>
            <a:endParaRPr lang="en-GB" dirty="0"/>
          </a:p>
        </p:txBody>
      </p:sp>
      <p:pic>
        <p:nvPicPr>
          <p:cNvPr id="3074" name="Picture 2">
            <a:extLst>
              <a:ext uri="{FF2B5EF4-FFF2-40B4-BE49-F238E27FC236}">
                <a16:creationId xmlns:a16="http://schemas.microsoft.com/office/drawing/2014/main" id="{E1355B72-4778-5F42-0248-3FAFAB396D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0915" y="3635734"/>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3EC0292F-5CDB-D086-D8BB-A28817E557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56" y="950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FAB784B2-F038-A3DF-BB6E-95E26950049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558" y="9395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1D2CB1A-9F78-63A0-6254-E8AA71C8DF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56" y="3428637"/>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DA5C917-B2B9-BF10-9A62-B2BFDE5E60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558" y="342755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11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64BCE8-14F0-D017-E11B-C64B9DFA7FDE}"/>
              </a:ext>
            </a:extLst>
          </p:cNvPr>
          <p:cNvSpPr txBox="1"/>
          <p:nvPr/>
        </p:nvSpPr>
        <p:spPr>
          <a:xfrm>
            <a:off x="6700022" y="12680"/>
            <a:ext cx="5387925" cy="3416320"/>
          </a:xfrm>
          <a:prstGeom prst="rect">
            <a:avLst/>
          </a:prstGeom>
          <a:noFill/>
        </p:spPr>
        <p:txBody>
          <a:bodyPr wrap="square" rtlCol="0">
            <a:spAutoFit/>
          </a:bodyPr>
          <a:lstStyle/>
          <a:p>
            <a:r>
              <a:rPr lang="el-GR" dirty="0"/>
              <a:t>Με βάση τα παραπάνω, είναι αναμενόμενο το ότι η μεταβολή της πυκνότητας του αέρα ακολουθεί την ίδια καμπύλη με εκείνη της πίεσης. Καθώς η πυκνότητα του αέρα εξαρτάται από τις κινήσεις των μορίων, αναμένουμε ότι το καλοκαίρι που η θερμοκρασία είναι υψηλότερη, ότι η πυκνότητα του αέρα θα είναι μικρότερη καθώς τα μόρια ταξιδεύουν σε μεγαλύτερα ύψη. Αντίστοιχα, τον χειμώνα, ή σε περιοχές όπως τα υποαρκτικά πλάτη όπου η θερμοκρασία είναι χαμηλότερη, αναμένουμε μεγαλύτερη της συγκέντρωσης του αέρα καθώς τα μόρια έχουν μικρότερη κινητική ενέργεια.</a:t>
            </a:r>
            <a:endParaRPr lang="en-GB" dirty="0"/>
          </a:p>
        </p:txBody>
      </p:sp>
      <p:pic>
        <p:nvPicPr>
          <p:cNvPr id="4098" name="Picture 2">
            <a:extLst>
              <a:ext uri="{FF2B5EF4-FFF2-40B4-BE49-F238E27FC236}">
                <a16:creationId xmlns:a16="http://schemas.microsoft.com/office/drawing/2014/main" id="{41EF184B-8CD6-FEEF-4460-7E49762EA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3211" y="3429000"/>
            <a:ext cx="3221546"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109E003A-83AF-0960-C1F1-466CB753DF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9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EF4E8D2-6119-0F90-DA75-E587C4D78A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36"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8EB79AD9-246B-4D7D-D68D-C62B49BE1E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749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ABD5521D-4614-1CB2-4B0D-A8741228E9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035"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113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5D0FD03F-BE59-66A7-0DE3-5574F50C1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7236"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423CE67B-D7F3-AE78-EE1F-84537DB921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3" y="954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a:extLst>
              <a:ext uri="{FF2B5EF4-FFF2-40B4-BE49-F238E27FC236}">
                <a16:creationId xmlns:a16="http://schemas.microsoft.com/office/drawing/2014/main" id="{FEC49B46-1E1D-B107-C79C-B7AE3F45FB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556" y="95400"/>
            <a:ext cx="3228550"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a:extLst>
              <a:ext uri="{FF2B5EF4-FFF2-40B4-BE49-F238E27FC236}">
                <a16:creationId xmlns:a16="http://schemas.microsoft.com/office/drawing/2014/main" id="{03B69E49-4E72-6E76-947D-8390B90249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012"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a:extLst>
              <a:ext uri="{FF2B5EF4-FFF2-40B4-BE49-F238E27FC236}">
                <a16:creationId xmlns:a16="http://schemas.microsoft.com/office/drawing/2014/main" id="{F48394BA-C26C-561D-CBDF-B76A2143E75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8563" y="3429000"/>
            <a:ext cx="3214543" cy="33336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A0322B14-AF35-CEF6-38B7-54A39C55A5D8}"/>
              </a:ext>
            </a:extLst>
          </p:cNvPr>
          <p:cNvSpPr txBox="1"/>
          <p:nvPr/>
        </p:nvSpPr>
        <p:spPr>
          <a:xfrm>
            <a:off x="6938682" y="466165"/>
            <a:ext cx="3854824" cy="369332"/>
          </a:xfrm>
          <a:prstGeom prst="rect">
            <a:avLst/>
          </a:prstGeom>
          <a:noFill/>
        </p:spPr>
        <p:txBody>
          <a:bodyPr wrap="square" rtlCol="0">
            <a:spAutoFit/>
          </a:bodyPr>
          <a:lstStyle/>
          <a:p>
            <a:r>
              <a:rPr lang="en-US" dirty="0" err="1"/>
              <a:t>Bluh</a:t>
            </a:r>
            <a:r>
              <a:rPr lang="en-US" dirty="0"/>
              <a:t> </a:t>
            </a:r>
            <a:r>
              <a:rPr lang="en-US" dirty="0" err="1"/>
              <a:t>bluh</a:t>
            </a:r>
            <a:r>
              <a:rPr lang="en-US" dirty="0"/>
              <a:t> water </a:t>
            </a:r>
            <a:r>
              <a:rPr lang="en-US" dirty="0" err="1"/>
              <a:t>water</a:t>
            </a:r>
            <a:r>
              <a:rPr lang="en-US" dirty="0"/>
              <a:t> </a:t>
            </a:r>
            <a:r>
              <a:rPr lang="en-US" dirty="0" err="1"/>
              <a:t>bluh</a:t>
            </a:r>
            <a:endParaRPr lang="en-GB" dirty="0"/>
          </a:p>
        </p:txBody>
      </p:sp>
    </p:spTree>
    <p:extLst>
      <p:ext uri="{BB962C8B-B14F-4D97-AF65-F5344CB8AC3E}">
        <p14:creationId xmlns:p14="http://schemas.microsoft.com/office/powerpoint/2010/main" val="40922941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39D69679-FA1E-70CF-70D6-4175011092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708" y="729000"/>
            <a:ext cx="7068192"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665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61B2C6-11F1-DB6A-874D-15606D3DFAC4}"/>
              </a:ext>
            </a:extLst>
          </p:cNvPr>
          <p:cNvSpPr txBox="1"/>
          <p:nvPr/>
        </p:nvSpPr>
        <p:spPr>
          <a:xfrm>
            <a:off x="6595968" y="17930"/>
            <a:ext cx="5461561" cy="3139321"/>
          </a:xfrm>
          <a:prstGeom prst="rect">
            <a:avLst/>
          </a:prstGeom>
          <a:noFill/>
        </p:spPr>
        <p:txBody>
          <a:bodyPr wrap="square" rtlCol="0">
            <a:spAutoFit/>
          </a:bodyPr>
          <a:lstStyle/>
          <a:p>
            <a:r>
              <a:rPr lang="el-GR" dirty="0"/>
              <a:t>Γνωρίζουμε ότι το μεγαλύτερο ποσοστό του όζοντος βρίσκεται στην στρατόσφαιρα όπου κυριαρχεί ο ρυθμός παραγωγής του, κάτι που επιβεβαιώνεται σε όλες τις γραφικές. Λόγω της μεταβολής της ηλιακής δραστηριότητας μέσα στον χρόνο, αναμένουμε μεγαλύτερες τιμές συγκέντρωσης κατά το χειμώνα, καθώς το καλοκαίρι κυριαρχεί ο ρυθμός διάσπασής του λόγω της απορρόφησης μεγαλύτερου μέρους της ακτινοβολίας κάτι που επίσης βλέπουμε στις γραφικές αν συγκρίνουμε για το ίδιο πλάτος τις τιμές στον άξονα </a:t>
            </a:r>
            <a:r>
              <a:rPr lang="en-US" dirty="0"/>
              <a:t>x </a:t>
            </a:r>
            <a:r>
              <a:rPr lang="el-GR" dirty="0"/>
              <a:t>για κάθε εποχή.</a:t>
            </a:r>
            <a:endParaRPr lang="en-GB" dirty="0"/>
          </a:p>
        </p:txBody>
      </p:sp>
      <p:pic>
        <p:nvPicPr>
          <p:cNvPr id="2050" name="Picture 2">
            <a:extLst>
              <a:ext uri="{FF2B5EF4-FFF2-40B4-BE49-F238E27FC236}">
                <a16:creationId xmlns:a16="http://schemas.microsoft.com/office/drawing/2014/main" id="{8741A757-0916-57E1-FF73-7936DE03E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5409" y="3506471"/>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C57E845-2BE5-CCCB-27A0-FF7F45F6F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1"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D97671E4-F0BC-9CAF-3A50-CA0AE5A72E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97983" y="540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8C02B80B-F951-5FD4-F193-0F0B83606B2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81"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CB07A313-5B58-D286-1A25-7181E05767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7983" y="3387640"/>
            <a:ext cx="3270702" cy="33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79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CFFA0BBC-7F97-60B7-7132-0DA9E3405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261" y="741104"/>
            <a:ext cx="6678318" cy="540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3B3E831-1269-EDEC-B694-806C47C84421}"/>
              </a:ext>
            </a:extLst>
          </p:cNvPr>
          <p:cNvSpPr txBox="1"/>
          <p:nvPr/>
        </p:nvSpPr>
        <p:spPr>
          <a:xfrm>
            <a:off x="7351059" y="170330"/>
            <a:ext cx="4553680" cy="6740307"/>
          </a:xfrm>
          <a:prstGeom prst="rect">
            <a:avLst/>
          </a:prstGeom>
          <a:noFill/>
        </p:spPr>
        <p:txBody>
          <a:bodyPr wrap="square" rtlCol="0">
            <a:spAutoFit/>
          </a:bodyPr>
          <a:lstStyle/>
          <a:p>
            <a:r>
              <a:rPr lang="el-GR" dirty="0"/>
              <a:t>Στο διπλανό διάγραμμα παρατηρούμε ότι το όζον αποτελεί μονάχα περίπου το 0.00004% της συνολικής μάζας της ατμόσφαιρας. Στους τροπικούς παρατηρούμε την ελάχιστη τιμή με μόλις 3.52 * 10⁻⁵ % το οποίο είναι αναμενόμενο καθώς γνωρίζουμε ότι λόγω των μηχανισμών κίνησης των αερίων μαζών στην ατμόσφαιρα, το όζον μετακινείται από τους τροπικούς προς τους πόλους. Στα υπόλοιπα γεωγραφικά πλάτη, παρατηρούμε ότι η συγκέντρωσή του είναι ελάχιστα μεγαλύτερη κατά την χειμερινή περίοδο. Αυτό συμβαίνει διότι το όζον διασπάται υπό την παρουσία ηλιακής ακτινοβολίας και κατά την θερινή περίοδο που παρατηρούνται περισσότερες ώρες ηλιοφάνειας, διασπάται μεγαλύτερη ποσότητα όζοντος σε σχέση με την χειμερινή περίοδο. Μικρή απόκλιση παρατηρούμε και αν συγκρίνουμε για την ίδια εποχή τα μέσα με τα </a:t>
            </a:r>
            <a:r>
              <a:rPr lang="el-GR" dirty="0" err="1"/>
              <a:t>υπο</a:t>
            </a:r>
            <a:r>
              <a:rPr lang="el-GR" dirty="0"/>
              <a:t>-αρκτικά πλάτη. Λόγω της κλίσης της Γης, η ακτινοβολία που δέχονται τα </a:t>
            </a:r>
            <a:r>
              <a:rPr lang="el-GR" dirty="0" err="1"/>
              <a:t>υπο</a:t>
            </a:r>
            <a:r>
              <a:rPr lang="el-GR" dirty="0"/>
              <a:t>-αρκτικά πλάτη είναι λιγότερη και συνεπώς η συγκέντρωση του όζοντος είναι ελάχιστα μεγαλύτερη.</a:t>
            </a:r>
            <a:endParaRPr lang="en-GB" dirty="0"/>
          </a:p>
        </p:txBody>
      </p:sp>
    </p:spTree>
    <p:extLst>
      <p:ext uri="{BB962C8B-B14F-4D97-AF65-F5344CB8AC3E}">
        <p14:creationId xmlns:p14="http://schemas.microsoft.com/office/powerpoint/2010/main" val="1740667269"/>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2595</TotalTime>
  <Words>1603</Words>
  <Application>Microsoft Office PowerPoint</Application>
  <PresentationFormat>Ευρεία οθόνη</PresentationFormat>
  <Paragraphs>28</Paragraphs>
  <Slides>21</Slides>
  <Notes>0</Notes>
  <HiddenSlides>0</HiddenSlides>
  <MMClips>0</MMClips>
  <ScaleCrop>false</ScaleCrop>
  <HeadingPairs>
    <vt:vector size="6" baseType="variant">
      <vt:variant>
        <vt:lpstr>Γραμματοσειρές που χρησιμοποιούνται</vt:lpstr>
      </vt:variant>
      <vt:variant>
        <vt:i4>4</vt:i4>
      </vt:variant>
      <vt:variant>
        <vt:lpstr>Θέμα</vt:lpstr>
      </vt:variant>
      <vt:variant>
        <vt:i4>1</vt:i4>
      </vt:variant>
      <vt:variant>
        <vt:lpstr>Τίτλοι διαφανειών</vt:lpstr>
      </vt:variant>
      <vt:variant>
        <vt:i4>21</vt:i4>
      </vt:variant>
    </vt:vector>
  </HeadingPairs>
  <TitlesOfParts>
    <vt:vector size="26" baseType="lpstr">
      <vt:lpstr>Aptos</vt:lpstr>
      <vt:lpstr>Arial</vt:lpstr>
      <vt:lpstr>Avenir Next LT Pro</vt:lpstr>
      <vt:lpstr>Posterama</vt:lpstr>
      <vt:lpstr>SplashVTI</vt:lpstr>
      <vt:lpstr>Εργασία 0</vt:lpstr>
      <vt:lpstr>Μέρος 1ο </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234</cp:revision>
  <dcterms:created xsi:type="dcterms:W3CDTF">2024-10-22T17:59:14Z</dcterms:created>
  <dcterms:modified xsi:type="dcterms:W3CDTF">2024-11-01T16:20:34Z</dcterms:modified>
</cp:coreProperties>
</file>