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66" r:id="rId3"/>
    <p:sldId id="265" r:id="rId4"/>
    <p:sldId id="258" r:id="rId5"/>
    <p:sldId id="257" r:id="rId6"/>
    <p:sldId id="263" r:id="rId7"/>
    <p:sldId id="272" r:id="rId8"/>
    <p:sldId id="268" r:id="rId9"/>
    <p:sldId id="269" r:id="rId10"/>
    <p:sldId id="270" r:id="rId11"/>
    <p:sldId id="271" r:id="rId12"/>
    <p:sldId id="267"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59" d="100"/>
          <a:sy n="59" d="100"/>
        </p:scale>
        <p:origin x="964" y="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53B052-A59B-4AE3-A89A-E7748630C15B}"/>
              </a:ext>
            </a:extLst>
          </p:cNvPr>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FBDA9EC4-FEA9-41D2-BE8D-F709F01D37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6E155CF-52F5-4879-B7F3-D05812AC4A6D}"/>
              </a:ext>
            </a:extLst>
          </p:cNvPr>
          <p:cNvSpPr>
            <a:spLocks noGrp="1"/>
          </p:cNvSpPr>
          <p:nvPr>
            <p:ph type="dt" sz="half" idx="10"/>
          </p:nvPr>
        </p:nvSpPr>
        <p:spPr/>
        <p:txBody>
          <a:bodyPr/>
          <a:lstStyle/>
          <a:p>
            <a:fld id="{073D55F9-11A3-4523-8F38-6BA37933791A}" type="datetime1">
              <a:rPr lang="en-US" smtClean="0"/>
              <a:t>12/17/2024</a:t>
            </a:fld>
            <a:endParaRPr lang="en-US"/>
          </a:p>
        </p:txBody>
      </p:sp>
      <p:sp>
        <p:nvSpPr>
          <p:cNvPr id="5" name="Footer Placeholder 4">
            <a:extLst>
              <a:ext uri="{FF2B5EF4-FFF2-40B4-BE49-F238E27FC236}">
                <a16:creationId xmlns:a16="http://schemas.microsoft.com/office/drawing/2014/main" id="{80D053AC-61ED-4C2F-90BF-D4A916545107}"/>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138B2ED7-A198-4613-B8C9-EE02BAE24FA4}"/>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3520367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B47DD-81F8-4128-9E50-04A9F2D3DCD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56564D1-2B83-4C0F-ACBA-E91472C50A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96FA1D7D-D2EC-4ADB-9C65-191DEC82DDF4}"/>
              </a:ext>
            </a:extLst>
          </p:cNvPr>
          <p:cNvSpPr>
            <a:spLocks noGrp="1"/>
          </p:cNvSpPr>
          <p:nvPr>
            <p:ph type="dt" sz="half" idx="10"/>
          </p:nvPr>
        </p:nvSpPr>
        <p:spPr/>
        <p:txBody>
          <a:bodyPr/>
          <a:lstStyle/>
          <a:p>
            <a:fld id="{0B4E757A-3EC2-4683-9080-1A460C37C843}" type="datetime1">
              <a:rPr lang="en-US" smtClean="0"/>
              <a:t>12/17/2024</a:t>
            </a:fld>
            <a:endParaRPr lang="en-US"/>
          </a:p>
        </p:txBody>
      </p:sp>
      <p:sp>
        <p:nvSpPr>
          <p:cNvPr id="5" name="Footer Placeholder 4">
            <a:extLst>
              <a:ext uri="{FF2B5EF4-FFF2-40B4-BE49-F238E27FC236}">
                <a16:creationId xmlns:a16="http://schemas.microsoft.com/office/drawing/2014/main" id="{534CB571-86F9-474A-826A-75CC21C8832B}"/>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A1384F5F-50E6-4BB9-B848-EE2302C02ABE}"/>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5600663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3F08DF-1C0D-4F53-A3AB-95D7B55FA06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C0D3BBD-C494-4E94-B189-319802A93E3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63C0BD9-4BED-43D3-852F-B74B949A2287}"/>
              </a:ext>
            </a:extLst>
          </p:cNvPr>
          <p:cNvSpPr>
            <a:spLocks noGrp="1"/>
          </p:cNvSpPr>
          <p:nvPr>
            <p:ph type="dt" sz="half" idx="10"/>
          </p:nvPr>
        </p:nvSpPr>
        <p:spPr>
          <a:xfrm>
            <a:off x="523539" y="6324600"/>
            <a:ext cx="2560220" cy="365125"/>
          </a:xfrm>
        </p:spPr>
        <p:txBody>
          <a:bodyPr/>
          <a:lstStyle/>
          <a:p>
            <a:fld id="{5CC8096C-64ED-4153-A483-5C02E44AD5C3}" type="datetime1">
              <a:rPr lang="en-US" smtClean="0"/>
              <a:t>12/17/2024</a:t>
            </a:fld>
            <a:endParaRPr lang="en-US" dirty="0"/>
          </a:p>
        </p:txBody>
      </p:sp>
      <p:sp>
        <p:nvSpPr>
          <p:cNvPr id="5" name="Footer Placeholder 4">
            <a:extLst>
              <a:ext uri="{FF2B5EF4-FFF2-40B4-BE49-F238E27FC236}">
                <a16:creationId xmlns:a16="http://schemas.microsoft.com/office/drawing/2014/main" id="{BB7811DC-C725-4462-B622-DB96A8987673}"/>
              </a:ext>
            </a:extLst>
          </p:cNvPr>
          <p:cNvSpPr>
            <a:spLocks noGrp="1"/>
          </p:cNvSpPr>
          <p:nvPr>
            <p:ph type="ftr" sz="quarter" idx="11"/>
          </p:nvPr>
        </p:nvSpPr>
        <p:spPr>
          <a:xfrm>
            <a:off x="4267200" y="6319838"/>
            <a:ext cx="3982781" cy="365125"/>
          </a:xfrm>
        </p:spPr>
        <p:txBody>
          <a:bodyPr/>
          <a:lstStyle/>
          <a:p>
            <a:r>
              <a:rPr lang="en-US"/>
              <a:t>Sample Footer Text</a:t>
            </a:r>
          </a:p>
        </p:txBody>
      </p:sp>
      <p:sp>
        <p:nvSpPr>
          <p:cNvPr id="6" name="Slide Number Placeholder 5">
            <a:extLst>
              <a:ext uri="{FF2B5EF4-FFF2-40B4-BE49-F238E27FC236}">
                <a16:creationId xmlns:a16="http://schemas.microsoft.com/office/drawing/2014/main" id="{67C42D06-438F-4150-9238-E2FAEE5E28D9}"/>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5478496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B98991-AEF1-4F19-AAB8-436EAD58C282}"/>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D25B44F-E7DA-40C6-8B44-71EAB6BDFC98}"/>
              </a:ext>
            </a:extLst>
          </p:cNvPr>
          <p:cNvSpPr>
            <a:spLocks noGrp="1"/>
          </p:cNvSpPr>
          <p:nvPr>
            <p:ph idx="1"/>
          </p:nvPr>
        </p:nvSpPr>
        <p:spPr/>
        <p:txBody>
          <a:bodyPr/>
          <a:lstStyle>
            <a:lvl1pPr marL="228600" indent="-228600">
              <a:buFont typeface="Arial" panose="020B0604020202020204" pitchFamily="34" charset="0"/>
              <a:buChar char="•"/>
              <a:defRPr/>
            </a:lvl1pPr>
            <a:lvl2pPr marL="228600" indent="-228600">
              <a:buFont typeface="Arial" panose="020B0604020202020204" pitchFamily="34" charset="0"/>
              <a:buChar char="•"/>
              <a:defRPr/>
            </a:lvl2pPr>
            <a:lvl3pPr marL="228600" indent="-228600">
              <a:buFont typeface="Arial" panose="020B0604020202020204" pitchFamily="34" charset="0"/>
              <a:buChar char="•"/>
              <a:defRPr/>
            </a:lvl3pPr>
            <a:lvl4pPr marL="228600" indent="-228600">
              <a:buFont typeface="Arial" panose="020B0604020202020204" pitchFamily="34" charset="0"/>
              <a:buChar char="•"/>
              <a:defRPr/>
            </a:lvl4pPr>
            <a:lvl5pPr marL="228600" indent="-228600">
              <a:buFont typeface="Arial" panose="020B0604020202020204" pitchFamily="34" charset="0"/>
              <a:buChar cha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1F71817-A045-48C0-975B-CBEF88E9561E}"/>
              </a:ext>
            </a:extLst>
          </p:cNvPr>
          <p:cNvSpPr>
            <a:spLocks noGrp="1"/>
          </p:cNvSpPr>
          <p:nvPr>
            <p:ph type="dt" sz="half" idx="10"/>
          </p:nvPr>
        </p:nvSpPr>
        <p:spPr/>
        <p:txBody>
          <a:bodyPr/>
          <a:lstStyle/>
          <a:p>
            <a:fld id="{1CB9D56B-6EBE-4E5F-99D9-2A3DBDF37D0A}" type="datetime1">
              <a:rPr lang="en-US" smtClean="0"/>
              <a:t>12/17/2024</a:t>
            </a:fld>
            <a:endParaRPr lang="en-US"/>
          </a:p>
        </p:txBody>
      </p:sp>
      <p:sp>
        <p:nvSpPr>
          <p:cNvPr id="5" name="Footer Placeholder 4">
            <a:extLst>
              <a:ext uri="{FF2B5EF4-FFF2-40B4-BE49-F238E27FC236}">
                <a16:creationId xmlns:a16="http://schemas.microsoft.com/office/drawing/2014/main" id="{B61C39F0-32D4-407C-8BCA-97F2D9E500C9}"/>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99CF4459-37B2-4F87-B508-DB04D4332067}"/>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7855662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CBBD03-9D57-48E9-8B43-688B72997276}"/>
              </a:ext>
            </a:extLst>
          </p:cNvPr>
          <p:cNvSpPr>
            <a:spLocks noGrp="1"/>
          </p:cNvSpPr>
          <p:nvPr>
            <p:ph type="title"/>
          </p:nvPr>
        </p:nvSpPr>
        <p:spPr>
          <a:xfrm>
            <a:off x="457200" y="1709738"/>
            <a:ext cx="10890250" cy="2852737"/>
          </a:xfrm>
        </p:spPr>
        <p:txBody>
          <a:bodyPr anchor="b"/>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783F376C-8A2F-4BE5-9669-4A6DA21B771A}"/>
              </a:ext>
            </a:extLst>
          </p:cNvPr>
          <p:cNvSpPr>
            <a:spLocks noGrp="1"/>
          </p:cNvSpPr>
          <p:nvPr>
            <p:ph type="body" idx="1"/>
          </p:nvPr>
        </p:nvSpPr>
        <p:spPr>
          <a:xfrm>
            <a:off x="457200" y="4589463"/>
            <a:ext cx="10890250" cy="1500187"/>
          </a:xfrm>
        </p:spPr>
        <p:txBody>
          <a:bodyPr/>
          <a:lstStyle>
            <a:lvl1pPr marL="0" indent="0">
              <a:buNone/>
              <a:defRPr sz="2400">
                <a:solidFill>
                  <a:srgbClr val="FFFFFF"/>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2654893-212E-4450-8F7A-27256B31F9FB}"/>
              </a:ext>
            </a:extLst>
          </p:cNvPr>
          <p:cNvSpPr>
            <a:spLocks noGrp="1"/>
          </p:cNvSpPr>
          <p:nvPr>
            <p:ph type="dt" sz="half" idx="10"/>
          </p:nvPr>
        </p:nvSpPr>
        <p:spPr/>
        <p:txBody>
          <a:bodyPr/>
          <a:lstStyle/>
          <a:p>
            <a:fld id="{8C33F3CA-C7E3-432D-9282-18F13836509A}" type="datetime1">
              <a:rPr lang="en-US" smtClean="0"/>
              <a:t>12/17/2024</a:t>
            </a:fld>
            <a:endParaRPr lang="en-US" dirty="0"/>
          </a:p>
        </p:txBody>
      </p:sp>
      <p:sp>
        <p:nvSpPr>
          <p:cNvPr id="5" name="Footer Placeholder 4">
            <a:extLst>
              <a:ext uri="{FF2B5EF4-FFF2-40B4-BE49-F238E27FC236}">
                <a16:creationId xmlns:a16="http://schemas.microsoft.com/office/drawing/2014/main" id="{600E881A-3958-44A9-9EDB-D86F4E4144C0}"/>
              </a:ext>
            </a:extLst>
          </p:cNvPr>
          <p:cNvSpPr>
            <a:spLocks noGrp="1"/>
          </p:cNvSpPr>
          <p:nvPr>
            <p:ph type="ftr" sz="quarter" idx="11"/>
          </p:nvPr>
        </p:nvSpPr>
        <p:spPr/>
        <p:txBody>
          <a:bodyPr/>
          <a:lstStyle/>
          <a:p>
            <a:r>
              <a:rPr lang="en-US"/>
              <a:t>Sample Footer Text</a:t>
            </a:r>
          </a:p>
        </p:txBody>
      </p:sp>
      <p:sp>
        <p:nvSpPr>
          <p:cNvPr id="6" name="Slide Number Placeholder 5">
            <a:extLst>
              <a:ext uri="{FF2B5EF4-FFF2-40B4-BE49-F238E27FC236}">
                <a16:creationId xmlns:a16="http://schemas.microsoft.com/office/drawing/2014/main" id="{CFEDBC4F-D9B8-4BFA-BE4F-D4B9B739D1BA}"/>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996915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DC8777-C460-4649-8822-CA943386D06D}"/>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FDF69E6-1094-437B-AA7E-0E21B7136CCA}"/>
              </a:ext>
            </a:extLst>
          </p:cNvPr>
          <p:cNvSpPr>
            <a:spLocks noGrp="1"/>
          </p:cNvSpPr>
          <p:nvPr>
            <p:ph sz="half" idx="1"/>
          </p:nvPr>
        </p:nvSpPr>
        <p:spPr>
          <a:xfrm>
            <a:off x="457200" y="1825625"/>
            <a:ext cx="5562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C20BC963-4591-4BE3-AE63-4999A13C50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C504D5BB-DB84-4266-9B4F-E65CCFE5B310}"/>
              </a:ext>
            </a:extLst>
          </p:cNvPr>
          <p:cNvSpPr>
            <a:spLocks noGrp="1"/>
          </p:cNvSpPr>
          <p:nvPr>
            <p:ph type="dt" sz="half" idx="10"/>
          </p:nvPr>
        </p:nvSpPr>
        <p:spPr/>
        <p:txBody>
          <a:bodyPr/>
          <a:lstStyle/>
          <a:p>
            <a:fld id="{75BE9C62-1337-40B8-BA50-E9F4861DB4BC}" type="datetime1">
              <a:rPr lang="en-US" smtClean="0"/>
              <a:t>12/17/2024</a:t>
            </a:fld>
            <a:endParaRPr lang="en-US"/>
          </a:p>
        </p:txBody>
      </p:sp>
      <p:sp>
        <p:nvSpPr>
          <p:cNvPr id="6" name="Footer Placeholder 5">
            <a:extLst>
              <a:ext uri="{FF2B5EF4-FFF2-40B4-BE49-F238E27FC236}">
                <a16:creationId xmlns:a16="http://schemas.microsoft.com/office/drawing/2014/main" id="{891A99B5-D493-4AB1-AF24-6660540D56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FE178D0-5F1E-43FA-B447-53501EDD17C0}"/>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32191647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C85CC-8D2B-4219-A2A4-1625A02DFEC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6143C8-1CF7-440E-99A3-0527314598C6}"/>
              </a:ext>
            </a:extLst>
          </p:cNvPr>
          <p:cNvSpPr>
            <a:spLocks noGrp="1"/>
          </p:cNvSpPr>
          <p:nvPr>
            <p:ph type="body" idx="1"/>
          </p:nvPr>
        </p:nvSpPr>
        <p:spPr>
          <a:xfrm>
            <a:off x="839788" y="1820863"/>
            <a:ext cx="5157787"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EEFF5CA-4662-4430-80C7-99CD7D66C9CF}"/>
              </a:ext>
            </a:extLst>
          </p:cNvPr>
          <p:cNvSpPr>
            <a:spLocks noGrp="1"/>
          </p:cNvSpPr>
          <p:nvPr>
            <p:ph sz="half" idx="2"/>
          </p:nvPr>
        </p:nvSpPr>
        <p:spPr>
          <a:xfrm>
            <a:off x="839788" y="3101975"/>
            <a:ext cx="5157787"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76CB5B7-DC23-41CE-872B-E25BD64F84A5}"/>
              </a:ext>
            </a:extLst>
          </p:cNvPr>
          <p:cNvSpPr>
            <a:spLocks noGrp="1"/>
          </p:cNvSpPr>
          <p:nvPr>
            <p:ph type="body" sz="quarter" idx="3"/>
          </p:nvPr>
        </p:nvSpPr>
        <p:spPr>
          <a:xfrm>
            <a:off x="6172200" y="1820863"/>
            <a:ext cx="5183188" cy="1150937"/>
          </a:xfrm>
        </p:spPr>
        <p:txBody>
          <a:bodyPr anchor="b"/>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DF7633C-C24D-4947-979C-132B3AC405A8}"/>
              </a:ext>
            </a:extLst>
          </p:cNvPr>
          <p:cNvSpPr>
            <a:spLocks noGrp="1"/>
          </p:cNvSpPr>
          <p:nvPr>
            <p:ph sz="quarter" idx="4"/>
          </p:nvPr>
        </p:nvSpPr>
        <p:spPr>
          <a:xfrm>
            <a:off x="6172200" y="3101975"/>
            <a:ext cx="5183188" cy="308768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a:extLst>
              <a:ext uri="{FF2B5EF4-FFF2-40B4-BE49-F238E27FC236}">
                <a16:creationId xmlns:a16="http://schemas.microsoft.com/office/drawing/2014/main" id="{CE8A46E1-3934-4807-900F-CA7A4D8D66B3}"/>
              </a:ext>
            </a:extLst>
          </p:cNvPr>
          <p:cNvSpPr>
            <a:spLocks noGrp="1"/>
          </p:cNvSpPr>
          <p:nvPr>
            <p:ph type="dt" sz="half" idx="10"/>
          </p:nvPr>
        </p:nvSpPr>
        <p:spPr/>
        <p:txBody>
          <a:bodyPr/>
          <a:lstStyle/>
          <a:p>
            <a:fld id="{47C195EB-2DA3-4B24-8725-19BC22A7BE50}" type="datetime1">
              <a:rPr lang="en-US" smtClean="0"/>
              <a:t>12/17/2024</a:t>
            </a:fld>
            <a:endParaRPr lang="en-US"/>
          </a:p>
        </p:txBody>
      </p:sp>
      <p:sp>
        <p:nvSpPr>
          <p:cNvPr id="8" name="Footer Placeholder 7">
            <a:extLst>
              <a:ext uri="{FF2B5EF4-FFF2-40B4-BE49-F238E27FC236}">
                <a16:creationId xmlns:a16="http://schemas.microsoft.com/office/drawing/2014/main" id="{4BC9C6EA-1549-4601-8226-E5C43469CAFE}"/>
              </a:ext>
            </a:extLst>
          </p:cNvPr>
          <p:cNvSpPr>
            <a:spLocks noGrp="1"/>
          </p:cNvSpPr>
          <p:nvPr>
            <p:ph type="ftr" sz="quarter" idx="11"/>
          </p:nvPr>
        </p:nvSpPr>
        <p:spPr/>
        <p:txBody>
          <a:bodyPr/>
          <a:lstStyle/>
          <a:p>
            <a:r>
              <a:rPr lang="en-US"/>
              <a:t>Sample Footer Text</a:t>
            </a:r>
          </a:p>
        </p:txBody>
      </p:sp>
      <p:sp>
        <p:nvSpPr>
          <p:cNvPr id="9" name="Slide Number Placeholder 8">
            <a:extLst>
              <a:ext uri="{FF2B5EF4-FFF2-40B4-BE49-F238E27FC236}">
                <a16:creationId xmlns:a16="http://schemas.microsoft.com/office/drawing/2014/main" id="{F3658246-003D-4024-9F4B-BA3BD3FBFFBC}"/>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827910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2DD4C-BFBC-4087-B94C-4DD0690E838E}"/>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BEB9D434-8228-4C7F-B520-14121EBC903B}"/>
              </a:ext>
            </a:extLst>
          </p:cNvPr>
          <p:cNvSpPr>
            <a:spLocks noGrp="1"/>
          </p:cNvSpPr>
          <p:nvPr>
            <p:ph type="dt" sz="half" idx="10"/>
          </p:nvPr>
        </p:nvSpPr>
        <p:spPr/>
        <p:txBody>
          <a:bodyPr/>
          <a:lstStyle/>
          <a:p>
            <a:fld id="{F4E237E6-0076-4915-A5A8-B7C11FA4F374}" type="datetime1">
              <a:rPr lang="en-US" smtClean="0"/>
              <a:t>12/17/2024</a:t>
            </a:fld>
            <a:endParaRPr lang="en-US"/>
          </a:p>
        </p:txBody>
      </p:sp>
      <p:sp>
        <p:nvSpPr>
          <p:cNvPr id="4" name="Footer Placeholder 3">
            <a:extLst>
              <a:ext uri="{FF2B5EF4-FFF2-40B4-BE49-F238E27FC236}">
                <a16:creationId xmlns:a16="http://schemas.microsoft.com/office/drawing/2014/main" id="{997B89BD-A70A-48D2-A3D9-DB2C0DB123B4}"/>
              </a:ext>
            </a:extLst>
          </p:cNvPr>
          <p:cNvSpPr>
            <a:spLocks noGrp="1"/>
          </p:cNvSpPr>
          <p:nvPr>
            <p:ph type="ftr" sz="quarter" idx="11"/>
          </p:nvPr>
        </p:nvSpPr>
        <p:spPr/>
        <p:txBody>
          <a:bodyPr/>
          <a:lstStyle/>
          <a:p>
            <a:r>
              <a:rPr lang="en-US"/>
              <a:t>Sample Footer Text</a:t>
            </a:r>
          </a:p>
        </p:txBody>
      </p:sp>
      <p:sp>
        <p:nvSpPr>
          <p:cNvPr id="5" name="Slide Number Placeholder 4">
            <a:extLst>
              <a:ext uri="{FF2B5EF4-FFF2-40B4-BE49-F238E27FC236}">
                <a16:creationId xmlns:a16="http://schemas.microsoft.com/office/drawing/2014/main" id="{B4ACF4EF-5A2A-4A47-81DF-80CB513060F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910012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8B9F00-8450-475B-B155-993BAF212AF6}"/>
              </a:ext>
            </a:extLst>
          </p:cNvPr>
          <p:cNvSpPr>
            <a:spLocks noGrp="1"/>
          </p:cNvSpPr>
          <p:nvPr>
            <p:ph type="dt" sz="half" idx="10"/>
          </p:nvPr>
        </p:nvSpPr>
        <p:spPr/>
        <p:txBody>
          <a:bodyPr/>
          <a:lstStyle/>
          <a:p>
            <a:fld id="{3505F58F-C0B5-422A-8E5A-6B99E5D80F0A}" type="datetime1">
              <a:rPr lang="en-US" smtClean="0"/>
              <a:t>12/17/2024</a:t>
            </a:fld>
            <a:endParaRPr lang="en-US"/>
          </a:p>
        </p:txBody>
      </p:sp>
      <p:sp>
        <p:nvSpPr>
          <p:cNvPr id="3" name="Footer Placeholder 2">
            <a:extLst>
              <a:ext uri="{FF2B5EF4-FFF2-40B4-BE49-F238E27FC236}">
                <a16:creationId xmlns:a16="http://schemas.microsoft.com/office/drawing/2014/main" id="{5C0FDDA3-8E6F-42F7-BFBE-7FA9C647CA4E}"/>
              </a:ext>
            </a:extLst>
          </p:cNvPr>
          <p:cNvSpPr>
            <a:spLocks noGrp="1"/>
          </p:cNvSpPr>
          <p:nvPr>
            <p:ph type="ftr" sz="quarter" idx="11"/>
          </p:nvPr>
        </p:nvSpPr>
        <p:spPr/>
        <p:txBody>
          <a:bodyPr/>
          <a:lstStyle/>
          <a:p>
            <a:r>
              <a:rPr lang="en-US"/>
              <a:t>Sample Footer Text</a:t>
            </a:r>
          </a:p>
        </p:txBody>
      </p:sp>
      <p:sp>
        <p:nvSpPr>
          <p:cNvPr id="4" name="Slide Number Placeholder 3">
            <a:extLst>
              <a:ext uri="{FF2B5EF4-FFF2-40B4-BE49-F238E27FC236}">
                <a16:creationId xmlns:a16="http://schemas.microsoft.com/office/drawing/2014/main" id="{B6C8E678-81B8-4356-9624-A0B999536312}"/>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0932876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010DAA-DDE3-4C9C-8171-385A3DAC81CF}"/>
              </a:ext>
            </a:extLst>
          </p:cNvPr>
          <p:cNvSpPr>
            <a:spLocks noGrp="1"/>
          </p:cNvSpPr>
          <p:nvPr>
            <p:ph type="title"/>
          </p:nvPr>
        </p:nvSpPr>
        <p:spPr>
          <a:xfrm>
            <a:off x="839788" y="685800"/>
            <a:ext cx="3932237" cy="1981200"/>
          </a:xfrm>
        </p:spPr>
        <p:txBody>
          <a:bodyPr anchor="b"/>
          <a:lstStyle>
            <a:lvl1pPr>
              <a:defRPr sz="44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AAF73DB2-BD72-4F5E-9CA2-197343A0908A}"/>
              </a:ext>
            </a:extLst>
          </p:cNvPr>
          <p:cNvSpPr>
            <a:spLocks noGrp="1"/>
          </p:cNvSpPr>
          <p:nvPr>
            <p:ph idx="1"/>
          </p:nvPr>
        </p:nvSpPr>
        <p:spPr>
          <a:xfrm>
            <a:off x="5183188" y="685801"/>
            <a:ext cx="6172200" cy="51752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71F01536-2B0A-42A2-827E-2EB2C324A5FE}"/>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722CD09-61EF-4733-831C-5B133DAE1F4C}"/>
              </a:ext>
            </a:extLst>
          </p:cNvPr>
          <p:cNvSpPr>
            <a:spLocks noGrp="1"/>
          </p:cNvSpPr>
          <p:nvPr>
            <p:ph type="dt" sz="half" idx="10"/>
          </p:nvPr>
        </p:nvSpPr>
        <p:spPr/>
        <p:txBody>
          <a:bodyPr/>
          <a:lstStyle/>
          <a:p>
            <a:fld id="{7565E655-9687-48DF-A33F-F8824CCCB5D1}" type="datetime1">
              <a:rPr lang="en-US" smtClean="0"/>
              <a:t>12/17/2024</a:t>
            </a:fld>
            <a:endParaRPr lang="en-US"/>
          </a:p>
        </p:txBody>
      </p:sp>
      <p:sp>
        <p:nvSpPr>
          <p:cNvPr id="6" name="Footer Placeholder 5">
            <a:extLst>
              <a:ext uri="{FF2B5EF4-FFF2-40B4-BE49-F238E27FC236}">
                <a16:creationId xmlns:a16="http://schemas.microsoft.com/office/drawing/2014/main" id="{5B109FCF-96E4-4EBF-AAFB-5E9AD22A68AE}"/>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79E381A6-E580-49A4-989C-EF4A54F83B45}"/>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17931989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FA6E-F719-4613-8815-591471E722E5}"/>
              </a:ext>
            </a:extLst>
          </p:cNvPr>
          <p:cNvSpPr>
            <a:spLocks noGrp="1"/>
          </p:cNvSpPr>
          <p:nvPr>
            <p:ph type="title"/>
          </p:nvPr>
        </p:nvSpPr>
        <p:spPr>
          <a:xfrm>
            <a:off x="839788" y="685800"/>
            <a:ext cx="3932237" cy="2209799"/>
          </a:xfrm>
        </p:spPr>
        <p:txBody>
          <a:bodyPr anchor="b"/>
          <a:lstStyle>
            <a:lvl1pPr>
              <a:defRPr sz="44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654384F3-CDE0-4329-B76D-45AAC94B04A8}"/>
              </a:ext>
            </a:extLst>
          </p:cNvPr>
          <p:cNvSpPr>
            <a:spLocks noGrp="1"/>
          </p:cNvSpPr>
          <p:nvPr>
            <p:ph type="pic" idx="1"/>
          </p:nvPr>
        </p:nvSpPr>
        <p:spPr>
          <a:xfrm>
            <a:off x="5183188" y="685801"/>
            <a:ext cx="6172200" cy="517525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9A9D7EB-40DA-460F-A48A-3E6D5E5612E7}"/>
              </a:ext>
            </a:extLst>
          </p:cNvPr>
          <p:cNvSpPr>
            <a:spLocks noGrp="1"/>
          </p:cNvSpPr>
          <p:nvPr>
            <p:ph type="body" sz="half" idx="2"/>
          </p:nvPr>
        </p:nvSpPr>
        <p:spPr>
          <a:xfrm>
            <a:off x="839788" y="2971800"/>
            <a:ext cx="3932237" cy="28971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E56944C-E229-457E-868E-C48FF47DA37A}"/>
              </a:ext>
            </a:extLst>
          </p:cNvPr>
          <p:cNvSpPr>
            <a:spLocks noGrp="1"/>
          </p:cNvSpPr>
          <p:nvPr>
            <p:ph type="dt" sz="half" idx="10"/>
          </p:nvPr>
        </p:nvSpPr>
        <p:spPr/>
        <p:txBody>
          <a:bodyPr/>
          <a:lstStyle/>
          <a:p>
            <a:fld id="{B97FD56A-AAB8-4544-A495-D0645413C9E3}" type="datetime1">
              <a:rPr lang="en-US" smtClean="0"/>
              <a:t>12/17/2024</a:t>
            </a:fld>
            <a:endParaRPr lang="en-US"/>
          </a:p>
        </p:txBody>
      </p:sp>
      <p:sp>
        <p:nvSpPr>
          <p:cNvPr id="6" name="Footer Placeholder 5">
            <a:extLst>
              <a:ext uri="{FF2B5EF4-FFF2-40B4-BE49-F238E27FC236}">
                <a16:creationId xmlns:a16="http://schemas.microsoft.com/office/drawing/2014/main" id="{CC7115FE-359F-46EA-A3C8-0D18544E34AD}"/>
              </a:ext>
            </a:extLst>
          </p:cNvPr>
          <p:cNvSpPr>
            <a:spLocks noGrp="1"/>
          </p:cNvSpPr>
          <p:nvPr>
            <p:ph type="ftr" sz="quarter" idx="11"/>
          </p:nvPr>
        </p:nvSpPr>
        <p:spPr/>
        <p:txBody>
          <a:bodyPr/>
          <a:lstStyle/>
          <a:p>
            <a:r>
              <a:rPr lang="en-US"/>
              <a:t>Sample Footer Text</a:t>
            </a:r>
          </a:p>
        </p:txBody>
      </p:sp>
      <p:sp>
        <p:nvSpPr>
          <p:cNvPr id="7" name="Slide Number Placeholder 6">
            <a:extLst>
              <a:ext uri="{FF2B5EF4-FFF2-40B4-BE49-F238E27FC236}">
                <a16:creationId xmlns:a16="http://schemas.microsoft.com/office/drawing/2014/main" id="{B5165D17-3010-4FF5-9071-5CCD3E6995D6}"/>
              </a:ext>
            </a:extLst>
          </p:cNvPr>
          <p:cNvSpPr>
            <a:spLocks noGrp="1"/>
          </p:cNvSpPr>
          <p:nvPr>
            <p:ph type="sldNum" sz="quarter" idx="12"/>
          </p:nvPr>
        </p:nvSpPr>
        <p:spPr/>
        <p:txBody>
          <a:bodyPr/>
          <a:lstStyle/>
          <a:p>
            <a:fld id="{11A71338-8BA2-4C79-A6C5-5A8E30081D0C}" type="slidenum">
              <a:rPr lang="en-US" smtClean="0"/>
              <a:t>‹#›</a:t>
            </a:fld>
            <a:endParaRPr lang="en-US"/>
          </a:p>
        </p:txBody>
      </p:sp>
    </p:spTree>
    <p:extLst>
      <p:ext uri="{BB962C8B-B14F-4D97-AF65-F5344CB8AC3E}">
        <p14:creationId xmlns:p14="http://schemas.microsoft.com/office/powerpoint/2010/main" val="2432619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5" name="Rectangle 114">
            <a:extLst>
              <a:ext uri="{FF2B5EF4-FFF2-40B4-BE49-F238E27FC236}">
                <a16:creationId xmlns:a16="http://schemas.microsoft.com/office/drawing/2014/main" id="{A4798C7F-C8CA-4799-BF37-3AB4642CDB66}"/>
              </a:ext>
            </a:extLst>
          </p:cNvPr>
          <p:cNvSpPr/>
          <p:nvPr/>
        </p:nvSpPr>
        <p:spPr>
          <a:xfrm>
            <a:off x="0" y="0"/>
            <a:ext cx="12188952" cy="68580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grpSp>
        <p:nvGrpSpPr>
          <p:cNvPr id="80" name="Group 79">
            <a:extLst>
              <a:ext uri="{FF2B5EF4-FFF2-40B4-BE49-F238E27FC236}">
                <a16:creationId xmlns:a16="http://schemas.microsoft.com/office/drawing/2014/main" id="{87F0794B-55D3-4D2D-BDE7-4688ED321E42}"/>
              </a:ext>
            </a:extLst>
          </p:cNvPr>
          <p:cNvGrpSpPr/>
          <p:nvPr/>
        </p:nvGrpSpPr>
        <p:grpSpPr>
          <a:xfrm>
            <a:off x="-11413" y="0"/>
            <a:ext cx="12214827" cy="6858000"/>
            <a:chOff x="-6214" y="-1"/>
            <a:chExt cx="12214827" cy="6858000"/>
          </a:xfrm>
        </p:grpSpPr>
        <p:cxnSp>
          <p:nvCxnSpPr>
            <p:cNvPr id="81" name="Straight Connector 80">
              <a:extLst>
                <a:ext uri="{FF2B5EF4-FFF2-40B4-BE49-F238E27FC236}">
                  <a16:creationId xmlns:a16="http://schemas.microsoft.com/office/drawing/2014/main" id="{BE4C795B-1813-4CC6-B03F-8DD130BEAABD}"/>
                </a:ext>
              </a:extLst>
            </p:cNvPr>
            <p:cNvCxnSpPr>
              <a:cxnSpLocks/>
            </p:cNvCxnSpPr>
            <p:nvPr/>
          </p:nvCxnSpPr>
          <p:spPr>
            <a:xfrm>
              <a:off x="-6214" y="6686283"/>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E0F4C04D-5CD8-446B-BE3D-257172E6E4CB}"/>
                </a:ext>
              </a:extLst>
            </p:cNvPr>
            <p:cNvCxnSpPr>
              <a:cxnSpLocks/>
            </p:cNvCxnSpPr>
            <p:nvPr/>
          </p:nvCxnSpPr>
          <p:spPr>
            <a:xfrm>
              <a:off x="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DDC802E-606F-4F39-84B6-90DF0FE54461}"/>
                </a:ext>
              </a:extLst>
            </p:cNvPr>
            <p:cNvCxnSpPr>
              <a:cxnSpLocks/>
            </p:cNvCxnSpPr>
            <p:nvPr/>
          </p:nvCxnSpPr>
          <p:spPr>
            <a:xfrm>
              <a:off x="1199325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2C5B0C75-0136-4A39-9AB6-0F02C4527810}"/>
                </a:ext>
              </a:extLst>
            </p:cNvPr>
            <p:cNvCxnSpPr>
              <a:cxnSpLocks/>
            </p:cNvCxnSpPr>
            <p:nvPr/>
          </p:nvCxnSpPr>
          <p:spPr>
            <a:xfrm>
              <a:off x="19252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C5ED2B52-3D40-46DE-8B54-99A4071578D8}"/>
                </a:ext>
              </a:extLst>
            </p:cNvPr>
            <p:cNvCxnSpPr>
              <a:cxnSpLocks/>
            </p:cNvCxnSpPr>
            <p:nvPr/>
          </p:nvCxnSpPr>
          <p:spPr>
            <a:xfrm>
              <a:off x="119196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18BCEC75-1B6B-45B2-8041-8D933FCF60F5}"/>
                </a:ext>
              </a:extLst>
            </p:cNvPr>
            <p:cNvCxnSpPr>
              <a:cxnSpLocks/>
            </p:cNvCxnSpPr>
            <p:nvPr/>
          </p:nvCxnSpPr>
          <p:spPr>
            <a:xfrm>
              <a:off x="219140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7" name="Straight Connector 86">
              <a:extLst>
                <a:ext uri="{FF2B5EF4-FFF2-40B4-BE49-F238E27FC236}">
                  <a16:creationId xmlns:a16="http://schemas.microsoft.com/office/drawing/2014/main" id="{6A2FC789-056A-43CC-807E-4262CDC3E0F5}"/>
                </a:ext>
              </a:extLst>
            </p:cNvPr>
            <p:cNvCxnSpPr>
              <a:cxnSpLocks/>
            </p:cNvCxnSpPr>
            <p:nvPr/>
          </p:nvCxnSpPr>
          <p:spPr>
            <a:xfrm>
              <a:off x="319084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89" name="Straight Connector 88">
              <a:extLst>
                <a:ext uri="{FF2B5EF4-FFF2-40B4-BE49-F238E27FC236}">
                  <a16:creationId xmlns:a16="http://schemas.microsoft.com/office/drawing/2014/main" id="{48C32FD3-76B0-40E7-89F2-E9C523210AF4}"/>
                </a:ext>
              </a:extLst>
            </p:cNvPr>
            <p:cNvCxnSpPr>
              <a:cxnSpLocks/>
            </p:cNvCxnSpPr>
            <p:nvPr/>
          </p:nvCxnSpPr>
          <p:spPr>
            <a:xfrm>
              <a:off x="419028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0" name="Straight Connector 89">
              <a:extLst>
                <a:ext uri="{FF2B5EF4-FFF2-40B4-BE49-F238E27FC236}">
                  <a16:creationId xmlns:a16="http://schemas.microsoft.com/office/drawing/2014/main" id="{B82E9447-8362-426C-840A-B6F2231F7BCC}"/>
                </a:ext>
              </a:extLst>
            </p:cNvPr>
            <p:cNvCxnSpPr>
              <a:cxnSpLocks/>
            </p:cNvCxnSpPr>
            <p:nvPr/>
          </p:nvCxnSpPr>
          <p:spPr>
            <a:xfrm>
              <a:off x="518971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2F141DC8-83CE-4C21-A5BA-E2FFF3D866EF}"/>
                </a:ext>
              </a:extLst>
            </p:cNvPr>
            <p:cNvCxnSpPr>
              <a:cxnSpLocks/>
            </p:cNvCxnSpPr>
            <p:nvPr/>
          </p:nvCxnSpPr>
          <p:spPr>
            <a:xfrm>
              <a:off x="618915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512A697C-ECBC-40A9-AC69-BF96A34B91AF}"/>
                </a:ext>
              </a:extLst>
            </p:cNvPr>
            <p:cNvCxnSpPr>
              <a:cxnSpLocks/>
            </p:cNvCxnSpPr>
            <p:nvPr/>
          </p:nvCxnSpPr>
          <p:spPr>
            <a:xfrm>
              <a:off x="7188594"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D2E988AF-5EFB-43D3-B93F-6E4F41A2C90B}"/>
                </a:ext>
              </a:extLst>
            </p:cNvPr>
            <p:cNvCxnSpPr>
              <a:cxnSpLocks/>
            </p:cNvCxnSpPr>
            <p:nvPr/>
          </p:nvCxnSpPr>
          <p:spPr>
            <a:xfrm>
              <a:off x="8188032"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4" name="Straight Connector 93">
              <a:extLst>
                <a:ext uri="{FF2B5EF4-FFF2-40B4-BE49-F238E27FC236}">
                  <a16:creationId xmlns:a16="http://schemas.microsoft.com/office/drawing/2014/main" id="{6B312C1B-AAE2-4A6D-ACC7-ABAA75D42854}"/>
                </a:ext>
              </a:extLst>
            </p:cNvPr>
            <p:cNvCxnSpPr>
              <a:cxnSpLocks/>
            </p:cNvCxnSpPr>
            <p:nvPr/>
          </p:nvCxnSpPr>
          <p:spPr>
            <a:xfrm>
              <a:off x="9187470"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5" name="Straight Connector 94">
              <a:extLst>
                <a:ext uri="{FF2B5EF4-FFF2-40B4-BE49-F238E27FC236}">
                  <a16:creationId xmlns:a16="http://schemas.microsoft.com/office/drawing/2014/main" id="{57B96146-61DA-44D6-A9DF-6DB41FCF2D80}"/>
                </a:ext>
              </a:extLst>
            </p:cNvPr>
            <p:cNvCxnSpPr>
              <a:cxnSpLocks/>
            </p:cNvCxnSpPr>
            <p:nvPr/>
          </p:nvCxnSpPr>
          <p:spPr>
            <a:xfrm>
              <a:off x="10186908"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6" name="Straight Connector 95">
              <a:extLst>
                <a:ext uri="{FF2B5EF4-FFF2-40B4-BE49-F238E27FC236}">
                  <a16:creationId xmlns:a16="http://schemas.microsoft.com/office/drawing/2014/main" id="{6B33F93D-4439-46EE-97C4-9CECAAFDCF60}"/>
                </a:ext>
              </a:extLst>
            </p:cNvPr>
            <p:cNvCxnSpPr>
              <a:cxnSpLocks/>
            </p:cNvCxnSpPr>
            <p:nvPr/>
          </p:nvCxnSpPr>
          <p:spPr>
            <a:xfrm>
              <a:off x="1118634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5914B275-A3D7-4BA4-B8CB-E7657100F3AD}"/>
                </a:ext>
              </a:extLst>
            </p:cNvPr>
            <p:cNvCxnSpPr>
              <a:cxnSpLocks/>
            </p:cNvCxnSpPr>
            <p:nvPr/>
          </p:nvCxnSpPr>
          <p:spPr>
            <a:xfrm>
              <a:off x="12185786" y="-1"/>
              <a:ext cx="0" cy="685800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8" name="Straight Connector 97">
              <a:extLst>
                <a:ext uri="{FF2B5EF4-FFF2-40B4-BE49-F238E27FC236}">
                  <a16:creationId xmlns:a16="http://schemas.microsoft.com/office/drawing/2014/main" id="{BD26EF3B-FBE7-4D57-8E01-553F50734A68}"/>
                </a:ext>
              </a:extLst>
            </p:cNvPr>
            <p:cNvCxnSpPr>
              <a:cxnSpLocks/>
            </p:cNvCxnSpPr>
            <p:nvPr/>
          </p:nvCxnSpPr>
          <p:spPr>
            <a:xfrm>
              <a:off x="0" y="1717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99" name="Straight Connector 98">
              <a:extLst>
                <a:ext uri="{FF2B5EF4-FFF2-40B4-BE49-F238E27FC236}">
                  <a16:creationId xmlns:a16="http://schemas.microsoft.com/office/drawing/2014/main" id="{6CC1E671-BA54-4B31-9A2E-8F50BC57A260}"/>
                </a:ext>
              </a:extLst>
            </p:cNvPr>
            <p:cNvCxnSpPr>
              <a:cxnSpLocks/>
            </p:cNvCxnSpPr>
            <p:nvPr/>
          </p:nvCxnSpPr>
          <p:spPr>
            <a:xfrm>
              <a:off x="0" y="72890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0" name="Straight Connector 99">
              <a:extLst>
                <a:ext uri="{FF2B5EF4-FFF2-40B4-BE49-F238E27FC236}">
                  <a16:creationId xmlns:a16="http://schemas.microsoft.com/office/drawing/2014/main" id="{A836A704-3624-4ABF-9A67-0F52C2F3EFBF}"/>
                </a:ext>
              </a:extLst>
            </p:cNvPr>
            <p:cNvCxnSpPr>
              <a:cxnSpLocks/>
            </p:cNvCxnSpPr>
            <p:nvPr/>
          </p:nvCxnSpPr>
          <p:spPr>
            <a:xfrm>
              <a:off x="0" y="128609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1" name="Straight Connector 100">
              <a:extLst>
                <a:ext uri="{FF2B5EF4-FFF2-40B4-BE49-F238E27FC236}">
                  <a16:creationId xmlns:a16="http://schemas.microsoft.com/office/drawing/2014/main" id="{5FDC385D-BA34-481F-A991-A776E0B19301}"/>
                </a:ext>
              </a:extLst>
            </p:cNvPr>
            <p:cNvCxnSpPr>
              <a:cxnSpLocks/>
            </p:cNvCxnSpPr>
            <p:nvPr/>
          </p:nvCxnSpPr>
          <p:spPr>
            <a:xfrm>
              <a:off x="0" y="184328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F1EF033A-D8FB-416B-AE51-4E098A27D68C}"/>
                </a:ext>
              </a:extLst>
            </p:cNvPr>
            <p:cNvCxnSpPr>
              <a:cxnSpLocks/>
            </p:cNvCxnSpPr>
            <p:nvPr/>
          </p:nvCxnSpPr>
          <p:spPr>
            <a:xfrm>
              <a:off x="0" y="240047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17C17B48-F458-4E9B-9331-56FCDC5B6AB2}"/>
                </a:ext>
              </a:extLst>
            </p:cNvPr>
            <p:cNvCxnSpPr>
              <a:cxnSpLocks/>
            </p:cNvCxnSpPr>
            <p:nvPr/>
          </p:nvCxnSpPr>
          <p:spPr>
            <a:xfrm>
              <a:off x="0" y="295766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4" name="Straight Connector 103">
              <a:extLst>
                <a:ext uri="{FF2B5EF4-FFF2-40B4-BE49-F238E27FC236}">
                  <a16:creationId xmlns:a16="http://schemas.microsoft.com/office/drawing/2014/main" id="{07E44A4B-D453-46F0-A83D-AF0B33D5C59F}"/>
                </a:ext>
              </a:extLst>
            </p:cNvPr>
            <p:cNvCxnSpPr>
              <a:cxnSpLocks/>
            </p:cNvCxnSpPr>
            <p:nvPr/>
          </p:nvCxnSpPr>
          <p:spPr>
            <a:xfrm>
              <a:off x="0" y="351485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5" name="Straight Connector 104">
              <a:extLst>
                <a:ext uri="{FF2B5EF4-FFF2-40B4-BE49-F238E27FC236}">
                  <a16:creationId xmlns:a16="http://schemas.microsoft.com/office/drawing/2014/main" id="{346BEA9F-314B-440D-AE8D-21E1252EC5A0}"/>
                </a:ext>
              </a:extLst>
            </p:cNvPr>
            <p:cNvCxnSpPr>
              <a:cxnSpLocks/>
            </p:cNvCxnSpPr>
            <p:nvPr/>
          </p:nvCxnSpPr>
          <p:spPr>
            <a:xfrm>
              <a:off x="0" y="407204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6" name="Straight Connector 105">
              <a:extLst>
                <a:ext uri="{FF2B5EF4-FFF2-40B4-BE49-F238E27FC236}">
                  <a16:creationId xmlns:a16="http://schemas.microsoft.com/office/drawing/2014/main" id="{F15EAFD0-4869-4612-ACDE-ABC703104E88}"/>
                </a:ext>
              </a:extLst>
            </p:cNvPr>
            <p:cNvCxnSpPr>
              <a:cxnSpLocks/>
            </p:cNvCxnSpPr>
            <p:nvPr/>
          </p:nvCxnSpPr>
          <p:spPr>
            <a:xfrm>
              <a:off x="0" y="462923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7" name="Straight Connector 106">
              <a:extLst>
                <a:ext uri="{FF2B5EF4-FFF2-40B4-BE49-F238E27FC236}">
                  <a16:creationId xmlns:a16="http://schemas.microsoft.com/office/drawing/2014/main" id="{A0F26706-7F23-4FF0-9CAF-F3C4F47C119D}"/>
                </a:ext>
              </a:extLst>
            </p:cNvPr>
            <p:cNvCxnSpPr>
              <a:cxnSpLocks/>
            </p:cNvCxnSpPr>
            <p:nvPr/>
          </p:nvCxnSpPr>
          <p:spPr>
            <a:xfrm>
              <a:off x="0" y="518642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8" name="Straight Connector 107">
              <a:extLst>
                <a:ext uri="{FF2B5EF4-FFF2-40B4-BE49-F238E27FC236}">
                  <a16:creationId xmlns:a16="http://schemas.microsoft.com/office/drawing/2014/main" id="{C0195A72-345A-4E88-8D71-14DB3D1B607D}"/>
                </a:ext>
              </a:extLst>
            </p:cNvPr>
            <p:cNvCxnSpPr>
              <a:cxnSpLocks/>
            </p:cNvCxnSpPr>
            <p:nvPr/>
          </p:nvCxnSpPr>
          <p:spPr>
            <a:xfrm>
              <a:off x="0" y="5743616"/>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09" name="Straight Connector 108">
              <a:extLst>
                <a:ext uri="{FF2B5EF4-FFF2-40B4-BE49-F238E27FC236}">
                  <a16:creationId xmlns:a16="http://schemas.microsoft.com/office/drawing/2014/main" id="{0DBF51A6-A3BC-49FE-BB01-E8992811774E}"/>
                </a:ext>
              </a:extLst>
            </p:cNvPr>
            <p:cNvCxnSpPr>
              <a:cxnSpLocks/>
            </p:cNvCxnSpPr>
            <p:nvPr/>
          </p:nvCxnSpPr>
          <p:spPr>
            <a:xfrm>
              <a:off x="0" y="6857999"/>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A78DF911-744C-419B-83DC-39F270BBF41F}"/>
                </a:ext>
              </a:extLst>
            </p:cNvPr>
            <p:cNvCxnSpPr>
              <a:cxnSpLocks/>
            </p:cNvCxnSpPr>
            <p:nvPr/>
          </p:nvCxnSpPr>
          <p:spPr>
            <a:xfrm>
              <a:off x="16613" y="6248400"/>
              <a:ext cx="12192000" cy="0"/>
            </a:xfrm>
            <a:prstGeom prst="line">
              <a:avLst/>
            </a:prstGeom>
            <a:ln w="19050">
              <a:solidFill>
                <a:schemeClr val="accent2">
                  <a:alpha val="20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149" name="Freeform: Shape 148">
            <a:extLst>
              <a:ext uri="{FF2B5EF4-FFF2-40B4-BE49-F238E27FC236}">
                <a16:creationId xmlns:a16="http://schemas.microsoft.com/office/drawing/2014/main" id="{216BB147-20D5-4D93-BDA5-1BC614D6A4B2}"/>
              </a:ext>
            </a:extLst>
          </p:cNvPr>
          <p:cNvSpPr/>
          <p:nvPr/>
        </p:nvSpPr>
        <p:spPr>
          <a:xfrm>
            <a:off x="-6214" y="5014716"/>
            <a:ext cx="2800124" cy="1843284"/>
          </a:xfrm>
          <a:custGeom>
            <a:avLst/>
            <a:gdLst>
              <a:gd name="connsiteX0" fmla="*/ 375358 w 2800124"/>
              <a:gd name="connsiteY0" fmla="*/ 0 h 1843284"/>
              <a:gd name="connsiteX1" fmla="*/ 2781298 w 2800124"/>
              <a:gd name="connsiteY1" fmla="*/ 1770066 h 1843284"/>
              <a:gd name="connsiteX2" fmla="*/ 2800124 w 2800124"/>
              <a:gd name="connsiteY2" fmla="*/ 1843284 h 1843284"/>
              <a:gd name="connsiteX3" fmla="*/ 1987869 w 2800124"/>
              <a:gd name="connsiteY3" fmla="*/ 1843284 h 1843284"/>
              <a:gd name="connsiteX4" fmla="*/ 1986195 w 2800124"/>
              <a:gd name="connsiteY4" fmla="*/ 1838711 h 1843284"/>
              <a:gd name="connsiteX5" fmla="*/ 375357 w 2800124"/>
              <a:gd name="connsiteY5" fmla="*/ 770976 h 1843284"/>
              <a:gd name="connsiteX6" fmla="*/ 23030 w 2800124"/>
              <a:gd name="connsiteY6" fmla="*/ 806494 h 1843284"/>
              <a:gd name="connsiteX7" fmla="*/ 0 w 2800124"/>
              <a:gd name="connsiteY7" fmla="*/ 812415 h 1843284"/>
              <a:gd name="connsiteX8" fmla="*/ 0 w 2800124"/>
              <a:gd name="connsiteY8" fmla="*/ 30983 h 1843284"/>
              <a:gd name="connsiteX9" fmla="*/ 117785 w 2800124"/>
              <a:gd name="connsiteY9" fmla="*/ 13007 h 1843284"/>
              <a:gd name="connsiteX10" fmla="*/ 375358 w 2800124"/>
              <a:gd name="connsiteY10" fmla="*/ 0 h 184328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800124" h="1843284">
                <a:moveTo>
                  <a:pt x="375358" y="0"/>
                </a:moveTo>
                <a:cubicBezTo>
                  <a:pt x="1505802" y="0"/>
                  <a:pt x="2462339" y="744579"/>
                  <a:pt x="2781298" y="1770066"/>
                </a:cubicBezTo>
                <a:lnTo>
                  <a:pt x="2800124" y="1843284"/>
                </a:lnTo>
                <a:lnTo>
                  <a:pt x="1987869" y="1843284"/>
                </a:lnTo>
                <a:lnTo>
                  <a:pt x="1986195" y="1838711"/>
                </a:lnTo>
                <a:cubicBezTo>
                  <a:pt x="1720801" y="1211248"/>
                  <a:pt x="1099494" y="770976"/>
                  <a:pt x="375357" y="770976"/>
                </a:cubicBezTo>
                <a:cubicBezTo>
                  <a:pt x="254668" y="770976"/>
                  <a:pt x="136835" y="783206"/>
                  <a:pt x="23030" y="806494"/>
                </a:cubicBezTo>
                <a:lnTo>
                  <a:pt x="0" y="812415"/>
                </a:lnTo>
                <a:lnTo>
                  <a:pt x="0" y="30983"/>
                </a:lnTo>
                <a:lnTo>
                  <a:pt x="117785" y="13007"/>
                </a:lnTo>
                <a:cubicBezTo>
                  <a:pt x="202473" y="4406"/>
                  <a:pt x="288401" y="0"/>
                  <a:pt x="375358" y="0"/>
                </a:cubicBezTo>
                <a:close/>
              </a:path>
            </a:pathLst>
          </a:custGeom>
          <a:solidFill>
            <a:schemeClr val="accent5">
              <a:lumMod val="75000"/>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
        <p:nvSpPr>
          <p:cNvPr id="2" name="Title Placeholder 1">
            <a:extLst>
              <a:ext uri="{FF2B5EF4-FFF2-40B4-BE49-F238E27FC236}">
                <a16:creationId xmlns:a16="http://schemas.microsoft.com/office/drawing/2014/main" id="{41447F1F-BFA8-4A56-894B-40120132EE48}"/>
              </a:ext>
            </a:extLst>
          </p:cNvPr>
          <p:cNvSpPr>
            <a:spLocks noGrp="1"/>
          </p:cNvSpPr>
          <p:nvPr>
            <p:ph type="title"/>
          </p:nvPr>
        </p:nvSpPr>
        <p:spPr>
          <a:xfrm>
            <a:off x="457200" y="365125"/>
            <a:ext cx="10722932"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658FB99-0FA3-49F4-99A1-61919F942794}"/>
              </a:ext>
            </a:extLst>
          </p:cNvPr>
          <p:cNvSpPr>
            <a:spLocks noGrp="1"/>
          </p:cNvSpPr>
          <p:nvPr>
            <p:ph type="body" idx="1"/>
          </p:nvPr>
        </p:nvSpPr>
        <p:spPr>
          <a:xfrm>
            <a:off x="457200" y="1825625"/>
            <a:ext cx="10722932"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4CDCCAE5-4EB0-4174-BD15-4943899B0A29}"/>
              </a:ext>
            </a:extLst>
          </p:cNvPr>
          <p:cNvSpPr>
            <a:spLocks noGrp="1"/>
          </p:cNvSpPr>
          <p:nvPr>
            <p:ph type="dt" sz="half" idx="2"/>
          </p:nvPr>
        </p:nvSpPr>
        <p:spPr>
          <a:xfrm>
            <a:off x="457200" y="6324600"/>
            <a:ext cx="2560220" cy="365125"/>
          </a:xfrm>
          <a:prstGeom prst="rect">
            <a:avLst/>
          </a:prstGeom>
        </p:spPr>
        <p:txBody>
          <a:bodyPr vert="horz" lIns="91440" tIns="45720" rIns="91440" bIns="45720" rtlCol="0" anchor="ctr"/>
          <a:lstStyle>
            <a:lvl1pPr algn="l">
              <a:defRPr sz="900" cap="all" spc="150" baseline="0">
                <a:solidFill>
                  <a:srgbClr val="FFFFFF"/>
                </a:solidFill>
              </a:defRPr>
            </a:lvl1pPr>
          </a:lstStyle>
          <a:p>
            <a:fld id="{193BAB95-8DA7-460B-B00A-7037C8394FB0}" type="datetime1">
              <a:rPr lang="en-US" smtClean="0"/>
              <a:pPr/>
              <a:t>12/17/2024</a:t>
            </a:fld>
            <a:endParaRPr lang="en-US" dirty="0"/>
          </a:p>
        </p:txBody>
      </p:sp>
      <p:sp>
        <p:nvSpPr>
          <p:cNvPr id="5" name="Footer Placeholder 4">
            <a:extLst>
              <a:ext uri="{FF2B5EF4-FFF2-40B4-BE49-F238E27FC236}">
                <a16:creationId xmlns:a16="http://schemas.microsoft.com/office/drawing/2014/main" id="{26A4189E-43B2-4CEE-B13E-61A1FBBBD25D}"/>
              </a:ext>
            </a:extLst>
          </p:cNvPr>
          <p:cNvSpPr>
            <a:spLocks noGrp="1"/>
          </p:cNvSpPr>
          <p:nvPr>
            <p:ph type="ftr" sz="quarter" idx="3"/>
          </p:nvPr>
        </p:nvSpPr>
        <p:spPr>
          <a:xfrm>
            <a:off x="4200861" y="6319838"/>
            <a:ext cx="3982781" cy="365125"/>
          </a:xfrm>
          <a:prstGeom prst="rect">
            <a:avLst/>
          </a:prstGeom>
        </p:spPr>
        <p:txBody>
          <a:bodyPr vert="horz" lIns="91440" tIns="45720" rIns="91440" bIns="45720" rtlCol="0" anchor="ctr"/>
          <a:lstStyle>
            <a:lvl1pPr algn="ctr">
              <a:defRPr sz="900" cap="all" spc="150" baseline="0">
                <a:solidFill>
                  <a:srgbClr val="FFFFFF"/>
                </a:solidFill>
              </a:defRPr>
            </a:lvl1pPr>
          </a:lstStyle>
          <a:p>
            <a:r>
              <a:rPr lang="en-US"/>
              <a:t>Sample Footer Text</a:t>
            </a:r>
            <a:endParaRPr lang="en-US" dirty="0">
              <a:solidFill>
                <a:srgbClr val="FFFFFF"/>
              </a:solidFill>
            </a:endParaRPr>
          </a:p>
        </p:txBody>
      </p:sp>
      <p:sp>
        <p:nvSpPr>
          <p:cNvPr id="6" name="Slide Number Placeholder 5">
            <a:extLst>
              <a:ext uri="{FF2B5EF4-FFF2-40B4-BE49-F238E27FC236}">
                <a16:creationId xmlns:a16="http://schemas.microsoft.com/office/drawing/2014/main" id="{EAA0530F-0BC8-46EF-A765-DD58B5367528}"/>
              </a:ext>
            </a:extLst>
          </p:cNvPr>
          <p:cNvSpPr>
            <a:spLocks noGrp="1"/>
          </p:cNvSpPr>
          <p:nvPr>
            <p:ph type="sldNum" sz="quarter" idx="4"/>
          </p:nvPr>
        </p:nvSpPr>
        <p:spPr>
          <a:xfrm>
            <a:off x="11190806" y="6324600"/>
            <a:ext cx="799078" cy="365125"/>
          </a:xfrm>
          <a:prstGeom prst="rect">
            <a:avLst/>
          </a:prstGeom>
        </p:spPr>
        <p:txBody>
          <a:bodyPr vert="horz" lIns="91440" tIns="45720" rIns="91440" bIns="45720" rtlCol="0" anchor="ctr"/>
          <a:lstStyle>
            <a:lvl1pPr algn="ctr">
              <a:defRPr sz="900" cap="all" spc="150" baseline="0">
                <a:solidFill>
                  <a:srgbClr val="FFFFFF"/>
                </a:solidFill>
              </a:defRPr>
            </a:lvl1pPr>
          </a:lstStyle>
          <a:p>
            <a:fld id="{11A71338-8BA2-4C79-A6C5-5A8E30081D0C}" type="slidenum">
              <a:rPr lang="en-US" smtClean="0"/>
              <a:pPr/>
              <a:t>‹#›</a:t>
            </a:fld>
            <a:endParaRPr lang="en-US" dirty="0"/>
          </a:p>
        </p:txBody>
      </p:sp>
      <p:sp>
        <p:nvSpPr>
          <p:cNvPr id="77" name="Freeform: Shape 76">
            <a:extLst>
              <a:ext uri="{FF2B5EF4-FFF2-40B4-BE49-F238E27FC236}">
                <a16:creationId xmlns:a16="http://schemas.microsoft.com/office/drawing/2014/main" id="{0A253F60-DE40-4508-A37A-61331DF1DD5D}"/>
              </a:ext>
            </a:extLst>
          </p:cNvPr>
          <p:cNvSpPr/>
          <p:nvPr/>
        </p:nvSpPr>
        <p:spPr>
          <a:xfrm>
            <a:off x="7979728" y="0"/>
            <a:ext cx="4209224" cy="1650549"/>
          </a:xfrm>
          <a:custGeom>
            <a:avLst/>
            <a:gdLst>
              <a:gd name="connsiteX0" fmla="*/ 0 w 4209224"/>
              <a:gd name="connsiteY0" fmla="*/ 0 h 1650549"/>
              <a:gd name="connsiteX1" fmla="*/ 846445 w 4209224"/>
              <a:gd name="connsiteY1" fmla="*/ 0 h 1650549"/>
              <a:gd name="connsiteX2" fmla="*/ 912542 w 4209224"/>
              <a:gd name="connsiteY2" fmla="*/ 108799 h 1650549"/>
              <a:gd name="connsiteX3" fmla="*/ 2362195 w 4209224"/>
              <a:gd name="connsiteY3" fmla="*/ 879573 h 1650549"/>
              <a:gd name="connsiteX4" fmla="*/ 3811848 w 4209224"/>
              <a:gd name="connsiteY4" fmla="*/ 108799 h 1650549"/>
              <a:gd name="connsiteX5" fmla="*/ 3877945 w 4209224"/>
              <a:gd name="connsiteY5" fmla="*/ 0 h 1650549"/>
              <a:gd name="connsiteX6" fmla="*/ 4209224 w 4209224"/>
              <a:gd name="connsiteY6" fmla="*/ 0 h 1650549"/>
              <a:gd name="connsiteX7" fmla="*/ 4209224 w 4209224"/>
              <a:gd name="connsiteY7" fmla="*/ 840421 h 1650549"/>
              <a:gd name="connsiteX8" fmla="*/ 4143538 w 4209224"/>
              <a:gd name="connsiteY8" fmla="*/ 912693 h 1650549"/>
              <a:gd name="connsiteX9" fmla="*/ 2362196 w 4209224"/>
              <a:gd name="connsiteY9" fmla="*/ 1650549 h 1650549"/>
              <a:gd name="connsiteX10" fmla="*/ 40969 w 4209224"/>
              <a:gd name="connsiteY10" fmla="*/ 111937 h 16505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4209224" h="1650549">
                <a:moveTo>
                  <a:pt x="0" y="0"/>
                </a:moveTo>
                <a:lnTo>
                  <a:pt x="846445" y="0"/>
                </a:lnTo>
                <a:lnTo>
                  <a:pt x="912542" y="108799"/>
                </a:lnTo>
                <a:cubicBezTo>
                  <a:pt x="1226710" y="573829"/>
                  <a:pt x="1758748" y="879573"/>
                  <a:pt x="2362195" y="879573"/>
                </a:cubicBezTo>
                <a:cubicBezTo>
                  <a:pt x="2965642" y="879573"/>
                  <a:pt x="3497680" y="573829"/>
                  <a:pt x="3811848" y="108799"/>
                </a:cubicBezTo>
                <a:lnTo>
                  <a:pt x="3877945" y="0"/>
                </a:lnTo>
                <a:lnTo>
                  <a:pt x="4209224" y="0"/>
                </a:lnTo>
                <a:lnTo>
                  <a:pt x="4209224" y="840421"/>
                </a:lnTo>
                <a:lnTo>
                  <a:pt x="4143538" y="912693"/>
                </a:lnTo>
                <a:cubicBezTo>
                  <a:pt x="3687653" y="1368578"/>
                  <a:pt x="3057854" y="1650549"/>
                  <a:pt x="2362196" y="1650549"/>
                </a:cubicBezTo>
                <a:cubicBezTo>
                  <a:pt x="1318710" y="1650549"/>
                  <a:pt x="423404" y="1016115"/>
                  <a:pt x="40969" y="111937"/>
                </a:cubicBezTo>
                <a:close/>
              </a:path>
            </a:pathLst>
          </a:custGeom>
          <a:solidFill>
            <a:schemeClr val="accent5">
              <a:lumMod val="60000"/>
              <a:lumOff val="4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solidFill>
                <a:schemeClr val="tx1"/>
              </a:solidFill>
            </a:endParaRPr>
          </a:p>
        </p:txBody>
      </p:sp>
    </p:spTree>
    <p:extLst>
      <p:ext uri="{BB962C8B-B14F-4D97-AF65-F5344CB8AC3E}">
        <p14:creationId xmlns:p14="http://schemas.microsoft.com/office/powerpoint/2010/main" val="3140277128"/>
      </p:ext>
    </p:extLst>
  </p:cSld>
  <p:clrMap bg1="lt1" tx1="dk1" bg2="lt2" tx2="dk2" accent1="accent1" accent2="accent2" accent3="accent3" accent4="accent4" accent5="accent5" accent6="accent6" hlink="hlink" folHlink="folHlink"/>
  <p:sldLayoutIdLst>
    <p:sldLayoutId id="2147483683" r:id="rId1"/>
    <p:sldLayoutId id="2147483682" r:id="rId2"/>
    <p:sldLayoutId id="2147483681" r:id="rId3"/>
    <p:sldLayoutId id="2147483680" r:id="rId4"/>
    <p:sldLayoutId id="2147483679" r:id="rId5"/>
    <p:sldLayoutId id="2147483678" r:id="rId6"/>
    <p:sldLayoutId id="2147483677" r:id="rId7"/>
    <p:sldLayoutId id="2147483676" r:id="rId8"/>
    <p:sldLayoutId id="2147483675" r:id="rId9"/>
    <p:sldLayoutId id="2147483674" r:id="rId10"/>
    <p:sldLayoutId id="2147483673" r:id="rId11"/>
  </p:sldLayoutIdLst>
  <p:hf sldNum="0" hdr="0" ftr="0" dt="0"/>
  <p:txStyles>
    <p:titleStyle>
      <a:lvl1pPr algn="l" defTabSz="914400" rtl="0" eaLnBrk="1" latinLnBrk="0" hangingPunct="1">
        <a:lnSpc>
          <a:spcPct val="90000"/>
        </a:lnSpc>
        <a:spcBef>
          <a:spcPct val="0"/>
        </a:spcBef>
        <a:buNone/>
        <a:defRPr sz="4400" kern="1200">
          <a:solidFill>
            <a:srgbClr val="FFFFFF"/>
          </a:solidFill>
          <a:latin typeface="+mj-lt"/>
          <a:ea typeface="+mj-ea"/>
          <a:cs typeface="+mj-cs"/>
        </a:defRPr>
      </a:lvl1pPr>
    </p:titleStyle>
    <p:bodyStyle>
      <a:lvl1pPr marL="228600" indent="-228600" algn="l" defTabSz="914400" rtl="0" eaLnBrk="1" latinLnBrk="0" hangingPunct="1">
        <a:lnSpc>
          <a:spcPct val="110000"/>
        </a:lnSpc>
        <a:spcBef>
          <a:spcPts val="1000"/>
        </a:spcBef>
        <a:buClr>
          <a:schemeClr val="bg1"/>
        </a:buClr>
        <a:buSzPct val="75000"/>
        <a:buFont typeface="Arial" panose="020B0604020202020204" pitchFamily="34" charset="0"/>
        <a:buChar char="•"/>
        <a:defRPr sz="2800" kern="1200">
          <a:solidFill>
            <a:srgbClr val="FFFFFF"/>
          </a:solidFill>
          <a:latin typeface="+mn-lt"/>
          <a:ea typeface="+mn-ea"/>
          <a:cs typeface="+mn-cs"/>
        </a:defRPr>
      </a:lvl1pPr>
      <a:lvl2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400" kern="1200">
          <a:solidFill>
            <a:srgbClr val="FFFFFF"/>
          </a:solidFill>
          <a:latin typeface="+mn-lt"/>
          <a:ea typeface="+mn-ea"/>
          <a:cs typeface="+mn-cs"/>
        </a:defRPr>
      </a:lvl2pPr>
      <a:lvl3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2000" kern="1200">
          <a:solidFill>
            <a:srgbClr val="FFFFFF"/>
          </a:solidFill>
          <a:latin typeface="+mn-lt"/>
          <a:ea typeface="+mn-ea"/>
          <a:cs typeface="+mn-cs"/>
        </a:defRPr>
      </a:lvl3pPr>
      <a:lvl4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4pPr>
      <a:lvl5pPr marL="228600" indent="-228600" algn="l" defTabSz="914400" rtl="0" eaLnBrk="1" latinLnBrk="0" hangingPunct="1">
        <a:lnSpc>
          <a:spcPct val="110000"/>
        </a:lnSpc>
        <a:spcBef>
          <a:spcPts val="500"/>
        </a:spcBef>
        <a:buClr>
          <a:schemeClr val="bg1"/>
        </a:buClr>
        <a:buSzPct val="75000"/>
        <a:buFont typeface="Arial" panose="020B0604020202020204" pitchFamily="34" charset="0"/>
        <a:buChar char="•"/>
        <a:defRPr sz="1800" kern="1200">
          <a:solidFill>
            <a:srgbClr val="FFFFFF"/>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23.png"/></Relationships>
</file>

<file path=ppt/slides/_rels/slide1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hyperlink" Target="https://github.com/nadezsha/MSc---Applied-Meteorology-and-Environmental-Physics/tree/main/Radiation%20and%20Atmosphere%20Interaction"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BA6285CA-6AFA-4F27-AFB5-1B32CDE09B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1" name="Rectangle 10">
            <a:extLst>
              <a:ext uri="{FF2B5EF4-FFF2-40B4-BE49-F238E27FC236}">
                <a16:creationId xmlns:a16="http://schemas.microsoft.com/office/drawing/2014/main" id="{F8DD0EAF-BF73-48D8-A426-3085C4B88F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solidFill>
            <a:schemeClr val="bg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sp>
        <p:nvSpPr>
          <p:cNvPr id="13" name="Right Triangle 12">
            <a:extLst>
              <a:ext uri="{FF2B5EF4-FFF2-40B4-BE49-F238E27FC236}">
                <a16:creationId xmlns:a16="http://schemas.microsoft.com/office/drawing/2014/main" id="{7BCC6446-8462-4A63-9B6F-8F57EC40F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3500000">
            <a:off x="-265271" y="2673521"/>
            <a:ext cx="568289" cy="568289"/>
          </a:xfrm>
          <a:prstGeom prst="rtTriangle">
            <a:avLst/>
          </a:prstGeom>
          <a:solidFill>
            <a:schemeClr val="bg1">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5" name="Group 14">
            <a:extLst>
              <a:ext uri="{FF2B5EF4-FFF2-40B4-BE49-F238E27FC236}">
                <a16:creationId xmlns:a16="http://schemas.microsoft.com/office/drawing/2014/main" id="{8118ECEF-CA6A-4CB6-BCA5-59B2DB40C4AB}"/>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6214" y="-1"/>
            <a:ext cx="12214827" cy="6858000"/>
            <a:chOff x="-6214" y="-1"/>
            <a:chExt cx="12214827" cy="6858000"/>
          </a:xfrm>
        </p:grpSpPr>
        <p:cxnSp>
          <p:nvCxnSpPr>
            <p:cNvPr id="16" name="Straight Connector 15">
              <a:extLst>
                <a:ext uri="{FF2B5EF4-FFF2-40B4-BE49-F238E27FC236}">
                  <a16:creationId xmlns:a16="http://schemas.microsoft.com/office/drawing/2014/main" id="{CDC2A251-C28C-4A72-BAFF-511640FB2E6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214" y="6686283"/>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DDDB2429-3E01-4CD5-998D-8F5716A0987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1E26953B-4BE7-4AD0-B471-088DBB23D7D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9325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E9D9ED6D-9817-4272-9FEF-E674FBCCCC8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9252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18C0DE-4596-4A70-AA4F-E678AC7FBC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9196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8B48095-74C2-4053-872D-D3F70910C3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219140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6224D0B6-A4CB-4D98-A1DC-2770B95F9EAF}"/>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319084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B39DE9C-23C1-4ABA-BD0D-B76BDC9630D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419028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19DDAAE0-966C-4350-8819-857CF524F34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518971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BEE6C021-FBD3-42F3-9A9C-69C4E71989C5}"/>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618915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F02961B9-65E1-4B12-AD98-9845BC3F43B7}"/>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7188594"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22ABFE0-D700-4FD9-9CC8-D138B29ABFD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8188032"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46FFF1A3-B8BF-470C-9436-D5B7818535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9187470"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198B6551-FF5D-49F5-8D3E-757AEC357AFD}"/>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0186908"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0F3BFE5-573C-42C0-94D5-E5513CCC57D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118634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357931AB-4B07-4E0E-B3E4-84E2452E0A9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2185786" y="-1"/>
              <a:ext cx="0" cy="685800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CC4789DB-7083-4597-9FC7-6336EA0BE3D9}"/>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717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9E0B4F1D-D11A-4023-BE6B-6679ABB2B40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72890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28633D7A-F6FC-418F-AD87-0EE148C1A091}"/>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28609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0FC8FCC-6F69-4802-995C-903AE441629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184328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86ABFCE7-4796-4186-8EDC-DB6CE87BC7EA}"/>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40047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E1935BF2-A804-46BA-940A-DDAD7888F30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295766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ED012DA9-8D67-483A-8071-2903F2E3B233}"/>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351485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109163DC-956E-44BE-B55A-E6C2C851DD26}"/>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07204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76CDE9FD-1880-483F-A039-BEB3AB0D374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462923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38DDB23B-71E7-42A3-B055-5740EE14C5A2}"/>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18642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37245B63-D771-461D-A625-4B49966D248C}"/>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5743616"/>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F1DF9FF-1F61-4B4F-8993-6897DE09C9C0}"/>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0" y="6857999"/>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4092F139-6734-46F3-B176-11741F1F7328}"/>
                </a:ext>
                <a:ext uri="{C183D7F6-B498-43B3-948B-1728B52AA6E4}">
                  <adec:decorative xmlns:adec="http://schemas.microsoft.com/office/drawing/2017/decorative" val="1"/>
                </a:ext>
              </a:extLst>
            </p:cNvPr>
            <p:cNvCxnSpPr>
              <a:cxnSpLocks/>
            </p:cNvCxnSpPr>
            <p:nvPr>
              <p:extLst>
                <p:ext uri="{386F3935-93C4-4BCD-93E2-E3B085C9AB24}">
                  <p16:designElem xmlns:p16="http://schemas.microsoft.com/office/powerpoint/2015/main" val="1"/>
                </p:ext>
              </p:extLst>
            </p:nvPr>
          </p:nvCxnSpPr>
          <p:spPr>
            <a:xfrm>
              <a:off x="16613" y="6248400"/>
              <a:ext cx="12192000" cy="0"/>
            </a:xfrm>
            <a:prstGeom prst="line">
              <a:avLst/>
            </a:prstGeom>
            <a:ln w="19050">
              <a:solidFill>
                <a:schemeClr val="accent2">
                  <a:alpha val="15000"/>
                </a:schemeClr>
              </a:solidFill>
              <a:prstDash val="sysDot"/>
            </a:ln>
          </p:spPr>
          <p:style>
            <a:lnRef idx="1">
              <a:schemeClr val="accent1"/>
            </a:lnRef>
            <a:fillRef idx="0">
              <a:schemeClr val="accent1"/>
            </a:fillRef>
            <a:effectRef idx="0">
              <a:schemeClr val="accent1"/>
            </a:effectRef>
            <a:fontRef idx="minor">
              <a:schemeClr val="tx1"/>
            </a:fontRef>
          </p:style>
        </p:cxnSp>
      </p:grpSp>
      <p:sp>
        <p:nvSpPr>
          <p:cNvPr id="2" name="Τίτλος 1">
            <a:extLst>
              <a:ext uri="{FF2B5EF4-FFF2-40B4-BE49-F238E27FC236}">
                <a16:creationId xmlns:a16="http://schemas.microsoft.com/office/drawing/2014/main" id="{F96DA0C2-2A0F-F244-060A-BD128E0E48EE}"/>
              </a:ext>
            </a:extLst>
          </p:cNvPr>
          <p:cNvSpPr>
            <a:spLocks noGrp="1"/>
          </p:cNvSpPr>
          <p:nvPr>
            <p:ph type="ctrTitle"/>
          </p:nvPr>
        </p:nvSpPr>
        <p:spPr>
          <a:xfrm>
            <a:off x="453142" y="725467"/>
            <a:ext cx="5414255" cy="2784496"/>
          </a:xfrm>
        </p:spPr>
        <p:txBody>
          <a:bodyPr>
            <a:normAutofit/>
          </a:bodyPr>
          <a:lstStyle/>
          <a:p>
            <a:pPr algn="l"/>
            <a:r>
              <a:rPr lang="el-GR" dirty="0">
                <a:solidFill>
                  <a:schemeClr val="tx2">
                    <a:alpha val="80000"/>
                  </a:schemeClr>
                </a:solidFill>
              </a:rPr>
              <a:t>Αλληλεπίδραση Ακτινοβολίας - Ατμόσφαιρας</a:t>
            </a:r>
            <a:endParaRPr lang="en-GB" dirty="0">
              <a:solidFill>
                <a:schemeClr val="tx2">
                  <a:alpha val="80000"/>
                </a:schemeClr>
              </a:solidFill>
            </a:endParaRPr>
          </a:p>
        </p:txBody>
      </p:sp>
      <p:sp>
        <p:nvSpPr>
          <p:cNvPr id="3" name="Υπότιτλος 2">
            <a:extLst>
              <a:ext uri="{FF2B5EF4-FFF2-40B4-BE49-F238E27FC236}">
                <a16:creationId xmlns:a16="http://schemas.microsoft.com/office/drawing/2014/main" id="{BC88F982-625E-F299-C6F1-007DD21DF9DA}"/>
              </a:ext>
            </a:extLst>
          </p:cNvPr>
          <p:cNvSpPr>
            <a:spLocks noGrp="1"/>
          </p:cNvSpPr>
          <p:nvPr>
            <p:ph type="subTitle" idx="1"/>
          </p:nvPr>
        </p:nvSpPr>
        <p:spPr>
          <a:xfrm>
            <a:off x="453142" y="3923051"/>
            <a:ext cx="5414255" cy="1560594"/>
          </a:xfrm>
        </p:spPr>
        <p:txBody>
          <a:bodyPr>
            <a:normAutofit/>
          </a:bodyPr>
          <a:lstStyle/>
          <a:p>
            <a:pPr algn="l"/>
            <a:r>
              <a:rPr lang="el-GR" dirty="0">
                <a:solidFill>
                  <a:schemeClr val="tx2">
                    <a:alpha val="80000"/>
                  </a:schemeClr>
                </a:solidFill>
              </a:rPr>
              <a:t>ΕΡΓΑΣΙΑ ΔΥΟ</a:t>
            </a:r>
          </a:p>
          <a:p>
            <a:pPr algn="l"/>
            <a:r>
              <a:rPr lang="el-GR" dirty="0">
                <a:solidFill>
                  <a:schemeClr val="tx2">
                    <a:alpha val="80000"/>
                  </a:schemeClr>
                </a:solidFill>
              </a:rPr>
              <a:t>Καϊρακτίδη Κωνσταντίνα</a:t>
            </a:r>
          </a:p>
          <a:p>
            <a:pPr algn="l"/>
            <a:r>
              <a:rPr lang="el-GR" dirty="0">
                <a:solidFill>
                  <a:schemeClr val="tx2">
                    <a:alpha val="80000"/>
                  </a:schemeClr>
                </a:solidFill>
              </a:rPr>
              <a:t>ΑΜ : 1068622</a:t>
            </a:r>
            <a:endParaRPr lang="en-GB" dirty="0">
              <a:solidFill>
                <a:schemeClr val="tx2">
                  <a:alpha val="80000"/>
                </a:schemeClr>
              </a:solidFill>
            </a:endParaRPr>
          </a:p>
        </p:txBody>
      </p:sp>
      <p:pic>
        <p:nvPicPr>
          <p:cNvPr id="4" name="Picture 3" descr="Πολύχρωμο μοτίβα στην ουρανός">
            <a:extLst>
              <a:ext uri="{FF2B5EF4-FFF2-40B4-BE49-F238E27FC236}">
                <a16:creationId xmlns:a16="http://schemas.microsoft.com/office/drawing/2014/main" id="{DEDEB067-5B2F-2255-F7C7-E041E427D970}"/>
              </a:ext>
            </a:extLst>
          </p:cNvPr>
          <p:cNvPicPr>
            <a:picLocks noChangeAspect="1"/>
          </p:cNvPicPr>
          <p:nvPr/>
        </p:nvPicPr>
        <p:blipFill>
          <a:blip r:embed="rId2"/>
          <a:srcRect l="13323" r="27042" b="-1"/>
          <a:stretch/>
        </p:blipFill>
        <p:spPr>
          <a:xfrm>
            <a:off x="6084873" y="-3440"/>
            <a:ext cx="6129950" cy="6861439"/>
          </a:xfrm>
          <a:custGeom>
            <a:avLst/>
            <a:gdLst/>
            <a:ahLst/>
            <a:cxnLst/>
            <a:rect l="l" t="t" r="r" b="b"/>
            <a:pathLst>
              <a:path w="6129950" h="6861439">
                <a:moveTo>
                  <a:pt x="1687527" y="0"/>
                </a:moveTo>
                <a:lnTo>
                  <a:pt x="6129950" y="0"/>
                </a:lnTo>
                <a:lnTo>
                  <a:pt x="6129950" y="6858000"/>
                </a:lnTo>
                <a:lnTo>
                  <a:pt x="5040333" y="6858000"/>
                </a:lnTo>
                <a:lnTo>
                  <a:pt x="5040333" y="6861439"/>
                </a:lnTo>
                <a:lnTo>
                  <a:pt x="272442" y="6861439"/>
                </a:lnTo>
                <a:lnTo>
                  <a:pt x="196402" y="6549696"/>
                </a:lnTo>
                <a:cubicBezTo>
                  <a:pt x="-517926" y="3427393"/>
                  <a:pt x="946083" y="3323532"/>
                  <a:pt x="946083" y="1"/>
                </a:cubicBezTo>
                <a:lnTo>
                  <a:pt x="1687527" y="1"/>
                </a:lnTo>
                <a:close/>
              </a:path>
            </a:pathLst>
          </a:custGeom>
        </p:spPr>
      </p:pic>
    </p:spTree>
    <p:extLst>
      <p:ext uri="{BB962C8B-B14F-4D97-AF65-F5344CB8AC3E}">
        <p14:creationId xmlns:p14="http://schemas.microsoft.com/office/powerpoint/2010/main" val="7397741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streams&#10;&#10;Description automatically generated with medium confidence">
            <a:extLst>
              <a:ext uri="{FF2B5EF4-FFF2-40B4-BE49-F238E27FC236}">
                <a16:creationId xmlns:a16="http://schemas.microsoft.com/office/drawing/2014/main" id="{599B2EA1-B093-082D-06DD-24C73696A4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46000" y="3407229"/>
            <a:ext cx="4559808" cy="3419856"/>
          </a:xfrm>
          <a:prstGeom prst="rect">
            <a:avLst/>
          </a:prstGeom>
        </p:spPr>
      </p:pic>
      <p:pic>
        <p:nvPicPr>
          <p:cNvPr id="5" name="Picture 4" descr="A graph of different colors and numbers&#10;&#10;Description automatically generated with medium confidence">
            <a:extLst>
              <a:ext uri="{FF2B5EF4-FFF2-40B4-BE49-F238E27FC236}">
                <a16:creationId xmlns:a16="http://schemas.microsoft.com/office/drawing/2014/main" id="{7E5490BC-107E-01EF-C907-3599368BE0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86192" y="3407229"/>
            <a:ext cx="4559808" cy="3419856"/>
          </a:xfrm>
          <a:prstGeom prst="rect">
            <a:avLst/>
          </a:prstGeom>
        </p:spPr>
      </p:pic>
      <p:pic>
        <p:nvPicPr>
          <p:cNvPr id="7" name="Picture 6" descr="A graph of different colors and numbers&#10;&#10;Description automatically generated">
            <a:extLst>
              <a:ext uri="{FF2B5EF4-FFF2-40B4-BE49-F238E27FC236}">
                <a16:creationId xmlns:a16="http://schemas.microsoft.com/office/drawing/2014/main" id="{A736AE0C-2544-8B41-A2A2-E8D9471C67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246000" y="30914"/>
            <a:ext cx="4559808" cy="3419856"/>
          </a:xfrm>
          <a:prstGeom prst="rect">
            <a:avLst/>
          </a:prstGeom>
        </p:spPr>
      </p:pic>
      <p:pic>
        <p:nvPicPr>
          <p:cNvPr id="9" name="Picture 8" descr="A graph of different colors and numbers&#10;&#10;Description automatically generated with medium confidence">
            <a:extLst>
              <a:ext uri="{FF2B5EF4-FFF2-40B4-BE49-F238E27FC236}">
                <a16:creationId xmlns:a16="http://schemas.microsoft.com/office/drawing/2014/main" id="{969C8BBD-B6EB-28F9-A71F-F0E1EDB1345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686192" y="30914"/>
            <a:ext cx="4559808" cy="3419856"/>
          </a:xfrm>
          <a:prstGeom prst="rect">
            <a:avLst/>
          </a:prstGeom>
        </p:spPr>
      </p:pic>
      <p:sp>
        <p:nvSpPr>
          <p:cNvPr id="10" name="TextBox 9">
            <a:extLst>
              <a:ext uri="{FF2B5EF4-FFF2-40B4-BE49-F238E27FC236}">
                <a16:creationId xmlns:a16="http://schemas.microsoft.com/office/drawing/2014/main" id="{802EF4DA-4B02-B143-2941-E5B3D400B355}"/>
              </a:ext>
            </a:extLst>
          </p:cNvPr>
          <p:cNvSpPr txBox="1"/>
          <p:nvPr/>
        </p:nvSpPr>
        <p:spPr>
          <a:xfrm rot="16200000">
            <a:off x="-253091" y="3266104"/>
            <a:ext cx="2258786" cy="369332"/>
          </a:xfrm>
          <a:prstGeom prst="rect">
            <a:avLst/>
          </a:prstGeom>
          <a:noFill/>
        </p:spPr>
        <p:txBody>
          <a:bodyPr wrap="square" rtlCol="0">
            <a:spAutoFit/>
          </a:bodyPr>
          <a:lstStyle/>
          <a:p>
            <a:r>
              <a:rPr lang="el-GR" dirty="0"/>
              <a:t>Διάχυτη ακτινοβολία</a:t>
            </a:r>
            <a:endParaRPr lang="en-US" dirty="0"/>
          </a:p>
        </p:txBody>
      </p:sp>
    </p:spTree>
    <p:extLst>
      <p:ext uri="{BB962C8B-B14F-4D97-AF65-F5344CB8AC3E}">
        <p14:creationId xmlns:p14="http://schemas.microsoft.com/office/powerpoint/2010/main" val="28136852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different colors and numbers&#10;&#10;Description automatically generated with medium confidence">
            <a:extLst>
              <a:ext uri="{FF2B5EF4-FFF2-40B4-BE49-F238E27FC236}">
                <a16:creationId xmlns:a16="http://schemas.microsoft.com/office/drawing/2014/main" id="{C5468445-8FCA-EBA1-9432-9A431BB19D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99229" y="3438144"/>
            <a:ext cx="4559808" cy="3419856"/>
          </a:xfrm>
          <a:prstGeom prst="rect">
            <a:avLst/>
          </a:prstGeom>
        </p:spPr>
      </p:pic>
      <p:pic>
        <p:nvPicPr>
          <p:cNvPr id="5" name="Picture 4" descr="A graph of different streams&#10;&#10;Description automatically generated with medium confidence">
            <a:extLst>
              <a:ext uri="{FF2B5EF4-FFF2-40B4-BE49-F238E27FC236}">
                <a16:creationId xmlns:a16="http://schemas.microsoft.com/office/drawing/2014/main" id="{B93E4A1D-7A21-7C78-A275-B4E2615AA4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99229" y="9143"/>
            <a:ext cx="4559808" cy="3419856"/>
          </a:xfrm>
          <a:prstGeom prst="rect">
            <a:avLst/>
          </a:prstGeom>
        </p:spPr>
      </p:pic>
    </p:spTree>
    <p:extLst>
      <p:ext uri="{BB962C8B-B14F-4D97-AF65-F5344CB8AC3E}">
        <p14:creationId xmlns:p14="http://schemas.microsoft.com/office/powerpoint/2010/main" val="39970676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B6A2309-9DB4-1B91-A441-E0F383A06D7A}"/>
              </a:ext>
            </a:extLst>
          </p:cNvPr>
          <p:cNvSpPr txBox="1"/>
          <p:nvPr/>
        </p:nvSpPr>
        <p:spPr>
          <a:xfrm>
            <a:off x="1906361" y="2413337"/>
            <a:ext cx="8379278" cy="2031325"/>
          </a:xfrm>
          <a:prstGeom prst="rect">
            <a:avLst/>
          </a:prstGeom>
          <a:noFill/>
        </p:spPr>
        <p:txBody>
          <a:bodyPr wrap="square">
            <a:spAutoFit/>
          </a:bodyPr>
          <a:lstStyle/>
          <a:p>
            <a:pPr algn="ctr"/>
            <a:r>
              <a:rPr lang="el-GR" dirty="0"/>
              <a:t>Όπως πάντα, ο κώδικας και τα αρχεία που τον συνοδεύουν μπορούν να βρεθούν στον προσωπικό μου λογαριασμό στο </a:t>
            </a:r>
            <a:r>
              <a:rPr lang="el-GR" dirty="0" err="1"/>
              <a:t>Github</a:t>
            </a:r>
            <a:r>
              <a:rPr lang="el-GR" dirty="0"/>
              <a:t> </a:t>
            </a:r>
          </a:p>
          <a:p>
            <a:pPr algn="ctr"/>
            <a:endParaRPr lang="el-GR" dirty="0"/>
          </a:p>
          <a:p>
            <a:pPr algn="ctr"/>
            <a:r>
              <a:rPr lang="el-GR" dirty="0"/>
              <a:t>(</a:t>
            </a:r>
            <a:r>
              <a:rPr lang="en-US" dirty="0">
                <a:solidFill>
                  <a:schemeClr val="accent6">
                    <a:lumMod val="20000"/>
                    <a:lumOff val="80000"/>
                  </a:schemeClr>
                </a:solidFill>
                <a:hlinkClick r:id="rId2">
                  <a:extLst>
                    <a:ext uri="{A12FA001-AC4F-418D-AE19-62706E023703}">
                      <ahyp:hlinkClr xmlns:ahyp="http://schemas.microsoft.com/office/drawing/2018/hyperlinkcolor" val="tx"/>
                    </a:ext>
                  </a:extLst>
                </a:hlinkClick>
              </a:rPr>
              <a:t>https://github.com/nadezsha/MSc---Applied-Meteorology-and-Environmental-Physics/tree/main/Radiation%20and%20Atmosphere%20Interaction</a:t>
            </a:r>
            <a:r>
              <a:rPr lang="el-GR" dirty="0">
                <a:ea typeface="+mn-lt"/>
                <a:cs typeface="+mn-lt"/>
              </a:rPr>
              <a:t>)</a:t>
            </a:r>
          </a:p>
          <a:p>
            <a:pPr algn="ctr"/>
            <a:endParaRPr lang="en-US" dirty="0"/>
          </a:p>
        </p:txBody>
      </p:sp>
    </p:spTree>
    <p:extLst>
      <p:ext uri="{BB962C8B-B14F-4D97-AF65-F5344CB8AC3E}">
        <p14:creationId xmlns:p14="http://schemas.microsoft.com/office/powerpoint/2010/main" val="11326530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C4254C3-CD58-2549-1DEF-ADF79E631FFB}"/>
              </a:ext>
            </a:extLst>
          </p:cNvPr>
          <p:cNvPicPr>
            <a:picLocks noChangeAspect="1"/>
          </p:cNvPicPr>
          <p:nvPr/>
        </p:nvPicPr>
        <p:blipFill>
          <a:blip r:embed="rId2"/>
          <a:stretch>
            <a:fillRect/>
          </a:stretch>
        </p:blipFill>
        <p:spPr>
          <a:xfrm rot="10800000">
            <a:off x="0" y="0"/>
            <a:ext cx="4419600" cy="6858000"/>
          </a:xfrm>
          <a:prstGeom prst="rect">
            <a:avLst/>
          </a:prstGeom>
        </p:spPr>
      </p:pic>
      <p:sp>
        <p:nvSpPr>
          <p:cNvPr id="3" name="TextBox 2">
            <a:extLst>
              <a:ext uri="{FF2B5EF4-FFF2-40B4-BE49-F238E27FC236}">
                <a16:creationId xmlns:a16="http://schemas.microsoft.com/office/drawing/2014/main" id="{DF6084FA-0A32-193D-EB4B-DDFBCEF90A99}"/>
              </a:ext>
            </a:extLst>
          </p:cNvPr>
          <p:cNvSpPr txBox="1"/>
          <p:nvPr/>
        </p:nvSpPr>
        <p:spPr>
          <a:xfrm>
            <a:off x="691243" y="1166842"/>
            <a:ext cx="10809514" cy="4524315"/>
          </a:xfrm>
          <a:prstGeom prst="rect">
            <a:avLst/>
          </a:prstGeom>
          <a:noFill/>
        </p:spPr>
        <p:txBody>
          <a:bodyPr wrap="square" rtlCol="0">
            <a:spAutoFit/>
          </a:bodyPr>
          <a:lstStyle/>
          <a:p>
            <a:r>
              <a:rPr lang="el-GR" dirty="0"/>
              <a:t>Στην παρούσα εργασία μελετάμε την διάδοση της ακτινοβολίας στην ατμόσφαιρα και συγκεκριμένα συγκρίνουμε μετρήσεις της ολικής ακτινοβολίας (</a:t>
            </a:r>
            <a:r>
              <a:rPr lang="el-GR" dirty="0" err="1"/>
              <a:t>global</a:t>
            </a:r>
            <a:r>
              <a:rPr lang="el-GR" dirty="0"/>
              <a:t> </a:t>
            </a:r>
            <a:r>
              <a:rPr lang="el-GR" dirty="0" err="1"/>
              <a:t>irradiance</a:t>
            </a:r>
            <a:r>
              <a:rPr lang="el-GR" dirty="0"/>
              <a:t>) και της ακτινικής ροής (</a:t>
            </a:r>
            <a:r>
              <a:rPr lang="el-GR" dirty="0" err="1"/>
              <a:t>actinic</a:t>
            </a:r>
            <a:r>
              <a:rPr lang="el-GR" dirty="0"/>
              <a:t> </a:t>
            </a:r>
            <a:r>
              <a:rPr lang="el-GR" dirty="0" err="1"/>
              <a:t>flux</a:t>
            </a:r>
            <a:r>
              <a:rPr lang="el-GR" dirty="0"/>
              <a:t>). Η ολική ακτινοβολία εκφράζει την ακτινοβολία που προσπίπτει σε μία επιφάνεια (πχ το έδαφος) ενώ η ακτινική ροή εκφράζει την ακτινοβολία που δέχεται μία σφαίρα (πχ ένα μόριο στην ατμόσφαιρα). Λόγω γεωμετρίας, η ακτινική ροή είναι περισσότερη καθώς σε μία σφαίρα, όλη η ακτινοβολία προσπίπτει παντού κάθετα. </a:t>
            </a:r>
          </a:p>
          <a:p>
            <a:r>
              <a:rPr lang="el-GR" dirty="0"/>
              <a:t>Για την επίλυση της εξίσωσης διάδοσης της ακτινοβολίας στην ατμόσφαιρα χρησιμοποιούμε την ψευδοσφαιρική προσέγγιση όπου κάθε φορά αλλάζουμε τον αριθμό των streams που χρησιμοποιούνται. Για 2 streams, το μοντέλο λαμβάνει υπ’ όψη 2 κατευθύνσεις της ακτινοβολίας, προς τα πάνω και προς τα κάτω. Όσο αυξάνεται ο αριθμός των </a:t>
            </a:r>
            <a:r>
              <a:rPr lang="en-US" dirty="0"/>
              <a:t>streams, </a:t>
            </a:r>
            <a:r>
              <a:rPr lang="el-GR" dirty="0"/>
              <a:t>τόσο περισσότερο υπολογιστικό χρόνο χρειαζόμαστε όμως οι υπολογισμοί είναι καλύτεροι καθώς το μοντέλο λαμβάνει πλέον υπ’ όψη και περισσότερες γωνίες διάδοσης της ακτινοβολίας. Για την εργασία χρησιμοποιήσαμε 4 διαφορετικές τιμές για τα streams ίσες με 2, 4, 8 και 16.</a:t>
            </a:r>
          </a:p>
          <a:p>
            <a:r>
              <a:rPr lang="el-GR" dirty="0"/>
              <a:t>Σκοπός της εργασίας είναι να μελετήσουμε τις διαφορές που παρουσιάζουν τα διαφορετικά streams σε σχέση με ένα πρότυπο (ως πρότυπο χρησιμοποιήθηκαν τα 16 streams) ως προς τις αποκλίσεις της ολικής ακτινοβολίας και της ακτινικής ροής. Επιπρόσθετα, μελετάμε την επίδραση που έχει η αλλαγή της </a:t>
            </a:r>
            <a:r>
              <a:rPr lang="el-GR" dirty="0" err="1"/>
              <a:t>ζενίθιας</a:t>
            </a:r>
            <a:r>
              <a:rPr lang="el-GR" dirty="0"/>
              <a:t> γωνίας στους υπολογισμούς. Στην εργασία αυτή χρησιμοποιήθηκαν 6 τιμές </a:t>
            </a:r>
            <a:r>
              <a:rPr lang="el-GR" dirty="0" err="1"/>
              <a:t>ζενίθιας</a:t>
            </a:r>
            <a:r>
              <a:rPr lang="el-GR" dirty="0"/>
              <a:t> γωνίας ίσες με 10, 30, 40, 60, 80 και 85 μοίρες.</a:t>
            </a:r>
            <a:endParaRPr lang="en-US" dirty="0"/>
          </a:p>
        </p:txBody>
      </p:sp>
    </p:spTree>
    <p:extLst>
      <p:ext uri="{BB962C8B-B14F-4D97-AF65-F5344CB8AC3E}">
        <p14:creationId xmlns:p14="http://schemas.microsoft.com/office/powerpoint/2010/main" val="21041658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άφημα, γραμμή, διάγραμμα&#10;&#10;Περιγραφή που δημιουργήθηκε αυτόματα">
            <a:extLst>
              <a:ext uri="{FF2B5EF4-FFF2-40B4-BE49-F238E27FC236}">
                <a16:creationId xmlns:a16="http://schemas.microsoft.com/office/drawing/2014/main" id="{B2439841-DB7F-101F-E3D0-D350180FA3D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6192" y="9144"/>
            <a:ext cx="4559808" cy="3419856"/>
          </a:xfrm>
          <a:prstGeom prst="rect">
            <a:avLst/>
          </a:prstGeom>
        </p:spPr>
      </p:pic>
      <p:pic>
        <p:nvPicPr>
          <p:cNvPr id="3" name="Picture 2">
            <a:extLst>
              <a:ext uri="{FF2B5EF4-FFF2-40B4-BE49-F238E27FC236}">
                <a16:creationId xmlns:a16="http://schemas.microsoft.com/office/drawing/2014/main" id="{F40F645B-7066-21A8-5065-5B672B6C8085}"/>
              </a:ext>
            </a:extLst>
          </p:cNvPr>
          <p:cNvPicPr>
            <a:picLocks noChangeAspect="1"/>
          </p:cNvPicPr>
          <p:nvPr/>
        </p:nvPicPr>
        <p:blipFill>
          <a:blip r:embed="rId3"/>
          <a:stretch>
            <a:fillRect/>
          </a:stretch>
        </p:blipFill>
        <p:spPr>
          <a:xfrm>
            <a:off x="6096000" y="9144"/>
            <a:ext cx="4553483" cy="3419856"/>
          </a:xfrm>
          <a:prstGeom prst="rect">
            <a:avLst/>
          </a:prstGeom>
        </p:spPr>
      </p:pic>
      <p:pic>
        <p:nvPicPr>
          <p:cNvPr id="4" name="Picture 3">
            <a:extLst>
              <a:ext uri="{FF2B5EF4-FFF2-40B4-BE49-F238E27FC236}">
                <a16:creationId xmlns:a16="http://schemas.microsoft.com/office/drawing/2014/main" id="{78169F99-9B53-2A78-7C1A-D850F6A38C37}"/>
              </a:ext>
            </a:extLst>
          </p:cNvPr>
          <p:cNvPicPr>
            <a:picLocks noChangeAspect="1"/>
          </p:cNvPicPr>
          <p:nvPr/>
        </p:nvPicPr>
        <p:blipFill>
          <a:blip r:embed="rId4"/>
          <a:stretch>
            <a:fillRect/>
          </a:stretch>
        </p:blipFill>
        <p:spPr>
          <a:xfrm>
            <a:off x="1536192" y="3429000"/>
            <a:ext cx="4553483" cy="3419856"/>
          </a:xfrm>
          <a:prstGeom prst="rect">
            <a:avLst/>
          </a:prstGeom>
        </p:spPr>
      </p:pic>
      <p:pic>
        <p:nvPicPr>
          <p:cNvPr id="6" name="Picture 5">
            <a:extLst>
              <a:ext uri="{FF2B5EF4-FFF2-40B4-BE49-F238E27FC236}">
                <a16:creationId xmlns:a16="http://schemas.microsoft.com/office/drawing/2014/main" id="{27A586DA-F5DC-8D18-6980-829E0691B210}"/>
              </a:ext>
            </a:extLst>
          </p:cNvPr>
          <p:cNvPicPr>
            <a:picLocks noChangeAspect="1"/>
          </p:cNvPicPr>
          <p:nvPr/>
        </p:nvPicPr>
        <p:blipFill>
          <a:blip r:embed="rId5"/>
          <a:stretch>
            <a:fillRect/>
          </a:stretch>
        </p:blipFill>
        <p:spPr>
          <a:xfrm>
            <a:off x="6089675" y="3429000"/>
            <a:ext cx="4553483" cy="3419856"/>
          </a:xfrm>
          <a:prstGeom prst="rect">
            <a:avLst/>
          </a:prstGeom>
        </p:spPr>
      </p:pic>
      <p:sp>
        <p:nvSpPr>
          <p:cNvPr id="7" name="TextBox 6">
            <a:extLst>
              <a:ext uri="{FF2B5EF4-FFF2-40B4-BE49-F238E27FC236}">
                <a16:creationId xmlns:a16="http://schemas.microsoft.com/office/drawing/2014/main" id="{8EDF9196-0CAA-FF39-EED8-36B00CF9CD15}"/>
              </a:ext>
            </a:extLst>
          </p:cNvPr>
          <p:cNvSpPr txBox="1"/>
          <p:nvPr/>
        </p:nvSpPr>
        <p:spPr>
          <a:xfrm rot="16200000">
            <a:off x="-163284" y="3244334"/>
            <a:ext cx="2079170" cy="369332"/>
          </a:xfrm>
          <a:prstGeom prst="rect">
            <a:avLst/>
          </a:prstGeom>
          <a:noFill/>
        </p:spPr>
        <p:txBody>
          <a:bodyPr wrap="square" rtlCol="0">
            <a:spAutoFit/>
          </a:bodyPr>
          <a:lstStyle/>
          <a:p>
            <a:r>
              <a:rPr lang="el-GR" dirty="0"/>
              <a:t>Ολική ακτινοβολία</a:t>
            </a:r>
            <a:endParaRPr lang="en-US" dirty="0"/>
          </a:p>
        </p:txBody>
      </p:sp>
    </p:spTree>
    <p:extLst>
      <p:ext uri="{BB962C8B-B14F-4D97-AF65-F5344CB8AC3E}">
        <p14:creationId xmlns:p14="http://schemas.microsoft.com/office/powerpoint/2010/main" val="364052168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άφημα, γραμμή, διάγραμμα&#10;&#10;Περιγραφή που δημιουργήθηκε αυτόματα">
            <a:extLst>
              <a:ext uri="{FF2B5EF4-FFF2-40B4-BE49-F238E27FC236}">
                <a16:creationId xmlns:a16="http://schemas.microsoft.com/office/drawing/2014/main" id="{8BAD4E26-F026-988B-9386-5AD170A7605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435" y="18289"/>
            <a:ext cx="4559808" cy="3419856"/>
          </a:xfrm>
          <a:prstGeom prst="rect">
            <a:avLst/>
          </a:prstGeom>
        </p:spPr>
      </p:pic>
      <p:pic>
        <p:nvPicPr>
          <p:cNvPr id="3" name="Picture 2">
            <a:extLst>
              <a:ext uri="{FF2B5EF4-FFF2-40B4-BE49-F238E27FC236}">
                <a16:creationId xmlns:a16="http://schemas.microsoft.com/office/drawing/2014/main" id="{95BC35A1-93B9-8D73-75CD-D4488563B77C}"/>
              </a:ext>
            </a:extLst>
          </p:cNvPr>
          <p:cNvPicPr>
            <a:picLocks noChangeAspect="1"/>
          </p:cNvPicPr>
          <p:nvPr/>
        </p:nvPicPr>
        <p:blipFill>
          <a:blip r:embed="rId3"/>
          <a:stretch>
            <a:fillRect/>
          </a:stretch>
        </p:blipFill>
        <p:spPr>
          <a:xfrm>
            <a:off x="405435" y="3419855"/>
            <a:ext cx="4553483" cy="3419856"/>
          </a:xfrm>
          <a:prstGeom prst="rect">
            <a:avLst/>
          </a:prstGeom>
        </p:spPr>
      </p:pic>
      <p:sp>
        <p:nvSpPr>
          <p:cNvPr id="4" name="TextBox 3">
            <a:extLst>
              <a:ext uri="{FF2B5EF4-FFF2-40B4-BE49-F238E27FC236}">
                <a16:creationId xmlns:a16="http://schemas.microsoft.com/office/drawing/2014/main" id="{AEC3601C-4AE5-17F2-33C5-0192B7A08757}"/>
              </a:ext>
            </a:extLst>
          </p:cNvPr>
          <p:cNvSpPr txBox="1"/>
          <p:nvPr/>
        </p:nvSpPr>
        <p:spPr>
          <a:xfrm>
            <a:off x="4958918" y="49701"/>
            <a:ext cx="7233082" cy="6740307"/>
          </a:xfrm>
          <a:prstGeom prst="rect">
            <a:avLst/>
          </a:prstGeom>
          <a:noFill/>
        </p:spPr>
        <p:txBody>
          <a:bodyPr wrap="square" rtlCol="0">
            <a:spAutoFit/>
          </a:bodyPr>
          <a:lstStyle/>
          <a:p>
            <a:pPr marL="285750" indent="-285750">
              <a:buFont typeface="Arial" panose="020B0604020202020204" pitchFamily="34" charset="0"/>
              <a:buChar char="•"/>
            </a:pPr>
            <a:r>
              <a:rPr lang="el-GR" dirty="0"/>
              <a:t>Όπως είναι αναμενόμενο παρατηρούμε ότι με την αύξηση των streams, οι αποκλίσεις μειώνονται για όλες τις </a:t>
            </a:r>
            <a:r>
              <a:rPr lang="el-GR" dirty="0" err="1"/>
              <a:t>ζενίθιες</a:t>
            </a:r>
            <a:r>
              <a:rPr lang="el-GR" dirty="0"/>
              <a:t> γωνίες. Τα 8 streams παρουσιάζουν σχεδόν μηδενική απόκλιση σε όλα τα διαγράμματα, δηλαδή ταυτίζονται με το πρότυπο που είναι τα 16 streams. Τα 4 streams παρουσιάζουν μικρές αποκλίσεις, οι οποίες εντοπίζονται κυρίως στα χαμηλά μήκη κύματος και φαίνεται να αυξάνουν ελάχιστα με την αύξηση της </a:t>
            </a:r>
            <a:r>
              <a:rPr lang="el-GR" dirty="0" err="1"/>
              <a:t>ζενίθιας</a:t>
            </a:r>
            <a:r>
              <a:rPr lang="el-GR" dirty="0"/>
              <a:t> γωνίας. Παρόλα αυτά, ακόμα και για μεγάλες γωνίες οι αποκλίσεις αυτές είναι μικρότερες του 5%. Μπορούμε συνεπώς να συμπεράνουμε πως τα 4, τα 8 και τα 16 streams δεν παρουσιάζουν τόσο έντονες διαφοροποιήσεις έτσι ώστε να δικαιολογήσουμε την χρήση περισσότερων streams.</a:t>
            </a:r>
          </a:p>
          <a:p>
            <a:pPr marL="285750" indent="-285750">
              <a:buFont typeface="Arial" panose="020B0604020202020204" pitchFamily="34" charset="0"/>
              <a:buChar char="•"/>
            </a:pPr>
            <a:r>
              <a:rPr lang="el-GR" dirty="0"/>
              <a:t>Η μεγάλη απόκλιση παρατηρείται στα 2 streams και ειδικά στα μικρά μήκη κύματος. Αυτό συμβαίνει διότι με τόσο λίγα streams το μοντέλο αδυνατεί να αξιοποιήσει τις ακτίνες που προσπίπτουν πλάγια. Επιπρόσθετα, με το να συμπεριλάβουμε στο μοντέλο μας περισσότερες γωνίες επηρεάζεται κυρίως η UVB η οποία είναι η ακτινοβολία που δέχεται την μεγαλύτερη επίδραση της ατμόσφαιρας (ευαίσθητη λόγω της σκέδασης Rayleigh)</a:t>
            </a:r>
          </a:p>
          <a:p>
            <a:pPr marL="285750" indent="-285750">
              <a:buFont typeface="Arial" panose="020B0604020202020204" pitchFamily="34" charset="0"/>
              <a:buChar char="•"/>
            </a:pPr>
            <a:r>
              <a:rPr lang="el-GR" dirty="0"/>
              <a:t>Για γωνίες μικρότερες των 40 παρατηρείται υπερεκτίμηση της ακτινοβολίας ενώ για μεγαλύτερες γωνίες υποεκτίμηση (με εξαίρεση τα 4 </a:t>
            </a:r>
            <a:r>
              <a:rPr lang="el-GR" dirty="0" err="1"/>
              <a:t>streams</a:t>
            </a:r>
            <a:r>
              <a:rPr lang="el-GR" dirty="0"/>
              <a:t> στα οποία έχουμε μόνιμη υποεκτίμηση). Επιπρόσθετα, στις 85 μοίρες παρατηρούμε σημαντική απόκλιση των 2 streams η οποία δεν περιορίζεται μόνο στα μικρά μήκη κύματος. Η γενική τάση είναι ότι οι αποκλίσεις αυξάνουν με την αύξηση της </a:t>
            </a:r>
            <a:r>
              <a:rPr lang="el-GR" dirty="0" err="1"/>
              <a:t>ζενίθιας</a:t>
            </a:r>
            <a:r>
              <a:rPr lang="el-GR" dirty="0"/>
              <a:t> γωνίας. </a:t>
            </a:r>
            <a:endParaRPr lang="en-US" dirty="0"/>
          </a:p>
        </p:txBody>
      </p:sp>
    </p:spTree>
    <p:extLst>
      <p:ext uri="{BB962C8B-B14F-4D97-AF65-F5344CB8AC3E}">
        <p14:creationId xmlns:p14="http://schemas.microsoft.com/office/powerpoint/2010/main" val="42598004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Εικόνα 2"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2198C043-FF69-5C89-D574-3EFAF92B17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8524" y="10896"/>
            <a:ext cx="4557471" cy="3418104"/>
          </a:xfrm>
          <a:prstGeom prst="rect">
            <a:avLst/>
          </a:prstGeom>
        </p:spPr>
      </p:pic>
      <p:pic>
        <p:nvPicPr>
          <p:cNvPr id="4" name="Picture 3">
            <a:extLst>
              <a:ext uri="{FF2B5EF4-FFF2-40B4-BE49-F238E27FC236}">
                <a16:creationId xmlns:a16="http://schemas.microsoft.com/office/drawing/2014/main" id="{90182472-304B-5ACF-4F78-ABF5036D5C25}"/>
              </a:ext>
            </a:extLst>
          </p:cNvPr>
          <p:cNvPicPr>
            <a:picLocks noChangeAspect="1"/>
          </p:cNvPicPr>
          <p:nvPr/>
        </p:nvPicPr>
        <p:blipFill>
          <a:blip r:embed="rId3"/>
          <a:stretch>
            <a:fillRect/>
          </a:stretch>
        </p:blipFill>
        <p:spPr>
          <a:xfrm>
            <a:off x="6095990" y="26536"/>
            <a:ext cx="4557474" cy="3418105"/>
          </a:xfrm>
          <a:prstGeom prst="rect">
            <a:avLst/>
          </a:prstGeom>
        </p:spPr>
      </p:pic>
      <p:pic>
        <p:nvPicPr>
          <p:cNvPr id="5" name="Picture 4">
            <a:extLst>
              <a:ext uri="{FF2B5EF4-FFF2-40B4-BE49-F238E27FC236}">
                <a16:creationId xmlns:a16="http://schemas.microsoft.com/office/drawing/2014/main" id="{5008EDCF-0580-970E-861F-41041F370970}"/>
              </a:ext>
            </a:extLst>
          </p:cNvPr>
          <p:cNvPicPr>
            <a:picLocks noChangeAspect="1"/>
          </p:cNvPicPr>
          <p:nvPr/>
        </p:nvPicPr>
        <p:blipFill>
          <a:blip r:embed="rId4"/>
          <a:stretch>
            <a:fillRect/>
          </a:stretch>
        </p:blipFill>
        <p:spPr>
          <a:xfrm>
            <a:off x="1538516" y="3421180"/>
            <a:ext cx="4557467" cy="3418101"/>
          </a:xfrm>
          <a:prstGeom prst="rect">
            <a:avLst/>
          </a:prstGeom>
        </p:spPr>
      </p:pic>
      <p:pic>
        <p:nvPicPr>
          <p:cNvPr id="6" name="Picture 5">
            <a:extLst>
              <a:ext uri="{FF2B5EF4-FFF2-40B4-BE49-F238E27FC236}">
                <a16:creationId xmlns:a16="http://schemas.microsoft.com/office/drawing/2014/main" id="{1D0CD2E0-ABEB-A121-506F-BDE1586DE0FD}"/>
              </a:ext>
            </a:extLst>
          </p:cNvPr>
          <p:cNvPicPr>
            <a:picLocks noChangeAspect="1"/>
          </p:cNvPicPr>
          <p:nvPr/>
        </p:nvPicPr>
        <p:blipFill>
          <a:blip r:embed="rId5"/>
          <a:stretch>
            <a:fillRect/>
          </a:stretch>
        </p:blipFill>
        <p:spPr>
          <a:xfrm>
            <a:off x="6095992" y="3408614"/>
            <a:ext cx="4557465" cy="3422846"/>
          </a:xfrm>
          <a:prstGeom prst="rect">
            <a:avLst/>
          </a:prstGeom>
        </p:spPr>
      </p:pic>
      <p:sp>
        <p:nvSpPr>
          <p:cNvPr id="7" name="TextBox 6">
            <a:extLst>
              <a:ext uri="{FF2B5EF4-FFF2-40B4-BE49-F238E27FC236}">
                <a16:creationId xmlns:a16="http://schemas.microsoft.com/office/drawing/2014/main" id="{36378304-30C6-4C5E-08AD-3889808E5204}"/>
              </a:ext>
            </a:extLst>
          </p:cNvPr>
          <p:cNvSpPr txBox="1"/>
          <p:nvPr/>
        </p:nvSpPr>
        <p:spPr>
          <a:xfrm rot="16200000">
            <a:off x="-163284" y="3244334"/>
            <a:ext cx="2079170" cy="369332"/>
          </a:xfrm>
          <a:prstGeom prst="rect">
            <a:avLst/>
          </a:prstGeom>
          <a:noFill/>
        </p:spPr>
        <p:txBody>
          <a:bodyPr wrap="square" rtlCol="0">
            <a:spAutoFit/>
          </a:bodyPr>
          <a:lstStyle/>
          <a:p>
            <a:r>
              <a:rPr lang="el-GR" dirty="0"/>
              <a:t>Ακτινική ροή</a:t>
            </a:r>
            <a:endParaRPr lang="en-US" dirty="0"/>
          </a:p>
        </p:txBody>
      </p:sp>
    </p:spTree>
    <p:extLst>
      <p:ext uri="{BB962C8B-B14F-4D97-AF65-F5344CB8AC3E}">
        <p14:creationId xmlns:p14="http://schemas.microsoft.com/office/powerpoint/2010/main" val="14001788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Εικόνα 1" descr="Εικόνα που περιέχει κείμενο, γραμμή, γράφημα, διάγραμμα&#10;&#10;Περιγραφή που δημιουργήθηκε αυτόματα">
            <a:extLst>
              <a:ext uri="{FF2B5EF4-FFF2-40B4-BE49-F238E27FC236}">
                <a16:creationId xmlns:a16="http://schemas.microsoft.com/office/drawing/2014/main" id="{D7DD8981-9247-C685-6544-07775ACC43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6541" y="0"/>
            <a:ext cx="4559808" cy="3419856"/>
          </a:xfrm>
          <a:prstGeom prst="rect">
            <a:avLst/>
          </a:prstGeom>
        </p:spPr>
      </p:pic>
      <p:pic>
        <p:nvPicPr>
          <p:cNvPr id="3" name="Picture 2">
            <a:extLst>
              <a:ext uri="{FF2B5EF4-FFF2-40B4-BE49-F238E27FC236}">
                <a16:creationId xmlns:a16="http://schemas.microsoft.com/office/drawing/2014/main" id="{B54A66E4-3DA1-9C68-86B0-21804FFB8701}"/>
              </a:ext>
            </a:extLst>
          </p:cNvPr>
          <p:cNvPicPr>
            <a:picLocks noChangeAspect="1"/>
          </p:cNvPicPr>
          <p:nvPr/>
        </p:nvPicPr>
        <p:blipFill>
          <a:blip r:embed="rId3"/>
          <a:stretch>
            <a:fillRect/>
          </a:stretch>
        </p:blipFill>
        <p:spPr>
          <a:xfrm>
            <a:off x="392866" y="3419856"/>
            <a:ext cx="4553483" cy="3419856"/>
          </a:xfrm>
          <a:prstGeom prst="rect">
            <a:avLst/>
          </a:prstGeom>
        </p:spPr>
      </p:pic>
      <p:sp>
        <p:nvSpPr>
          <p:cNvPr id="4" name="TextBox 3">
            <a:extLst>
              <a:ext uri="{FF2B5EF4-FFF2-40B4-BE49-F238E27FC236}">
                <a16:creationId xmlns:a16="http://schemas.microsoft.com/office/drawing/2014/main" id="{08337E70-A9E6-312D-7ABC-CDB0AE275686}"/>
              </a:ext>
            </a:extLst>
          </p:cNvPr>
          <p:cNvSpPr txBox="1"/>
          <p:nvPr/>
        </p:nvSpPr>
        <p:spPr>
          <a:xfrm>
            <a:off x="4946349" y="-70508"/>
            <a:ext cx="7245651" cy="7017306"/>
          </a:xfrm>
          <a:prstGeom prst="rect">
            <a:avLst/>
          </a:prstGeom>
          <a:noFill/>
        </p:spPr>
        <p:txBody>
          <a:bodyPr wrap="square" rtlCol="0">
            <a:spAutoFit/>
          </a:bodyPr>
          <a:lstStyle/>
          <a:p>
            <a:pPr marL="285750" indent="-285750">
              <a:buFont typeface="Arial" panose="020B0604020202020204" pitchFamily="34" charset="0"/>
              <a:buChar char="•"/>
            </a:pPr>
            <a:r>
              <a:rPr lang="el-GR" dirty="0"/>
              <a:t>Στην περίπτωση της ακτινικής ροής παρατηρούμε</a:t>
            </a:r>
            <a:r>
              <a:rPr lang="en-US" dirty="0"/>
              <a:t> </a:t>
            </a:r>
            <a:r>
              <a:rPr lang="el-GR" dirty="0"/>
              <a:t>ξανά ότι όσο αυξάνονται τα </a:t>
            </a:r>
            <a:r>
              <a:rPr lang="en-US" dirty="0"/>
              <a:t>streams</a:t>
            </a:r>
            <a:r>
              <a:rPr lang="el-GR" dirty="0"/>
              <a:t>, τόσο καλύτερη συμφωνία έχουμε με το πρότυπο.</a:t>
            </a:r>
            <a:r>
              <a:rPr lang="en-US" dirty="0"/>
              <a:t> </a:t>
            </a:r>
            <a:r>
              <a:rPr lang="el-GR" dirty="0"/>
              <a:t>Αξίζει να σημειωθεί πως στην περίπτωση της ολικής ακτινοβολίας, τόσο τα 4 όσο και τα 8 </a:t>
            </a:r>
            <a:r>
              <a:rPr lang="el-GR" dirty="0" err="1"/>
              <a:t>streams</a:t>
            </a:r>
            <a:r>
              <a:rPr lang="el-GR" dirty="0"/>
              <a:t> ταυτιζόντουσαν για το μεγαλύτερο μέρος του φάσματος ενώ εδώ παρατηρούνται αποκλίσεις.</a:t>
            </a:r>
            <a:endParaRPr lang="en-US" dirty="0"/>
          </a:p>
          <a:p>
            <a:pPr marL="285750" indent="-285750">
              <a:buFont typeface="Arial" panose="020B0604020202020204" pitchFamily="34" charset="0"/>
              <a:buChar char="•"/>
            </a:pPr>
            <a:r>
              <a:rPr lang="el-GR" dirty="0"/>
              <a:t>Παρατηρούνται επίσης διακυμάνσεις με το μήκος κύματος και συγκεκριμένα κοντά στα 750 </a:t>
            </a:r>
            <a:r>
              <a:rPr lang="en-US" dirty="0"/>
              <a:t>nm</a:t>
            </a:r>
            <a:r>
              <a:rPr lang="el-GR" dirty="0"/>
              <a:t> εντοπίζουμε ένα </a:t>
            </a:r>
            <a:r>
              <a:rPr lang="en-US" dirty="0"/>
              <a:t>peak </a:t>
            </a:r>
            <a:r>
              <a:rPr lang="el-GR" dirty="0"/>
              <a:t>όπου όλα τα </a:t>
            </a:r>
            <a:r>
              <a:rPr lang="en-US" dirty="0"/>
              <a:t>streams</a:t>
            </a:r>
            <a:r>
              <a:rPr lang="el-GR" dirty="0"/>
              <a:t> τείνουν να συμπίπτουν. Αυτό συμβαίνει λόγω των γραμμών απορρόφησης των αερίων στην ατμόσφαιρα. Το πόσα φωτόνια επιτρέπεται να περάσουν εξαρτάται κάθε φορά από την </a:t>
            </a:r>
            <a:r>
              <a:rPr lang="el-GR" dirty="0" err="1"/>
              <a:t>ζενίθια</a:t>
            </a:r>
            <a:r>
              <a:rPr lang="el-GR" dirty="0"/>
              <a:t> γωνία. Χαρακτηριστικό παράδειγμα είναι στις 85 μοίρες όπου η εξασθένηση είναι τόση ώστε τα διάφορα </a:t>
            </a:r>
            <a:r>
              <a:rPr lang="el-GR" dirty="0" err="1"/>
              <a:t>peaks</a:t>
            </a:r>
            <a:r>
              <a:rPr lang="en-US" dirty="0"/>
              <a:t> </a:t>
            </a:r>
            <a:r>
              <a:rPr lang="el-GR" dirty="0"/>
              <a:t>να τείνουν να εξομαλυνθούν. Αυτό συμβαίνει καθώς στις μεγάλες γωνίες όπου αυξάνεται ο οπτικός δρόμος, τα φωτόνια είναι πλέον λίγα σε αριθμό και όπως γνωρίζουμε με βάση την θεωρία </a:t>
            </a:r>
            <a:r>
              <a:rPr lang="el-GR" dirty="0" err="1"/>
              <a:t>Chapman</a:t>
            </a:r>
            <a:r>
              <a:rPr lang="el-GR" dirty="0"/>
              <a:t>, το πόση ακτινοβολία θα χαθεί εξαρτάται από τον αριθμό των διαθέσιμων φωτονίων.</a:t>
            </a:r>
          </a:p>
          <a:p>
            <a:pPr marL="285750" indent="-285750">
              <a:buFont typeface="Arial" panose="020B0604020202020204" pitchFamily="34" charset="0"/>
              <a:buChar char="•"/>
            </a:pPr>
            <a:r>
              <a:rPr lang="el-GR" dirty="0"/>
              <a:t>Ομοίως με την περίπτωση της ολικής ακτινοβολίας, και εδώ παρατηρούμε ότι με την αύξηση της </a:t>
            </a:r>
            <a:r>
              <a:rPr lang="el-GR" dirty="0" err="1"/>
              <a:t>ζενίθιας</a:t>
            </a:r>
            <a:r>
              <a:rPr lang="el-GR" dirty="0"/>
              <a:t> γωνίας αυξάνονται οι αποκλίσεις. Αντιθέτως, οι αποκλίσεις μειώνονται με την αύξηση του μήκους κύματος.</a:t>
            </a:r>
          </a:p>
          <a:p>
            <a:pPr marL="285750" indent="-285750">
              <a:buFont typeface="Arial" panose="020B0604020202020204" pitchFamily="34" charset="0"/>
              <a:buChar char="•"/>
            </a:pPr>
            <a:r>
              <a:rPr lang="el-GR" dirty="0"/>
              <a:t>Στα 2 </a:t>
            </a:r>
            <a:r>
              <a:rPr lang="el-GR" dirty="0" err="1"/>
              <a:t>streams</a:t>
            </a:r>
            <a:r>
              <a:rPr lang="en-US" dirty="0"/>
              <a:t>, </a:t>
            </a:r>
            <a:r>
              <a:rPr lang="el-GR" dirty="0"/>
              <a:t>παρατηρούμε ένα ελάχιστο που ξεκινάει κοντά στα 350 </a:t>
            </a:r>
            <a:r>
              <a:rPr lang="el-GR" dirty="0" err="1"/>
              <a:t>nm</a:t>
            </a:r>
            <a:r>
              <a:rPr lang="el-GR" dirty="0"/>
              <a:t> στις 10 μοίρες και ξεπερνάει τα 400 </a:t>
            </a:r>
            <a:r>
              <a:rPr lang="el-GR" dirty="0" err="1"/>
              <a:t>nm</a:t>
            </a:r>
            <a:r>
              <a:rPr lang="el-GR" dirty="0"/>
              <a:t> στις 85 μοίρες δηλαδή το ελάχιστο μετατοπίζεται προς μεγαλύτερα μήκη κύματος με την αύξηση της </a:t>
            </a:r>
            <a:r>
              <a:rPr lang="el-GR" dirty="0" err="1"/>
              <a:t>ζενίθιας</a:t>
            </a:r>
            <a:r>
              <a:rPr lang="el-GR" dirty="0"/>
              <a:t> γωνίας. Το ελάχιστο υποδηλώνει ότι γίνονται πολλαπλές σκεδάσεις και δεν φτάνουν πολλά φωτόνια στο έδαφος.</a:t>
            </a:r>
            <a:endParaRPr lang="en-US" dirty="0"/>
          </a:p>
        </p:txBody>
      </p:sp>
    </p:spTree>
    <p:extLst>
      <p:ext uri="{BB962C8B-B14F-4D97-AF65-F5344CB8AC3E}">
        <p14:creationId xmlns:p14="http://schemas.microsoft.com/office/powerpoint/2010/main" val="317740513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614668A3-5691-2B34-4E3B-E09DEEFEBFAA}"/>
              </a:ext>
            </a:extLst>
          </p:cNvPr>
          <p:cNvSpPr txBox="1"/>
          <p:nvPr/>
        </p:nvSpPr>
        <p:spPr>
          <a:xfrm>
            <a:off x="582386" y="432387"/>
            <a:ext cx="5116286" cy="584775"/>
          </a:xfrm>
          <a:prstGeom prst="rect">
            <a:avLst/>
          </a:prstGeom>
          <a:noFill/>
        </p:spPr>
        <p:txBody>
          <a:bodyPr wrap="square" rtlCol="0">
            <a:spAutoFit/>
          </a:bodyPr>
          <a:lstStyle/>
          <a:p>
            <a:r>
              <a:rPr lang="el-GR" sz="3200" b="1" dirty="0"/>
              <a:t>ΠΡΩΤΑ ΣΥΜΠΕΡΑΣΜΑΤΑ</a:t>
            </a:r>
            <a:endParaRPr lang="en-US" sz="3200" b="1" dirty="0"/>
          </a:p>
        </p:txBody>
      </p:sp>
      <p:sp>
        <p:nvSpPr>
          <p:cNvPr id="3" name="TextBox 2">
            <a:extLst>
              <a:ext uri="{FF2B5EF4-FFF2-40B4-BE49-F238E27FC236}">
                <a16:creationId xmlns:a16="http://schemas.microsoft.com/office/drawing/2014/main" id="{22A95FE6-5A32-E0D3-B078-A27FC48A02C8}"/>
              </a:ext>
            </a:extLst>
          </p:cNvPr>
          <p:cNvSpPr txBox="1"/>
          <p:nvPr/>
        </p:nvSpPr>
        <p:spPr>
          <a:xfrm>
            <a:off x="500743" y="1803967"/>
            <a:ext cx="11277600" cy="3693319"/>
          </a:xfrm>
          <a:prstGeom prst="rect">
            <a:avLst/>
          </a:prstGeom>
          <a:noFill/>
        </p:spPr>
        <p:txBody>
          <a:bodyPr wrap="square" rtlCol="0">
            <a:spAutoFit/>
          </a:bodyPr>
          <a:lstStyle/>
          <a:p>
            <a:pPr marL="285750" indent="-285750">
              <a:buFont typeface="Arial" panose="020B0604020202020204" pitchFamily="34" charset="0"/>
              <a:buChar char="•"/>
            </a:pPr>
            <a:r>
              <a:rPr lang="el-GR" dirty="0"/>
              <a:t>ΑΡΙΘΜΟΣ STREAMS : Τα 2 </a:t>
            </a:r>
            <a:r>
              <a:rPr lang="el-GR" dirty="0" err="1"/>
              <a:t>streams</a:t>
            </a:r>
            <a:r>
              <a:rPr lang="el-GR" dirty="0"/>
              <a:t> αλλάζουν τον οπτικό δρόμο των φωτονίων, αναγκάζοντάς τα να διανύουν μία κάθετη απόσταση με μόνο 2 διευθύνσεις (προς τα πάνω και προς τα κάτω). Αυτό έχει σαν αποτέλεσμα, η διαδρομή που ακολουθούν τα φωτόνια να είναι μικρότερη από την  πραγματική και συνεπώς να υπόκεινται σε λιγότερες σκεδάσεις και να φτάνει στο έδαφος μεγαλύτερος αριθμός φωτονίων. Αυτό οδηγεί σε σφάλματα και αποκλίσεις οι οποίες μειώνονται με την αύξηση του αριθμού των </a:t>
            </a:r>
            <a:r>
              <a:rPr lang="en-US" dirty="0"/>
              <a:t>streams </a:t>
            </a:r>
            <a:r>
              <a:rPr lang="el-GR" dirty="0"/>
              <a:t>καθώς το μοντέλο, λαμβάνοντας υπόψιν περισσότερες γωνίες, κάνει και καλύτερους υπολογισμούς.</a:t>
            </a:r>
          </a:p>
          <a:p>
            <a:pPr marL="285750" indent="-285750">
              <a:buFont typeface="Arial" panose="020B0604020202020204" pitchFamily="34" charset="0"/>
              <a:buChar char="•"/>
            </a:pPr>
            <a:r>
              <a:rPr lang="el-GR" dirty="0"/>
              <a:t>ΖΕΝΙΘΙΑ ΓΩΝΙΑ : Σε μικρές γωνίες, τα σφάλματα τείνουν να είναι αμελητέα και να μεγαλώνουν με την αύξηση της </a:t>
            </a:r>
            <a:r>
              <a:rPr lang="el-GR" dirty="0" err="1"/>
              <a:t>ζενίθιας</a:t>
            </a:r>
            <a:r>
              <a:rPr lang="el-GR" dirty="0"/>
              <a:t> γωνίας. Αυτό συμβαίνει καθώς σε μεγάλες γωνίες κυριαρχεί η συνιστώσα της διάχυτης ακτινοβολίας.</a:t>
            </a:r>
          </a:p>
          <a:p>
            <a:pPr marL="285750" indent="-285750">
              <a:buFont typeface="Arial" panose="020B0604020202020204" pitchFamily="34" charset="0"/>
              <a:buChar char="•"/>
            </a:pPr>
            <a:r>
              <a:rPr lang="el-GR" dirty="0"/>
              <a:t>ΜΗΚΟΣ ΚΥΜΑΤΟΣ : Το μήκος κύματος παίζει σημαντικό ρόλο στην σκέδαση και συγκεκριμένα η εξασθένηση της ακτινοβολίας λόγω της σκέδασης δεν είναι ίδια για όλα τα μήκη κύματος. Η σκέδαση </a:t>
            </a:r>
            <a:r>
              <a:rPr lang="el-GR" dirty="0" err="1"/>
              <a:t>Rayleigh</a:t>
            </a:r>
            <a:r>
              <a:rPr lang="el-GR" dirty="0"/>
              <a:t> είναι πιο έντονη στα μικρά μήκη κύματος δηλαδή επηρεάζεται περισσότερο το υπεριώδες μέρος του φάσματος και τα σφάλματα είναι πιο έντονα εδώ όπου η σκέδαση είναι πιο έντονη.</a:t>
            </a:r>
          </a:p>
          <a:p>
            <a:endParaRPr lang="en-US" dirty="0"/>
          </a:p>
        </p:txBody>
      </p:sp>
      <p:sp>
        <p:nvSpPr>
          <p:cNvPr id="4" name="TextBox 3">
            <a:extLst>
              <a:ext uri="{FF2B5EF4-FFF2-40B4-BE49-F238E27FC236}">
                <a16:creationId xmlns:a16="http://schemas.microsoft.com/office/drawing/2014/main" id="{4E689DF1-6E92-8F33-8781-0FD99E2FFC32}"/>
              </a:ext>
            </a:extLst>
          </p:cNvPr>
          <p:cNvSpPr txBox="1"/>
          <p:nvPr/>
        </p:nvSpPr>
        <p:spPr>
          <a:xfrm>
            <a:off x="582386" y="1272847"/>
            <a:ext cx="10069286" cy="369332"/>
          </a:xfrm>
          <a:prstGeom prst="rect">
            <a:avLst/>
          </a:prstGeom>
          <a:noFill/>
        </p:spPr>
        <p:txBody>
          <a:bodyPr wrap="square" rtlCol="0">
            <a:spAutoFit/>
          </a:bodyPr>
          <a:lstStyle/>
          <a:p>
            <a:r>
              <a:rPr lang="el-GR" dirty="0"/>
              <a:t>Οι μεταβολές που παρατηρήσαμε μπορούν να κατηγοριοποιηθούν στις εξής 3 παραμέτρους:</a:t>
            </a:r>
            <a:endParaRPr lang="en-US" dirty="0"/>
          </a:p>
        </p:txBody>
      </p:sp>
      <p:sp>
        <p:nvSpPr>
          <p:cNvPr id="5" name="TextBox 4">
            <a:extLst>
              <a:ext uri="{FF2B5EF4-FFF2-40B4-BE49-F238E27FC236}">
                <a16:creationId xmlns:a16="http://schemas.microsoft.com/office/drawing/2014/main" id="{A88D6CF9-9B54-7CFC-3311-261D80EA14DE}"/>
              </a:ext>
            </a:extLst>
          </p:cNvPr>
          <p:cNvSpPr txBox="1"/>
          <p:nvPr/>
        </p:nvSpPr>
        <p:spPr>
          <a:xfrm>
            <a:off x="500743" y="5344886"/>
            <a:ext cx="11691258" cy="1200329"/>
          </a:xfrm>
          <a:prstGeom prst="rect">
            <a:avLst/>
          </a:prstGeom>
          <a:noFill/>
        </p:spPr>
        <p:txBody>
          <a:bodyPr wrap="square" rtlCol="0">
            <a:spAutoFit/>
          </a:bodyPr>
          <a:lstStyle/>
          <a:p>
            <a:r>
              <a:rPr lang="el-GR" dirty="0"/>
              <a:t>Κάτι επιπρόσθετο που πρέπει να συζητηθεί είναι το γεγονός ότι στην ακτινική ροή οι διακυμάνσεις φαίνονται πιο έντονες σε σχέση με την ολική ακτινοβολία. Αυτό οφείλεται στο ότι το ποσοστό της διάχυτης συνιστώσας της ακτινοβολίας είναι μεγαλύτερο στην ακτινική ροή άρα και το σφάλμα πιο σημαντικό. Για τον λόγο αυτό παρουσιάζουμε στην συνέχεια τα διαγράμματα της άμεσης και της διάχυτης ακτινοβολίας για τις διάφορες </a:t>
            </a:r>
            <a:r>
              <a:rPr lang="el-GR" dirty="0" err="1"/>
              <a:t>ζενίθιες</a:t>
            </a:r>
            <a:r>
              <a:rPr lang="el-GR" dirty="0"/>
              <a:t> γωνίες.</a:t>
            </a:r>
            <a:endParaRPr lang="en-US" dirty="0"/>
          </a:p>
        </p:txBody>
      </p:sp>
    </p:spTree>
    <p:extLst>
      <p:ext uri="{BB962C8B-B14F-4D97-AF65-F5344CB8AC3E}">
        <p14:creationId xmlns:p14="http://schemas.microsoft.com/office/powerpoint/2010/main" val="8325192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descr="A graph with lines and numbers&#10;&#10;Description automatically generated">
            <a:extLst>
              <a:ext uri="{FF2B5EF4-FFF2-40B4-BE49-F238E27FC236}">
                <a16:creationId xmlns:a16="http://schemas.microsoft.com/office/drawing/2014/main" id="{1EB8D05E-1216-715E-13C7-5A05C3420E0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9145"/>
            <a:ext cx="4559808" cy="3419856"/>
          </a:xfrm>
          <a:prstGeom prst="rect">
            <a:avLst/>
          </a:prstGeom>
        </p:spPr>
      </p:pic>
      <p:pic>
        <p:nvPicPr>
          <p:cNvPr id="9" name="Picture 8" descr="A graph with lines and numbers&#10;&#10;Description automatically generated">
            <a:extLst>
              <a:ext uri="{FF2B5EF4-FFF2-40B4-BE49-F238E27FC236}">
                <a16:creationId xmlns:a16="http://schemas.microsoft.com/office/drawing/2014/main" id="{DAEA13F5-388F-C176-190F-2B340B8F06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36192" y="3428999"/>
            <a:ext cx="4559808" cy="3419856"/>
          </a:xfrm>
          <a:prstGeom prst="rect">
            <a:avLst/>
          </a:prstGeom>
        </p:spPr>
      </p:pic>
      <p:pic>
        <p:nvPicPr>
          <p:cNvPr id="11" name="Picture 10" descr="A graph of a graph showing a wave&#10;&#10;Description automatically generated with medium confidence">
            <a:extLst>
              <a:ext uri="{FF2B5EF4-FFF2-40B4-BE49-F238E27FC236}">
                <a16:creationId xmlns:a16="http://schemas.microsoft.com/office/drawing/2014/main" id="{AB159B17-AC34-2F8D-BAEF-20E2DD9879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096000" y="3428999"/>
            <a:ext cx="4559808" cy="3419856"/>
          </a:xfrm>
          <a:prstGeom prst="rect">
            <a:avLst/>
          </a:prstGeom>
        </p:spPr>
      </p:pic>
      <p:pic>
        <p:nvPicPr>
          <p:cNvPr id="13" name="Picture 12" descr="A graph of a graph showing a wave">
            <a:extLst>
              <a:ext uri="{FF2B5EF4-FFF2-40B4-BE49-F238E27FC236}">
                <a16:creationId xmlns:a16="http://schemas.microsoft.com/office/drawing/2014/main" id="{030A6D4A-B225-099E-9377-526445906B3C}"/>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36192" y="0"/>
            <a:ext cx="4559808" cy="3419856"/>
          </a:xfrm>
          <a:prstGeom prst="rect">
            <a:avLst/>
          </a:prstGeom>
        </p:spPr>
      </p:pic>
      <p:sp>
        <p:nvSpPr>
          <p:cNvPr id="14" name="TextBox 13">
            <a:extLst>
              <a:ext uri="{FF2B5EF4-FFF2-40B4-BE49-F238E27FC236}">
                <a16:creationId xmlns:a16="http://schemas.microsoft.com/office/drawing/2014/main" id="{131149DB-1003-3E26-BD3E-7BD29CAC9086}"/>
              </a:ext>
            </a:extLst>
          </p:cNvPr>
          <p:cNvSpPr txBox="1"/>
          <p:nvPr/>
        </p:nvSpPr>
        <p:spPr>
          <a:xfrm rot="16200000">
            <a:off x="-163284" y="3244334"/>
            <a:ext cx="2079170" cy="369332"/>
          </a:xfrm>
          <a:prstGeom prst="rect">
            <a:avLst/>
          </a:prstGeom>
          <a:noFill/>
        </p:spPr>
        <p:txBody>
          <a:bodyPr wrap="square" rtlCol="0">
            <a:spAutoFit/>
          </a:bodyPr>
          <a:lstStyle/>
          <a:p>
            <a:r>
              <a:rPr lang="el-GR" dirty="0"/>
              <a:t>Άμεση ακτινοβολία</a:t>
            </a:r>
            <a:endParaRPr lang="en-US" dirty="0"/>
          </a:p>
        </p:txBody>
      </p:sp>
    </p:spTree>
    <p:extLst>
      <p:ext uri="{BB962C8B-B14F-4D97-AF65-F5344CB8AC3E}">
        <p14:creationId xmlns:p14="http://schemas.microsoft.com/office/powerpoint/2010/main" val="27440153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graph with a line and numbers&#10;&#10;Description automatically generated with medium confidence">
            <a:extLst>
              <a:ext uri="{FF2B5EF4-FFF2-40B4-BE49-F238E27FC236}">
                <a16:creationId xmlns:a16="http://schemas.microsoft.com/office/drawing/2014/main" id="{17BF058B-5CB4-7957-7467-7055E2588EB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4131" y="0"/>
            <a:ext cx="4559808" cy="3419856"/>
          </a:xfrm>
          <a:prstGeom prst="rect">
            <a:avLst/>
          </a:prstGeom>
        </p:spPr>
      </p:pic>
      <p:pic>
        <p:nvPicPr>
          <p:cNvPr id="3" name="Picture 2" descr="A graph of a graph showing a line">
            <a:extLst>
              <a:ext uri="{FF2B5EF4-FFF2-40B4-BE49-F238E27FC236}">
                <a16:creationId xmlns:a16="http://schemas.microsoft.com/office/drawing/2014/main" id="{C993D6F3-5099-BD99-696B-E24BAAC89B6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4131" y="3419856"/>
            <a:ext cx="4559808" cy="3419856"/>
          </a:xfrm>
          <a:prstGeom prst="rect">
            <a:avLst/>
          </a:prstGeom>
        </p:spPr>
      </p:pic>
      <p:sp>
        <p:nvSpPr>
          <p:cNvPr id="4" name="TextBox 3">
            <a:extLst>
              <a:ext uri="{FF2B5EF4-FFF2-40B4-BE49-F238E27FC236}">
                <a16:creationId xmlns:a16="http://schemas.microsoft.com/office/drawing/2014/main" id="{59070D73-0F9A-41A7-7207-7900C642F262}"/>
              </a:ext>
            </a:extLst>
          </p:cNvPr>
          <p:cNvSpPr txBox="1"/>
          <p:nvPr/>
        </p:nvSpPr>
        <p:spPr>
          <a:xfrm>
            <a:off x="5660571" y="555171"/>
            <a:ext cx="5976258" cy="2308324"/>
          </a:xfrm>
          <a:prstGeom prst="rect">
            <a:avLst/>
          </a:prstGeom>
          <a:noFill/>
        </p:spPr>
        <p:txBody>
          <a:bodyPr wrap="square" rtlCol="0">
            <a:spAutoFit/>
          </a:bodyPr>
          <a:lstStyle/>
          <a:p>
            <a:pPr marL="285750" indent="-285750">
              <a:buFont typeface="Arial" panose="020B0604020202020204" pitchFamily="34" charset="0"/>
              <a:buChar char="•"/>
            </a:pPr>
            <a:r>
              <a:rPr lang="el-GR" dirty="0"/>
              <a:t>Όπως είναι αναμενόμενο, παρατηρούμε ότι για τα 4 και τα 8 </a:t>
            </a:r>
            <a:r>
              <a:rPr lang="en-US" dirty="0"/>
              <a:t>streams</a:t>
            </a:r>
            <a:r>
              <a:rPr lang="el-GR" dirty="0"/>
              <a:t> οι αποκλίσεις στην άμεση ακτινοβολία είναι μηδενικές τόσο για όλα τα μέρη του φάσματος της ακτινοβολίας όσο και για όλες τις υπό μελέτη </a:t>
            </a:r>
            <a:r>
              <a:rPr lang="el-GR" dirty="0" err="1"/>
              <a:t>ζενίθιες</a:t>
            </a:r>
            <a:r>
              <a:rPr lang="el-GR" dirty="0"/>
              <a:t> γωνίες.</a:t>
            </a:r>
          </a:p>
          <a:p>
            <a:pPr marL="285750" indent="-285750">
              <a:buFont typeface="Arial" panose="020B0604020202020204" pitchFamily="34" charset="0"/>
              <a:buChar char="•"/>
            </a:pPr>
            <a:r>
              <a:rPr lang="el-GR" dirty="0"/>
              <a:t>Αποκλίσεις παρατηρούνται στα 2 </a:t>
            </a:r>
            <a:r>
              <a:rPr lang="el-GR" dirty="0" err="1"/>
              <a:t>streams</a:t>
            </a:r>
            <a:r>
              <a:rPr lang="el-GR" dirty="0"/>
              <a:t> οι οποίες αυξάνονται με την αύξηση της </a:t>
            </a:r>
            <a:r>
              <a:rPr lang="el-GR" dirty="0" err="1"/>
              <a:t>ζενίθιας</a:t>
            </a:r>
            <a:r>
              <a:rPr lang="el-GR" dirty="0"/>
              <a:t> γωνίας και αγγίζουν το 100% στις 85 μοίρες και στα 300 </a:t>
            </a:r>
            <a:r>
              <a:rPr lang="el-GR" dirty="0" err="1"/>
              <a:t>nm</a:t>
            </a:r>
            <a:r>
              <a:rPr lang="el-GR"/>
              <a:t>. </a:t>
            </a:r>
            <a:endParaRPr lang="en-US" dirty="0"/>
          </a:p>
        </p:txBody>
      </p:sp>
    </p:spTree>
    <p:extLst>
      <p:ext uri="{BB962C8B-B14F-4D97-AF65-F5344CB8AC3E}">
        <p14:creationId xmlns:p14="http://schemas.microsoft.com/office/powerpoint/2010/main" val="2100127711"/>
      </p:ext>
    </p:extLst>
  </p:cSld>
  <p:clrMapOvr>
    <a:masterClrMapping/>
  </p:clrMapOvr>
</p:sld>
</file>

<file path=ppt/theme/theme1.xml><?xml version="1.0" encoding="utf-8"?>
<a:theme xmlns:a="http://schemas.openxmlformats.org/drawingml/2006/main" name="SineVTI">
  <a:themeElements>
    <a:clrScheme name="AnalogousFromLightSeedRightStep">
      <a:dk1>
        <a:srgbClr val="000000"/>
      </a:dk1>
      <a:lt1>
        <a:srgbClr val="FFFFFF"/>
      </a:lt1>
      <a:dk2>
        <a:srgbClr val="243341"/>
      </a:dk2>
      <a:lt2>
        <a:srgbClr val="E8E2E7"/>
      </a:lt2>
      <a:accent1>
        <a:srgbClr val="7DAD88"/>
      </a:accent1>
      <a:accent2>
        <a:srgbClr val="6FAC96"/>
      </a:accent2>
      <a:accent3>
        <a:srgbClr val="7DA9AC"/>
      </a:accent3>
      <a:accent4>
        <a:srgbClr val="7B9EBE"/>
      </a:accent4>
      <a:accent5>
        <a:srgbClr val="9399CA"/>
      </a:accent5>
      <a:accent6>
        <a:srgbClr val="8F7BBE"/>
      </a:accent6>
      <a:hlink>
        <a:srgbClr val="AE699F"/>
      </a:hlink>
      <a:folHlink>
        <a:srgbClr val="7F7F7F"/>
      </a:folHlink>
    </a:clrScheme>
    <a:fontScheme name="Custom 49">
      <a:majorFont>
        <a:latin typeface="Posterama"/>
        <a:ea typeface=""/>
        <a:cs typeface=""/>
      </a:majorFont>
      <a:minorFont>
        <a:latin typeface="Avenir Next L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ineVTI" id="{8435B2A2-1BD5-4C05-93E5-3C5388B709E3}" vid="{0D704B13-63FE-4848-A298-6B7359B95653}"/>
    </a:ext>
  </a:extLst>
</a:theme>
</file>

<file path=docProps/app.xml><?xml version="1.0" encoding="utf-8"?>
<Properties xmlns="http://schemas.openxmlformats.org/officeDocument/2006/extended-properties" xmlns:vt="http://schemas.openxmlformats.org/officeDocument/2006/docPropsVTypes">
  <Template>TM03457444[[fn=Βάση]]</Template>
  <TotalTime>210</TotalTime>
  <Words>1156</Words>
  <Application>Microsoft Office PowerPoint</Application>
  <PresentationFormat>Widescreen</PresentationFormat>
  <Paragraphs>29</Paragraphs>
  <Slides>12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Arial</vt:lpstr>
      <vt:lpstr>Avenir Next LT Pro</vt:lpstr>
      <vt:lpstr>Posterama</vt:lpstr>
      <vt:lpstr>SineVTI</vt:lpstr>
      <vt:lpstr>Αλληλεπίδραση Ακτινοβολίας - Ατμόσφαιρας</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ΚΑΪΡΑΚΤΙΔΗ ΚΩΝΣΤΑΝΤΙΝΑ</dc:creator>
  <cp:lastModifiedBy>ΚΑΪΡΑΚΤΙΔΗ ΝΕΦΕΛΗ ΖΩΗ</cp:lastModifiedBy>
  <cp:revision>20</cp:revision>
  <dcterms:created xsi:type="dcterms:W3CDTF">2024-12-03T13:35:34Z</dcterms:created>
  <dcterms:modified xsi:type="dcterms:W3CDTF">2024-12-17T20:32:17Z</dcterms:modified>
</cp:coreProperties>
</file>