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267" r:id="rId3"/>
    <p:sldId id="260" r:id="rId4"/>
    <p:sldId id="262" r:id="rId5"/>
    <p:sldId id="257" r:id="rId6"/>
    <p:sldId id="261" r:id="rId7"/>
    <p:sldId id="258" r:id="rId8"/>
    <p:sldId id="270" r:id="rId9"/>
    <p:sldId id="268" r:id="rId10"/>
    <p:sldId id="265" r:id="rId11"/>
    <p:sldId id="264" r:id="rId12"/>
    <p:sldId id="259" r:id="rId13"/>
    <p:sldId id="266"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17C3C-4614-4CB6-B1AA-A0B54645A8B9}" type="datetimeFigureOut">
              <a:rPr lang="en-GB" smtClean="0"/>
              <a:t>13/05/2025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7DA4D-EDC0-43CF-B96C-8DE1C1897BD8}" type="slidenum">
              <a:rPr lang="en-GB" smtClean="0"/>
              <a:t>‹#›</a:t>
            </a:fld>
            <a:endParaRPr lang="en-GB"/>
          </a:p>
        </p:txBody>
      </p:sp>
    </p:spTree>
    <p:extLst>
      <p:ext uri="{BB962C8B-B14F-4D97-AF65-F5344CB8AC3E}">
        <p14:creationId xmlns:p14="http://schemas.microsoft.com/office/powerpoint/2010/main" val="94428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5/13/2025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7204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5/13/2025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0871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5/13/2025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1290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5/13/2025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7511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5/13/2025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57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5/13/2025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0056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5/13/2025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4717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5/13/2025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5909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5/13/2025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5221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5/13/2025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6742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5/13/2025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483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5/13/2025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10334726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omix.aori.u-tokyo.ac.jp/en/public-research/h30-h31-member/&#26481;&#22618;-&#30693;&#2404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w Angle View Of Clouds In Sky">
            <a:extLst>
              <a:ext uri="{FF2B5EF4-FFF2-40B4-BE49-F238E27FC236}">
                <a16:creationId xmlns:a16="http://schemas.microsoft.com/office/drawing/2014/main" id="{887FDC35-0D08-2457-A7EE-DD474F41E63E}"/>
              </a:ext>
            </a:extLst>
          </p:cNvPr>
          <p:cNvPicPr>
            <a:picLocks noChangeAspect="1"/>
          </p:cNvPicPr>
          <p:nvPr/>
        </p:nvPicPr>
        <p:blipFill>
          <a:blip r:embed="rId2">
            <a:alphaModFix amt="60000"/>
          </a:blip>
          <a:srcRect t="5715" b="10016"/>
          <a:stretch/>
        </p:blipFill>
        <p:spPr>
          <a:xfrm>
            <a:off x="-1" y="0"/>
            <a:ext cx="12192000" cy="6857999"/>
          </a:xfrm>
          <a:prstGeom prst="rect">
            <a:avLst/>
          </a:prstGeom>
        </p:spPr>
      </p:pic>
      <p:sp>
        <p:nvSpPr>
          <p:cNvPr id="2" name="Title 1">
            <a:extLst>
              <a:ext uri="{FF2B5EF4-FFF2-40B4-BE49-F238E27FC236}">
                <a16:creationId xmlns:a16="http://schemas.microsoft.com/office/drawing/2014/main" id="{03C029B1-F28F-2227-FBD4-BACF56D0E4DE}"/>
              </a:ext>
            </a:extLst>
          </p:cNvPr>
          <p:cNvSpPr>
            <a:spLocks noGrp="1"/>
          </p:cNvSpPr>
          <p:nvPr>
            <p:ph type="ctrTitle"/>
          </p:nvPr>
        </p:nvSpPr>
        <p:spPr>
          <a:xfrm>
            <a:off x="972206" y="1450275"/>
            <a:ext cx="10247586" cy="2070239"/>
          </a:xfrm>
        </p:spPr>
        <p:txBody>
          <a:bodyPr>
            <a:normAutofit/>
          </a:bodyPr>
          <a:lstStyle/>
          <a:p>
            <a:r>
              <a:rPr lang="en-GB" sz="5400" dirty="0">
                <a:solidFill>
                  <a:srgbClr val="FFFFFF"/>
                </a:solidFill>
              </a:rPr>
              <a:t>CLASS Simulations</a:t>
            </a:r>
            <a:br>
              <a:rPr lang="en-GB" sz="5400" dirty="0">
                <a:solidFill>
                  <a:srgbClr val="FFFFFF"/>
                </a:solidFill>
              </a:rPr>
            </a:br>
            <a:r>
              <a:rPr lang="en-GB" sz="5400" dirty="0">
                <a:solidFill>
                  <a:srgbClr val="FFFFFF"/>
                </a:solidFill>
              </a:rPr>
              <a:t>Vertical Subsidence Velocity</a:t>
            </a:r>
          </a:p>
        </p:txBody>
      </p:sp>
      <p:sp>
        <p:nvSpPr>
          <p:cNvPr id="3" name="Subtitle 2">
            <a:extLst>
              <a:ext uri="{FF2B5EF4-FFF2-40B4-BE49-F238E27FC236}">
                <a16:creationId xmlns:a16="http://schemas.microsoft.com/office/drawing/2014/main" id="{0587A69D-96C6-4EA5-65F7-9175803747DD}"/>
              </a:ext>
            </a:extLst>
          </p:cNvPr>
          <p:cNvSpPr>
            <a:spLocks noGrp="1"/>
          </p:cNvSpPr>
          <p:nvPr>
            <p:ph type="subTitle" idx="1"/>
          </p:nvPr>
        </p:nvSpPr>
        <p:spPr>
          <a:xfrm>
            <a:off x="2301922" y="3993634"/>
            <a:ext cx="7588155" cy="1414091"/>
          </a:xfrm>
        </p:spPr>
        <p:txBody>
          <a:bodyPr>
            <a:noAutofit/>
          </a:bodyPr>
          <a:lstStyle/>
          <a:p>
            <a:r>
              <a:rPr lang="en-GB" sz="2200" dirty="0">
                <a:solidFill>
                  <a:srgbClr val="FFFFFF"/>
                </a:solidFill>
              </a:rPr>
              <a:t>Atmospheric Simulations </a:t>
            </a:r>
          </a:p>
          <a:p>
            <a:r>
              <a:rPr lang="en-GB" sz="2200" dirty="0">
                <a:solidFill>
                  <a:srgbClr val="FFFFFF"/>
                </a:solidFill>
              </a:rPr>
              <a:t>Nadia Kairaktidi</a:t>
            </a:r>
          </a:p>
          <a:p>
            <a:r>
              <a:rPr lang="en-GB" sz="2200" dirty="0">
                <a:solidFill>
                  <a:srgbClr val="FFFFFF"/>
                </a:solidFill>
              </a:rPr>
              <a:t>1068622</a:t>
            </a:r>
          </a:p>
        </p:txBody>
      </p:sp>
    </p:spTree>
    <p:extLst>
      <p:ext uri="{BB962C8B-B14F-4D97-AF65-F5344CB8AC3E}">
        <p14:creationId xmlns:p14="http://schemas.microsoft.com/office/powerpoint/2010/main" val="38246910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A14F6F81-0397-DB4A-8A39-D6FB9C9D15F2}"/>
            </a:ext>
          </a:extLst>
        </p:cNvPr>
        <p:cNvGrpSpPr/>
        <p:nvPr/>
      </p:nvGrpSpPr>
      <p:grpSpPr>
        <a:xfrm>
          <a:off x="0" y="0"/>
          <a:ext cx="0" cy="0"/>
          <a:chOff x="0" y="0"/>
          <a:chExt cx="0" cy="0"/>
        </a:xfrm>
      </p:grpSpPr>
      <p:pic>
        <p:nvPicPr>
          <p:cNvPr id="7" name="Picture 6" descr="A graph with different colored lines&#10;&#10;AI-generated content may be incorrect.">
            <a:extLst>
              <a:ext uri="{FF2B5EF4-FFF2-40B4-BE49-F238E27FC236}">
                <a16:creationId xmlns:a16="http://schemas.microsoft.com/office/drawing/2014/main" id="{BFDC7C25-951B-D9A4-1F0F-0617878C5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0" y="685794"/>
            <a:ext cx="9144019" cy="5486411"/>
          </a:xfrm>
          <a:prstGeom prst="rect">
            <a:avLst/>
          </a:prstGeom>
        </p:spPr>
      </p:pic>
    </p:spTree>
    <p:extLst>
      <p:ext uri="{BB962C8B-B14F-4D97-AF65-F5344CB8AC3E}">
        <p14:creationId xmlns:p14="http://schemas.microsoft.com/office/powerpoint/2010/main" val="150356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89BC9EF1-7657-F2E5-8148-F5FD8304D47A}"/>
            </a:ext>
          </a:extLst>
        </p:cNvPr>
        <p:cNvGrpSpPr/>
        <p:nvPr/>
      </p:nvGrpSpPr>
      <p:grpSpPr>
        <a:xfrm>
          <a:off x="0" y="0"/>
          <a:ext cx="0" cy="0"/>
          <a:chOff x="0" y="0"/>
          <a:chExt cx="0" cy="0"/>
        </a:xfrm>
      </p:grpSpPr>
      <p:pic>
        <p:nvPicPr>
          <p:cNvPr id="2" name="Picture 1" descr="A graph of different colored lines&#10;&#10;AI-generated content may be incorrect.">
            <a:extLst>
              <a:ext uri="{FF2B5EF4-FFF2-40B4-BE49-F238E27FC236}">
                <a16:creationId xmlns:a16="http://schemas.microsoft.com/office/drawing/2014/main" id="{3E79EA72-11D1-3530-8F49-C94EC8FE9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0" y="685794"/>
            <a:ext cx="9144019" cy="5486411"/>
          </a:xfrm>
          <a:prstGeom prst="rect">
            <a:avLst/>
          </a:prstGeom>
        </p:spPr>
      </p:pic>
    </p:spTree>
    <p:extLst>
      <p:ext uri="{BB962C8B-B14F-4D97-AF65-F5344CB8AC3E}">
        <p14:creationId xmlns:p14="http://schemas.microsoft.com/office/powerpoint/2010/main" val="391194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47AB30D6-DDE3-5BDB-D25B-4D0961C9D0B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5C5569-0EBE-5282-7C63-999E1A108B1D}"/>
              </a:ext>
            </a:extLst>
          </p:cNvPr>
          <p:cNvSpPr txBox="1"/>
          <p:nvPr/>
        </p:nvSpPr>
        <p:spPr>
          <a:xfrm>
            <a:off x="244148" y="150785"/>
            <a:ext cx="11947852" cy="6863417"/>
          </a:xfrm>
          <a:prstGeom prst="rect">
            <a:avLst/>
          </a:prstGeom>
          <a:noFill/>
        </p:spPr>
        <p:txBody>
          <a:bodyPr wrap="square">
            <a:spAutoFit/>
          </a:bodyPr>
          <a:lstStyle/>
          <a:p>
            <a:r>
              <a:rPr lang="en-GB" sz="2200" b="1" dirty="0"/>
              <a:t>Boundary Layer Characteristics when ∂h/∂t = 0</a:t>
            </a:r>
          </a:p>
          <a:p>
            <a:endParaRPr lang="en-GB" sz="2200" b="1" dirty="0"/>
          </a:p>
          <a:p>
            <a:pPr marL="342900" indent="-342900">
              <a:buAutoNum type="arabicPeriod"/>
            </a:pPr>
            <a:r>
              <a:rPr lang="en-GB" dirty="0"/>
              <a:t>Constant Boundary Layer Height: The mixed-layer depth h remains constant throughout the simulation. This indicates a balance between upward entrainment and downward subsidence.</a:t>
            </a:r>
          </a:p>
          <a:p>
            <a:pPr marL="342900" indent="-342900">
              <a:buAutoNum type="arabicPeriod"/>
            </a:pPr>
            <a:endParaRPr lang="en-GB" dirty="0"/>
          </a:p>
          <a:p>
            <a:pPr marL="342900" indent="-342900">
              <a:buAutoNum type="arabicPeriod"/>
            </a:pPr>
            <a:r>
              <a:rPr lang="en-GB" dirty="0"/>
              <a:t>Suppressed Vertical Mixing: The vertical mixing is less vigorous due to the reduced or absent buoyant convection (e.g. from surface heating). Vertical transport of heat, moisture, and momentum is limited.</a:t>
            </a:r>
          </a:p>
          <a:p>
            <a:pPr marL="342900" indent="-342900">
              <a:buAutoNum type="arabicPeriod"/>
            </a:pPr>
            <a:endParaRPr lang="en-GB" dirty="0"/>
          </a:p>
          <a:p>
            <a:pPr marL="342900" indent="-342900">
              <a:buAutoNum type="arabicPeriod"/>
            </a:pPr>
            <a:r>
              <a:rPr lang="en-GB" dirty="0"/>
              <a:t>Capped Entrainment Zone: Entrainment still occurs but only maintains the current ABL height. The inversion layer at the top remains strong or may intensify.</a:t>
            </a:r>
          </a:p>
          <a:p>
            <a:pPr marL="342900" indent="-342900">
              <a:buAutoNum type="arabicPeriod"/>
            </a:pPr>
            <a:endParaRPr lang="en-GB" dirty="0"/>
          </a:p>
          <a:p>
            <a:pPr marL="342900" indent="-342900">
              <a:buAutoNum type="arabicPeriod"/>
            </a:pPr>
            <a:r>
              <a:rPr lang="en-GB" dirty="0"/>
              <a:t>Stable or Weakly Unstable Conditions : Vertical temperature gradients near the inversion stay sharp. Stratification remains stable, especially under clear-sky, high-pressure conditions.</a:t>
            </a:r>
          </a:p>
          <a:p>
            <a:pPr marL="342900" indent="-342900">
              <a:buAutoNum type="arabicPeriod"/>
            </a:pPr>
            <a:endParaRPr lang="en-GB" dirty="0"/>
          </a:p>
          <a:p>
            <a:pPr marL="342900" indent="-342900">
              <a:buAutoNum type="arabicPeriod"/>
            </a:pPr>
            <a:r>
              <a:rPr lang="en-GB" dirty="0"/>
              <a:t>Poor Ventilation : Pollutants, moisture, or heat introduced near the surface are trapped. Air quality may deteriorate due to stagnation.</a:t>
            </a:r>
          </a:p>
          <a:p>
            <a:pPr marL="342900" indent="-342900">
              <a:buAutoNum type="arabicPeriod"/>
            </a:pPr>
            <a:endParaRPr lang="en-GB" dirty="0"/>
          </a:p>
          <a:p>
            <a:pPr marL="342900" indent="-342900">
              <a:buAutoNum type="arabicPeriod"/>
            </a:pPr>
            <a:r>
              <a:rPr lang="en-GB" dirty="0"/>
              <a:t>Energy Budget : Surface sensible heat flux is mostly balanced by turbulent mixing within the fixed-depth layer, not by growth. Turbulent kinetic energy may be low due to weak forcing.</a:t>
            </a:r>
          </a:p>
          <a:p>
            <a:pPr marL="342900" indent="-342900">
              <a:buAutoNum type="arabicPeriod"/>
            </a:pPr>
            <a:endParaRPr lang="en-GB" dirty="0"/>
          </a:p>
          <a:p>
            <a:r>
              <a:rPr lang="en-GB" dirty="0"/>
              <a:t>This is typical under persistent high-pressure systems with clear skies and light winds. Pollutants can accumulate, and diurnal temperature ranges may increase due to poor mixing. The boundary layer becomes shallow and capped, leading to stable and often hazy atmospheric conditions.</a:t>
            </a:r>
          </a:p>
          <a:p>
            <a:endParaRPr lang="en-GB" dirty="0"/>
          </a:p>
        </p:txBody>
      </p:sp>
    </p:spTree>
    <p:extLst>
      <p:ext uri="{BB962C8B-B14F-4D97-AF65-F5344CB8AC3E}">
        <p14:creationId xmlns:p14="http://schemas.microsoft.com/office/powerpoint/2010/main" val="35170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3D2F1C08-BCD5-F60E-1DB0-74F48C73004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65E5F9-5012-2751-1599-5381418FE877}"/>
              </a:ext>
            </a:extLst>
          </p:cNvPr>
          <p:cNvSpPr txBox="1"/>
          <p:nvPr/>
        </p:nvSpPr>
        <p:spPr>
          <a:xfrm>
            <a:off x="367861" y="446122"/>
            <a:ext cx="11361683" cy="5816977"/>
          </a:xfrm>
          <a:prstGeom prst="rect">
            <a:avLst/>
          </a:prstGeom>
          <a:noFill/>
        </p:spPr>
        <p:txBody>
          <a:bodyPr wrap="square">
            <a:spAutoFit/>
          </a:bodyPr>
          <a:lstStyle/>
          <a:p>
            <a:r>
              <a:rPr lang="en-GB" sz="2200" b="1" dirty="0"/>
              <a:t>Conclusion</a:t>
            </a:r>
          </a:p>
          <a:p>
            <a:endParaRPr lang="en-GB" sz="2200" b="1" dirty="0"/>
          </a:p>
          <a:p>
            <a:pPr algn="just"/>
            <a:endParaRPr lang="en-GB" sz="2200" b="1" dirty="0"/>
          </a:p>
          <a:p>
            <a:pPr marL="285750" indent="-285750" algn="just">
              <a:buFont typeface="Wingdings" panose="05000000000000000000" pitchFamily="2" charset="2"/>
              <a:buChar char="Ø"/>
            </a:pPr>
            <a:r>
              <a:rPr lang="en-GB" dirty="0"/>
              <a:t>This study demonstrates the significant impact of vertical subsidence velocity on boundary layer development under varying high-pressure conditions. </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t>Stronger high-pressure systems, indicated by higher divergence values, lead to enhanced subsidence and a suppressed boundary layer height. </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t>This suppression of vertical mixing limits the exchange of heat, moisture, and momentum between the surface and the free atmosphere. As a result, surface temperatures can become more extreme—warmer during the day and cooler at night—due to the lack of convective mixing, while potential temperature gradients near the inversion remain sharp.</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t>When subsidence balances entrainment, vertical mixing becomes minimal, resulting in a stable boundary layer and limited atmospheric exchange. </a:t>
            </a:r>
          </a:p>
          <a:p>
            <a:pPr marL="285750" indent="-285750" algn="just">
              <a:buFont typeface="Wingdings" panose="05000000000000000000" pitchFamily="2" charset="2"/>
              <a:buChar char="Ø"/>
            </a:pPr>
            <a:endParaRPr lang="en-GB" dirty="0"/>
          </a:p>
          <a:p>
            <a:pPr marL="285750" indent="-285750" algn="just">
              <a:buFont typeface="Wingdings" panose="05000000000000000000" pitchFamily="2" charset="2"/>
              <a:buChar char="Ø"/>
            </a:pPr>
            <a:r>
              <a:rPr lang="en-GB" dirty="0"/>
              <a:t>These findings emphasize the crucial role of large-scale dynamics in shaping boundary layer characteristics and highlight the potential implications for air quality, energy budgets, and weather forecasting under persistent high-pressure systems.</a:t>
            </a:r>
          </a:p>
        </p:txBody>
      </p:sp>
    </p:spTree>
    <p:extLst>
      <p:ext uri="{BB962C8B-B14F-4D97-AF65-F5344CB8AC3E}">
        <p14:creationId xmlns:p14="http://schemas.microsoft.com/office/powerpoint/2010/main" val="280591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8CC2434-44AF-DA48-3629-CF6B90625DA6}"/>
            </a:ext>
          </a:extLst>
        </p:cNvPr>
        <p:cNvGrpSpPr/>
        <p:nvPr/>
      </p:nvGrpSpPr>
      <p:grpSpPr>
        <a:xfrm>
          <a:off x="0" y="0"/>
          <a:ext cx="0" cy="0"/>
          <a:chOff x="0" y="0"/>
          <a:chExt cx="0" cy="0"/>
        </a:xfrm>
      </p:grpSpPr>
      <p:pic>
        <p:nvPicPr>
          <p:cNvPr id="1028" name="Picture 4" descr="Thank-You Note Templates For Any Type Of Interview - JSG">
            <a:extLst>
              <a:ext uri="{FF2B5EF4-FFF2-40B4-BE49-F238E27FC236}">
                <a16:creationId xmlns:a16="http://schemas.microsoft.com/office/drawing/2014/main" id="{8E570927-7F73-D4B2-4A7A-148362832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202" y="975044"/>
            <a:ext cx="7359595" cy="4907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7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C12E7F9A-0DF8-6BDE-3822-5B2FB2C52C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083C7F-C42F-A91D-A3B8-86C0CE45BEE9}"/>
              </a:ext>
            </a:extLst>
          </p:cNvPr>
          <p:cNvSpPr txBox="1"/>
          <p:nvPr/>
        </p:nvSpPr>
        <p:spPr>
          <a:xfrm>
            <a:off x="369773" y="292103"/>
            <a:ext cx="10991910" cy="430887"/>
          </a:xfrm>
          <a:prstGeom prst="rect">
            <a:avLst/>
          </a:prstGeom>
          <a:noFill/>
        </p:spPr>
        <p:txBody>
          <a:bodyPr wrap="square" rtlCol="0">
            <a:spAutoFit/>
          </a:bodyPr>
          <a:lstStyle/>
          <a:p>
            <a:r>
              <a:rPr lang="en-GB" sz="2200" b="1" dirty="0"/>
              <a:t>Mean vertical subsidence velocity: from weak to strong high-pressure systems</a:t>
            </a:r>
          </a:p>
        </p:txBody>
      </p:sp>
      <p:sp>
        <p:nvSpPr>
          <p:cNvPr id="4" name="TextBox 3">
            <a:extLst>
              <a:ext uri="{FF2B5EF4-FFF2-40B4-BE49-F238E27FC236}">
                <a16:creationId xmlns:a16="http://schemas.microsoft.com/office/drawing/2014/main" id="{D62895CE-A7B0-AFA8-EC25-FCD94D6AB674}"/>
              </a:ext>
            </a:extLst>
          </p:cNvPr>
          <p:cNvSpPr txBox="1"/>
          <p:nvPr/>
        </p:nvSpPr>
        <p:spPr>
          <a:xfrm>
            <a:off x="6674069" y="1215915"/>
            <a:ext cx="4372304" cy="5078313"/>
          </a:xfrm>
          <a:prstGeom prst="rect">
            <a:avLst/>
          </a:prstGeom>
          <a:noFill/>
        </p:spPr>
        <p:txBody>
          <a:bodyPr wrap="square">
            <a:spAutoFit/>
          </a:bodyPr>
          <a:lstStyle/>
          <a:p>
            <a:pPr algn="just"/>
            <a:r>
              <a:rPr lang="en-GB" dirty="0"/>
              <a:t>Closely linked to the presence of high-pressure systems is </a:t>
            </a:r>
            <a:r>
              <a:rPr lang="en-GB" u="sng" dirty="0"/>
              <a:t>large-scale vertical motion</a:t>
            </a:r>
            <a:r>
              <a:rPr lang="en-GB" dirty="0"/>
              <a:t>. This vertical motion is related to the </a:t>
            </a:r>
            <a:r>
              <a:rPr lang="en-GB" u="sng" dirty="0"/>
              <a:t>horizontal wind divergence</a:t>
            </a:r>
            <a:r>
              <a:rPr lang="en-GB" dirty="0"/>
              <a:t>, as high pressure systems create </a:t>
            </a:r>
            <a:r>
              <a:rPr lang="en-GB" u="sng" dirty="0"/>
              <a:t>slow downward vertical motion</a:t>
            </a:r>
            <a:r>
              <a:rPr lang="en-GB" dirty="0"/>
              <a:t> called </a:t>
            </a:r>
            <a:r>
              <a:rPr lang="en-GB" b="1" dirty="0"/>
              <a:t>subsidence</a:t>
            </a:r>
            <a:r>
              <a:rPr lang="en-GB" dirty="0"/>
              <a:t>. The presence of subsiding motions also influences the boundary layer development as the lapse rate is an effect of the large synoptic scales on the ABL. In problems where we are dealing with dynamic changes in properties at the exchange zone, we need to account for the potential contribution of vertical transport due to the large-scale motions driven by the mean subsidence velocity wₛ. </a:t>
            </a:r>
          </a:p>
        </p:txBody>
      </p:sp>
      <p:pic>
        <p:nvPicPr>
          <p:cNvPr id="1026" name="Picture 2" descr="海洋混合学の創設 » Tomoki Tozuka">
            <a:hlinkClick r:id="rId2"/>
            <a:extLst>
              <a:ext uri="{FF2B5EF4-FFF2-40B4-BE49-F238E27FC236}">
                <a16:creationId xmlns:a16="http://schemas.microsoft.com/office/drawing/2014/main" id="{DC3DD06E-8F47-2DBD-6CA0-C7FE78D91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83" y="1436632"/>
            <a:ext cx="5364217" cy="447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1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73E6582E-2A90-2A59-D00C-173DCCED5D2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F425FF-FBAE-889A-38F8-05EEC8D491B7}"/>
              </a:ext>
            </a:extLst>
          </p:cNvPr>
          <p:cNvSpPr txBox="1"/>
          <p:nvPr/>
        </p:nvSpPr>
        <p:spPr>
          <a:xfrm>
            <a:off x="515007" y="474345"/>
            <a:ext cx="11161986" cy="5909310"/>
          </a:xfrm>
          <a:prstGeom prst="rect">
            <a:avLst/>
          </a:prstGeom>
          <a:noFill/>
        </p:spPr>
        <p:txBody>
          <a:bodyPr wrap="square">
            <a:spAutoFit/>
          </a:bodyPr>
          <a:lstStyle/>
          <a:p>
            <a:r>
              <a:rPr lang="en-GB" dirty="0"/>
              <a:t>The entrainment process represented by w</a:t>
            </a:r>
            <a:r>
              <a:rPr lang="el-GR" dirty="0"/>
              <a:t>΄θ΄</a:t>
            </a:r>
            <a:r>
              <a:rPr lang="en-GB" dirty="0"/>
              <a:t>ₑ is defined as the process whereby air with heat properties from the free atmosphere is mixed into the mixed layer, and it is therefore related to the jump at the inversion.</a:t>
            </a:r>
            <a:r>
              <a:rPr lang="el-GR" dirty="0"/>
              <a:t> </a:t>
            </a:r>
            <a:r>
              <a:rPr lang="en-GB" dirty="0"/>
              <a:t>We assume that the inversion is represented by a sharp discontinuity, namely, the zero-order jump closure (ZOJ).</a:t>
            </a:r>
            <a:r>
              <a:rPr lang="el-GR" dirty="0"/>
              <a:t> </a:t>
            </a:r>
            <a:r>
              <a:rPr lang="en-GB" dirty="0"/>
              <a:t>Therefore, the entrainment process can be described by the following equation :</a:t>
            </a:r>
          </a:p>
          <a:p>
            <a:endParaRPr lang="el-GR" dirty="0"/>
          </a:p>
          <a:p>
            <a:endParaRPr lang="el-GR" dirty="0"/>
          </a:p>
          <a:p>
            <a:endParaRPr lang="el-GR" dirty="0"/>
          </a:p>
          <a:p>
            <a:endParaRPr lang="en-GB" dirty="0"/>
          </a:p>
          <a:p>
            <a:r>
              <a:rPr lang="en-GB" dirty="0"/>
              <a:t>By rewriting this, we obtain an expression of the boundary layer growth as a function of the entrainment flux </a:t>
            </a:r>
            <a:endParaRPr lang="el-GR" dirty="0"/>
          </a:p>
          <a:p>
            <a:endParaRPr lang="el-GR" dirty="0"/>
          </a:p>
          <a:p>
            <a:endParaRPr lang="el-GR" dirty="0"/>
          </a:p>
          <a:p>
            <a:br>
              <a:rPr lang="en-GB" dirty="0"/>
            </a:br>
            <a:endParaRPr lang="en-GB" dirty="0"/>
          </a:p>
          <a:p>
            <a:r>
              <a:rPr lang="en-GB" dirty="0"/>
              <a:t>This equation states that the mixed layer grows by entrainment of warm air from the free atmosphere (wₑ &gt; 0), and it is opposed by the vertical velocity subsidence (wₛ &lt; 0) driven by high pressure situations. This growth is limited by the presence of a stably stratified layer defined by a potential temperature jump at the CBL top. This jump at the inversion, represented by </a:t>
            </a:r>
            <a:r>
              <a:rPr lang="el-GR" dirty="0"/>
              <a:t>Δ</a:t>
            </a:r>
            <a:r>
              <a:rPr lang="en-GB" dirty="0"/>
              <a:t>θₕ = θₕ₊ - </a:t>
            </a:r>
            <a:r>
              <a:rPr lang="el-GR" dirty="0"/>
              <a:t>&lt;</a:t>
            </a:r>
            <a:r>
              <a:rPr lang="en-GB" dirty="0"/>
              <a:t>θ</a:t>
            </a:r>
            <a:r>
              <a:rPr lang="el-GR" dirty="0"/>
              <a:t>&gt;</a:t>
            </a:r>
            <a:r>
              <a:rPr lang="en-GB" dirty="0"/>
              <a:t>, changes during the growth and evolution of the mixed layer. Consequently, depending on a positive or negative tendency, the boundary layer growth increases or decreases.</a:t>
            </a:r>
          </a:p>
        </p:txBody>
      </p:sp>
      <p:pic>
        <p:nvPicPr>
          <p:cNvPr id="4" name="Picture 3">
            <a:extLst>
              <a:ext uri="{FF2B5EF4-FFF2-40B4-BE49-F238E27FC236}">
                <a16:creationId xmlns:a16="http://schemas.microsoft.com/office/drawing/2014/main" id="{6EAA1C9B-A57A-7CA3-432E-4F87AC97B2C6}"/>
              </a:ext>
            </a:extLst>
          </p:cNvPr>
          <p:cNvPicPr>
            <a:picLocks noChangeAspect="1"/>
          </p:cNvPicPr>
          <p:nvPr/>
        </p:nvPicPr>
        <p:blipFill>
          <a:blip r:embed="rId2"/>
          <a:stretch>
            <a:fillRect/>
          </a:stretch>
        </p:blipFill>
        <p:spPr>
          <a:xfrm>
            <a:off x="3884436" y="1867165"/>
            <a:ext cx="4086795" cy="895475"/>
          </a:xfrm>
          <a:prstGeom prst="rect">
            <a:avLst/>
          </a:prstGeom>
        </p:spPr>
      </p:pic>
      <p:pic>
        <p:nvPicPr>
          <p:cNvPr id="7" name="Picture 6">
            <a:extLst>
              <a:ext uri="{FF2B5EF4-FFF2-40B4-BE49-F238E27FC236}">
                <a16:creationId xmlns:a16="http://schemas.microsoft.com/office/drawing/2014/main" id="{4520CFE7-B03F-E367-3AFC-9325075DF37B}"/>
              </a:ext>
            </a:extLst>
          </p:cNvPr>
          <p:cNvPicPr>
            <a:picLocks noChangeAspect="1"/>
          </p:cNvPicPr>
          <p:nvPr/>
        </p:nvPicPr>
        <p:blipFill>
          <a:blip r:embed="rId3"/>
          <a:stretch>
            <a:fillRect/>
          </a:stretch>
        </p:blipFill>
        <p:spPr>
          <a:xfrm>
            <a:off x="4332173" y="3552318"/>
            <a:ext cx="3191320" cy="847843"/>
          </a:xfrm>
          <a:prstGeom prst="rect">
            <a:avLst/>
          </a:prstGeom>
        </p:spPr>
      </p:pic>
    </p:spTree>
    <p:extLst>
      <p:ext uri="{BB962C8B-B14F-4D97-AF65-F5344CB8AC3E}">
        <p14:creationId xmlns:p14="http://schemas.microsoft.com/office/powerpoint/2010/main" val="309839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912C17F4-DCD2-34BC-A63C-B0C7740226B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82EDFE-29FE-5B54-19F3-FA41A5BCC49D}"/>
              </a:ext>
            </a:extLst>
          </p:cNvPr>
          <p:cNvSpPr txBox="1"/>
          <p:nvPr/>
        </p:nvSpPr>
        <p:spPr>
          <a:xfrm>
            <a:off x="369773" y="3118054"/>
            <a:ext cx="11622530" cy="3139321"/>
          </a:xfrm>
          <a:prstGeom prst="rect">
            <a:avLst/>
          </a:prstGeom>
          <a:noFill/>
        </p:spPr>
        <p:txBody>
          <a:bodyPr wrap="square">
            <a:spAutoFit/>
          </a:bodyPr>
          <a:lstStyle/>
          <a:p>
            <a:r>
              <a:rPr lang="en-GB" dirty="0"/>
              <a:t>where wₛ is the large-scale subsidence velocity (units m s ⁻¹) that is a function of the horizontal wind divergence in s⁻¹, where Uₕ is the horizontal mean wind. Large-scale high-pressure systems are characterized by positive Div (Uₕ) and therefore negative wₛ as we will see in the following graphs.</a:t>
            </a:r>
          </a:p>
          <a:p>
            <a:endParaRPr lang="en-GB" dirty="0"/>
          </a:p>
          <a:p>
            <a:endParaRPr lang="en-GB" dirty="0"/>
          </a:p>
          <a:p>
            <a:r>
              <a:rPr lang="en-GB" dirty="0"/>
              <a:t>Typical values of Div (Uₕ) are on the order of 10⁻⁵ s⁻¹ . By using the above expression, we obtain subsidence velocities that are of similar order to the entrainment velocity wₑ (cm s⁻¹). To study the role of the vertical subsidence velocity, we first set a situation with three different values of subsidence, one where Div (Uₕ) is equal to 10⁻⁵ s⁻¹ (weak divergence), one where Div (Uₕ) is equal to 5*10⁻⁵ s⁻¹ (strong divergence) and one for zero divergence.  Employing the above, we plot the subsidence velocity as a function of height to find its dependence on it. We repeat this process for both diurnal and non-diurnal cycles.</a:t>
            </a:r>
          </a:p>
        </p:txBody>
      </p:sp>
      <p:sp>
        <p:nvSpPr>
          <p:cNvPr id="2" name="TextBox 1">
            <a:extLst>
              <a:ext uri="{FF2B5EF4-FFF2-40B4-BE49-F238E27FC236}">
                <a16:creationId xmlns:a16="http://schemas.microsoft.com/office/drawing/2014/main" id="{975CBA09-AEDD-2D82-7540-A5B3C1E7D170}"/>
              </a:ext>
            </a:extLst>
          </p:cNvPr>
          <p:cNvSpPr txBox="1"/>
          <p:nvPr/>
        </p:nvSpPr>
        <p:spPr>
          <a:xfrm>
            <a:off x="369773" y="292103"/>
            <a:ext cx="10991910" cy="430887"/>
          </a:xfrm>
          <a:prstGeom prst="rect">
            <a:avLst/>
          </a:prstGeom>
          <a:noFill/>
        </p:spPr>
        <p:txBody>
          <a:bodyPr wrap="square" rtlCol="0">
            <a:spAutoFit/>
          </a:bodyPr>
          <a:lstStyle/>
          <a:p>
            <a:r>
              <a:rPr lang="en-GB" sz="2200" b="1" dirty="0"/>
              <a:t>Mean vertical subsidence velocity: from weak to strong high-pressure systems</a:t>
            </a:r>
          </a:p>
        </p:txBody>
      </p:sp>
      <p:sp>
        <p:nvSpPr>
          <p:cNvPr id="4" name="TextBox 3">
            <a:extLst>
              <a:ext uri="{FF2B5EF4-FFF2-40B4-BE49-F238E27FC236}">
                <a16:creationId xmlns:a16="http://schemas.microsoft.com/office/drawing/2014/main" id="{A99F67CD-DE21-F3C2-096C-5B0DFC8E3255}"/>
              </a:ext>
            </a:extLst>
          </p:cNvPr>
          <p:cNvSpPr txBox="1"/>
          <p:nvPr/>
        </p:nvSpPr>
        <p:spPr>
          <a:xfrm>
            <a:off x="369773" y="1359310"/>
            <a:ext cx="10991910" cy="369332"/>
          </a:xfrm>
          <a:prstGeom prst="rect">
            <a:avLst/>
          </a:prstGeom>
          <a:noFill/>
        </p:spPr>
        <p:txBody>
          <a:bodyPr wrap="square">
            <a:spAutoFit/>
          </a:bodyPr>
          <a:lstStyle/>
          <a:p>
            <a:r>
              <a:rPr lang="en-GB" dirty="0"/>
              <a:t>In our model, regarding the mixed-layer theory, we calculate the subsidence velocity as :</a:t>
            </a:r>
          </a:p>
        </p:txBody>
      </p:sp>
      <p:pic>
        <p:nvPicPr>
          <p:cNvPr id="8" name="Picture 7">
            <a:extLst>
              <a:ext uri="{FF2B5EF4-FFF2-40B4-BE49-F238E27FC236}">
                <a16:creationId xmlns:a16="http://schemas.microsoft.com/office/drawing/2014/main" id="{4BCCB266-53D4-02E8-A47C-B483142FA707}"/>
              </a:ext>
            </a:extLst>
          </p:cNvPr>
          <p:cNvPicPr>
            <a:picLocks noChangeAspect="1"/>
          </p:cNvPicPr>
          <p:nvPr/>
        </p:nvPicPr>
        <p:blipFill>
          <a:blip r:embed="rId2"/>
          <a:stretch>
            <a:fillRect/>
          </a:stretch>
        </p:blipFill>
        <p:spPr>
          <a:xfrm>
            <a:off x="4817832" y="2099453"/>
            <a:ext cx="2095792" cy="647790"/>
          </a:xfrm>
          <a:prstGeom prst="rect">
            <a:avLst/>
          </a:prstGeom>
        </p:spPr>
      </p:pic>
    </p:spTree>
    <p:extLst>
      <p:ext uri="{BB962C8B-B14F-4D97-AF65-F5344CB8AC3E}">
        <p14:creationId xmlns:p14="http://schemas.microsoft.com/office/powerpoint/2010/main" val="370214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descr="A graph with a green line&#10;&#10;AI-generated content may be incorrect.">
            <a:extLst>
              <a:ext uri="{FF2B5EF4-FFF2-40B4-BE49-F238E27FC236}">
                <a16:creationId xmlns:a16="http://schemas.microsoft.com/office/drawing/2014/main" id="{845EEB4E-6B00-13DF-E458-863AB003B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685791"/>
            <a:ext cx="5486411" cy="5486411"/>
          </a:xfrm>
          <a:prstGeom prst="rect">
            <a:avLst/>
          </a:prstGeom>
        </p:spPr>
      </p:pic>
      <p:pic>
        <p:nvPicPr>
          <p:cNvPr id="5" name="Picture 4" descr="A graph with lines and numbers&#10;&#10;AI-generated content may be incorrect.">
            <a:extLst>
              <a:ext uri="{FF2B5EF4-FFF2-40B4-BE49-F238E27FC236}">
                <a16:creationId xmlns:a16="http://schemas.microsoft.com/office/drawing/2014/main" id="{B547207E-9FBB-9482-856A-6AE74AEE1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85792"/>
            <a:ext cx="5486411" cy="5486411"/>
          </a:xfrm>
          <a:prstGeom prst="rect">
            <a:avLst/>
          </a:prstGeom>
        </p:spPr>
      </p:pic>
    </p:spTree>
    <p:extLst>
      <p:ext uri="{BB962C8B-B14F-4D97-AF65-F5344CB8AC3E}">
        <p14:creationId xmlns:p14="http://schemas.microsoft.com/office/powerpoint/2010/main" val="84261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A7A162C9-77A3-3F6D-AB45-D597BD2318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82389CB-88C3-6FBC-7A28-922E677F594A}"/>
              </a:ext>
            </a:extLst>
          </p:cNvPr>
          <p:cNvSpPr txBox="1"/>
          <p:nvPr/>
        </p:nvSpPr>
        <p:spPr>
          <a:xfrm>
            <a:off x="362607" y="1443841"/>
            <a:ext cx="11466786" cy="3970318"/>
          </a:xfrm>
          <a:prstGeom prst="rect">
            <a:avLst/>
          </a:prstGeom>
          <a:noFill/>
        </p:spPr>
        <p:txBody>
          <a:bodyPr wrap="square">
            <a:spAutoFit/>
          </a:bodyPr>
          <a:lstStyle/>
          <a:p>
            <a:pPr algn="just"/>
            <a:r>
              <a:rPr lang="en-GB" dirty="0"/>
              <a:t>From the previous graphs it is obvious that </a:t>
            </a:r>
          </a:p>
          <a:p>
            <a:pPr algn="just"/>
            <a:endParaRPr lang="en-GB" dirty="0"/>
          </a:p>
          <a:p>
            <a:pPr marL="342900" indent="-342900" algn="just">
              <a:buAutoNum type="arabicParenR"/>
            </a:pPr>
            <a:r>
              <a:rPr lang="en-GB" dirty="0"/>
              <a:t>The boundary layer height decreases as subsidence increases and </a:t>
            </a:r>
          </a:p>
          <a:p>
            <a:pPr marL="342900" indent="-342900" algn="just">
              <a:buAutoNum type="arabicParenR"/>
            </a:pPr>
            <a:r>
              <a:rPr lang="en-GB" dirty="0"/>
              <a:t>Increasing divergence, meaning stronger high-pressure systems, leads to stronger subsidence thus lower boundary layer height.</a:t>
            </a:r>
          </a:p>
          <a:p>
            <a:pPr algn="just"/>
            <a:endParaRPr lang="en-GB" dirty="0"/>
          </a:p>
          <a:p>
            <a:pPr algn="just"/>
            <a:r>
              <a:rPr lang="en-GB" dirty="0"/>
              <a:t>The diurnal cycle does not seem play a major role in the dependence of the subsidence on the boundary layer height.</a:t>
            </a:r>
          </a:p>
          <a:p>
            <a:pPr algn="just"/>
            <a:endParaRPr lang="en-GB" dirty="0"/>
          </a:p>
          <a:p>
            <a:pPr algn="just"/>
            <a:endParaRPr lang="en-GB" dirty="0"/>
          </a:p>
          <a:p>
            <a:pPr algn="just"/>
            <a:r>
              <a:rPr lang="en-GB" dirty="0"/>
              <a:t>Next, we focus on comparing the boundary layer characteristics in a situation without subsidence and in two other cases where it is being influenced by the presence of a high-pressure system, a weak one and a strong one. The characteristics that we choose to study are the mean potential temperature </a:t>
            </a:r>
            <a:r>
              <a:rPr lang="el-GR" dirty="0"/>
              <a:t>θ</a:t>
            </a:r>
            <a:r>
              <a:rPr lang="en-GB" dirty="0"/>
              <a:t>, the potential temperature jump</a:t>
            </a:r>
            <a:r>
              <a:rPr lang="el-GR" dirty="0"/>
              <a:t> Δθ</a:t>
            </a:r>
            <a:r>
              <a:rPr lang="en-GB" dirty="0"/>
              <a:t> and the boundary layer height h. </a:t>
            </a:r>
          </a:p>
        </p:txBody>
      </p:sp>
    </p:spTree>
    <p:extLst>
      <p:ext uri="{BB962C8B-B14F-4D97-AF65-F5344CB8AC3E}">
        <p14:creationId xmlns:p14="http://schemas.microsoft.com/office/powerpoint/2010/main" val="86953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DC31B76-259D-854D-C855-72492D2C0258}"/>
            </a:ext>
          </a:extLst>
        </p:cNvPr>
        <p:cNvGrpSpPr/>
        <p:nvPr/>
      </p:nvGrpSpPr>
      <p:grpSpPr>
        <a:xfrm>
          <a:off x="0" y="0"/>
          <a:ext cx="0" cy="0"/>
          <a:chOff x="0" y="0"/>
          <a:chExt cx="0" cy="0"/>
        </a:xfrm>
      </p:grpSpPr>
      <p:pic>
        <p:nvPicPr>
          <p:cNvPr id="11" name="Picture 10" descr="A graph of different colored lines&#10;&#10;AI-generated content may be incorrect.">
            <a:extLst>
              <a:ext uri="{FF2B5EF4-FFF2-40B4-BE49-F238E27FC236}">
                <a16:creationId xmlns:a16="http://schemas.microsoft.com/office/drawing/2014/main" id="{5FB3BC94-6C12-9807-A1F2-010CB51BD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3386667"/>
          </a:xfrm>
          <a:prstGeom prst="rect">
            <a:avLst/>
          </a:prstGeom>
        </p:spPr>
      </p:pic>
      <p:pic>
        <p:nvPicPr>
          <p:cNvPr id="13" name="Picture 12" descr="A graph with colored lines and black text&#10;&#10;AI-generated content may be incorrect.">
            <a:extLst>
              <a:ext uri="{FF2B5EF4-FFF2-40B4-BE49-F238E27FC236}">
                <a16:creationId xmlns:a16="http://schemas.microsoft.com/office/drawing/2014/main" id="{21F604B4-6343-EF23-2DC8-53D7FD0CD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3"/>
            <a:ext cx="12192000" cy="3386667"/>
          </a:xfrm>
          <a:prstGeom prst="rect">
            <a:avLst/>
          </a:prstGeom>
        </p:spPr>
      </p:pic>
    </p:spTree>
    <p:extLst>
      <p:ext uri="{BB962C8B-B14F-4D97-AF65-F5344CB8AC3E}">
        <p14:creationId xmlns:p14="http://schemas.microsoft.com/office/powerpoint/2010/main" val="69537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4335A88F-2447-CD70-1217-185DBEC843E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0B2DAF7-CA75-AF2F-17FC-287B47A40CC6}"/>
              </a:ext>
            </a:extLst>
          </p:cNvPr>
          <p:cNvGraphicFramePr>
            <a:graphicFrameLocks noGrp="1"/>
          </p:cNvGraphicFramePr>
          <p:nvPr>
            <p:extLst>
              <p:ext uri="{D42A27DB-BD31-4B8C-83A1-F6EECF244321}">
                <p14:modId xmlns:p14="http://schemas.microsoft.com/office/powerpoint/2010/main" val="3525133968"/>
              </p:ext>
            </p:extLst>
          </p:nvPr>
        </p:nvGraphicFramePr>
        <p:xfrm>
          <a:off x="979948" y="411548"/>
          <a:ext cx="10232104" cy="6034904"/>
        </p:xfrm>
        <a:graphic>
          <a:graphicData uri="http://schemas.openxmlformats.org/drawingml/2006/table">
            <a:tbl>
              <a:tblPr/>
              <a:tblGrid>
                <a:gridCol w="2558026">
                  <a:extLst>
                    <a:ext uri="{9D8B030D-6E8A-4147-A177-3AD203B41FA5}">
                      <a16:colId xmlns:a16="http://schemas.microsoft.com/office/drawing/2014/main" val="3988972243"/>
                    </a:ext>
                  </a:extLst>
                </a:gridCol>
                <a:gridCol w="2558026">
                  <a:extLst>
                    <a:ext uri="{9D8B030D-6E8A-4147-A177-3AD203B41FA5}">
                      <a16:colId xmlns:a16="http://schemas.microsoft.com/office/drawing/2014/main" val="3408666965"/>
                    </a:ext>
                  </a:extLst>
                </a:gridCol>
                <a:gridCol w="2558026">
                  <a:extLst>
                    <a:ext uri="{9D8B030D-6E8A-4147-A177-3AD203B41FA5}">
                      <a16:colId xmlns:a16="http://schemas.microsoft.com/office/drawing/2014/main" val="4069365308"/>
                    </a:ext>
                  </a:extLst>
                </a:gridCol>
                <a:gridCol w="2558026">
                  <a:extLst>
                    <a:ext uri="{9D8B030D-6E8A-4147-A177-3AD203B41FA5}">
                      <a16:colId xmlns:a16="http://schemas.microsoft.com/office/drawing/2014/main" val="1832222370"/>
                    </a:ext>
                  </a:extLst>
                </a:gridCol>
              </a:tblGrid>
              <a:tr h="582254">
                <a:tc>
                  <a:txBody>
                    <a:bodyPr/>
                    <a:lstStyle/>
                    <a:p>
                      <a:r>
                        <a:rPr lang="en-GB" sz="1800" b="1"/>
                        <a:t>Parameter</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b="1" dirty="0"/>
                        <a:t>Non-Diurnal Case</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b="1"/>
                        <a:t>Diurnal Case</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b="1" dirty="0"/>
                        <a:t>Key Differences &amp; Similarities</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2804481"/>
                  </a:ext>
                </a:extLst>
              </a:tr>
              <a:tr h="1580404">
                <a:tc>
                  <a:txBody>
                    <a:bodyPr/>
                    <a:lstStyle/>
                    <a:p>
                      <a:r>
                        <a:rPr lang="en-GB" sz="1800" b="1"/>
                        <a:t>Mean Potential Temperature (</a:t>
                      </a:r>
                      <a:r>
                        <a:rPr lang="el-GR" sz="1800" b="1"/>
                        <a:t>θ)</a:t>
                      </a:r>
                      <a:endParaRPr lang="el-GR" sz="1800"/>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dirty="0"/>
                        <a:t>- Steady, continuous increase due to constant heating.</a:t>
                      </a:r>
                      <a:br>
                        <a:rPr lang="en-GB" sz="1800" dirty="0"/>
                      </a:br>
                      <a:r>
                        <a:rPr lang="en-GB" sz="1800" dirty="0"/>
                        <a:t>- Strong divergence causes highest θ due to suppressed mixing.</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dirty="0"/>
                        <a:t>- θ increases more rapidly in the morning, then slows as the day goes on.</a:t>
                      </a:r>
                      <a:br>
                        <a:rPr lang="en-GB" sz="1800" dirty="0"/>
                      </a:br>
                      <a:r>
                        <a:rPr lang="en-GB" sz="1800" dirty="0"/>
                        <a:t>- Strong divergence also leads to highest θ.</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dirty="0"/>
                        <a:t>✔ Same divergence effects in both cases.</a:t>
                      </a:r>
                      <a:br>
                        <a:rPr lang="en-GB" sz="1800" dirty="0"/>
                      </a:br>
                      <a:r>
                        <a:rPr lang="en-GB" sz="1800" dirty="0"/>
                        <a:t>✘ Diurnal has more curvature and lower final θ due to limited heating.</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433641"/>
                  </a:ext>
                </a:extLst>
              </a:tr>
              <a:tr h="1580404">
                <a:tc>
                  <a:txBody>
                    <a:bodyPr/>
                    <a:lstStyle/>
                    <a:p>
                      <a:r>
                        <a:rPr lang="en-GB" sz="1800" b="1"/>
                        <a:t>Potential Temperature Difference (</a:t>
                      </a:r>
                      <a:r>
                        <a:rPr lang="el-GR" sz="1800" b="1"/>
                        <a:t>Δθ)</a:t>
                      </a:r>
                      <a:endParaRPr lang="el-GR" sz="1800"/>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a:t>- Initial dip followed by a sustained increase.</a:t>
                      </a:r>
                      <a:br>
                        <a:rPr lang="en-GB" sz="1800"/>
                      </a:br>
                      <a:r>
                        <a:rPr lang="en-GB" sz="1800"/>
                        <a:t>- Strong divergence results in smaller Δθ due to mixing suppression.</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a:t>- Similar initial dip; Δθ increases rapidly in the morning then flattens.</a:t>
                      </a:r>
                      <a:br>
                        <a:rPr lang="en-GB" sz="1800"/>
                      </a:br>
                      <a:r>
                        <a:rPr lang="en-GB" sz="1800"/>
                        <a:t>- Divergence again limits Δθ growth.</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dirty="0"/>
                        <a:t>✔ Both show divergence reduces </a:t>
                      </a:r>
                      <a:r>
                        <a:rPr lang="en-GB" sz="1800" dirty="0" err="1"/>
                        <a:t>Δθ</a:t>
                      </a:r>
                      <a:r>
                        <a:rPr lang="en-GB" sz="1800" dirty="0"/>
                        <a:t>.</a:t>
                      </a:r>
                      <a:br>
                        <a:rPr lang="en-GB" sz="1800" dirty="0"/>
                      </a:br>
                      <a:r>
                        <a:rPr lang="en-GB" sz="1800" dirty="0"/>
                        <a:t>✘ Diurnal </a:t>
                      </a:r>
                      <a:r>
                        <a:rPr lang="en-GB" sz="1800" dirty="0" err="1"/>
                        <a:t>Δθ</a:t>
                      </a:r>
                      <a:r>
                        <a:rPr lang="en-GB" sz="1800" dirty="0"/>
                        <a:t>  is once again lower.</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5518419"/>
                  </a:ext>
                </a:extLst>
              </a:tr>
              <a:tr h="1829940">
                <a:tc>
                  <a:txBody>
                    <a:bodyPr/>
                    <a:lstStyle/>
                    <a:p>
                      <a:r>
                        <a:rPr lang="en-GB" sz="1800" b="1"/>
                        <a:t>Boundary Layer Height (h)</a:t>
                      </a:r>
                      <a:endParaRPr lang="en-GB" sz="1800"/>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dirty="0"/>
                        <a:t>- Gradual increase; deepest growth happens without divergence (~1500 m).</a:t>
                      </a:r>
                      <a:br>
                        <a:rPr lang="en-GB" sz="1800" dirty="0"/>
                      </a:br>
                      <a:r>
                        <a:rPr lang="en-GB" sz="1800" dirty="0"/>
                        <a:t>- Strong divergence caps h earlier (~700 m).</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a:t>- Rapid morning growth, peaking before midday (~1250 m max).</a:t>
                      </a:r>
                      <a:br>
                        <a:rPr lang="en-GB" sz="1800"/>
                      </a:br>
                      <a:r>
                        <a:rPr lang="en-GB" sz="1800"/>
                        <a:t>- Strong divergence suppresses h significantly (~600 m).</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800" dirty="0"/>
                        <a:t>✔ Divergence limits h in both.</a:t>
                      </a:r>
                      <a:br>
                        <a:rPr lang="en-GB" sz="1800" dirty="0"/>
                      </a:br>
                      <a:r>
                        <a:rPr lang="en-GB" sz="1800" dirty="0"/>
                        <a:t>✘ Diurnal h peaks earlier and declines or plateaus due to reduced heating.</a:t>
                      </a:r>
                    </a:p>
                  </a:txBody>
                  <a:tcPr marL="68547" marR="68547" marT="34273" marB="342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810279"/>
                  </a:ext>
                </a:extLst>
              </a:tr>
            </a:tbl>
          </a:graphicData>
        </a:graphic>
      </p:graphicFrame>
    </p:spTree>
    <p:extLst>
      <p:ext uri="{BB962C8B-B14F-4D97-AF65-F5344CB8AC3E}">
        <p14:creationId xmlns:p14="http://schemas.microsoft.com/office/powerpoint/2010/main" val="289868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8343A607-DB3E-5F16-3AE7-EF840C9AB2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E5C6CA-7FE5-CDBB-5818-8DF32072DD39}"/>
              </a:ext>
            </a:extLst>
          </p:cNvPr>
          <p:cNvSpPr txBox="1"/>
          <p:nvPr/>
        </p:nvSpPr>
        <p:spPr>
          <a:xfrm>
            <a:off x="515007" y="612844"/>
            <a:ext cx="11161986" cy="5632311"/>
          </a:xfrm>
          <a:prstGeom prst="rect">
            <a:avLst/>
          </a:prstGeom>
          <a:noFill/>
        </p:spPr>
        <p:txBody>
          <a:bodyPr wrap="square">
            <a:spAutoFit/>
          </a:bodyPr>
          <a:lstStyle/>
          <a:p>
            <a:pPr algn="just"/>
            <a:r>
              <a:rPr lang="en-GB" dirty="0"/>
              <a:t>Lastly, we find a situation where the boundary layer growth is 0 meaning that the derivative of the height h with time is equal to zero. From the above analysis, we understand that this leads to the entrainment velocity wₑ to be equal the large-scale subsidence velocity wₛ.</a:t>
            </a:r>
          </a:p>
          <a:p>
            <a:pPr algn="just"/>
            <a:r>
              <a:rPr lang="en-GB" dirty="0"/>
              <a:t> </a:t>
            </a:r>
          </a:p>
          <a:p>
            <a:pPr marL="285750" indent="-285750" algn="just">
              <a:buFont typeface="Arial" panose="020B0604020202020204" pitchFamily="34" charset="0"/>
              <a:buChar char="•"/>
            </a:pPr>
            <a:r>
              <a:rPr lang="en-GB" dirty="0"/>
              <a:t>Minimal Mixing: When subsidence and entrainment velocities are nearly equal, the boundary layer might not be growing vertically, and the interaction between the boundary layer and the free atmosphere might be reduced. If both velocities are close to each other, there is minimal vertical motion or mixing, leading to a more stable atmospheric profile.</a:t>
            </a:r>
          </a:p>
          <a:p>
            <a:pPr marL="285750" indent="-285750" algn="just">
              <a:buFont typeface="Arial" panose="020B0604020202020204" pitchFamily="34" charset="0"/>
              <a:buChar char="•"/>
            </a:pPr>
            <a:endParaRPr lang="en-GB" dirty="0"/>
          </a:p>
          <a:p>
            <a:pPr algn="just">
              <a:buNone/>
            </a:pPr>
            <a:r>
              <a:rPr lang="en-GB" dirty="0"/>
              <a:t>The </a:t>
            </a:r>
            <a:r>
              <a:rPr lang="en-GB" b="1" dirty="0"/>
              <a:t>entrainment heat flux </a:t>
            </a:r>
            <a:r>
              <a:rPr lang="en-GB" dirty="0"/>
              <a:t>: </a:t>
            </a:r>
          </a:p>
          <a:p>
            <a:pPr algn="just">
              <a:buNone/>
            </a:pPr>
            <a:endParaRPr lang="en-GB" dirty="0"/>
          </a:p>
          <a:p>
            <a:pPr marL="285750" indent="-285750" algn="just">
              <a:buFont typeface="Arial" panose="020B0604020202020204" pitchFamily="34" charset="0"/>
              <a:buChar char="•"/>
            </a:pPr>
            <a:r>
              <a:rPr lang="en-GB" dirty="0"/>
              <a:t>Entrainment Flux: In a situation with no difference between subsidence and entrainment velocities, it could indicate a situation where the entrainment flux is negligible or balanced. This means that the boundary layer is not actively exchanging air with the free atmosphere, and this could lead to a stable or nearly stagnant boundary layer.</a:t>
            </a:r>
          </a:p>
          <a:p>
            <a:pPr marL="285750" indent="-285750" algn="just">
              <a:buFont typeface="Arial" panose="020B0604020202020204" pitchFamily="34" charset="0"/>
              <a:buChar char="•"/>
            </a:pPr>
            <a:endParaRPr lang="en-GB" dirty="0"/>
          </a:p>
          <a:p>
            <a:pPr algn="just"/>
            <a:r>
              <a:rPr lang="en-GB" dirty="0"/>
              <a:t>The entrainment flux is just maintaining the current boundary layer height — no growth occurs. Vertical mixing still happens, but it is limited to compensating the subsidence, not driving expansion of the mixed layer. Surface heating is not strong enough to overcome the downward motion from the high-pressure system.</a:t>
            </a:r>
          </a:p>
        </p:txBody>
      </p:sp>
    </p:spTree>
    <p:extLst>
      <p:ext uri="{BB962C8B-B14F-4D97-AF65-F5344CB8AC3E}">
        <p14:creationId xmlns:p14="http://schemas.microsoft.com/office/powerpoint/2010/main" val="4052593714"/>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262</TotalTime>
  <Words>1546</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Neue Haas Grotesk Text Pro</vt:lpstr>
      <vt:lpstr>Wingdings</vt:lpstr>
      <vt:lpstr>VanillaVTI</vt:lpstr>
      <vt:lpstr>CLASS Simulations Vertical Subsidence Velocity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41</cp:revision>
  <dcterms:created xsi:type="dcterms:W3CDTF">2025-05-12T13:09:10Z</dcterms:created>
  <dcterms:modified xsi:type="dcterms:W3CDTF">2025-05-13T08:22:23Z</dcterms:modified>
</cp:coreProperties>
</file>