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5" r:id="rId4"/>
    <p:sldId id="258" r:id="rId5"/>
    <p:sldId id="257" r:id="rId6"/>
    <p:sldId id="263" r:id="rId7"/>
    <p:sldId id="272" r:id="rId8"/>
    <p:sldId id="268" r:id="rId9"/>
    <p:sldId id="269" r:id="rId10"/>
    <p:sldId id="270" r:id="rId11"/>
    <p:sldId id="271" r:id="rId12"/>
    <p:sldId id="273" r:id="rId13"/>
    <p:sldId id="274" r:id="rId14"/>
    <p:sldId id="279" r:id="rId15"/>
    <p:sldId id="278" r:id="rId16"/>
    <p:sldId id="280"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203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00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12/18/2024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7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556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12/18/2024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9969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91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8279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1001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328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31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3261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4027712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F96DA0C2-2A0F-F244-060A-BD128E0E48EE}"/>
              </a:ext>
            </a:extLst>
          </p:cNvPr>
          <p:cNvSpPr>
            <a:spLocks noGrp="1"/>
          </p:cNvSpPr>
          <p:nvPr>
            <p:ph type="ctrTitle"/>
          </p:nvPr>
        </p:nvSpPr>
        <p:spPr>
          <a:xfrm>
            <a:off x="453142" y="725467"/>
            <a:ext cx="5414255" cy="2784496"/>
          </a:xfrm>
        </p:spPr>
        <p:txBody>
          <a:bodyPr>
            <a:normAutofit/>
          </a:bodyPr>
          <a:lstStyle/>
          <a:p>
            <a:pPr algn="l"/>
            <a:r>
              <a:rPr lang="el-GR" dirty="0">
                <a:solidFill>
                  <a:schemeClr val="tx2">
                    <a:alpha val="80000"/>
                  </a:schemeClr>
                </a:solidFill>
              </a:rPr>
              <a:t>Αλληλεπίδραση Ακτινοβολίας - Ατμόσφαιρας</a:t>
            </a:r>
            <a:endParaRPr lang="en-GB" dirty="0">
              <a:solidFill>
                <a:schemeClr val="tx2">
                  <a:alpha val="80000"/>
                </a:schemeClr>
              </a:solidFill>
            </a:endParaRPr>
          </a:p>
        </p:txBody>
      </p:sp>
      <p:sp>
        <p:nvSpPr>
          <p:cNvPr id="3" name="Υπότιτλος 2">
            <a:extLst>
              <a:ext uri="{FF2B5EF4-FFF2-40B4-BE49-F238E27FC236}">
                <a16:creationId xmlns:a16="http://schemas.microsoft.com/office/drawing/2014/main" id="{BC88F982-625E-F299-C6F1-007DD21DF9DA}"/>
              </a:ext>
            </a:extLst>
          </p:cNvPr>
          <p:cNvSpPr>
            <a:spLocks noGrp="1"/>
          </p:cNvSpPr>
          <p:nvPr>
            <p:ph type="subTitle" idx="1"/>
          </p:nvPr>
        </p:nvSpPr>
        <p:spPr>
          <a:xfrm>
            <a:off x="453142" y="3923051"/>
            <a:ext cx="5414255" cy="1560594"/>
          </a:xfrm>
        </p:spPr>
        <p:txBody>
          <a:bodyPr>
            <a:normAutofit/>
          </a:bodyPr>
          <a:lstStyle/>
          <a:p>
            <a:pPr algn="l"/>
            <a:r>
              <a:rPr lang="el-GR" dirty="0">
                <a:solidFill>
                  <a:schemeClr val="tx2">
                    <a:alpha val="80000"/>
                  </a:schemeClr>
                </a:solidFill>
              </a:rPr>
              <a:t>ΕΡΓΑΣΙΑ ΔΥΟ</a:t>
            </a:r>
          </a:p>
          <a:p>
            <a:pPr algn="l"/>
            <a:r>
              <a:rPr lang="el-GR" dirty="0">
                <a:solidFill>
                  <a:schemeClr val="tx2">
                    <a:alpha val="80000"/>
                  </a:schemeClr>
                </a:solidFill>
              </a:rPr>
              <a:t>Καϊρακτίδη Κωνσταντίνα</a:t>
            </a:r>
          </a:p>
          <a:p>
            <a:pPr algn="l"/>
            <a:r>
              <a:rPr lang="el-GR" dirty="0">
                <a:solidFill>
                  <a:schemeClr val="tx2">
                    <a:alpha val="80000"/>
                  </a:schemeClr>
                </a:solidFill>
              </a:rPr>
              <a:t>ΑΜ : 1068622</a:t>
            </a:r>
            <a:endParaRPr lang="en-GB" dirty="0">
              <a:solidFill>
                <a:schemeClr val="tx2">
                  <a:alpha val="80000"/>
                </a:schemeClr>
              </a:solidFill>
            </a:endParaRPr>
          </a:p>
        </p:txBody>
      </p:sp>
      <p:pic>
        <p:nvPicPr>
          <p:cNvPr id="4" name="Picture 3" descr="Πολύχρωμο μοτίβα στην ουρανός">
            <a:extLst>
              <a:ext uri="{FF2B5EF4-FFF2-40B4-BE49-F238E27FC236}">
                <a16:creationId xmlns:a16="http://schemas.microsoft.com/office/drawing/2014/main" id="{DEDEB067-5B2F-2255-F7C7-E041E427D970}"/>
              </a:ext>
            </a:extLst>
          </p:cNvPr>
          <p:cNvPicPr>
            <a:picLocks noChangeAspect="1"/>
          </p:cNvPicPr>
          <p:nvPr/>
        </p:nvPicPr>
        <p:blipFill>
          <a:blip r:embed="rId2"/>
          <a:srcRect l="13323" r="27042"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7397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streams&#10;&#10;Description automatically generated with medium confidence">
            <a:extLst>
              <a:ext uri="{FF2B5EF4-FFF2-40B4-BE49-F238E27FC236}">
                <a16:creationId xmlns:a16="http://schemas.microsoft.com/office/drawing/2014/main" id="{599B2EA1-B093-082D-06DD-24C73696A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000" y="3407229"/>
            <a:ext cx="4559808" cy="3419856"/>
          </a:xfrm>
          <a:prstGeom prst="rect">
            <a:avLst/>
          </a:prstGeom>
        </p:spPr>
      </p:pic>
      <p:pic>
        <p:nvPicPr>
          <p:cNvPr id="5" name="Picture 4" descr="A graph of different colors and numbers&#10;&#10;Description automatically generated with medium confidence">
            <a:extLst>
              <a:ext uri="{FF2B5EF4-FFF2-40B4-BE49-F238E27FC236}">
                <a16:creationId xmlns:a16="http://schemas.microsoft.com/office/drawing/2014/main" id="{7E5490BC-107E-01EF-C907-3599368BE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192" y="3407229"/>
            <a:ext cx="4559808" cy="3419856"/>
          </a:xfrm>
          <a:prstGeom prst="rect">
            <a:avLst/>
          </a:prstGeom>
        </p:spPr>
      </p:pic>
      <p:pic>
        <p:nvPicPr>
          <p:cNvPr id="7" name="Picture 6" descr="A graph of different colors and numbers&#10;&#10;Description automatically generated">
            <a:extLst>
              <a:ext uri="{FF2B5EF4-FFF2-40B4-BE49-F238E27FC236}">
                <a16:creationId xmlns:a16="http://schemas.microsoft.com/office/drawing/2014/main" id="{A736AE0C-2544-8B41-A2A2-E8D9471C6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00" y="30914"/>
            <a:ext cx="4559808" cy="3419856"/>
          </a:xfrm>
          <a:prstGeom prst="rect">
            <a:avLst/>
          </a:prstGeom>
        </p:spPr>
      </p:pic>
      <p:pic>
        <p:nvPicPr>
          <p:cNvPr id="9" name="Picture 8" descr="A graph of different colors and numbers&#10;&#10;Description automatically generated with medium confidence">
            <a:extLst>
              <a:ext uri="{FF2B5EF4-FFF2-40B4-BE49-F238E27FC236}">
                <a16:creationId xmlns:a16="http://schemas.microsoft.com/office/drawing/2014/main" id="{969C8BBD-B6EB-28F9-A71F-F0E1EDB134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6192" y="30914"/>
            <a:ext cx="4559808" cy="3419856"/>
          </a:xfrm>
          <a:prstGeom prst="rect">
            <a:avLst/>
          </a:prstGeom>
        </p:spPr>
      </p:pic>
      <p:sp>
        <p:nvSpPr>
          <p:cNvPr id="10" name="TextBox 9">
            <a:extLst>
              <a:ext uri="{FF2B5EF4-FFF2-40B4-BE49-F238E27FC236}">
                <a16:creationId xmlns:a16="http://schemas.microsoft.com/office/drawing/2014/main" id="{802EF4DA-4B02-B143-2941-E5B3D400B355}"/>
              </a:ext>
            </a:extLst>
          </p:cNvPr>
          <p:cNvSpPr txBox="1"/>
          <p:nvPr/>
        </p:nvSpPr>
        <p:spPr>
          <a:xfrm rot="16200000">
            <a:off x="-253091" y="3266104"/>
            <a:ext cx="2258786" cy="369332"/>
          </a:xfrm>
          <a:prstGeom prst="rect">
            <a:avLst/>
          </a:prstGeom>
          <a:noFill/>
        </p:spPr>
        <p:txBody>
          <a:bodyPr wrap="square" rtlCol="0">
            <a:spAutoFit/>
          </a:bodyPr>
          <a:lstStyle/>
          <a:p>
            <a:r>
              <a:rPr lang="el-GR" dirty="0"/>
              <a:t>Διάχυτη ακτινοβολία</a:t>
            </a:r>
            <a:endParaRPr lang="en-US" dirty="0"/>
          </a:p>
        </p:txBody>
      </p:sp>
    </p:spTree>
    <p:extLst>
      <p:ext uri="{BB962C8B-B14F-4D97-AF65-F5344CB8AC3E}">
        <p14:creationId xmlns:p14="http://schemas.microsoft.com/office/powerpoint/2010/main" val="281368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s and numbers&#10;&#10;Description automatically generated with medium confidence">
            <a:extLst>
              <a:ext uri="{FF2B5EF4-FFF2-40B4-BE49-F238E27FC236}">
                <a16:creationId xmlns:a16="http://schemas.microsoft.com/office/drawing/2014/main" id="{C5468445-8FCA-EBA1-9432-9A431BB19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15" y="3429000"/>
            <a:ext cx="4559808" cy="3419856"/>
          </a:xfrm>
          <a:prstGeom prst="rect">
            <a:avLst/>
          </a:prstGeom>
        </p:spPr>
      </p:pic>
      <p:pic>
        <p:nvPicPr>
          <p:cNvPr id="5" name="Picture 4" descr="A graph of different streams&#10;&#10;Description automatically generated with medium confidence">
            <a:extLst>
              <a:ext uri="{FF2B5EF4-FFF2-40B4-BE49-F238E27FC236}">
                <a16:creationId xmlns:a16="http://schemas.microsoft.com/office/drawing/2014/main" id="{B93E4A1D-7A21-7C78-A275-B4E2615AA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15" y="9144"/>
            <a:ext cx="4559808" cy="3419856"/>
          </a:xfrm>
          <a:prstGeom prst="rect">
            <a:avLst/>
          </a:prstGeom>
        </p:spPr>
      </p:pic>
      <p:sp>
        <p:nvSpPr>
          <p:cNvPr id="2" name="TextBox 1">
            <a:extLst>
              <a:ext uri="{FF2B5EF4-FFF2-40B4-BE49-F238E27FC236}">
                <a16:creationId xmlns:a16="http://schemas.microsoft.com/office/drawing/2014/main" id="{BBFA896D-E417-C52D-7D3D-6EE12E8425F6}"/>
              </a:ext>
            </a:extLst>
          </p:cNvPr>
          <p:cNvSpPr txBox="1"/>
          <p:nvPr/>
        </p:nvSpPr>
        <p:spPr>
          <a:xfrm>
            <a:off x="4831723" y="0"/>
            <a:ext cx="7360277" cy="7017306"/>
          </a:xfrm>
          <a:prstGeom prst="rect">
            <a:avLst/>
          </a:prstGeom>
          <a:noFill/>
        </p:spPr>
        <p:txBody>
          <a:bodyPr wrap="square" rtlCol="0">
            <a:spAutoFit/>
          </a:bodyPr>
          <a:lstStyle/>
          <a:p>
            <a:pPr marL="285750" indent="-285750">
              <a:buFont typeface="Arial" panose="020B0604020202020204" pitchFamily="34" charset="0"/>
              <a:buChar char="•"/>
            </a:pPr>
            <a:r>
              <a:rPr lang="el-GR" dirty="0"/>
              <a:t>Στην διάχυτη ακτινοβολία παρατηρούμε εντονότερες διακυμάνσεις σε σύγκριση με τις αντίστοιχες τιμές για την άμεση ακτινοβολία. Αυτό επιβεβαιώνει την υποψία μας ότι η ακτινική ροή εμφανίζει μεγαλύτερες αποκλίσεις σε σχέση με την ολική ακτινοβολία γιατί είναι πιο ευαίσθητη στην διάχυτη ακτινοβολία η οποία επιβαρύνεται με μεγαλύτερα σφάλματα.</a:t>
            </a:r>
          </a:p>
          <a:p>
            <a:pPr marL="285750" indent="-285750">
              <a:buFont typeface="Arial" panose="020B0604020202020204" pitchFamily="34" charset="0"/>
              <a:buChar char="•"/>
            </a:pPr>
            <a:r>
              <a:rPr lang="el-GR" dirty="0"/>
              <a:t>Για όλα τα </a:t>
            </a:r>
            <a:r>
              <a:rPr lang="el-GR" dirty="0" err="1"/>
              <a:t>streams</a:t>
            </a:r>
            <a:r>
              <a:rPr lang="el-GR" dirty="0"/>
              <a:t>, οι αποκλίσεις αυξάνουν με την αύξηση της </a:t>
            </a:r>
            <a:r>
              <a:rPr lang="el-GR" dirty="0" err="1"/>
              <a:t>ζενίθιας</a:t>
            </a:r>
            <a:r>
              <a:rPr lang="el-GR" dirty="0"/>
              <a:t> γωνίας αλλά δεν παρουσιάζουν μονότονη συμπεριφορά όσον αφορά το μήκος κύματος. Αντιθέτως, παρουσιάζονται διακυμάνσεις οι οποίες ενδεχομένως οφείλονται στην εξασθένηση της ακτινοβολίας λόγω των γραμμών απορρόφησης των αερίων στην ατμόσφαιρα.</a:t>
            </a:r>
          </a:p>
          <a:p>
            <a:pPr marL="285750" indent="-285750">
              <a:buFont typeface="Arial" panose="020B0604020202020204" pitchFamily="34" charset="0"/>
              <a:buChar char="•"/>
            </a:pPr>
            <a:r>
              <a:rPr lang="el-GR" dirty="0"/>
              <a:t>Τα 4 και τα 8 </a:t>
            </a:r>
            <a:r>
              <a:rPr lang="el-GR" dirty="0" err="1"/>
              <a:t>streams</a:t>
            </a:r>
            <a:r>
              <a:rPr lang="el-GR" dirty="0"/>
              <a:t> εξακολουθούν να παρουσιάζουν μικρές αποκλίσεις στο σύνολο των παρατηρήσεων και κατά κύριο λόγο είναι μικρότερες του 2%. </a:t>
            </a:r>
          </a:p>
          <a:p>
            <a:pPr marL="285750" indent="-285750">
              <a:buFont typeface="Arial" panose="020B0604020202020204" pitchFamily="34" charset="0"/>
              <a:buChar char="•"/>
            </a:pPr>
            <a:r>
              <a:rPr lang="el-GR" dirty="0"/>
              <a:t>Αντίθετα τα 2 </a:t>
            </a:r>
            <a:r>
              <a:rPr lang="en-US" dirty="0"/>
              <a:t>streams</a:t>
            </a:r>
            <a:r>
              <a:rPr lang="el-GR" dirty="0"/>
              <a:t> ακόμα και σε μικρές γωνίες εμφανίζουν μέγιστη απόκλιση ίση με 12% και σε μεγάλες γωνίες ξεπερνάνε το 50%. Κατά κύριο λόγο παρατηρείται υπερεκτίμηση της ακτινοβολίας και αυτό συμβαίνει καθώς η διάχυτη, είναι ακτινοβολία που προέρχεται από διάφορες γωνίες του ουρανού ενώ η ψευδοσφαιρική προσέγγιση με 2 </a:t>
            </a:r>
            <a:r>
              <a:rPr lang="el-GR" dirty="0" err="1"/>
              <a:t>streams</a:t>
            </a:r>
            <a:r>
              <a:rPr lang="el-GR" dirty="0"/>
              <a:t> θεωρεί ότι τα φωτόνια κινούνται σε μία διεύθυνση πάνω-κάτω, δηλαδή ότι διανύουν μικρότερο οπτικό δρόμο. Συνεπώς το μοντέλο αυτό θεωρεί ότι λιγότερα φωτόνια </a:t>
            </a:r>
            <a:r>
              <a:rPr lang="el-GR" dirty="0" err="1"/>
              <a:t>απορροφώνται</a:t>
            </a:r>
            <a:r>
              <a:rPr lang="el-GR" dirty="0"/>
              <a:t> στην ατμόσφαιρα και μεγαλύτερος αριθμός φωτονίων </a:t>
            </a:r>
            <a:r>
              <a:rPr lang="el-GR" dirty="0" err="1"/>
              <a:t>γτάνει</a:t>
            </a:r>
            <a:r>
              <a:rPr lang="el-GR" dirty="0"/>
              <a:t> στο έδαφος με αποτέλεσμα να έχουμε μεγαλύτερες τιμές της ακτινοβολίας.</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70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46DCFD7-A1EA-5129-38A7-B80AD8923FDE}"/>
              </a:ext>
            </a:extLst>
          </p:cNvPr>
          <p:cNvGraphicFramePr>
            <a:graphicFrameLocks noGrp="1"/>
          </p:cNvGraphicFramePr>
          <p:nvPr>
            <p:extLst>
              <p:ext uri="{D42A27DB-BD31-4B8C-83A1-F6EECF244321}">
                <p14:modId xmlns:p14="http://schemas.microsoft.com/office/powerpoint/2010/main" val="3106515941"/>
              </p:ext>
            </p:extLst>
          </p:nvPr>
        </p:nvGraphicFramePr>
        <p:xfrm>
          <a:off x="466115" y="3612851"/>
          <a:ext cx="11259770" cy="2393462"/>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958850">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1085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67770">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44378">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-8.25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0.72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44378">
                <a:tc>
                  <a:txBody>
                    <a:bodyPr/>
                    <a:lstStyle/>
                    <a:p>
                      <a:pPr algn="l" fontAlgn="b"/>
                      <a:r>
                        <a:rPr lang="en-US" sz="2000" b="0" i="0" u="none" strike="noStrike" dirty="0">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2.26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-2.72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0.52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5.36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extLst>
                  <a:ext uri="{0D108BD9-81ED-4DB2-BD59-A6C34878D82A}">
                    <a16:rowId xmlns:a16="http://schemas.microsoft.com/office/drawing/2014/main" val="2818346575"/>
                  </a:ext>
                </a:extLst>
              </a:tr>
              <a:tr h="444378">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-4.41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-0.97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0.06</a:t>
                      </a:r>
                    </a:p>
                  </a:txBody>
                  <a:tcPr marL="6350" marR="6350" marT="6350" marB="0" anchor="b"/>
                </a:tc>
                <a:extLst>
                  <a:ext uri="{0D108BD9-81ED-4DB2-BD59-A6C34878D82A}">
                    <a16:rowId xmlns:a16="http://schemas.microsoft.com/office/drawing/2014/main" val="218890532"/>
                  </a:ext>
                </a:extLst>
              </a:tr>
              <a:tr h="444378">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-0.83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3.95</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1.14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0.22</a:t>
                      </a:r>
                    </a:p>
                  </a:txBody>
                  <a:tcPr marL="6350" marR="6350" marT="6350" marB="0" anchor="b"/>
                </a:tc>
                <a:extLst>
                  <a:ext uri="{0D108BD9-81ED-4DB2-BD59-A6C34878D82A}">
                    <a16:rowId xmlns:a16="http://schemas.microsoft.com/office/drawing/2014/main" val="1731390675"/>
                  </a:ext>
                </a:extLst>
              </a:tr>
            </a:tbl>
          </a:graphicData>
        </a:graphic>
      </p:graphicFrame>
      <p:sp>
        <p:nvSpPr>
          <p:cNvPr id="5" name="TextBox 4">
            <a:extLst>
              <a:ext uri="{FF2B5EF4-FFF2-40B4-BE49-F238E27FC236}">
                <a16:creationId xmlns:a16="http://schemas.microsoft.com/office/drawing/2014/main" id="{8B4A7514-3E8A-91ED-BDF1-46925110A08E}"/>
              </a:ext>
            </a:extLst>
          </p:cNvPr>
          <p:cNvSpPr txBox="1"/>
          <p:nvPr/>
        </p:nvSpPr>
        <p:spPr>
          <a:xfrm>
            <a:off x="466115" y="3073639"/>
            <a:ext cx="1556202" cy="400110"/>
          </a:xfrm>
          <a:prstGeom prst="rect">
            <a:avLst/>
          </a:prstGeom>
          <a:noFill/>
        </p:spPr>
        <p:txBody>
          <a:bodyPr wrap="square" rtlCol="0">
            <a:spAutoFit/>
          </a:bodyPr>
          <a:lstStyle/>
          <a:p>
            <a:r>
              <a:rPr lang="el-GR" sz="2000" i="1" dirty="0"/>
              <a:t>sza = </a:t>
            </a:r>
            <a:r>
              <a:rPr lang="en-US" sz="2000" i="1" dirty="0"/>
              <a:t>10</a:t>
            </a:r>
          </a:p>
        </p:txBody>
      </p:sp>
      <p:sp>
        <p:nvSpPr>
          <p:cNvPr id="6" name="TextBox 5">
            <a:extLst>
              <a:ext uri="{FF2B5EF4-FFF2-40B4-BE49-F238E27FC236}">
                <a16:creationId xmlns:a16="http://schemas.microsoft.com/office/drawing/2014/main" id="{DC87886A-84B3-E009-87A6-29DCA57062AC}"/>
              </a:ext>
            </a:extLst>
          </p:cNvPr>
          <p:cNvSpPr txBox="1"/>
          <p:nvPr/>
        </p:nvSpPr>
        <p:spPr>
          <a:xfrm>
            <a:off x="466115" y="1156120"/>
            <a:ext cx="11076214" cy="1477328"/>
          </a:xfrm>
          <a:prstGeom prst="rect">
            <a:avLst/>
          </a:prstGeom>
          <a:noFill/>
        </p:spPr>
        <p:txBody>
          <a:bodyPr wrap="square" rtlCol="0">
            <a:spAutoFit/>
          </a:bodyPr>
          <a:lstStyle/>
          <a:p>
            <a:r>
              <a:rPr lang="el-GR" dirty="0"/>
              <a:t>Στην συνέχεια παρουσιάζουμε ορισμένους πίνακες στους οποίους εμφανίζονται οι μέσες τιμές των διαφορών των τεσσάρων υπό μελέτη συνιστωσών της ηλιακής ακτινοβολίας. Οι αποκλίσεις έχουν υπολογισθεί για 4 μέρη του φάσματος της ηλιακής ακτινοβολίας και συγκεκριμένα για τα UVB (300-315 nm), UVA (315-400 nm), VIS (400-800 nm), IR (800-1100 nm).  Ο κάθε πίνακας αντιστοιχεί σε ορισμένη ζενίθια γωνία και εμπεριέχει και τις 4 συνιστώσες για όλα τα </a:t>
            </a:r>
            <a:r>
              <a:rPr lang="el-GR" dirty="0" err="1"/>
              <a:t>streams</a:t>
            </a:r>
            <a:r>
              <a:rPr lang="el-GR" dirty="0"/>
              <a:t> της ψευδοσφαιρικής προσέγγισης που ακολουθούμε.</a:t>
            </a:r>
            <a:endParaRPr lang="en-US" dirty="0"/>
          </a:p>
        </p:txBody>
      </p:sp>
    </p:spTree>
    <p:extLst>
      <p:ext uri="{BB962C8B-B14F-4D97-AF65-F5344CB8AC3E}">
        <p14:creationId xmlns:p14="http://schemas.microsoft.com/office/powerpoint/2010/main" val="104043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29022-1E45-2A2F-8F60-0EF9D7721788}"/>
            </a:ext>
          </a:extLst>
        </p:cNvPr>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9361798-0592-7BEC-7D12-9800FD7DC23C}"/>
              </a:ext>
            </a:extLst>
          </p:cNvPr>
          <p:cNvGraphicFramePr>
            <a:graphicFrameLocks noChangeAspect="1"/>
          </p:cNvGraphicFramePr>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2" imgW="1225580" imgH="374715" progId="Excel.Sheet.12">
                  <p:embed/>
                </p:oleObj>
              </mc:Choice>
              <mc:Fallback>
                <p:oleObj name="Worksheet" r:id="rId2" imgW="1225580" imgH="374715" progId="Excel.Sheet.12">
                  <p:embed/>
                  <p:pic>
                    <p:nvPicPr>
                      <p:cNvPr id="2" name="Object 1">
                        <a:extLst>
                          <a:ext uri="{FF2B5EF4-FFF2-40B4-BE49-F238E27FC236}">
                            <a16:creationId xmlns:a16="http://schemas.microsoft.com/office/drawing/2014/main" id="{1BFA8880-831A-8607-770D-EAF6FDCA44D0}"/>
                          </a:ext>
                        </a:extLst>
                      </p:cNvPr>
                      <p:cNvPicPr/>
                      <p:nvPr/>
                    </p:nvPicPr>
                    <p:blipFill>
                      <a:blip r:embed="rId3"/>
                      <a:stretch>
                        <a:fillRect/>
                      </a:stretch>
                    </p:blipFill>
                    <p:spPr>
                      <a:xfrm>
                        <a:off x="5483225" y="3240088"/>
                        <a:ext cx="1225550" cy="374650"/>
                      </a:xfrm>
                      <a:prstGeom prst="rect">
                        <a:avLst/>
                      </a:prstGeom>
                    </p:spPr>
                  </p:pic>
                </p:oleObj>
              </mc:Fallback>
            </mc:AlternateContent>
          </a:graphicData>
        </a:graphic>
      </p:graphicFrame>
      <p:graphicFrame>
        <p:nvGraphicFramePr>
          <p:cNvPr id="4" name="Table 3">
            <a:extLst>
              <a:ext uri="{FF2B5EF4-FFF2-40B4-BE49-F238E27FC236}">
                <a16:creationId xmlns:a16="http://schemas.microsoft.com/office/drawing/2014/main" id="{8DF798E6-9C87-1FE4-2C24-2015EFBD4D16}"/>
              </a:ext>
            </a:extLst>
          </p:cNvPr>
          <p:cNvGraphicFramePr>
            <a:graphicFrameLocks noGrp="1"/>
          </p:cNvGraphicFramePr>
          <p:nvPr>
            <p:extLst>
              <p:ext uri="{D42A27DB-BD31-4B8C-83A1-F6EECF244321}">
                <p14:modId xmlns:p14="http://schemas.microsoft.com/office/powerpoint/2010/main" val="3193109200"/>
              </p:ext>
            </p:extLst>
          </p:nvPr>
        </p:nvGraphicFramePr>
        <p:xfrm>
          <a:off x="506596" y="718638"/>
          <a:ext cx="11178808" cy="241505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53025">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4977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0.31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-9.15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0.88</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-0.17</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4977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2.76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-2.98</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0.52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6.13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extLst>
                  <a:ext uri="{0D108BD9-81ED-4DB2-BD59-A6C34878D82A}">
                    <a16:rowId xmlns:a16="http://schemas.microsoft.com/office/drawing/2014/main" val="2818346575"/>
                  </a:ext>
                </a:extLst>
              </a:tr>
              <a:tr h="44977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-4.93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1.83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extLst>
                  <a:ext uri="{0D108BD9-81ED-4DB2-BD59-A6C34878D82A}">
                    <a16:rowId xmlns:a16="http://schemas.microsoft.com/office/drawing/2014/main" val="218890532"/>
                  </a:ext>
                </a:extLst>
              </a:tr>
              <a:tr h="44977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-0.94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4.52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1.24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0.24</a:t>
                      </a:r>
                    </a:p>
                  </a:txBody>
                  <a:tcPr marL="6350" marR="6350" marT="6350" marB="0" anchor="b"/>
                </a:tc>
                <a:extLst>
                  <a:ext uri="{0D108BD9-81ED-4DB2-BD59-A6C34878D82A}">
                    <a16:rowId xmlns:a16="http://schemas.microsoft.com/office/drawing/2014/main" val="1731390675"/>
                  </a:ext>
                </a:extLst>
              </a:tr>
            </a:tbl>
          </a:graphicData>
        </a:graphic>
      </p:graphicFrame>
      <p:sp>
        <p:nvSpPr>
          <p:cNvPr id="5" name="TextBox 4">
            <a:extLst>
              <a:ext uri="{FF2B5EF4-FFF2-40B4-BE49-F238E27FC236}">
                <a16:creationId xmlns:a16="http://schemas.microsoft.com/office/drawing/2014/main" id="{DEE50AC0-D685-A2F3-A7D3-BFB3D9A5B2A7}"/>
              </a:ext>
            </a:extLst>
          </p:cNvPr>
          <p:cNvSpPr txBox="1"/>
          <p:nvPr/>
        </p:nvSpPr>
        <p:spPr>
          <a:xfrm>
            <a:off x="506596" y="250325"/>
            <a:ext cx="1556202" cy="400110"/>
          </a:xfrm>
          <a:prstGeom prst="rect">
            <a:avLst/>
          </a:prstGeom>
          <a:noFill/>
        </p:spPr>
        <p:txBody>
          <a:bodyPr wrap="square" rtlCol="0">
            <a:spAutoFit/>
          </a:bodyPr>
          <a:lstStyle/>
          <a:p>
            <a:r>
              <a:rPr lang="el-GR" sz="2000" i="1" dirty="0"/>
              <a:t>sza = 3</a:t>
            </a:r>
            <a:r>
              <a:rPr lang="en-US" sz="2000" i="1" dirty="0"/>
              <a:t>0</a:t>
            </a:r>
          </a:p>
        </p:txBody>
      </p:sp>
      <p:sp>
        <p:nvSpPr>
          <p:cNvPr id="6" name="TextBox 5">
            <a:extLst>
              <a:ext uri="{FF2B5EF4-FFF2-40B4-BE49-F238E27FC236}">
                <a16:creationId xmlns:a16="http://schemas.microsoft.com/office/drawing/2014/main" id="{F9F9A207-7DE1-5E85-56E1-58037949C2F6}"/>
              </a:ext>
            </a:extLst>
          </p:cNvPr>
          <p:cNvSpPr txBox="1"/>
          <p:nvPr/>
        </p:nvSpPr>
        <p:spPr>
          <a:xfrm>
            <a:off x="506596" y="3427413"/>
            <a:ext cx="1556202" cy="400110"/>
          </a:xfrm>
          <a:prstGeom prst="rect">
            <a:avLst/>
          </a:prstGeom>
          <a:noFill/>
        </p:spPr>
        <p:txBody>
          <a:bodyPr wrap="square" rtlCol="0">
            <a:spAutoFit/>
          </a:bodyPr>
          <a:lstStyle/>
          <a:p>
            <a:r>
              <a:rPr lang="el-GR" sz="2000" i="1" dirty="0"/>
              <a:t>sza = 4</a:t>
            </a:r>
            <a:r>
              <a:rPr lang="en-US" sz="2000" i="1" dirty="0"/>
              <a:t>0</a:t>
            </a:r>
          </a:p>
        </p:txBody>
      </p:sp>
      <p:graphicFrame>
        <p:nvGraphicFramePr>
          <p:cNvPr id="7" name="Table 6">
            <a:extLst>
              <a:ext uri="{FF2B5EF4-FFF2-40B4-BE49-F238E27FC236}">
                <a16:creationId xmlns:a16="http://schemas.microsoft.com/office/drawing/2014/main" id="{6FD3E3BF-09B6-2DDF-CF41-F5F0514D057C}"/>
              </a:ext>
            </a:extLst>
          </p:cNvPr>
          <p:cNvGraphicFramePr>
            <a:graphicFrameLocks noGrp="1"/>
          </p:cNvGraphicFramePr>
          <p:nvPr>
            <p:extLst>
              <p:ext uri="{D42A27DB-BD31-4B8C-83A1-F6EECF244321}">
                <p14:modId xmlns:p14="http://schemas.microsoft.com/office/powerpoint/2010/main" val="2861940813"/>
              </p:ext>
            </p:extLst>
          </p:nvPr>
        </p:nvGraphicFramePr>
        <p:xfrm>
          <a:off x="506596" y="3827523"/>
          <a:ext cx="11178808" cy="2429590"/>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600376">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53410">
                <a:tc>
                  <a:txBody>
                    <a:bodyPr/>
                    <a:lstStyle/>
                    <a:p>
                      <a:pPr algn="l" fontAlgn="b"/>
                      <a:r>
                        <a:rPr lang="en-US" sz="2000" b="0" i="0" u="none" strike="noStrike" dirty="0">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-9.82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53410">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-0.79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6.57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extLst>
                  <a:ext uri="{0D108BD9-81ED-4DB2-BD59-A6C34878D82A}">
                    <a16:rowId xmlns:a16="http://schemas.microsoft.com/office/drawing/2014/main" val="2818346575"/>
                  </a:ext>
                </a:extLst>
              </a:tr>
              <a:tr h="453410">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extLst>
                  <a:ext uri="{0D108BD9-81ED-4DB2-BD59-A6C34878D82A}">
                    <a16:rowId xmlns:a16="http://schemas.microsoft.com/office/drawing/2014/main" val="218890532"/>
                  </a:ext>
                </a:extLst>
              </a:tr>
              <a:tr h="453410">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4.94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1.32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0.25</a:t>
                      </a:r>
                    </a:p>
                  </a:txBody>
                  <a:tcPr marL="6350" marR="6350" marT="6350" marB="0" anchor="b"/>
                </a:tc>
                <a:extLst>
                  <a:ext uri="{0D108BD9-81ED-4DB2-BD59-A6C34878D82A}">
                    <a16:rowId xmlns:a16="http://schemas.microsoft.com/office/drawing/2014/main" val="1731390675"/>
                  </a:ext>
                </a:extLst>
              </a:tr>
            </a:tbl>
          </a:graphicData>
        </a:graphic>
      </p:graphicFrame>
    </p:spTree>
    <p:extLst>
      <p:ext uri="{BB962C8B-B14F-4D97-AF65-F5344CB8AC3E}">
        <p14:creationId xmlns:p14="http://schemas.microsoft.com/office/powerpoint/2010/main" val="428534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38F90-4016-0B44-3920-FAFEDD6E047A}"/>
            </a:ext>
          </a:extLst>
        </p:cNvPr>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54812C45-650E-6ADA-FA1E-20A12EC4771C}"/>
              </a:ext>
            </a:extLst>
          </p:cNvPr>
          <p:cNvGraphicFramePr>
            <a:graphicFrameLocks noChangeAspect="1"/>
          </p:cNvGraphicFramePr>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2" imgW="1225580" imgH="374715" progId="Excel.Sheet.12">
                  <p:embed/>
                </p:oleObj>
              </mc:Choice>
              <mc:Fallback>
                <p:oleObj name="Worksheet" r:id="rId2" imgW="1225580" imgH="374715" progId="Excel.Sheet.12">
                  <p:embed/>
                  <p:pic>
                    <p:nvPicPr>
                      <p:cNvPr id="2" name="Object 1">
                        <a:extLst>
                          <a:ext uri="{FF2B5EF4-FFF2-40B4-BE49-F238E27FC236}">
                            <a16:creationId xmlns:a16="http://schemas.microsoft.com/office/drawing/2014/main" id="{39361798-0592-7BEC-7D12-9800FD7DC23C}"/>
                          </a:ext>
                        </a:extLst>
                      </p:cNvPr>
                      <p:cNvPicPr/>
                      <p:nvPr/>
                    </p:nvPicPr>
                    <p:blipFill>
                      <a:blip r:embed="rId3"/>
                      <a:stretch>
                        <a:fillRect/>
                      </a:stretch>
                    </p:blipFill>
                    <p:spPr>
                      <a:xfrm>
                        <a:off x="5483225" y="3240088"/>
                        <a:ext cx="1225550" cy="37465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454E646-B89C-CD81-A381-53BFF1395942}"/>
              </a:ext>
            </a:extLst>
          </p:cNvPr>
          <p:cNvSpPr txBox="1"/>
          <p:nvPr/>
        </p:nvSpPr>
        <p:spPr>
          <a:xfrm>
            <a:off x="506596" y="250325"/>
            <a:ext cx="1556202" cy="400110"/>
          </a:xfrm>
          <a:prstGeom prst="rect">
            <a:avLst/>
          </a:prstGeom>
          <a:noFill/>
        </p:spPr>
        <p:txBody>
          <a:bodyPr wrap="square" rtlCol="0">
            <a:spAutoFit/>
          </a:bodyPr>
          <a:lstStyle/>
          <a:p>
            <a:r>
              <a:rPr lang="el-GR" sz="2000" i="1" dirty="0"/>
              <a:t>sza = </a:t>
            </a:r>
            <a:r>
              <a:rPr lang="en-US" sz="2000" i="1" dirty="0"/>
              <a:t>60</a:t>
            </a:r>
          </a:p>
        </p:txBody>
      </p:sp>
      <p:sp>
        <p:nvSpPr>
          <p:cNvPr id="6" name="TextBox 5">
            <a:extLst>
              <a:ext uri="{FF2B5EF4-FFF2-40B4-BE49-F238E27FC236}">
                <a16:creationId xmlns:a16="http://schemas.microsoft.com/office/drawing/2014/main" id="{B8A8D12F-F3AA-7EB7-B0FC-457AAEB7DA23}"/>
              </a:ext>
            </a:extLst>
          </p:cNvPr>
          <p:cNvSpPr txBox="1"/>
          <p:nvPr/>
        </p:nvSpPr>
        <p:spPr>
          <a:xfrm>
            <a:off x="506596" y="3427413"/>
            <a:ext cx="1556202" cy="400110"/>
          </a:xfrm>
          <a:prstGeom prst="rect">
            <a:avLst/>
          </a:prstGeom>
          <a:noFill/>
        </p:spPr>
        <p:txBody>
          <a:bodyPr wrap="square" rtlCol="0">
            <a:spAutoFit/>
          </a:bodyPr>
          <a:lstStyle/>
          <a:p>
            <a:r>
              <a:rPr lang="el-GR" sz="2000" i="1" dirty="0"/>
              <a:t>sza = </a:t>
            </a:r>
            <a:r>
              <a:rPr lang="en-US" sz="2000" i="1" dirty="0"/>
              <a:t>80</a:t>
            </a:r>
          </a:p>
        </p:txBody>
      </p:sp>
      <p:graphicFrame>
        <p:nvGraphicFramePr>
          <p:cNvPr id="3" name="Table 2">
            <a:extLst>
              <a:ext uri="{FF2B5EF4-FFF2-40B4-BE49-F238E27FC236}">
                <a16:creationId xmlns:a16="http://schemas.microsoft.com/office/drawing/2014/main" id="{F84A3A66-248D-509C-BEEF-4838F4D32DC9}"/>
              </a:ext>
            </a:extLst>
          </p:cNvPr>
          <p:cNvGraphicFramePr>
            <a:graphicFrameLocks noGrp="1"/>
          </p:cNvGraphicFramePr>
          <p:nvPr>
            <p:extLst>
              <p:ext uri="{D42A27DB-BD31-4B8C-83A1-F6EECF244321}">
                <p14:modId xmlns:p14="http://schemas.microsoft.com/office/powerpoint/2010/main" val="1620271362"/>
              </p:ext>
            </p:extLst>
          </p:nvPr>
        </p:nvGraphicFramePr>
        <p:xfrm>
          <a:off x="506596" y="659041"/>
          <a:ext cx="11178808" cy="254437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85588">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8210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-11.43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1.5</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-0.39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8210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-4.98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extLst>
                  <a:ext uri="{0D108BD9-81ED-4DB2-BD59-A6C34878D82A}">
                    <a16:rowId xmlns:a16="http://schemas.microsoft.com/office/drawing/2014/main" val="2818346575"/>
                  </a:ext>
                </a:extLst>
              </a:tr>
              <a:tr h="48210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-6.31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extLst>
                  <a:ext uri="{0D108BD9-81ED-4DB2-BD59-A6C34878D82A}">
                    <a16:rowId xmlns:a16="http://schemas.microsoft.com/office/drawing/2014/main" val="218890532"/>
                  </a:ext>
                </a:extLst>
              </a:tr>
              <a:tr h="48210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5.77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1.45</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0.27</a:t>
                      </a:r>
                    </a:p>
                  </a:txBody>
                  <a:tcPr marL="6350" marR="6350" marT="6350" marB="0" anchor="b"/>
                </a:tc>
                <a:extLst>
                  <a:ext uri="{0D108BD9-81ED-4DB2-BD59-A6C34878D82A}">
                    <a16:rowId xmlns:a16="http://schemas.microsoft.com/office/drawing/2014/main" val="1731390675"/>
                  </a:ext>
                </a:extLst>
              </a:tr>
            </a:tbl>
          </a:graphicData>
        </a:graphic>
      </p:graphicFrame>
      <p:graphicFrame>
        <p:nvGraphicFramePr>
          <p:cNvPr id="8" name="Table 7">
            <a:extLst>
              <a:ext uri="{FF2B5EF4-FFF2-40B4-BE49-F238E27FC236}">
                <a16:creationId xmlns:a16="http://schemas.microsoft.com/office/drawing/2014/main" id="{8BA2F2C9-CA97-561F-477F-6702B5096E07}"/>
              </a:ext>
            </a:extLst>
          </p:cNvPr>
          <p:cNvGraphicFramePr>
            <a:graphicFrameLocks noGrp="1"/>
          </p:cNvGraphicFramePr>
          <p:nvPr>
            <p:extLst>
              <p:ext uri="{D42A27DB-BD31-4B8C-83A1-F6EECF244321}">
                <p14:modId xmlns:p14="http://schemas.microsoft.com/office/powerpoint/2010/main" val="677234509"/>
              </p:ext>
            </p:extLst>
          </p:nvPr>
        </p:nvGraphicFramePr>
        <p:xfrm>
          <a:off x="506596" y="3930952"/>
          <a:ext cx="11178808" cy="254437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85588">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8210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-15.83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2.85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-14.36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extLst>
                  <a:ext uri="{0D108BD9-81ED-4DB2-BD59-A6C34878D82A}">
                    <a16:rowId xmlns:a16="http://schemas.microsoft.com/office/drawing/2014/main" val="81204830"/>
                  </a:ext>
                </a:extLst>
              </a:tr>
              <a:tr h="48210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-20.07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-18.49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2.85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-68.2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-19.93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extLst>
                  <a:ext uri="{0D108BD9-81ED-4DB2-BD59-A6C34878D82A}">
                    <a16:rowId xmlns:a16="http://schemas.microsoft.com/office/drawing/2014/main" val="2818346575"/>
                  </a:ext>
                </a:extLst>
              </a:tr>
              <a:tr h="48210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-1.89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-10.29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-3.23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1.54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extLst>
                  <a:ext uri="{0D108BD9-81ED-4DB2-BD59-A6C34878D82A}">
                    <a16:rowId xmlns:a16="http://schemas.microsoft.com/office/drawing/2014/main" val="218890532"/>
                  </a:ext>
                </a:extLst>
              </a:tr>
              <a:tr h="48210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-1.96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5.97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0.26</a:t>
                      </a:r>
                    </a:p>
                  </a:txBody>
                  <a:tcPr marL="6350" marR="6350" marT="6350" marB="0" anchor="b"/>
                </a:tc>
                <a:extLst>
                  <a:ext uri="{0D108BD9-81ED-4DB2-BD59-A6C34878D82A}">
                    <a16:rowId xmlns:a16="http://schemas.microsoft.com/office/drawing/2014/main" val="1731390675"/>
                  </a:ext>
                </a:extLst>
              </a:tr>
            </a:tbl>
          </a:graphicData>
        </a:graphic>
      </p:graphicFrame>
    </p:spTree>
    <p:extLst>
      <p:ext uri="{BB962C8B-B14F-4D97-AF65-F5344CB8AC3E}">
        <p14:creationId xmlns:p14="http://schemas.microsoft.com/office/powerpoint/2010/main" val="3902435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2C2B7-6232-9A68-A287-7F481A542422}"/>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2D44F26-6611-CC36-0181-62E7CBC30366}"/>
              </a:ext>
            </a:extLst>
          </p:cNvPr>
          <p:cNvGraphicFramePr>
            <a:graphicFrameLocks noGrp="1"/>
          </p:cNvGraphicFramePr>
          <p:nvPr>
            <p:extLst>
              <p:ext uri="{D42A27DB-BD31-4B8C-83A1-F6EECF244321}">
                <p14:modId xmlns:p14="http://schemas.microsoft.com/office/powerpoint/2010/main" val="2309648617"/>
              </p:ext>
            </p:extLst>
          </p:nvPr>
        </p:nvGraphicFramePr>
        <p:xfrm>
          <a:off x="506596" y="884622"/>
          <a:ext cx="11178808" cy="254437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85588">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8210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-7.4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-22.02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-59.82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-6.93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-1.76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-0.08</a:t>
                      </a:r>
                    </a:p>
                  </a:txBody>
                  <a:tcPr marL="6350" marR="6350" marT="6350" marB="0" anchor="b"/>
                </a:tc>
                <a:extLst>
                  <a:ext uri="{0D108BD9-81ED-4DB2-BD59-A6C34878D82A}">
                    <a16:rowId xmlns:a16="http://schemas.microsoft.com/office/drawing/2014/main" val="81204830"/>
                  </a:ext>
                </a:extLst>
              </a:tr>
              <a:tr h="48210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-21.34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-17.92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-99.04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-21.34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extLst>
                  <a:ext uri="{0D108BD9-81ED-4DB2-BD59-A6C34878D82A}">
                    <a16:rowId xmlns:a16="http://schemas.microsoft.com/office/drawing/2014/main" val="2818346575"/>
                  </a:ext>
                </a:extLst>
              </a:tr>
              <a:tr h="48210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-10.26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-22.46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-17.95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-4.52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extLst>
                  <a:ext uri="{0D108BD9-81ED-4DB2-BD59-A6C34878D82A}">
                    <a16:rowId xmlns:a16="http://schemas.microsoft.com/office/drawing/2014/main" val="218890532"/>
                  </a:ext>
                </a:extLst>
              </a:tr>
              <a:tr h="48210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-2.17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-0.72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-3.03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0.24</a:t>
                      </a:r>
                    </a:p>
                  </a:txBody>
                  <a:tcPr marL="6350" marR="6350" marT="6350" marB="0" anchor="b"/>
                </a:tc>
                <a:extLst>
                  <a:ext uri="{0D108BD9-81ED-4DB2-BD59-A6C34878D82A}">
                    <a16:rowId xmlns:a16="http://schemas.microsoft.com/office/drawing/2014/main" val="1731390675"/>
                  </a:ext>
                </a:extLst>
              </a:tr>
            </a:tbl>
          </a:graphicData>
        </a:graphic>
      </p:graphicFrame>
      <p:sp>
        <p:nvSpPr>
          <p:cNvPr id="5" name="TextBox 4">
            <a:extLst>
              <a:ext uri="{FF2B5EF4-FFF2-40B4-BE49-F238E27FC236}">
                <a16:creationId xmlns:a16="http://schemas.microsoft.com/office/drawing/2014/main" id="{ECEDEFD6-124B-F422-1030-EC688053CC93}"/>
              </a:ext>
            </a:extLst>
          </p:cNvPr>
          <p:cNvSpPr txBox="1"/>
          <p:nvPr/>
        </p:nvSpPr>
        <p:spPr>
          <a:xfrm>
            <a:off x="506596" y="295600"/>
            <a:ext cx="1556202" cy="400110"/>
          </a:xfrm>
          <a:prstGeom prst="rect">
            <a:avLst/>
          </a:prstGeom>
          <a:noFill/>
        </p:spPr>
        <p:txBody>
          <a:bodyPr wrap="square" rtlCol="0">
            <a:spAutoFit/>
          </a:bodyPr>
          <a:lstStyle/>
          <a:p>
            <a:r>
              <a:rPr lang="el-GR" sz="2000" i="1" dirty="0"/>
              <a:t>sza = </a:t>
            </a:r>
            <a:r>
              <a:rPr lang="en-US" sz="2000" i="1" dirty="0"/>
              <a:t>85</a:t>
            </a:r>
          </a:p>
        </p:txBody>
      </p:sp>
      <p:sp>
        <p:nvSpPr>
          <p:cNvPr id="6" name="TextBox 5">
            <a:extLst>
              <a:ext uri="{FF2B5EF4-FFF2-40B4-BE49-F238E27FC236}">
                <a16:creationId xmlns:a16="http://schemas.microsoft.com/office/drawing/2014/main" id="{649F39A5-5253-D5BE-04D6-7CFEE7D9AE9A}"/>
              </a:ext>
            </a:extLst>
          </p:cNvPr>
          <p:cNvSpPr txBox="1"/>
          <p:nvPr/>
        </p:nvSpPr>
        <p:spPr>
          <a:xfrm>
            <a:off x="362155" y="3875935"/>
            <a:ext cx="11467690" cy="2862322"/>
          </a:xfrm>
          <a:prstGeom prst="rect">
            <a:avLst/>
          </a:prstGeom>
          <a:noFill/>
        </p:spPr>
        <p:txBody>
          <a:bodyPr wrap="square" rtlCol="0">
            <a:spAutoFit/>
          </a:bodyPr>
          <a:lstStyle/>
          <a:p>
            <a:pPr marL="285750" indent="-285750">
              <a:buFont typeface="Arial" panose="020B0604020202020204" pitchFamily="34" charset="0"/>
              <a:buChar char="•"/>
            </a:pPr>
            <a:r>
              <a:rPr lang="el-GR" dirty="0"/>
              <a:t>Παρατηρούμε ότι οι μεγαλύτερες διαφορές εντοπίζονται στην ακτινική ροή και συγκεκριμένα στα 2 </a:t>
            </a:r>
            <a:r>
              <a:rPr lang="el-GR" dirty="0" err="1"/>
              <a:t>streams</a:t>
            </a:r>
            <a:r>
              <a:rPr lang="el-GR" dirty="0"/>
              <a:t>. Οι μεγάλες αποκλίσεις αιτιολογούνται αν αναλογιστούμε ότι η ακτινική ροή εξαρτάται από την διάχυτη ακτινοβολία η οποία εμφανίζει πιο μεγάλες τιμές απόκλισης απ’ ότι η άμεση ακτινοβολία. Για τον λόγο αυτό, η ολική ακτινοβολία που εξαρτάται κυρίως από την άμεση συνιστώσα, εμφανίζει μικρότερες τιμές αποκλίσεων.</a:t>
            </a:r>
            <a:endParaRPr lang="en-US" dirty="0"/>
          </a:p>
          <a:p>
            <a:pPr marL="285750" indent="-285750">
              <a:buFont typeface="Arial" panose="020B0604020202020204" pitchFamily="34" charset="0"/>
              <a:buChar char="•"/>
            </a:pPr>
            <a:r>
              <a:rPr lang="el-GR" dirty="0"/>
              <a:t>Οι περιοχές του φάσματος που επηρεάζονται περισσότερο είναι εκείνες του υπεριώδους και αυτό δικαιολογείται από το γεγονός ότι στα μικρά μήκη κύματος η σκέδαση </a:t>
            </a:r>
            <a:r>
              <a:rPr lang="el-GR" dirty="0" err="1"/>
              <a:t>Rayleigh</a:t>
            </a:r>
            <a:r>
              <a:rPr lang="el-GR" dirty="0"/>
              <a:t> είναι εντονότερη οπότε και η εξασθένηση της ακτινοβολίας περισσότερη.</a:t>
            </a:r>
          </a:p>
          <a:p>
            <a:pPr marL="285750" indent="-285750">
              <a:buFont typeface="Arial" panose="020B0604020202020204" pitchFamily="34" charset="0"/>
              <a:buChar char="•"/>
            </a:pPr>
            <a:r>
              <a:rPr lang="el-GR" dirty="0"/>
              <a:t>Για τα 4 και τα 8 </a:t>
            </a:r>
            <a:r>
              <a:rPr lang="el-GR" dirty="0" err="1"/>
              <a:t>streams</a:t>
            </a:r>
            <a:r>
              <a:rPr lang="el-GR" dirty="0"/>
              <a:t> παρατηρούμε ότι οι τιμές της άμεσης ακτινοβολίας συμπίπτουν με του προτύπου και οι αποκλίσεις είναι μηδενικές. </a:t>
            </a:r>
            <a:endParaRPr lang="en-US" dirty="0"/>
          </a:p>
          <a:p>
            <a:endParaRPr lang="en-US" dirty="0"/>
          </a:p>
        </p:txBody>
      </p:sp>
    </p:spTree>
    <p:extLst>
      <p:ext uri="{BB962C8B-B14F-4D97-AF65-F5344CB8AC3E}">
        <p14:creationId xmlns:p14="http://schemas.microsoft.com/office/powerpoint/2010/main" val="170101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1DEDB-2CE6-907F-6FE8-94307DA5F93A}"/>
              </a:ext>
            </a:extLst>
          </p:cNvPr>
          <p:cNvSpPr txBox="1"/>
          <p:nvPr/>
        </p:nvSpPr>
        <p:spPr>
          <a:xfrm>
            <a:off x="593272" y="620123"/>
            <a:ext cx="5116286" cy="584775"/>
          </a:xfrm>
          <a:prstGeom prst="rect">
            <a:avLst/>
          </a:prstGeom>
          <a:noFill/>
        </p:spPr>
        <p:txBody>
          <a:bodyPr wrap="square" rtlCol="0">
            <a:spAutoFit/>
          </a:bodyPr>
          <a:lstStyle/>
          <a:p>
            <a:r>
              <a:rPr lang="el-GR" sz="3200" b="1" dirty="0"/>
              <a:t>ΤΕΛΙΚΑ ΣΥΜΠΕΡΑΣΜΑΤΑ</a:t>
            </a:r>
            <a:endParaRPr lang="en-US" sz="3200" b="1" dirty="0"/>
          </a:p>
        </p:txBody>
      </p:sp>
      <p:sp>
        <p:nvSpPr>
          <p:cNvPr id="3" name="TextBox 2">
            <a:extLst>
              <a:ext uri="{FF2B5EF4-FFF2-40B4-BE49-F238E27FC236}">
                <a16:creationId xmlns:a16="http://schemas.microsoft.com/office/drawing/2014/main" id="{73F14089-2C91-B35E-E819-7033C5C19704}"/>
              </a:ext>
            </a:extLst>
          </p:cNvPr>
          <p:cNvSpPr txBox="1"/>
          <p:nvPr/>
        </p:nvSpPr>
        <p:spPr>
          <a:xfrm>
            <a:off x="440871" y="1698172"/>
            <a:ext cx="11310258" cy="4247317"/>
          </a:xfrm>
          <a:prstGeom prst="rect">
            <a:avLst/>
          </a:prstGeom>
          <a:noFill/>
        </p:spPr>
        <p:txBody>
          <a:bodyPr wrap="square" rtlCol="0">
            <a:spAutoFit/>
          </a:bodyPr>
          <a:lstStyle/>
          <a:p>
            <a:pPr marL="285750" indent="-285750">
              <a:buFont typeface="Arial" panose="020B0604020202020204" pitchFamily="34" charset="0"/>
              <a:buChar char="•"/>
            </a:pPr>
            <a:r>
              <a:rPr lang="el-GR" dirty="0"/>
              <a:t>Στην ψευδοσφαιρική προσέγγιση, όσο μεγαλύτερος είναι ο αριθμός των </a:t>
            </a:r>
            <a:r>
              <a:rPr lang="el-GR" dirty="0" err="1"/>
              <a:t>streams</a:t>
            </a:r>
            <a:r>
              <a:rPr lang="el-GR" dirty="0"/>
              <a:t>, τόσο μεγαλύτερη ακρίβεια έχουμε. Σε γενικές γραμμές, μεγάλη απόκλιση παρουσιάζουν τα 2 </a:t>
            </a:r>
            <a:r>
              <a:rPr lang="el-GR" dirty="0" err="1"/>
              <a:t>streams</a:t>
            </a:r>
            <a:r>
              <a:rPr lang="el-GR" dirty="0"/>
              <a:t> ενώ τα 4 και τα 8 ακολουθούν παρόμοια συμπεριφορά και μικρές διαφοροποιήσεις τόσο μεταξύ τους, όσο και με το πρότυπο (16 </a:t>
            </a:r>
            <a:r>
              <a:rPr lang="el-GR" dirty="0" err="1"/>
              <a:t>streams</a:t>
            </a:r>
            <a:r>
              <a:rPr lang="el-GR" dirty="0"/>
              <a:t>). Συνεπώς, για αντίστοιχες εφαρμογές, μπορούμε να χρησιμοποιήσουμε στους υπολογισμούς μας είτε τα 4 είτε τα 8 </a:t>
            </a:r>
            <a:r>
              <a:rPr lang="el-GR" dirty="0" err="1"/>
              <a:t>streams</a:t>
            </a:r>
            <a:r>
              <a:rPr lang="el-GR" dirty="0"/>
              <a:t> (έναντι των 16) σώζοντας έτσι υπολογιστικό χρόνο.</a:t>
            </a:r>
          </a:p>
          <a:p>
            <a:pPr marL="285750" indent="-285750">
              <a:buFont typeface="Arial" panose="020B0604020202020204" pitchFamily="34" charset="0"/>
              <a:buChar char="•"/>
            </a:pPr>
            <a:r>
              <a:rPr lang="el-GR" dirty="0"/>
              <a:t>Η άμεση ακτινοβολία παρουσιάζει μικρότερα σφάλματα σε σχέση με την διάχυτη και για τον λόγο αυτό, εξ’ αιτίας της διάδοσης σφαλμάτων, η ολική ακτινοβολία που εξαρτάται κυρίως από την άμεση ακτινοβολία παρουσιάζει μικρότερα σφάλματα σε σχέση με την ακτινική ροή η οποία είναι περισσότερο ευαίσθητη στην διάχυτη ακτινοβολία. </a:t>
            </a:r>
          </a:p>
          <a:p>
            <a:pPr marL="285750" indent="-285750">
              <a:buFont typeface="Arial" panose="020B0604020202020204" pitchFamily="34" charset="0"/>
              <a:buChar char="•"/>
            </a:pPr>
            <a:r>
              <a:rPr lang="el-GR" dirty="0"/>
              <a:t>Όσο μεγαλώνει το μήκος κύματος, η σκέδαση </a:t>
            </a:r>
            <a:r>
              <a:rPr lang="el-GR" dirty="0" err="1"/>
              <a:t>Rayleigh</a:t>
            </a:r>
            <a:r>
              <a:rPr lang="el-GR" dirty="0"/>
              <a:t> εξασθενεί οπότε για όλες τις συνιστώσες της ηλιακής ακτινοβολίας, τα σφάλματα μειώνονται με την αύξηση του μήκους κύματος.</a:t>
            </a:r>
          </a:p>
          <a:p>
            <a:pPr marL="285750" indent="-285750">
              <a:buFont typeface="Arial" panose="020B0604020202020204" pitchFamily="34" charset="0"/>
              <a:buChar char="•"/>
            </a:pPr>
            <a:r>
              <a:rPr lang="el-GR" dirty="0"/>
              <a:t>Όσο μεγαλώνει η ζενίθια γωνία, η διάχυτη ακτινοβολία είναι περισσότερη και δεδομένου ότι η διάχυτη ακτινοβολία επιβαρύνεται με περισσότερα σφάλματα, με την αύξηση της </a:t>
            </a:r>
            <a:r>
              <a:rPr lang="el-GR" dirty="0" err="1"/>
              <a:t>ζενίθιας</a:t>
            </a:r>
            <a:r>
              <a:rPr lang="el-GR" dirty="0"/>
              <a:t> γωνίας παρατηρούνται περισσότερες αποκλίσεις.</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576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A2309-9DB4-1B91-A441-E0F383A06D7A}"/>
              </a:ext>
            </a:extLst>
          </p:cNvPr>
          <p:cNvSpPr txBox="1"/>
          <p:nvPr/>
        </p:nvSpPr>
        <p:spPr>
          <a:xfrm>
            <a:off x="1906361" y="2413337"/>
            <a:ext cx="8379278" cy="2031325"/>
          </a:xfrm>
          <a:prstGeom prst="rect">
            <a:avLst/>
          </a:prstGeom>
          <a:noFill/>
        </p:spPr>
        <p:txBody>
          <a:bodyPr wrap="square">
            <a:spAutoFit/>
          </a:bodyPr>
          <a:lstStyle/>
          <a:p>
            <a:pPr algn="ctr"/>
            <a:r>
              <a:rPr lang="el-GR" dirty="0"/>
              <a:t>Όπως πάντα, ο κώδικας και τα αρχεία που τον συνοδεύουν μπορούν να βρεθούν στον προσωπικό μου λογαριασμό στο </a:t>
            </a:r>
            <a:r>
              <a:rPr lang="el-GR" dirty="0" err="1"/>
              <a:t>Github</a:t>
            </a:r>
            <a:r>
              <a:rPr lang="el-GR" dirty="0"/>
              <a:t> </a:t>
            </a:r>
          </a:p>
          <a:p>
            <a:pPr algn="ctr"/>
            <a:endParaRPr lang="el-GR" dirty="0"/>
          </a:p>
          <a:p>
            <a:pPr algn="ctr"/>
            <a:r>
              <a:rPr lang="el-GR" dirty="0"/>
              <a:t>(</a:t>
            </a:r>
            <a:r>
              <a:rPr lang="en-US" dirty="0">
                <a:solidFill>
                  <a:schemeClr val="accent6">
                    <a:lumMod val="20000"/>
                    <a:lumOff val="80000"/>
                  </a:schemeClr>
                </a:solidFill>
                <a:hlinkClick r:id="rId2">
                  <a:extLst>
                    <a:ext uri="{A12FA001-AC4F-418D-AE19-62706E023703}">
                      <ahyp:hlinkClr xmlns:ahyp="http://schemas.microsoft.com/office/drawing/2018/hyperlinkcolor" val="tx"/>
                    </a:ext>
                  </a:extLst>
                </a:hlinkClick>
              </a:rPr>
              <a:t>https://github.com/nadezsha/MSc---Applied-Meteorology-and-Environmental-Physics/tree/main/Radiation%20and%20Atmosphere%20Interaction</a:t>
            </a:r>
            <a:r>
              <a:rPr lang="el-GR" dirty="0">
                <a:ea typeface="+mn-lt"/>
                <a:cs typeface="+mn-lt"/>
              </a:rPr>
              <a:t>)</a:t>
            </a:r>
          </a:p>
          <a:p>
            <a:pPr algn="ctr"/>
            <a:endParaRPr lang="en-US" dirty="0"/>
          </a:p>
        </p:txBody>
      </p:sp>
    </p:spTree>
    <p:extLst>
      <p:ext uri="{BB962C8B-B14F-4D97-AF65-F5344CB8AC3E}">
        <p14:creationId xmlns:p14="http://schemas.microsoft.com/office/powerpoint/2010/main" val="11326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254C3-CD58-2549-1DEF-ADF79E631FFB}"/>
              </a:ext>
            </a:extLst>
          </p:cNvPr>
          <p:cNvPicPr>
            <a:picLocks noChangeAspect="1"/>
          </p:cNvPicPr>
          <p:nvPr/>
        </p:nvPicPr>
        <p:blipFill>
          <a:blip r:embed="rId2"/>
          <a:stretch>
            <a:fillRect/>
          </a:stretch>
        </p:blipFill>
        <p:spPr>
          <a:xfrm rot="10800000">
            <a:off x="0" y="0"/>
            <a:ext cx="4419600" cy="6858000"/>
          </a:xfrm>
          <a:prstGeom prst="rect">
            <a:avLst/>
          </a:prstGeom>
        </p:spPr>
      </p:pic>
      <p:sp>
        <p:nvSpPr>
          <p:cNvPr id="3" name="TextBox 2">
            <a:extLst>
              <a:ext uri="{FF2B5EF4-FFF2-40B4-BE49-F238E27FC236}">
                <a16:creationId xmlns:a16="http://schemas.microsoft.com/office/drawing/2014/main" id="{DF6084FA-0A32-193D-EB4B-DDFBCEF90A99}"/>
              </a:ext>
            </a:extLst>
          </p:cNvPr>
          <p:cNvSpPr txBox="1"/>
          <p:nvPr/>
        </p:nvSpPr>
        <p:spPr>
          <a:xfrm>
            <a:off x="691243" y="1166842"/>
            <a:ext cx="10809514" cy="4524315"/>
          </a:xfrm>
          <a:prstGeom prst="rect">
            <a:avLst/>
          </a:prstGeom>
          <a:noFill/>
        </p:spPr>
        <p:txBody>
          <a:bodyPr wrap="square" rtlCol="0">
            <a:spAutoFit/>
          </a:bodyPr>
          <a:lstStyle/>
          <a:p>
            <a:r>
              <a:rPr lang="el-GR" dirty="0"/>
              <a:t>Στην παρούσα εργασία μελετάμε την διάδοση της ακτινοβολίας στην ατμόσφαιρα και συγκεκριμένα συγκρίνουμε μετρήσεις της ολικής ακτινοβολίας (</a:t>
            </a:r>
            <a:r>
              <a:rPr lang="el-GR" dirty="0" err="1"/>
              <a:t>global</a:t>
            </a:r>
            <a:r>
              <a:rPr lang="el-GR" dirty="0"/>
              <a:t> </a:t>
            </a:r>
            <a:r>
              <a:rPr lang="el-GR" dirty="0" err="1"/>
              <a:t>irradiance</a:t>
            </a:r>
            <a:r>
              <a:rPr lang="el-GR" dirty="0"/>
              <a:t>) και της ακτινικής ροής (</a:t>
            </a:r>
            <a:r>
              <a:rPr lang="el-GR" dirty="0" err="1"/>
              <a:t>actinic</a:t>
            </a:r>
            <a:r>
              <a:rPr lang="el-GR" dirty="0"/>
              <a:t> </a:t>
            </a:r>
            <a:r>
              <a:rPr lang="el-GR" dirty="0" err="1"/>
              <a:t>flux</a:t>
            </a:r>
            <a:r>
              <a:rPr lang="el-GR" dirty="0"/>
              <a:t>). Η ολική ακτινοβολία εκφράζει την ακτινοβολία που προσπίπτει σε μία επιφάνεια (πχ το έδαφος) ενώ η ακτινική ροή εκφράζει την ακτινοβολία που δέχεται μία σφαίρα (πχ ένα μόριο στην ατμόσφαιρα). Λόγω γεωμετρίας, η ακτινική ροή είναι περισσότερη καθώς σε μία σφαίρα, όλη η ακτινοβολία προσπίπτει παντού κάθετα. </a:t>
            </a:r>
          </a:p>
          <a:p>
            <a:r>
              <a:rPr lang="el-GR" dirty="0"/>
              <a:t>Για την επίλυση της εξίσωσης διάδοσης της ακτινοβολίας στην ατμόσφαιρα χρησιμοποιούμε την ψευδοσφαιρική προσέγγιση όπου κάθε φορά αλλάζουμε τον αριθμό των streams που χρησιμοποιούνται. Για 2 streams, το μοντέλο λαμβάνει υπ’ όψη 2 κατευθύνσεις της ακτινοβολίας, προς τα πάνω και προς τα κάτω. Όσο αυξάνεται ο αριθμός των </a:t>
            </a:r>
            <a:r>
              <a:rPr lang="en-US" dirty="0"/>
              <a:t>streams, </a:t>
            </a:r>
            <a:r>
              <a:rPr lang="el-GR" dirty="0"/>
              <a:t>τόσο περισσότερο υπολογιστικό χρόνο χρειαζόμαστε όμως οι υπολογισμοί είναι καλύτεροι καθώς το μοντέλο λαμβάνει πλέον υπ’ όψη και περισσότερες γωνίες διάδοσης της ακτινοβολίας. Για την εργασία χρησιμοποιήσαμε 4 διαφορετικές τιμές για τα streams ίσες με 2, 4, 8 και 16.</a:t>
            </a:r>
          </a:p>
          <a:p>
            <a:r>
              <a:rPr lang="el-GR" dirty="0"/>
              <a:t>Σκοπός της εργασίας είναι να μελετήσουμε τις διαφορές που παρουσιάζουν τα διαφορετικά streams σε σχέση με ένα πρότυπο (ως πρότυπο χρησιμοποιήθηκαν τα 16 streams) ως προς τις αποκλίσεις της ολικής ακτινοβολίας και της ακτινικής ροής. Επιπρόσθετα, μελετάμε την επίδραση που έχει η αλλαγή της </a:t>
            </a:r>
            <a:r>
              <a:rPr lang="el-GR" dirty="0" err="1"/>
              <a:t>ζενίθιας</a:t>
            </a:r>
            <a:r>
              <a:rPr lang="el-GR" dirty="0"/>
              <a:t> γωνίας στους υπολογισμούς. Στην εργασία αυτή χρησιμοποιήθηκαν 6 τιμές </a:t>
            </a:r>
            <a:r>
              <a:rPr lang="el-GR" dirty="0" err="1"/>
              <a:t>ζενίθιας</a:t>
            </a:r>
            <a:r>
              <a:rPr lang="el-GR" dirty="0"/>
              <a:t> γωνίας ίσες με 10, 30, 40, 60, 80 και 85 μοίρες.</a:t>
            </a:r>
            <a:endParaRPr lang="en-US" dirty="0"/>
          </a:p>
        </p:txBody>
      </p:sp>
    </p:spTree>
    <p:extLst>
      <p:ext uri="{BB962C8B-B14F-4D97-AF65-F5344CB8AC3E}">
        <p14:creationId xmlns:p14="http://schemas.microsoft.com/office/powerpoint/2010/main" val="210416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B2439841-DB7F-101F-E3D0-D350180FA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92" y="9144"/>
            <a:ext cx="4559808" cy="3419856"/>
          </a:xfrm>
          <a:prstGeom prst="rect">
            <a:avLst/>
          </a:prstGeom>
        </p:spPr>
      </p:pic>
      <p:pic>
        <p:nvPicPr>
          <p:cNvPr id="3" name="Picture 2">
            <a:extLst>
              <a:ext uri="{FF2B5EF4-FFF2-40B4-BE49-F238E27FC236}">
                <a16:creationId xmlns:a16="http://schemas.microsoft.com/office/drawing/2014/main" id="{F40F645B-7066-21A8-5065-5B672B6C8085}"/>
              </a:ext>
            </a:extLst>
          </p:cNvPr>
          <p:cNvPicPr>
            <a:picLocks noChangeAspect="1"/>
          </p:cNvPicPr>
          <p:nvPr/>
        </p:nvPicPr>
        <p:blipFill>
          <a:blip r:embed="rId3"/>
          <a:stretch>
            <a:fillRect/>
          </a:stretch>
        </p:blipFill>
        <p:spPr>
          <a:xfrm>
            <a:off x="6096000" y="9144"/>
            <a:ext cx="4553483" cy="3419856"/>
          </a:xfrm>
          <a:prstGeom prst="rect">
            <a:avLst/>
          </a:prstGeom>
        </p:spPr>
      </p:pic>
      <p:pic>
        <p:nvPicPr>
          <p:cNvPr id="4" name="Picture 3">
            <a:extLst>
              <a:ext uri="{FF2B5EF4-FFF2-40B4-BE49-F238E27FC236}">
                <a16:creationId xmlns:a16="http://schemas.microsoft.com/office/drawing/2014/main" id="{78169F99-9B53-2A78-7C1A-D850F6A38C37}"/>
              </a:ext>
            </a:extLst>
          </p:cNvPr>
          <p:cNvPicPr>
            <a:picLocks noChangeAspect="1"/>
          </p:cNvPicPr>
          <p:nvPr/>
        </p:nvPicPr>
        <p:blipFill>
          <a:blip r:embed="rId4"/>
          <a:stretch>
            <a:fillRect/>
          </a:stretch>
        </p:blipFill>
        <p:spPr>
          <a:xfrm>
            <a:off x="1536192" y="3429000"/>
            <a:ext cx="4553483" cy="3419856"/>
          </a:xfrm>
          <a:prstGeom prst="rect">
            <a:avLst/>
          </a:prstGeom>
        </p:spPr>
      </p:pic>
      <p:pic>
        <p:nvPicPr>
          <p:cNvPr id="6" name="Picture 5">
            <a:extLst>
              <a:ext uri="{FF2B5EF4-FFF2-40B4-BE49-F238E27FC236}">
                <a16:creationId xmlns:a16="http://schemas.microsoft.com/office/drawing/2014/main" id="{27A586DA-F5DC-8D18-6980-829E0691B210}"/>
              </a:ext>
            </a:extLst>
          </p:cNvPr>
          <p:cNvPicPr>
            <a:picLocks noChangeAspect="1"/>
          </p:cNvPicPr>
          <p:nvPr/>
        </p:nvPicPr>
        <p:blipFill>
          <a:blip r:embed="rId5"/>
          <a:stretch>
            <a:fillRect/>
          </a:stretch>
        </p:blipFill>
        <p:spPr>
          <a:xfrm>
            <a:off x="6089675" y="3429000"/>
            <a:ext cx="4553483" cy="3419856"/>
          </a:xfrm>
          <a:prstGeom prst="rect">
            <a:avLst/>
          </a:prstGeom>
        </p:spPr>
      </p:pic>
      <p:sp>
        <p:nvSpPr>
          <p:cNvPr id="7" name="TextBox 6">
            <a:extLst>
              <a:ext uri="{FF2B5EF4-FFF2-40B4-BE49-F238E27FC236}">
                <a16:creationId xmlns:a16="http://schemas.microsoft.com/office/drawing/2014/main" id="{8EDF9196-0CAA-FF39-EED8-36B00CF9CD15}"/>
              </a:ext>
            </a:extLst>
          </p:cNvPr>
          <p:cNvSpPr txBox="1"/>
          <p:nvPr/>
        </p:nvSpPr>
        <p:spPr>
          <a:xfrm rot="16200000">
            <a:off x="-163284" y="3244334"/>
            <a:ext cx="2079170" cy="369332"/>
          </a:xfrm>
          <a:prstGeom prst="rect">
            <a:avLst/>
          </a:prstGeom>
          <a:noFill/>
        </p:spPr>
        <p:txBody>
          <a:bodyPr wrap="square" rtlCol="0">
            <a:spAutoFit/>
          </a:bodyPr>
          <a:lstStyle/>
          <a:p>
            <a:r>
              <a:rPr lang="el-GR" dirty="0"/>
              <a:t>Ολική ακτινοβολία</a:t>
            </a:r>
            <a:endParaRPr lang="en-US" dirty="0"/>
          </a:p>
        </p:txBody>
      </p:sp>
    </p:spTree>
    <p:extLst>
      <p:ext uri="{BB962C8B-B14F-4D97-AF65-F5344CB8AC3E}">
        <p14:creationId xmlns:p14="http://schemas.microsoft.com/office/powerpoint/2010/main" val="36405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8BAD4E26-F026-988B-9386-5AD170A7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5" y="18289"/>
            <a:ext cx="4559808" cy="3419856"/>
          </a:xfrm>
          <a:prstGeom prst="rect">
            <a:avLst/>
          </a:prstGeom>
        </p:spPr>
      </p:pic>
      <p:pic>
        <p:nvPicPr>
          <p:cNvPr id="3" name="Picture 2">
            <a:extLst>
              <a:ext uri="{FF2B5EF4-FFF2-40B4-BE49-F238E27FC236}">
                <a16:creationId xmlns:a16="http://schemas.microsoft.com/office/drawing/2014/main" id="{95BC35A1-93B9-8D73-75CD-D4488563B77C}"/>
              </a:ext>
            </a:extLst>
          </p:cNvPr>
          <p:cNvPicPr>
            <a:picLocks noChangeAspect="1"/>
          </p:cNvPicPr>
          <p:nvPr/>
        </p:nvPicPr>
        <p:blipFill>
          <a:blip r:embed="rId3"/>
          <a:stretch>
            <a:fillRect/>
          </a:stretch>
        </p:blipFill>
        <p:spPr>
          <a:xfrm>
            <a:off x="405435" y="3419855"/>
            <a:ext cx="4553483" cy="3419856"/>
          </a:xfrm>
          <a:prstGeom prst="rect">
            <a:avLst/>
          </a:prstGeom>
        </p:spPr>
      </p:pic>
      <p:sp>
        <p:nvSpPr>
          <p:cNvPr id="4" name="TextBox 3">
            <a:extLst>
              <a:ext uri="{FF2B5EF4-FFF2-40B4-BE49-F238E27FC236}">
                <a16:creationId xmlns:a16="http://schemas.microsoft.com/office/drawing/2014/main" id="{AEC3601C-4AE5-17F2-33C5-0192B7A08757}"/>
              </a:ext>
            </a:extLst>
          </p:cNvPr>
          <p:cNvSpPr txBox="1"/>
          <p:nvPr/>
        </p:nvSpPr>
        <p:spPr>
          <a:xfrm>
            <a:off x="4958918" y="49701"/>
            <a:ext cx="7233082" cy="6740307"/>
          </a:xfrm>
          <a:prstGeom prst="rect">
            <a:avLst/>
          </a:prstGeom>
          <a:noFill/>
        </p:spPr>
        <p:txBody>
          <a:bodyPr wrap="square" rtlCol="0">
            <a:spAutoFit/>
          </a:bodyPr>
          <a:lstStyle/>
          <a:p>
            <a:pPr marL="285750" indent="-285750">
              <a:buFont typeface="Arial" panose="020B0604020202020204" pitchFamily="34" charset="0"/>
              <a:buChar char="•"/>
            </a:pPr>
            <a:r>
              <a:rPr lang="el-GR" dirty="0"/>
              <a:t>Όπως είναι αναμενόμενο παρατηρούμε ότι με την αύξηση των streams, οι αποκλίσεις μειώνονται για όλες τις </a:t>
            </a:r>
            <a:r>
              <a:rPr lang="el-GR" dirty="0" err="1"/>
              <a:t>ζενίθιες</a:t>
            </a:r>
            <a:r>
              <a:rPr lang="el-GR" dirty="0"/>
              <a:t> γωνίες. Τα 8 streams παρουσιάζουν σχεδόν μηδενική απόκλιση σε όλα τα διαγράμματα, δηλαδή ταυτίζονται με το πρότυπο που είναι τα 16 streams. Τα 4 streams παρουσιάζουν μικρές αποκλίσεις, οι οποίες εντοπίζονται κυρίως στα χαμηλά μήκη κύματος και φαίνεται να αυξάνουν ελάχιστα με την αύξηση της </a:t>
            </a:r>
            <a:r>
              <a:rPr lang="el-GR" dirty="0" err="1"/>
              <a:t>ζενίθιας</a:t>
            </a:r>
            <a:r>
              <a:rPr lang="el-GR" dirty="0"/>
              <a:t> γωνίας. Παρόλα αυτά, ακόμα και για μεγάλες γωνίες οι αποκλίσεις αυτές είναι μικρότερες του 5%. Μπορούμε συνεπώς να συμπεράνουμε πως τα 4, τα 8 και τα 16 streams δεν παρουσιάζουν τόσο έντονες διαφοροποιήσεις έτσι ώστε να δικαιολογήσουμε την χρήση περισσότερων streams.</a:t>
            </a:r>
          </a:p>
          <a:p>
            <a:pPr marL="285750" indent="-285750">
              <a:buFont typeface="Arial" panose="020B0604020202020204" pitchFamily="34" charset="0"/>
              <a:buChar char="•"/>
            </a:pPr>
            <a:r>
              <a:rPr lang="el-GR" dirty="0"/>
              <a:t>Η μεγάλη απόκλιση παρατηρείται στα 2 streams και ειδικά στα μικρά μήκη κύματος. Αυτό συμβαίνει διότι με τόσο λίγα streams το μοντέλο αδυνατεί να αξιοποιήσει τις ακτίνες που προσπίπτουν πλάγια. Επιπρόσθετα, με το να συμπεριλάβουμε στο μοντέλο μας περισσότερες γωνίες επηρεάζεται κυρίως η UVB η οποία είναι η ακτινοβολία που δέχεται την μεγαλύτερη επίδραση της ατμόσφαιρας (ευαίσθητη λόγω της σκέδασης Rayleigh)</a:t>
            </a:r>
          </a:p>
          <a:p>
            <a:pPr marL="285750" indent="-285750">
              <a:buFont typeface="Arial" panose="020B0604020202020204" pitchFamily="34" charset="0"/>
              <a:buChar char="•"/>
            </a:pPr>
            <a:r>
              <a:rPr lang="el-GR" dirty="0"/>
              <a:t>Για γωνίες μικρότερες των 40 παρατηρείται υπερεκτίμηση της ακτινοβολίας ενώ για μεγαλύτερες γωνίες υποεκτίμηση (με εξαίρεση τα 4 </a:t>
            </a:r>
            <a:r>
              <a:rPr lang="el-GR" dirty="0" err="1"/>
              <a:t>streams</a:t>
            </a:r>
            <a:r>
              <a:rPr lang="el-GR" dirty="0"/>
              <a:t> στα οποία έχουμε μόνιμη υποεκτίμηση). Επιπρόσθετα, στις 85 μοίρες παρατηρούμε σημαντική απόκλιση των 2 streams η οποία δεν περιορίζεται μόνο στα μικρά μήκη κύματος. Η γενική τάση είναι ότι οι αποκλίσεις αυξάνουν με την αύξηση της </a:t>
            </a:r>
            <a:r>
              <a:rPr lang="el-GR" dirty="0" err="1"/>
              <a:t>ζενίθιας</a:t>
            </a:r>
            <a:r>
              <a:rPr lang="el-GR" dirty="0"/>
              <a:t> γωνίας. </a:t>
            </a:r>
            <a:endParaRPr lang="en-US" dirty="0"/>
          </a:p>
        </p:txBody>
      </p:sp>
    </p:spTree>
    <p:extLst>
      <p:ext uri="{BB962C8B-B14F-4D97-AF65-F5344CB8AC3E}">
        <p14:creationId xmlns:p14="http://schemas.microsoft.com/office/powerpoint/2010/main" val="425980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2198C043-FF69-5C89-D574-3EFAF92B1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24" y="10896"/>
            <a:ext cx="4557471" cy="3418104"/>
          </a:xfrm>
          <a:prstGeom prst="rect">
            <a:avLst/>
          </a:prstGeom>
        </p:spPr>
      </p:pic>
      <p:pic>
        <p:nvPicPr>
          <p:cNvPr id="4" name="Picture 3">
            <a:extLst>
              <a:ext uri="{FF2B5EF4-FFF2-40B4-BE49-F238E27FC236}">
                <a16:creationId xmlns:a16="http://schemas.microsoft.com/office/drawing/2014/main" id="{90182472-304B-5ACF-4F78-ABF5036D5C25}"/>
              </a:ext>
            </a:extLst>
          </p:cNvPr>
          <p:cNvPicPr>
            <a:picLocks noChangeAspect="1"/>
          </p:cNvPicPr>
          <p:nvPr/>
        </p:nvPicPr>
        <p:blipFill>
          <a:blip r:embed="rId3"/>
          <a:stretch>
            <a:fillRect/>
          </a:stretch>
        </p:blipFill>
        <p:spPr>
          <a:xfrm>
            <a:off x="6095990" y="26536"/>
            <a:ext cx="4557474" cy="3418105"/>
          </a:xfrm>
          <a:prstGeom prst="rect">
            <a:avLst/>
          </a:prstGeom>
        </p:spPr>
      </p:pic>
      <p:pic>
        <p:nvPicPr>
          <p:cNvPr id="5" name="Picture 4">
            <a:extLst>
              <a:ext uri="{FF2B5EF4-FFF2-40B4-BE49-F238E27FC236}">
                <a16:creationId xmlns:a16="http://schemas.microsoft.com/office/drawing/2014/main" id="{5008EDCF-0580-970E-861F-41041F370970}"/>
              </a:ext>
            </a:extLst>
          </p:cNvPr>
          <p:cNvPicPr>
            <a:picLocks noChangeAspect="1"/>
          </p:cNvPicPr>
          <p:nvPr/>
        </p:nvPicPr>
        <p:blipFill>
          <a:blip r:embed="rId4"/>
          <a:stretch>
            <a:fillRect/>
          </a:stretch>
        </p:blipFill>
        <p:spPr>
          <a:xfrm>
            <a:off x="1538516" y="3421180"/>
            <a:ext cx="4557467" cy="3418101"/>
          </a:xfrm>
          <a:prstGeom prst="rect">
            <a:avLst/>
          </a:prstGeom>
        </p:spPr>
      </p:pic>
      <p:pic>
        <p:nvPicPr>
          <p:cNvPr id="6" name="Picture 5">
            <a:extLst>
              <a:ext uri="{FF2B5EF4-FFF2-40B4-BE49-F238E27FC236}">
                <a16:creationId xmlns:a16="http://schemas.microsoft.com/office/drawing/2014/main" id="{1D0CD2E0-ABEB-A121-506F-BDE1586DE0FD}"/>
              </a:ext>
            </a:extLst>
          </p:cNvPr>
          <p:cNvPicPr>
            <a:picLocks noChangeAspect="1"/>
          </p:cNvPicPr>
          <p:nvPr/>
        </p:nvPicPr>
        <p:blipFill>
          <a:blip r:embed="rId5"/>
          <a:stretch>
            <a:fillRect/>
          </a:stretch>
        </p:blipFill>
        <p:spPr>
          <a:xfrm>
            <a:off x="6095992" y="3408614"/>
            <a:ext cx="4557465" cy="3422846"/>
          </a:xfrm>
          <a:prstGeom prst="rect">
            <a:avLst/>
          </a:prstGeom>
        </p:spPr>
      </p:pic>
      <p:sp>
        <p:nvSpPr>
          <p:cNvPr id="7" name="TextBox 6">
            <a:extLst>
              <a:ext uri="{FF2B5EF4-FFF2-40B4-BE49-F238E27FC236}">
                <a16:creationId xmlns:a16="http://schemas.microsoft.com/office/drawing/2014/main" id="{36378304-30C6-4C5E-08AD-3889808E5204}"/>
              </a:ext>
            </a:extLst>
          </p:cNvPr>
          <p:cNvSpPr txBox="1"/>
          <p:nvPr/>
        </p:nvSpPr>
        <p:spPr>
          <a:xfrm rot="16200000">
            <a:off x="-163284" y="3244334"/>
            <a:ext cx="2079170" cy="369332"/>
          </a:xfrm>
          <a:prstGeom prst="rect">
            <a:avLst/>
          </a:prstGeom>
          <a:noFill/>
        </p:spPr>
        <p:txBody>
          <a:bodyPr wrap="square" rtlCol="0">
            <a:spAutoFit/>
          </a:bodyPr>
          <a:lstStyle/>
          <a:p>
            <a:r>
              <a:rPr lang="el-GR" dirty="0"/>
              <a:t>Ακτινική ροή</a:t>
            </a:r>
            <a:endParaRPr lang="en-US" dirty="0"/>
          </a:p>
        </p:txBody>
      </p:sp>
    </p:spTree>
    <p:extLst>
      <p:ext uri="{BB962C8B-B14F-4D97-AF65-F5344CB8AC3E}">
        <p14:creationId xmlns:p14="http://schemas.microsoft.com/office/powerpoint/2010/main" val="140017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D7DD8981-9247-C685-6544-07775ACC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 y="0"/>
            <a:ext cx="4559808" cy="3419856"/>
          </a:xfrm>
          <a:prstGeom prst="rect">
            <a:avLst/>
          </a:prstGeom>
        </p:spPr>
      </p:pic>
      <p:pic>
        <p:nvPicPr>
          <p:cNvPr id="3" name="Picture 2">
            <a:extLst>
              <a:ext uri="{FF2B5EF4-FFF2-40B4-BE49-F238E27FC236}">
                <a16:creationId xmlns:a16="http://schemas.microsoft.com/office/drawing/2014/main" id="{B54A66E4-3DA1-9C68-86B0-21804FFB8701}"/>
              </a:ext>
            </a:extLst>
          </p:cNvPr>
          <p:cNvPicPr>
            <a:picLocks noChangeAspect="1"/>
          </p:cNvPicPr>
          <p:nvPr/>
        </p:nvPicPr>
        <p:blipFill>
          <a:blip r:embed="rId3"/>
          <a:stretch>
            <a:fillRect/>
          </a:stretch>
        </p:blipFill>
        <p:spPr>
          <a:xfrm>
            <a:off x="392866" y="3419856"/>
            <a:ext cx="4553483" cy="3419856"/>
          </a:xfrm>
          <a:prstGeom prst="rect">
            <a:avLst/>
          </a:prstGeom>
        </p:spPr>
      </p:pic>
      <p:sp>
        <p:nvSpPr>
          <p:cNvPr id="4" name="TextBox 3">
            <a:extLst>
              <a:ext uri="{FF2B5EF4-FFF2-40B4-BE49-F238E27FC236}">
                <a16:creationId xmlns:a16="http://schemas.microsoft.com/office/drawing/2014/main" id="{08337E70-A9E6-312D-7ABC-CDB0AE275686}"/>
              </a:ext>
            </a:extLst>
          </p:cNvPr>
          <p:cNvSpPr txBox="1"/>
          <p:nvPr/>
        </p:nvSpPr>
        <p:spPr>
          <a:xfrm>
            <a:off x="4946349" y="-70508"/>
            <a:ext cx="7245651" cy="7017306"/>
          </a:xfrm>
          <a:prstGeom prst="rect">
            <a:avLst/>
          </a:prstGeom>
          <a:noFill/>
        </p:spPr>
        <p:txBody>
          <a:bodyPr wrap="square" rtlCol="0">
            <a:spAutoFit/>
          </a:bodyPr>
          <a:lstStyle/>
          <a:p>
            <a:pPr marL="285750" indent="-285750">
              <a:buFont typeface="Arial" panose="020B0604020202020204" pitchFamily="34" charset="0"/>
              <a:buChar char="•"/>
            </a:pPr>
            <a:r>
              <a:rPr lang="el-GR" dirty="0"/>
              <a:t>Στην περίπτωση της ακτινικής ροής παρατηρούμε</a:t>
            </a:r>
            <a:r>
              <a:rPr lang="en-US" dirty="0"/>
              <a:t> </a:t>
            </a:r>
            <a:r>
              <a:rPr lang="el-GR" dirty="0"/>
              <a:t>ξανά ότι όσο αυξάνονται τα </a:t>
            </a:r>
            <a:r>
              <a:rPr lang="en-US" dirty="0"/>
              <a:t>streams</a:t>
            </a:r>
            <a:r>
              <a:rPr lang="el-GR" dirty="0"/>
              <a:t>, τόσο καλύτερη συμφωνία έχουμε με το πρότυπο.</a:t>
            </a:r>
            <a:r>
              <a:rPr lang="en-US" dirty="0"/>
              <a:t> </a:t>
            </a:r>
            <a:r>
              <a:rPr lang="el-GR" dirty="0"/>
              <a:t>Αξίζει να σημειωθεί πως στην περίπτωση της ολικής ακτινοβολίας, τόσο τα 4 όσο και τα 8 </a:t>
            </a:r>
            <a:r>
              <a:rPr lang="el-GR" dirty="0" err="1"/>
              <a:t>streams</a:t>
            </a:r>
            <a:r>
              <a:rPr lang="el-GR" dirty="0"/>
              <a:t> ταυτιζόντουσαν για το μεγαλύτερο μέρος του φάσματος ενώ εδώ παρατηρούνται αποκλίσεις.</a:t>
            </a:r>
            <a:endParaRPr lang="en-US" dirty="0"/>
          </a:p>
          <a:p>
            <a:pPr marL="285750" indent="-285750">
              <a:buFont typeface="Arial" panose="020B0604020202020204" pitchFamily="34" charset="0"/>
              <a:buChar char="•"/>
            </a:pPr>
            <a:r>
              <a:rPr lang="el-GR" dirty="0"/>
              <a:t>Παρατηρούνται επίσης διακυμάνσεις με το μήκος κύματος και συγκεκριμένα κοντά στα 750 </a:t>
            </a:r>
            <a:r>
              <a:rPr lang="en-US" dirty="0"/>
              <a:t>nm</a:t>
            </a:r>
            <a:r>
              <a:rPr lang="el-GR" dirty="0"/>
              <a:t> εντοπίζουμε ένα </a:t>
            </a:r>
            <a:r>
              <a:rPr lang="en-US" dirty="0"/>
              <a:t>peak </a:t>
            </a:r>
            <a:r>
              <a:rPr lang="el-GR" dirty="0"/>
              <a:t>όπου όλα τα </a:t>
            </a:r>
            <a:r>
              <a:rPr lang="en-US" dirty="0"/>
              <a:t>streams</a:t>
            </a:r>
            <a:r>
              <a:rPr lang="el-GR" dirty="0"/>
              <a:t> τείνουν να συμπίπτουν. Αυτό συμβαίνει λόγω των γραμμών απορρόφησης των αερίων στην ατμόσφαιρα. Το πόσα φωτόνια επιτρέπεται να περάσουν εξαρτάται κάθε φορά από την ζενίθια γωνία. Χαρακτηριστικό παράδειγμα είναι στις 85 μοίρες όπου η εξασθένηση είναι τόση ώστε τα διάφορα </a:t>
            </a:r>
            <a:r>
              <a:rPr lang="el-GR" dirty="0" err="1"/>
              <a:t>peaks</a:t>
            </a:r>
            <a:r>
              <a:rPr lang="en-US" dirty="0"/>
              <a:t> </a:t>
            </a:r>
            <a:r>
              <a:rPr lang="el-GR" dirty="0"/>
              <a:t>να τείνουν να εξομαλυνθούν. Αυτό συμβαίνει καθώς στις μεγάλες γωνίες όπου αυξάνεται ο οπτικός δρόμος, τα φωτόνια είναι πλέον λίγα σε αριθμό και όπως γνωρίζουμε με βάση την θεωρία </a:t>
            </a:r>
            <a:r>
              <a:rPr lang="el-GR" dirty="0" err="1"/>
              <a:t>Chapman</a:t>
            </a:r>
            <a:r>
              <a:rPr lang="el-GR" dirty="0"/>
              <a:t>, το πόση ακτινοβολία θα χαθεί εξαρτάται από τον αριθμό των διαθέσιμων φωτονίων.</a:t>
            </a:r>
          </a:p>
          <a:p>
            <a:pPr marL="285750" indent="-285750">
              <a:buFont typeface="Arial" panose="020B0604020202020204" pitchFamily="34" charset="0"/>
              <a:buChar char="•"/>
            </a:pPr>
            <a:r>
              <a:rPr lang="el-GR" dirty="0"/>
              <a:t>Ομοίως με την περίπτωση της ολικής ακτινοβολίας, και εδώ παρατηρούμε ότι με την αύξηση της </a:t>
            </a:r>
            <a:r>
              <a:rPr lang="el-GR" dirty="0" err="1"/>
              <a:t>ζενίθιας</a:t>
            </a:r>
            <a:r>
              <a:rPr lang="el-GR" dirty="0"/>
              <a:t> γωνίας αυξάνονται οι αποκλίσεις. Αντιθέτως, οι αποκλίσεις μειώνονται με την αύξηση του μήκους κύματος.</a:t>
            </a:r>
          </a:p>
          <a:p>
            <a:pPr marL="285750" indent="-285750">
              <a:buFont typeface="Arial" panose="020B0604020202020204" pitchFamily="34" charset="0"/>
              <a:buChar char="•"/>
            </a:pPr>
            <a:r>
              <a:rPr lang="el-GR" dirty="0"/>
              <a:t>Στα 2 </a:t>
            </a:r>
            <a:r>
              <a:rPr lang="el-GR" dirty="0" err="1"/>
              <a:t>streams</a:t>
            </a:r>
            <a:r>
              <a:rPr lang="en-US" dirty="0"/>
              <a:t>, </a:t>
            </a:r>
            <a:r>
              <a:rPr lang="el-GR" dirty="0"/>
              <a:t>παρατηρούμε ένα ελάχιστο που ξεκινάει κοντά στα 350 nm στις 10 μοίρες και ξεπερνάει τα 400 nm στις 85 μοίρες δηλαδή το ελάχιστο μετατοπίζεται προς μεγαλύτερα μήκη κύματος με την αύξηση της </a:t>
            </a:r>
            <a:r>
              <a:rPr lang="el-GR" dirty="0" err="1"/>
              <a:t>ζενίθιας</a:t>
            </a:r>
            <a:r>
              <a:rPr lang="el-GR" dirty="0"/>
              <a:t> γωνίας. Το ελάχιστο υποδηλώνει ότι γίνονται πολλαπλές σκεδάσεις και δεν φτάνουν πολλά φωτόνια στο έδαφος.</a:t>
            </a:r>
            <a:endParaRPr lang="en-US" dirty="0"/>
          </a:p>
        </p:txBody>
      </p:sp>
    </p:spTree>
    <p:extLst>
      <p:ext uri="{BB962C8B-B14F-4D97-AF65-F5344CB8AC3E}">
        <p14:creationId xmlns:p14="http://schemas.microsoft.com/office/powerpoint/2010/main" val="317740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668A3-5691-2B34-4E3B-E09DEEFEBFAA}"/>
              </a:ext>
            </a:extLst>
          </p:cNvPr>
          <p:cNvSpPr txBox="1"/>
          <p:nvPr/>
        </p:nvSpPr>
        <p:spPr>
          <a:xfrm>
            <a:off x="582386" y="432387"/>
            <a:ext cx="5116286" cy="584775"/>
          </a:xfrm>
          <a:prstGeom prst="rect">
            <a:avLst/>
          </a:prstGeom>
          <a:noFill/>
        </p:spPr>
        <p:txBody>
          <a:bodyPr wrap="square" rtlCol="0">
            <a:spAutoFit/>
          </a:bodyPr>
          <a:lstStyle/>
          <a:p>
            <a:r>
              <a:rPr lang="el-GR" sz="3200" b="1" dirty="0"/>
              <a:t>ΠΡΩΤΑ ΣΥΜΠΕΡΑΣΜΑΤΑ</a:t>
            </a:r>
            <a:endParaRPr lang="en-US" sz="3200" b="1" dirty="0"/>
          </a:p>
        </p:txBody>
      </p:sp>
      <p:sp>
        <p:nvSpPr>
          <p:cNvPr id="3" name="TextBox 2">
            <a:extLst>
              <a:ext uri="{FF2B5EF4-FFF2-40B4-BE49-F238E27FC236}">
                <a16:creationId xmlns:a16="http://schemas.microsoft.com/office/drawing/2014/main" id="{22A95FE6-5A32-E0D3-B078-A27FC48A02C8}"/>
              </a:ext>
            </a:extLst>
          </p:cNvPr>
          <p:cNvSpPr txBox="1"/>
          <p:nvPr/>
        </p:nvSpPr>
        <p:spPr>
          <a:xfrm>
            <a:off x="500743" y="1803967"/>
            <a:ext cx="11277600" cy="3693319"/>
          </a:xfrm>
          <a:prstGeom prst="rect">
            <a:avLst/>
          </a:prstGeom>
          <a:noFill/>
        </p:spPr>
        <p:txBody>
          <a:bodyPr wrap="square" rtlCol="0">
            <a:spAutoFit/>
          </a:bodyPr>
          <a:lstStyle/>
          <a:p>
            <a:pPr marL="285750" indent="-285750">
              <a:buFont typeface="Arial" panose="020B0604020202020204" pitchFamily="34" charset="0"/>
              <a:buChar char="•"/>
            </a:pPr>
            <a:r>
              <a:rPr lang="el-GR" dirty="0"/>
              <a:t>ΑΡΙΘΜΟΣ STREAMS : Τα 2 </a:t>
            </a:r>
            <a:r>
              <a:rPr lang="el-GR" dirty="0" err="1"/>
              <a:t>streams</a:t>
            </a:r>
            <a:r>
              <a:rPr lang="el-GR" dirty="0"/>
              <a:t> αλλάζουν τον οπτικό δρόμο των φωτονίων, αναγκάζοντάς τα να διανύουν μία κάθετη απόσταση με μόνο 2 διευθύνσεις (προς τα πάνω και προς τα κάτω). Αυτό έχει σαν αποτέλεσμα, η διαδρομή που ακολουθούν τα φωτόνια να είναι μικρότερη από την  πραγματική και συνεπώς να υπόκεινται σε λιγότερες σκεδάσεις και να φτάνει στο έδαφος μεγαλύτερος αριθμός φωτονίων. Αυτό οδηγεί σε σφάλματα και αποκλίσεις οι οποίες μειώνονται με την αύξηση του αριθμού των </a:t>
            </a:r>
            <a:r>
              <a:rPr lang="en-US" dirty="0"/>
              <a:t>streams </a:t>
            </a:r>
            <a:r>
              <a:rPr lang="el-GR" dirty="0"/>
              <a:t>καθώς το μοντέλο, λαμβάνοντας υπόψιν περισσότερες γωνίες, κάνει και καλύτερους υπολογισμούς.</a:t>
            </a:r>
          </a:p>
          <a:p>
            <a:pPr marL="285750" indent="-285750">
              <a:buFont typeface="Arial" panose="020B0604020202020204" pitchFamily="34" charset="0"/>
              <a:buChar char="•"/>
            </a:pPr>
            <a:r>
              <a:rPr lang="el-GR" dirty="0"/>
              <a:t>ΖΕΝΙΘΙΑ ΓΩΝΙΑ : Σε μικρές γωνίες, τα σφάλματα τείνουν να είναι αμελητέα και να μεγαλώνουν με την αύξηση της </a:t>
            </a:r>
            <a:r>
              <a:rPr lang="el-GR" dirty="0" err="1"/>
              <a:t>ζενίθιας</a:t>
            </a:r>
            <a:r>
              <a:rPr lang="el-GR" dirty="0"/>
              <a:t> γωνίας. Αυτό συμβαίνει καθώς σε μεγάλες γωνίες κυριαρχεί η συνιστώσα της διάχυτης ακτινοβολίας.</a:t>
            </a:r>
          </a:p>
          <a:p>
            <a:pPr marL="285750" indent="-285750">
              <a:buFont typeface="Arial" panose="020B0604020202020204" pitchFamily="34" charset="0"/>
              <a:buChar char="•"/>
            </a:pPr>
            <a:r>
              <a:rPr lang="el-GR" dirty="0"/>
              <a:t>ΜΗΚΟΣ ΚΥΜΑΤΟΣ : Το μήκος κύματος παίζει σημαντικό ρόλο στην σκέδαση και συγκεκριμένα η εξασθένηση της ακτινοβολίας λόγω της σκέδασης δεν είναι ίδια για όλα τα μήκη κύματος. Η σκέδαση </a:t>
            </a:r>
            <a:r>
              <a:rPr lang="el-GR" dirty="0" err="1"/>
              <a:t>Rayleigh</a:t>
            </a:r>
            <a:r>
              <a:rPr lang="el-GR" dirty="0"/>
              <a:t> είναι πιο έντονη στα μικρά μήκη κύματος δηλαδή επηρεάζεται περισσότερο το υπεριώδες μέρος του φάσματος και τα σφάλματα είναι πιο έντονα εδώ όπου η σκέδαση είναι πιο έντονη.</a:t>
            </a:r>
          </a:p>
          <a:p>
            <a:endParaRPr lang="en-US" dirty="0"/>
          </a:p>
        </p:txBody>
      </p:sp>
      <p:sp>
        <p:nvSpPr>
          <p:cNvPr id="4" name="TextBox 3">
            <a:extLst>
              <a:ext uri="{FF2B5EF4-FFF2-40B4-BE49-F238E27FC236}">
                <a16:creationId xmlns:a16="http://schemas.microsoft.com/office/drawing/2014/main" id="{4E689DF1-6E92-8F33-8781-0FD99E2FFC32}"/>
              </a:ext>
            </a:extLst>
          </p:cNvPr>
          <p:cNvSpPr txBox="1"/>
          <p:nvPr/>
        </p:nvSpPr>
        <p:spPr>
          <a:xfrm>
            <a:off x="582386" y="1272847"/>
            <a:ext cx="10069286" cy="369332"/>
          </a:xfrm>
          <a:prstGeom prst="rect">
            <a:avLst/>
          </a:prstGeom>
          <a:noFill/>
        </p:spPr>
        <p:txBody>
          <a:bodyPr wrap="square" rtlCol="0">
            <a:spAutoFit/>
          </a:bodyPr>
          <a:lstStyle/>
          <a:p>
            <a:r>
              <a:rPr lang="el-GR" dirty="0"/>
              <a:t>Οι μεταβολές που παρατηρήσαμε μπορούν να κατηγοριοποιηθούν στις εξής 3 παραμέτρους:</a:t>
            </a:r>
            <a:endParaRPr lang="en-US" dirty="0"/>
          </a:p>
        </p:txBody>
      </p:sp>
      <p:sp>
        <p:nvSpPr>
          <p:cNvPr id="5" name="TextBox 4">
            <a:extLst>
              <a:ext uri="{FF2B5EF4-FFF2-40B4-BE49-F238E27FC236}">
                <a16:creationId xmlns:a16="http://schemas.microsoft.com/office/drawing/2014/main" id="{A88D6CF9-9B54-7CFC-3311-261D80EA14DE}"/>
              </a:ext>
            </a:extLst>
          </p:cNvPr>
          <p:cNvSpPr txBox="1"/>
          <p:nvPr/>
        </p:nvSpPr>
        <p:spPr>
          <a:xfrm>
            <a:off x="500743" y="5344886"/>
            <a:ext cx="11691258" cy="1200329"/>
          </a:xfrm>
          <a:prstGeom prst="rect">
            <a:avLst/>
          </a:prstGeom>
          <a:noFill/>
        </p:spPr>
        <p:txBody>
          <a:bodyPr wrap="square" rtlCol="0">
            <a:spAutoFit/>
          </a:bodyPr>
          <a:lstStyle/>
          <a:p>
            <a:r>
              <a:rPr lang="el-GR" dirty="0"/>
              <a:t>Κάτι επιπρόσθετο που πρέπει να συζητηθεί είναι το γεγονός ότι στην ακτινική ροή οι διακυμάνσεις φαίνονται πιο έντονες σε σχέση με την ολική ακτινοβολία. Αυτό οφείλεται στο ότι το ποσοστό της διάχυτης συνιστώσας της ακτινοβολίας είναι μεγαλύτερο στην ακτινική ροή άρα και το σφάλμα πιο σημαντικό. Για τον λόγο αυτό παρουσιάζουμε στην συνέχεια τα διαγράμματα της άμεσης και της διάχυτης ακτινοβολίας για τις διάφορες </a:t>
            </a:r>
            <a:r>
              <a:rPr lang="el-GR" dirty="0" err="1"/>
              <a:t>ζενίθιες</a:t>
            </a:r>
            <a:r>
              <a:rPr lang="el-GR" dirty="0"/>
              <a:t> γωνίες.</a:t>
            </a:r>
            <a:endParaRPr lang="en-US" dirty="0"/>
          </a:p>
        </p:txBody>
      </p:sp>
    </p:spTree>
    <p:extLst>
      <p:ext uri="{BB962C8B-B14F-4D97-AF65-F5344CB8AC3E}">
        <p14:creationId xmlns:p14="http://schemas.microsoft.com/office/powerpoint/2010/main" val="83251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lines and numbers&#10;&#10;Description automatically generated">
            <a:extLst>
              <a:ext uri="{FF2B5EF4-FFF2-40B4-BE49-F238E27FC236}">
                <a16:creationId xmlns:a16="http://schemas.microsoft.com/office/drawing/2014/main" id="{1EB8D05E-1216-715E-13C7-5A05C3420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145"/>
            <a:ext cx="4559808" cy="3419856"/>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DAEA13F5-388F-C176-190F-2B340B8F0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192" y="3428999"/>
            <a:ext cx="4559808" cy="3419856"/>
          </a:xfrm>
          <a:prstGeom prst="rect">
            <a:avLst/>
          </a:prstGeom>
        </p:spPr>
      </p:pic>
      <p:pic>
        <p:nvPicPr>
          <p:cNvPr id="11" name="Picture 10" descr="A graph of a graph showing a wave&#10;&#10;Description automatically generated with medium confidence">
            <a:extLst>
              <a:ext uri="{FF2B5EF4-FFF2-40B4-BE49-F238E27FC236}">
                <a16:creationId xmlns:a16="http://schemas.microsoft.com/office/drawing/2014/main" id="{AB159B17-AC34-2F8D-BAEF-20E2DD987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8999"/>
            <a:ext cx="4559808" cy="3419856"/>
          </a:xfrm>
          <a:prstGeom prst="rect">
            <a:avLst/>
          </a:prstGeom>
        </p:spPr>
      </p:pic>
      <p:pic>
        <p:nvPicPr>
          <p:cNvPr id="13" name="Picture 12" descr="A graph of a graph showing a wave">
            <a:extLst>
              <a:ext uri="{FF2B5EF4-FFF2-40B4-BE49-F238E27FC236}">
                <a16:creationId xmlns:a16="http://schemas.microsoft.com/office/drawing/2014/main" id="{030A6D4A-B225-099E-9377-526445906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192" y="0"/>
            <a:ext cx="4559808" cy="3419856"/>
          </a:xfrm>
          <a:prstGeom prst="rect">
            <a:avLst/>
          </a:prstGeom>
        </p:spPr>
      </p:pic>
      <p:sp>
        <p:nvSpPr>
          <p:cNvPr id="14" name="TextBox 13">
            <a:extLst>
              <a:ext uri="{FF2B5EF4-FFF2-40B4-BE49-F238E27FC236}">
                <a16:creationId xmlns:a16="http://schemas.microsoft.com/office/drawing/2014/main" id="{131149DB-1003-3E26-BD3E-7BD29CAC9086}"/>
              </a:ext>
            </a:extLst>
          </p:cNvPr>
          <p:cNvSpPr txBox="1"/>
          <p:nvPr/>
        </p:nvSpPr>
        <p:spPr>
          <a:xfrm rot="16200000">
            <a:off x="-163284" y="3244334"/>
            <a:ext cx="2079170" cy="369332"/>
          </a:xfrm>
          <a:prstGeom prst="rect">
            <a:avLst/>
          </a:prstGeom>
          <a:noFill/>
        </p:spPr>
        <p:txBody>
          <a:bodyPr wrap="square" rtlCol="0">
            <a:spAutoFit/>
          </a:bodyPr>
          <a:lstStyle/>
          <a:p>
            <a:r>
              <a:rPr lang="el-GR" dirty="0"/>
              <a:t>Άμεση ακτινοβολία</a:t>
            </a:r>
            <a:endParaRPr lang="en-US" dirty="0"/>
          </a:p>
        </p:txBody>
      </p:sp>
    </p:spTree>
    <p:extLst>
      <p:ext uri="{BB962C8B-B14F-4D97-AF65-F5344CB8AC3E}">
        <p14:creationId xmlns:p14="http://schemas.microsoft.com/office/powerpoint/2010/main" val="274401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and numbers&#10;&#10;Description automatically generated with medium confidence">
            <a:extLst>
              <a:ext uri="{FF2B5EF4-FFF2-40B4-BE49-F238E27FC236}">
                <a16:creationId xmlns:a16="http://schemas.microsoft.com/office/drawing/2014/main" id="{17BF058B-5CB4-7957-7467-7055E2588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31" y="0"/>
            <a:ext cx="4559808" cy="3419856"/>
          </a:xfrm>
          <a:prstGeom prst="rect">
            <a:avLst/>
          </a:prstGeom>
        </p:spPr>
      </p:pic>
      <p:pic>
        <p:nvPicPr>
          <p:cNvPr id="3" name="Picture 2" descr="A graph of a graph showing a line">
            <a:extLst>
              <a:ext uri="{FF2B5EF4-FFF2-40B4-BE49-F238E27FC236}">
                <a16:creationId xmlns:a16="http://schemas.microsoft.com/office/drawing/2014/main" id="{C993D6F3-5099-BD99-696B-E24BAAC89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31" y="3419856"/>
            <a:ext cx="4559808" cy="3419856"/>
          </a:xfrm>
          <a:prstGeom prst="rect">
            <a:avLst/>
          </a:prstGeom>
        </p:spPr>
      </p:pic>
      <p:sp>
        <p:nvSpPr>
          <p:cNvPr id="4" name="TextBox 3">
            <a:extLst>
              <a:ext uri="{FF2B5EF4-FFF2-40B4-BE49-F238E27FC236}">
                <a16:creationId xmlns:a16="http://schemas.microsoft.com/office/drawing/2014/main" id="{59070D73-0F9A-41A7-7207-7900C642F262}"/>
              </a:ext>
            </a:extLst>
          </p:cNvPr>
          <p:cNvSpPr txBox="1"/>
          <p:nvPr/>
        </p:nvSpPr>
        <p:spPr>
          <a:xfrm>
            <a:off x="5519057" y="326701"/>
            <a:ext cx="6357257" cy="6186309"/>
          </a:xfrm>
          <a:prstGeom prst="rect">
            <a:avLst/>
          </a:prstGeom>
          <a:noFill/>
        </p:spPr>
        <p:txBody>
          <a:bodyPr wrap="square" rtlCol="0">
            <a:spAutoFit/>
          </a:bodyPr>
          <a:lstStyle/>
          <a:p>
            <a:pPr marL="285750" indent="-285750">
              <a:buFont typeface="Arial" panose="020B0604020202020204" pitchFamily="34" charset="0"/>
              <a:buChar char="•"/>
            </a:pPr>
            <a:r>
              <a:rPr lang="el-GR" dirty="0"/>
              <a:t>Όπως είναι αναμενόμενο, παρατηρούμε ότι για τα 4 και τα 8 </a:t>
            </a:r>
            <a:r>
              <a:rPr lang="en-US" dirty="0"/>
              <a:t>streams</a:t>
            </a:r>
            <a:r>
              <a:rPr lang="el-GR" dirty="0"/>
              <a:t> οι αποκλίσεις στην άμεση ακτινοβολία είναι μηδενικές τόσο για όλα τα μέρη του φάσματος της ακτινοβολίας όσο και για όλες τις υπό μελέτη </a:t>
            </a:r>
            <a:r>
              <a:rPr lang="el-GR" dirty="0" err="1"/>
              <a:t>ζενίθιες</a:t>
            </a:r>
            <a:r>
              <a:rPr lang="el-GR" dirty="0"/>
              <a:t> γωνίες</a:t>
            </a:r>
            <a:r>
              <a:rPr lang="en-US" dirty="0"/>
              <a:t> (</a:t>
            </a:r>
            <a:r>
              <a:rPr lang="el-GR" dirty="0"/>
              <a:t>η καμπύλη των 4 </a:t>
            </a:r>
            <a:r>
              <a:rPr lang="el-GR" dirty="0" err="1"/>
              <a:t>streams</a:t>
            </a:r>
            <a:r>
              <a:rPr lang="el-GR" dirty="0"/>
              <a:t> είναι «κρυμμένη» κάτω από την καμπύλη των 8 </a:t>
            </a:r>
            <a:r>
              <a:rPr lang="en-US" dirty="0"/>
              <a:t>streams</a:t>
            </a:r>
            <a:r>
              <a:rPr lang="el-GR" dirty="0"/>
              <a:t>, κάτι που επιβεβαιώνεται γραφικά αν αλλάξουμε το </a:t>
            </a:r>
            <a:r>
              <a:rPr lang="el-GR" dirty="0" err="1"/>
              <a:t>linewidth</a:t>
            </a:r>
            <a:r>
              <a:rPr lang="el-GR" dirty="0"/>
              <a:t> στον κώδικα</a:t>
            </a:r>
            <a:r>
              <a:rPr lang="en-US" dirty="0"/>
              <a:t>)</a:t>
            </a:r>
            <a:r>
              <a:rPr lang="el-GR" dirty="0"/>
              <a:t>. Αυτό υποδηλώνει υψηλή ακρίβεια στην ηλιακή αυτή συνιστώσα.</a:t>
            </a:r>
          </a:p>
          <a:p>
            <a:pPr marL="285750" indent="-285750">
              <a:buFont typeface="Arial" panose="020B0604020202020204" pitchFamily="34" charset="0"/>
              <a:buChar char="•"/>
            </a:pPr>
            <a:r>
              <a:rPr lang="el-GR" dirty="0"/>
              <a:t>Αποκλίσεις παρατηρούνται στα 2 </a:t>
            </a:r>
            <a:r>
              <a:rPr lang="el-GR" dirty="0" err="1"/>
              <a:t>streams</a:t>
            </a:r>
            <a:r>
              <a:rPr lang="el-GR" dirty="0"/>
              <a:t> οι οποίες αυξάνονται με την αύξηση της </a:t>
            </a:r>
            <a:r>
              <a:rPr lang="el-GR" dirty="0" err="1"/>
              <a:t>ζενίθιας</a:t>
            </a:r>
            <a:r>
              <a:rPr lang="el-GR" dirty="0"/>
              <a:t> γωνίας και εμφανίζουν μέγιστο το 100% στις 85 μοίρες και στα 300 nm. Μέχρι τις 60 μοίρες και για μήκη κύματος μεγαλύτερα των 400 nm οι αποκλίσεις αυτές είναι μικρότερες του 1% και γίνονται σημαντικές στα διπλανά δύο διαγράμματα.  </a:t>
            </a:r>
          </a:p>
          <a:p>
            <a:pPr marL="285750" indent="-285750">
              <a:buFont typeface="Arial" panose="020B0604020202020204" pitchFamily="34" charset="0"/>
              <a:buChar char="•"/>
            </a:pPr>
            <a:r>
              <a:rPr lang="el-GR" dirty="0"/>
              <a:t>Η άμεση ακτινοβολία είναι συνάρτηση τόσο της ολικής ακτινοβολίας όσο  και της ακτινικής ροής. Δεδομένου ότι οι αποκλίσεις που παρατηρούνται στην άμεση ακτινοβολία είναι κατά κύριο λόγο πολύ μικρές, υποψιαζόμαστε ότι κύριο λόγο στην εμφάνιση σφαλμάτων παίζει η διάχυτη ακτινοβολία. Συνεπώς, στα επόμενα διαγράμματα απεικονίζουμε την συνιστώσα αυτή συναρτήσει του μήκους κύματος για όλες τις υπό μελέτη </a:t>
            </a:r>
            <a:r>
              <a:rPr lang="el-GR" dirty="0" err="1"/>
              <a:t>ζενίθιες</a:t>
            </a:r>
            <a:r>
              <a:rPr lang="el-GR" dirty="0"/>
              <a:t> γωνίες. </a:t>
            </a:r>
            <a:endParaRPr lang="en-US" dirty="0"/>
          </a:p>
        </p:txBody>
      </p:sp>
    </p:spTree>
    <p:extLst>
      <p:ext uri="{BB962C8B-B14F-4D97-AF65-F5344CB8AC3E}">
        <p14:creationId xmlns:p14="http://schemas.microsoft.com/office/powerpoint/2010/main" val="2100127711"/>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TM03457444[[fn=Βάση]]</Template>
  <TotalTime>351</TotalTime>
  <Words>2669</Words>
  <Application>Microsoft Office PowerPoint</Application>
  <PresentationFormat>Widescreen</PresentationFormat>
  <Paragraphs>493</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Aptos Narrow</vt:lpstr>
      <vt:lpstr>Arial</vt:lpstr>
      <vt:lpstr>Avenir Next LT Pro</vt:lpstr>
      <vt:lpstr>Posterama</vt:lpstr>
      <vt:lpstr>SineVTI</vt:lpstr>
      <vt:lpstr>Worksheet</vt:lpstr>
      <vt:lpstr>Αλληλεπίδραση Ακτινοβολίας - Ατμόσφαιρας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ΝΕΦΕΛΗ ΖΩΗ</cp:lastModifiedBy>
  <cp:revision>32</cp:revision>
  <dcterms:created xsi:type="dcterms:W3CDTF">2024-12-03T13:35:34Z</dcterms:created>
  <dcterms:modified xsi:type="dcterms:W3CDTF">2024-12-18T17:54:41Z</dcterms:modified>
</cp:coreProperties>
</file>