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70" r:id="rId8"/>
    <p:sldId id="262" r:id="rId9"/>
    <p:sldId id="264" r:id="rId10"/>
    <p:sldId id="269" r:id="rId11"/>
    <p:sldId id="275" r:id="rId12"/>
    <p:sldId id="266" r:id="rId13"/>
    <p:sldId id="267" r:id="rId14"/>
    <p:sldId id="271" r:id="rId15"/>
    <p:sldId id="276" r:id="rId16"/>
    <p:sldId id="265" r:id="rId17"/>
    <p:sldId id="268" r:id="rId18"/>
    <p:sldId id="273" r:id="rId19"/>
    <p:sldId id="277" r:id="rId20"/>
    <p:sldId id="274" r:id="rId21"/>
    <p:sldId id="280" r:id="rId22"/>
    <p:sldId id="278" r:id="rId23"/>
    <p:sldId id="279"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3" d="100"/>
          <a:sy n="73" d="100"/>
        </p:scale>
        <p:origin x="10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8B43-CC9E-22C1-A50A-7F3755007CF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BD74061-F7B4-B328-314E-86CEF010B1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041AC95C-8C7D-F2A8-FF43-54015AE63541}"/>
              </a:ext>
            </a:extLst>
          </p:cNvPr>
          <p:cNvSpPr>
            <a:spLocks noGrp="1"/>
          </p:cNvSpPr>
          <p:nvPr>
            <p:ph type="dt" sz="half" idx="10"/>
          </p:nvPr>
        </p:nvSpPr>
        <p:spPr/>
        <p:txBody>
          <a:bodyPr/>
          <a:lstStyle/>
          <a:p>
            <a:fld id="{67EDCD4B-EFF6-4B0F-9741-2B64B3AE5672}" type="datetimeFigureOut">
              <a:rPr lang="en-GB" smtClean="0"/>
              <a:t>19/05/2025</a:t>
            </a:fld>
            <a:endParaRPr lang="en-GB"/>
          </a:p>
        </p:txBody>
      </p:sp>
      <p:sp>
        <p:nvSpPr>
          <p:cNvPr id="5" name="Footer Placeholder 4">
            <a:extLst>
              <a:ext uri="{FF2B5EF4-FFF2-40B4-BE49-F238E27FC236}">
                <a16:creationId xmlns:a16="http://schemas.microsoft.com/office/drawing/2014/main" id="{944C57DD-9942-7164-B90B-54366B2146B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BCC933-A459-7A43-3D87-C5ECFC7A4BA6}"/>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190356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A0D33-BE77-6A9A-84F2-063AB06FF64D}"/>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4EF7580-3180-F2F6-A482-B82AB9C2F97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361B056-6696-4B5C-7010-18C5FE931219}"/>
              </a:ext>
            </a:extLst>
          </p:cNvPr>
          <p:cNvSpPr>
            <a:spLocks noGrp="1"/>
          </p:cNvSpPr>
          <p:nvPr>
            <p:ph type="dt" sz="half" idx="10"/>
          </p:nvPr>
        </p:nvSpPr>
        <p:spPr/>
        <p:txBody>
          <a:bodyPr/>
          <a:lstStyle/>
          <a:p>
            <a:fld id="{67EDCD4B-EFF6-4B0F-9741-2B64B3AE5672}" type="datetimeFigureOut">
              <a:rPr lang="en-GB" smtClean="0"/>
              <a:t>19/05/2025</a:t>
            </a:fld>
            <a:endParaRPr lang="en-GB"/>
          </a:p>
        </p:txBody>
      </p:sp>
      <p:sp>
        <p:nvSpPr>
          <p:cNvPr id="5" name="Footer Placeholder 4">
            <a:extLst>
              <a:ext uri="{FF2B5EF4-FFF2-40B4-BE49-F238E27FC236}">
                <a16:creationId xmlns:a16="http://schemas.microsoft.com/office/drawing/2014/main" id="{0D4FCCE2-2E70-0E9B-C5A9-FBAECDC514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DCD89E-2D4B-C60F-60AD-E5536D76F956}"/>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1298410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6B6179-41E4-DEF8-8629-4DE0D7F56ED4}"/>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3B1E0BE-3D67-CBF9-114C-87403569348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7D78E53-1E1F-60E4-E0EA-844953FDB0DB}"/>
              </a:ext>
            </a:extLst>
          </p:cNvPr>
          <p:cNvSpPr>
            <a:spLocks noGrp="1"/>
          </p:cNvSpPr>
          <p:nvPr>
            <p:ph type="dt" sz="half" idx="10"/>
          </p:nvPr>
        </p:nvSpPr>
        <p:spPr/>
        <p:txBody>
          <a:bodyPr/>
          <a:lstStyle/>
          <a:p>
            <a:fld id="{67EDCD4B-EFF6-4B0F-9741-2B64B3AE5672}" type="datetimeFigureOut">
              <a:rPr lang="en-GB" smtClean="0"/>
              <a:t>19/05/2025</a:t>
            </a:fld>
            <a:endParaRPr lang="en-GB"/>
          </a:p>
        </p:txBody>
      </p:sp>
      <p:sp>
        <p:nvSpPr>
          <p:cNvPr id="5" name="Footer Placeholder 4">
            <a:extLst>
              <a:ext uri="{FF2B5EF4-FFF2-40B4-BE49-F238E27FC236}">
                <a16:creationId xmlns:a16="http://schemas.microsoft.com/office/drawing/2014/main" id="{9243292A-C5B5-2561-EA89-BF538F5C6F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46A7FF-1BA1-4AB6-3B84-02B7A88C8849}"/>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239311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65D3-E50B-DF24-D0AE-2651F370362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0367FE6-FAD1-FDB0-6A3D-11870A78617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F96D339-6256-8C6B-9CC1-8D164B2DE192}"/>
              </a:ext>
            </a:extLst>
          </p:cNvPr>
          <p:cNvSpPr>
            <a:spLocks noGrp="1"/>
          </p:cNvSpPr>
          <p:nvPr>
            <p:ph type="dt" sz="half" idx="10"/>
          </p:nvPr>
        </p:nvSpPr>
        <p:spPr/>
        <p:txBody>
          <a:bodyPr/>
          <a:lstStyle/>
          <a:p>
            <a:fld id="{67EDCD4B-EFF6-4B0F-9741-2B64B3AE5672}" type="datetimeFigureOut">
              <a:rPr lang="en-GB" smtClean="0"/>
              <a:t>19/05/2025</a:t>
            </a:fld>
            <a:endParaRPr lang="en-GB"/>
          </a:p>
        </p:txBody>
      </p:sp>
      <p:sp>
        <p:nvSpPr>
          <p:cNvPr id="5" name="Footer Placeholder 4">
            <a:extLst>
              <a:ext uri="{FF2B5EF4-FFF2-40B4-BE49-F238E27FC236}">
                <a16:creationId xmlns:a16="http://schemas.microsoft.com/office/drawing/2014/main" id="{2962CFFC-EB76-99B8-997A-62DD920DE7C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A5FB4E-6691-EC86-63FB-012D8F81C32E}"/>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3799062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EA23-8E38-2741-1567-5FC0F9F54C8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D18F42A8-ADFD-FFEC-CD4F-850D939B6C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68CFDB9-C5BC-E1C2-CFF3-C6F150A64751}"/>
              </a:ext>
            </a:extLst>
          </p:cNvPr>
          <p:cNvSpPr>
            <a:spLocks noGrp="1"/>
          </p:cNvSpPr>
          <p:nvPr>
            <p:ph type="dt" sz="half" idx="10"/>
          </p:nvPr>
        </p:nvSpPr>
        <p:spPr/>
        <p:txBody>
          <a:bodyPr/>
          <a:lstStyle/>
          <a:p>
            <a:fld id="{67EDCD4B-EFF6-4B0F-9741-2B64B3AE5672}" type="datetimeFigureOut">
              <a:rPr lang="en-GB" smtClean="0"/>
              <a:t>19/05/2025</a:t>
            </a:fld>
            <a:endParaRPr lang="en-GB"/>
          </a:p>
        </p:txBody>
      </p:sp>
      <p:sp>
        <p:nvSpPr>
          <p:cNvPr id="5" name="Footer Placeholder 4">
            <a:extLst>
              <a:ext uri="{FF2B5EF4-FFF2-40B4-BE49-F238E27FC236}">
                <a16:creationId xmlns:a16="http://schemas.microsoft.com/office/drawing/2014/main" id="{1B60F0CE-79DF-5317-EBA8-8F5601D874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BB4896-D1E4-AD45-5461-D8149361DC9C}"/>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79705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49AF-8C65-B4E2-9B8A-FBC4436CBD7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5C4AACD-49FD-7A3A-BB7D-105720D50A3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AD2CB53-46DD-C7EB-DD1C-49CEC329CBE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A9F46597-5DC8-9EA1-6C1B-2E57C42C96E7}"/>
              </a:ext>
            </a:extLst>
          </p:cNvPr>
          <p:cNvSpPr>
            <a:spLocks noGrp="1"/>
          </p:cNvSpPr>
          <p:nvPr>
            <p:ph type="dt" sz="half" idx="10"/>
          </p:nvPr>
        </p:nvSpPr>
        <p:spPr/>
        <p:txBody>
          <a:bodyPr/>
          <a:lstStyle/>
          <a:p>
            <a:fld id="{67EDCD4B-EFF6-4B0F-9741-2B64B3AE5672}" type="datetimeFigureOut">
              <a:rPr lang="en-GB" smtClean="0"/>
              <a:t>19/05/2025</a:t>
            </a:fld>
            <a:endParaRPr lang="en-GB"/>
          </a:p>
        </p:txBody>
      </p:sp>
      <p:sp>
        <p:nvSpPr>
          <p:cNvPr id="6" name="Footer Placeholder 5">
            <a:extLst>
              <a:ext uri="{FF2B5EF4-FFF2-40B4-BE49-F238E27FC236}">
                <a16:creationId xmlns:a16="http://schemas.microsoft.com/office/drawing/2014/main" id="{D5A0E9CC-3B8A-E4FC-0EF6-B2F1573F59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9B4E28-AB6B-09E4-6E51-A5B1FE1EE17E}"/>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3432551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98C94-DFDA-1742-E929-71DF586F9F38}"/>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B4AF54BB-F4D6-F7E4-4DF8-4723EA1F6B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A34599-DD84-B15B-D6C2-B350D591C70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326EB2D-F71E-E6A6-A85A-7147005441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5AE8969-A9C6-C543-70DD-A53107B89E3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E4D7CB0C-F115-F6E5-83C2-507168860E26}"/>
              </a:ext>
            </a:extLst>
          </p:cNvPr>
          <p:cNvSpPr>
            <a:spLocks noGrp="1"/>
          </p:cNvSpPr>
          <p:nvPr>
            <p:ph type="dt" sz="half" idx="10"/>
          </p:nvPr>
        </p:nvSpPr>
        <p:spPr/>
        <p:txBody>
          <a:bodyPr/>
          <a:lstStyle/>
          <a:p>
            <a:fld id="{67EDCD4B-EFF6-4B0F-9741-2B64B3AE5672}" type="datetimeFigureOut">
              <a:rPr lang="en-GB" smtClean="0"/>
              <a:t>19/05/2025</a:t>
            </a:fld>
            <a:endParaRPr lang="en-GB"/>
          </a:p>
        </p:txBody>
      </p:sp>
      <p:sp>
        <p:nvSpPr>
          <p:cNvPr id="8" name="Footer Placeholder 7">
            <a:extLst>
              <a:ext uri="{FF2B5EF4-FFF2-40B4-BE49-F238E27FC236}">
                <a16:creationId xmlns:a16="http://schemas.microsoft.com/office/drawing/2014/main" id="{FC40D4E4-FC00-EB77-CE56-B8F00F341D5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8A81AE9-93AA-CC6E-42D1-865F250A7BD7}"/>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290930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1D682-F795-D865-A383-85D31B0AC444}"/>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423A55FD-DB84-89B6-1564-F69DAFCCF168}"/>
              </a:ext>
            </a:extLst>
          </p:cNvPr>
          <p:cNvSpPr>
            <a:spLocks noGrp="1"/>
          </p:cNvSpPr>
          <p:nvPr>
            <p:ph type="dt" sz="half" idx="10"/>
          </p:nvPr>
        </p:nvSpPr>
        <p:spPr/>
        <p:txBody>
          <a:bodyPr/>
          <a:lstStyle/>
          <a:p>
            <a:fld id="{67EDCD4B-EFF6-4B0F-9741-2B64B3AE5672}" type="datetimeFigureOut">
              <a:rPr lang="en-GB" smtClean="0"/>
              <a:t>19/05/2025</a:t>
            </a:fld>
            <a:endParaRPr lang="en-GB"/>
          </a:p>
        </p:txBody>
      </p:sp>
      <p:sp>
        <p:nvSpPr>
          <p:cNvPr id="4" name="Footer Placeholder 3">
            <a:extLst>
              <a:ext uri="{FF2B5EF4-FFF2-40B4-BE49-F238E27FC236}">
                <a16:creationId xmlns:a16="http://schemas.microsoft.com/office/drawing/2014/main" id="{890FFA0E-B460-CA28-5EEE-313CD4DC591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1FBC2AE-B80C-A7E7-6D2A-B10C803BDB82}"/>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2681173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C90C9F-0FC1-0E14-19F0-D4ACE44D18D0}"/>
              </a:ext>
            </a:extLst>
          </p:cNvPr>
          <p:cNvSpPr>
            <a:spLocks noGrp="1"/>
          </p:cNvSpPr>
          <p:nvPr>
            <p:ph type="dt" sz="half" idx="10"/>
          </p:nvPr>
        </p:nvSpPr>
        <p:spPr/>
        <p:txBody>
          <a:bodyPr/>
          <a:lstStyle/>
          <a:p>
            <a:fld id="{67EDCD4B-EFF6-4B0F-9741-2B64B3AE5672}" type="datetimeFigureOut">
              <a:rPr lang="en-GB" smtClean="0"/>
              <a:t>19/05/2025</a:t>
            </a:fld>
            <a:endParaRPr lang="en-GB"/>
          </a:p>
        </p:txBody>
      </p:sp>
      <p:sp>
        <p:nvSpPr>
          <p:cNvPr id="3" name="Footer Placeholder 2">
            <a:extLst>
              <a:ext uri="{FF2B5EF4-FFF2-40B4-BE49-F238E27FC236}">
                <a16:creationId xmlns:a16="http://schemas.microsoft.com/office/drawing/2014/main" id="{CE6BAC34-EA13-A77F-ECCC-7E1EF8EE481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F6B9A7-5D43-30B1-1932-4AD4F9943A4A}"/>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4037319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7925-104D-9D0F-D3EC-77C5CD49655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D0D3CCA1-CE0D-77AC-4C3D-93D4D84B23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E367EC3-535E-C613-CC39-2D1318E288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9088C65-5D96-E889-ECB5-0698AC6F191B}"/>
              </a:ext>
            </a:extLst>
          </p:cNvPr>
          <p:cNvSpPr>
            <a:spLocks noGrp="1"/>
          </p:cNvSpPr>
          <p:nvPr>
            <p:ph type="dt" sz="half" idx="10"/>
          </p:nvPr>
        </p:nvSpPr>
        <p:spPr/>
        <p:txBody>
          <a:bodyPr/>
          <a:lstStyle/>
          <a:p>
            <a:fld id="{67EDCD4B-EFF6-4B0F-9741-2B64B3AE5672}" type="datetimeFigureOut">
              <a:rPr lang="en-GB" smtClean="0"/>
              <a:t>19/05/2025</a:t>
            </a:fld>
            <a:endParaRPr lang="en-GB"/>
          </a:p>
        </p:txBody>
      </p:sp>
      <p:sp>
        <p:nvSpPr>
          <p:cNvPr id="6" name="Footer Placeholder 5">
            <a:extLst>
              <a:ext uri="{FF2B5EF4-FFF2-40B4-BE49-F238E27FC236}">
                <a16:creationId xmlns:a16="http://schemas.microsoft.com/office/drawing/2014/main" id="{C002C6B9-0D12-B482-ED0B-8978A4EDEA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6C3362-AC8B-294A-2BB5-BB70008DB2E1}"/>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378803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C303-AB45-AC28-BD1E-E22380BBB1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BF8F8D5-31CD-C0E2-9C3D-0ECE08A909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32DAC50-7376-B5CF-F095-1EC899548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C60DC40-0F0F-5C4B-D665-9D2D9B1B62FC}"/>
              </a:ext>
            </a:extLst>
          </p:cNvPr>
          <p:cNvSpPr>
            <a:spLocks noGrp="1"/>
          </p:cNvSpPr>
          <p:nvPr>
            <p:ph type="dt" sz="half" idx="10"/>
          </p:nvPr>
        </p:nvSpPr>
        <p:spPr/>
        <p:txBody>
          <a:bodyPr/>
          <a:lstStyle/>
          <a:p>
            <a:fld id="{67EDCD4B-EFF6-4B0F-9741-2B64B3AE5672}" type="datetimeFigureOut">
              <a:rPr lang="en-GB" smtClean="0"/>
              <a:t>19/05/2025</a:t>
            </a:fld>
            <a:endParaRPr lang="en-GB"/>
          </a:p>
        </p:txBody>
      </p:sp>
      <p:sp>
        <p:nvSpPr>
          <p:cNvPr id="6" name="Footer Placeholder 5">
            <a:extLst>
              <a:ext uri="{FF2B5EF4-FFF2-40B4-BE49-F238E27FC236}">
                <a16:creationId xmlns:a16="http://schemas.microsoft.com/office/drawing/2014/main" id="{0934C1FA-9B51-B7C9-C1DA-C5E9F7518C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9960055-885F-C7A8-2A3D-FB18966EBA22}"/>
              </a:ext>
            </a:extLst>
          </p:cNvPr>
          <p:cNvSpPr>
            <a:spLocks noGrp="1"/>
          </p:cNvSpPr>
          <p:nvPr>
            <p:ph type="sldNum" sz="quarter" idx="12"/>
          </p:nvPr>
        </p:nvSpPr>
        <p:spPr/>
        <p:txBody>
          <a:bodyPr/>
          <a:lstStyle/>
          <a:p>
            <a:fld id="{662B7DE1-7DE8-4994-A10D-088E9EB8053A}" type="slidenum">
              <a:rPr lang="en-GB" smtClean="0"/>
              <a:t>‹#›</a:t>
            </a:fld>
            <a:endParaRPr lang="en-GB"/>
          </a:p>
        </p:txBody>
      </p:sp>
    </p:spTree>
    <p:extLst>
      <p:ext uri="{BB962C8B-B14F-4D97-AF65-F5344CB8AC3E}">
        <p14:creationId xmlns:p14="http://schemas.microsoft.com/office/powerpoint/2010/main" val="2565795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675C2A-60D9-88AA-8E5C-4629EAA923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ADF1297B-92FD-A529-F2ED-844604965C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CDC4938-64C5-71AF-79DC-92C51E8639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EDCD4B-EFF6-4B0F-9741-2B64B3AE5672}" type="datetimeFigureOut">
              <a:rPr lang="en-GB" smtClean="0"/>
              <a:t>19/05/2025</a:t>
            </a:fld>
            <a:endParaRPr lang="en-GB"/>
          </a:p>
        </p:txBody>
      </p:sp>
      <p:sp>
        <p:nvSpPr>
          <p:cNvPr id="5" name="Footer Placeholder 4">
            <a:extLst>
              <a:ext uri="{FF2B5EF4-FFF2-40B4-BE49-F238E27FC236}">
                <a16:creationId xmlns:a16="http://schemas.microsoft.com/office/drawing/2014/main" id="{162F5E87-D267-2663-15AB-D75D1A677C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FF2947E-2AB8-B2CB-C8BA-25ECBEED96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62B7DE1-7DE8-4994-A10D-088E9EB8053A}" type="slidenum">
              <a:rPr lang="en-GB" smtClean="0"/>
              <a:t>‹#›</a:t>
            </a:fld>
            <a:endParaRPr lang="en-GB"/>
          </a:p>
        </p:txBody>
      </p:sp>
    </p:spTree>
    <p:extLst>
      <p:ext uri="{BB962C8B-B14F-4D97-AF65-F5344CB8AC3E}">
        <p14:creationId xmlns:p14="http://schemas.microsoft.com/office/powerpoint/2010/main" val="1642446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03DF1-C5D5-4B6F-53EF-B75552421746}"/>
              </a:ext>
            </a:extLst>
          </p:cNvPr>
          <p:cNvSpPr>
            <a:spLocks noGrp="1"/>
          </p:cNvSpPr>
          <p:nvPr>
            <p:ph type="ctrTitle"/>
          </p:nvPr>
        </p:nvSpPr>
        <p:spPr/>
        <p:txBody>
          <a:bodyPr/>
          <a:lstStyle/>
          <a:p>
            <a:r>
              <a:rPr lang="en-GB" sz="6000" dirty="0"/>
              <a:t>CLASS Simulations </a:t>
            </a:r>
            <a:br>
              <a:rPr lang="en-GB" sz="6000" dirty="0"/>
            </a:br>
            <a:r>
              <a:rPr lang="en-GB" dirty="0"/>
              <a:t>Moisture Budget</a:t>
            </a:r>
          </a:p>
        </p:txBody>
      </p:sp>
      <p:sp>
        <p:nvSpPr>
          <p:cNvPr id="3" name="Subtitle 2">
            <a:extLst>
              <a:ext uri="{FF2B5EF4-FFF2-40B4-BE49-F238E27FC236}">
                <a16:creationId xmlns:a16="http://schemas.microsoft.com/office/drawing/2014/main" id="{51FCBD2C-8C82-94EA-2AFE-BC64C6D02C13}"/>
              </a:ext>
            </a:extLst>
          </p:cNvPr>
          <p:cNvSpPr>
            <a:spLocks noGrp="1"/>
          </p:cNvSpPr>
          <p:nvPr>
            <p:ph type="subTitle" idx="1"/>
          </p:nvPr>
        </p:nvSpPr>
        <p:spPr/>
        <p:txBody>
          <a:bodyPr>
            <a:normAutofit/>
          </a:bodyPr>
          <a:lstStyle/>
          <a:p>
            <a:r>
              <a:rPr lang="en-GB" sz="2800" dirty="0"/>
              <a:t>Atmospheric Simulations</a:t>
            </a:r>
          </a:p>
          <a:p>
            <a:r>
              <a:rPr lang="en-GB" sz="2800" dirty="0"/>
              <a:t>Nadia Kairaktidi </a:t>
            </a:r>
          </a:p>
          <a:p>
            <a:r>
              <a:rPr lang="en-GB" sz="2800" dirty="0"/>
              <a:t>1068622</a:t>
            </a:r>
          </a:p>
        </p:txBody>
      </p:sp>
    </p:spTree>
    <p:extLst>
      <p:ext uri="{BB962C8B-B14F-4D97-AF65-F5344CB8AC3E}">
        <p14:creationId xmlns:p14="http://schemas.microsoft.com/office/powerpoint/2010/main" val="876806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CA2AB-7E66-86C2-A4F9-C52E9DCE38E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636BC78-4515-7C21-CB90-9070BA23A4A4}"/>
              </a:ext>
            </a:extLst>
          </p:cNvPr>
          <p:cNvSpPr txBox="1"/>
          <p:nvPr/>
        </p:nvSpPr>
        <p:spPr>
          <a:xfrm>
            <a:off x="530770" y="676141"/>
            <a:ext cx="11104182" cy="6555641"/>
          </a:xfrm>
          <a:prstGeom prst="rect">
            <a:avLst/>
          </a:prstGeom>
          <a:noFill/>
        </p:spPr>
        <p:txBody>
          <a:bodyPr wrap="square">
            <a:spAutoFit/>
          </a:bodyPr>
          <a:lstStyle/>
          <a:p>
            <a:r>
              <a:rPr lang="en-GB" sz="2000" dirty="0"/>
              <a:t>Specific humidity q represents the moisture content in the atmosphere. When moist air rises and condenses, latent heat is released, which warms the air — affecting the potential temperature θ.</a:t>
            </a:r>
          </a:p>
          <a:p>
            <a:endParaRPr lang="en-GB" sz="2000" dirty="0"/>
          </a:p>
          <a:p>
            <a:pPr marL="342900" indent="-342900">
              <a:buFont typeface="Arial" panose="020B0604020202020204" pitchFamily="34" charset="0"/>
              <a:buChar char="•"/>
            </a:pPr>
            <a:r>
              <a:rPr lang="en-GB" sz="2000" dirty="0"/>
              <a:t> A positive correlation between these two suggests that higher moisture is associated with higher potential temperature — possibly due to latent heat release. </a:t>
            </a:r>
          </a:p>
          <a:p>
            <a:pPr marL="342900" indent="-342900">
              <a:buFont typeface="Arial" panose="020B0604020202020204" pitchFamily="34" charset="0"/>
              <a:buChar char="•"/>
            </a:pPr>
            <a:r>
              <a:rPr lang="en-GB" sz="2000" dirty="0"/>
              <a:t>A weak or negative correlation may indicate that moisture doesn't strongly affect thermal structure under the given conditions.</a:t>
            </a:r>
          </a:p>
          <a:p>
            <a:endParaRPr lang="en-GB" sz="2000" dirty="0"/>
          </a:p>
          <a:p>
            <a:pPr marL="342900" indent="-342900">
              <a:buFont typeface="Wingdings" panose="05000000000000000000" pitchFamily="2" charset="2"/>
              <a:buChar char="ü"/>
            </a:pPr>
            <a:r>
              <a:rPr lang="en-GB" sz="2000" dirty="0"/>
              <a:t>From the correlation charts we see that those two variables are strongly correlated mainly in the uniform case and not as much when dry conditions prevail.</a:t>
            </a:r>
          </a:p>
          <a:p>
            <a:pPr marL="342900" indent="-342900">
              <a:buFont typeface="Wingdings" panose="05000000000000000000" pitchFamily="2" charset="2"/>
              <a:buChar char="ü"/>
            </a:pPr>
            <a:r>
              <a:rPr lang="en-GB" sz="2000" dirty="0"/>
              <a:t>The bar plots show us how much specific humidity we have in each case. We notice that the diurnal cycle tends to reduce q due to early morning surface heating, which triggers strong turbulent mixing, draws in dry air from above, diluting near-surface moisture and can temporarily outpace any moisture flux from the surface.</a:t>
            </a:r>
          </a:p>
          <a:p>
            <a:pPr marL="342900" indent="-342900">
              <a:buFont typeface="Wingdings" panose="05000000000000000000" pitchFamily="2" charset="2"/>
              <a:buChar char="ü"/>
            </a:pPr>
            <a:r>
              <a:rPr lang="en-GB" sz="2000" dirty="0"/>
              <a:t> In uniform conditions, q increases over time and the increase is slower than in the no-diurnal case, due to turbulent dilution.</a:t>
            </a:r>
          </a:p>
          <a:p>
            <a:pPr marL="342900" indent="-342900">
              <a:buFont typeface="Wingdings" panose="05000000000000000000" pitchFamily="2" charset="2"/>
              <a:buChar char="ü"/>
            </a:pPr>
            <a:r>
              <a:rPr lang="en-GB" sz="2000" dirty="0"/>
              <a:t>In very dry conditions, the moisture budget is dominated by mixing. The dry surface provides little moisture flux, so once turbulence starts, q drops sharply. It slowly recovers later in the day, likely due to reduced mixing or slight recovery from weak surface fluxes</a:t>
            </a:r>
          </a:p>
          <a:p>
            <a:pPr marL="342900" indent="-342900">
              <a:buFont typeface="Wingdings" panose="05000000000000000000" pitchFamily="2" charset="2"/>
              <a:buChar char="ü"/>
            </a:pPr>
            <a:endParaRPr lang="en-GB" sz="2000" dirty="0"/>
          </a:p>
          <a:p>
            <a:pPr marL="342900" indent="-342900">
              <a:buFont typeface="Wingdings" panose="05000000000000000000" pitchFamily="2" charset="2"/>
              <a:buChar char="ü"/>
            </a:pPr>
            <a:endParaRPr lang="en-GB" sz="2000" dirty="0"/>
          </a:p>
        </p:txBody>
      </p:sp>
      <p:sp>
        <p:nvSpPr>
          <p:cNvPr id="7" name="TextBox 6">
            <a:extLst>
              <a:ext uri="{FF2B5EF4-FFF2-40B4-BE49-F238E27FC236}">
                <a16:creationId xmlns:a16="http://schemas.microsoft.com/office/drawing/2014/main" id="{8AA1A461-6B20-D57B-9A81-9A341D125F00}"/>
              </a:ext>
            </a:extLst>
          </p:cNvPr>
          <p:cNvSpPr txBox="1"/>
          <p:nvPr/>
        </p:nvSpPr>
        <p:spPr>
          <a:xfrm>
            <a:off x="530770" y="214476"/>
            <a:ext cx="10978057" cy="461665"/>
          </a:xfrm>
          <a:prstGeom prst="rect">
            <a:avLst/>
          </a:prstGeom>
          <a:noFill/>
        </p:spPr>
        <p:txBody>
          <a:bodyPr wrap="square">
            <a:spAutoFit/>
          </a:bodyPr>
          <a:lstStyle/>
          <a:p>
            <a:r>
              <a:rPr lang="en-GB" sz="2400" b="1" dirty="0"/>
              <a:t>Is the potential temperature budget influenced by the different values of q?</a:t>
            </a:r>
          </a:p>
        </p:txBody>
      </p:sp>
    </p:spTree>
    <p:extLst>
      <p:ext uri="{BB962C8B-B14F-4D97-AF65-F5344CB8AC3E}">
        <p14:creationId xmlns:p14="http://schemas.microsoft.com/office/powerpoint/2010/main" val="368269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DE68D-D064-6B05-0952-B04C02151D8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083D5CC-0088-DEB4-4B51-7F3FF4EBE4AB}"/>
              </a:ext>
            </a:extLst>
          </p:cNvPr>
          <p:cNvSpPr txBox="1"/>
          <p:nvPr/>
        </p:nvSpPr>
        <p:spPr>
          <a:xfrm>
            <a:off x="2420005" y="2459504"/>
            <a:ext cx="7351989" cy="1938992"/>
          </a:xfrm>
          <a:prstGeom prst="rect">
            <a:avLst/>
          </a:prstGeom>
          <a:noFill/>
        </p:spPr>
        <p:txBody>
          <a:bodyPr wrap="square">
            <a:spAutoFit/>
          </a:bodyPr>
          <a:lstStyle/>
          <a:p>
            <a:pPr marL="342900" indent="-342900">
              <a:buFont typeface="Wingdings" panose="05000000000000000000" pitchFamily="2" charset="2"/>
              <a:buChar char="Ø"/>
            </a:pPr>
            <a:r>
              <a:rPr lang="en-GB" sz="2000" dirty="0"/>
              <a:t>Latent heating from condensation or moist convection depends on q.</a:t>
            </a:r>
          </a:p>
          <a:p>
            <a:pPr marL="342900" indent="-342900">
              <a:buFont typeface="Wingdings" panose="05000000000000000000" pitchFamily="2" charset="2"/>
              <a:buChar char="Ø"/>
            </a:pPr>
            <a:r>
              <a:rPr lang="en-GB" sz="2000" dirty="0"/>
              <a:t>In the diurnal dry case, less q means:</a:t>
            </a:r>
          </a:p>
          <a:p>
            <a:pPr marL="800100" lvl="1" indent="-342900">
              <a:buFont typeface="Arial" panose="020B0604020202020204" pitchFamily="34" charset="0"/>
              <a:buChar char="•"/>
            </a:pPr>
            <a:r>
              <a:rPr lang="en-GB" sz="2000" dirty="0"/>
              <a:t>Less potential for latent heating</a:t>
            </a:r>
          </a:p>
          <a:p>
            <a:pPr marL="800100" lvl="1" indent="-342900">
              <a:buFont typeface="Arial" panose="020B0604020202020204" pitchFamily="34" charset="0"/>
              <a:buChar char="•"/>
            </a:pPr>
            <a:r>
              <a:rPr lang="en-GB" sz="2000" dirty="0"/>
              <a:t>Higher LCL, more stable lower atmosphere</a:t>
            </a:r>
          </a:p>
          <a:p>
            <a:pPr marL="800100" lvl="1" indent="-342900">
              <a:buFont typeface="Arial" panose="020B0604020202020204" pitchFamily="34" charset="0"/>
              <a:buChar char="•"/>
            </a:pPr>
            <a:r>
              <a:rPr lang="en-GB" sz="2000" dirty="0"/>
              <a:t>Possibly reduced turbulent buoyancy fluxes</a:t>
            </a:r>
          </a:p>
        </p:txBody>
      </p:sp>
      <p:sp>
        <p:nvSpPr>
          <p:cNvPr id="7" name="TextBox 6">
            <a:extLst>
              <a:ext uri="{FF2B5EF4-FFF2-40B4-BE49-F238E27FC236}">
                <a16:creationId xmlns:a16="http://schemas.microsoft.com/office/drawing/2014/main" id="{536839B6-8D08-63FC-11F7-10D27BC2FFBF}"/>
              </a:ext>
            </a:extLst>
          </p:cNvPr>
          <p:cNvSpPr txBox="1"/>
          <p:nvPr/>
        </p:nvSpPr>
        <p:spPr>
          <a:xfrm>
            <a:off x="530770" y="214476"/>
            <a:ext cx="10978057" cy="461665"/>
          </a:xfrm>
          <a:prstGeom prst="rect">
            <a:avLst/>
          </a:prstGeom>
          <a:noFill/>
        </p:spPr>
        <p:txBody>
          <a:bodyPr wrap="square">
            <a:spAutoFit/>
          </a:bodyPr>
          <a:lstStyle/>
          <a:p>
            <a:r>
              <a:rPr lang="en-GB" sz="2400" b="1" dirty="0"/>
              <a:t>Is the potential temperature budget influenced by the different values of q?</a:t>
            </a:r>
          </a:p>
        </p:txBody>
      </p:sp>
    </p:spTree>
    <p:extLst>
      <p:ext uri="{BB962C8B-B14F-4D97-AF65-F5344CB8AC3E}">
        <p14:creationId xmlns:p14="http://schemas.microsoft.com/office/powerpoint/2010/main" val="2610361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AE514-99B6-BD42-7531-082DE54BB2CC}"/>
            </a:ext>
          </a:extLst>
        </p:cNvPr>
        <p:cNvGrpSpPr/>
        <p:nvPr/>
      </p:nvGrpSpPr>
      <p:grpSpPr>
        <a:xfrm>
          <a:off x="0" y="0"/>
          <a:ext cx="0" cy="0"/>
          <a:chOff x="0" y="0"/>
          <a:chExt cx="0" cy="0"/>
        </a:xfrm>
      </p:grpSpPr>
      <p:pic>
        <p:nvPicPr>
          <p:cNvPr id="3" name="Picture 2" descr="A graph of a bar chart&#10;&#10;AI-generated content may be incorrect.">
            <a:extLst>
              <a:ext uri="{FF2B5EF4-FFF2-40B4-BE49-F238E27FC236}">
                <a16:creationId xmlns:a16="http://schemas.microsoft.com/office/drawing/2014/main" id="{0FF2DAFC-3637-984D-E0C1-71B13AF8F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2" y="1142995"/>
            <a:ext cx="7315215" cy="4572009"/>
          </a:xfrm>
          <a:prstGeom prst="rect">
            <a:avLst/>
          </a:prstGeom>
        </p:spPr>
      </p:pic>
    </p:spTree>
    <p:extLst>
      <p:ext uri="{BB962C8B-B14F-4D97-AF65-F5344CB8AC3E}">
        <p14:creationId xmlns:p14="http://schemas.microsoft.com/office/powerpoint/2010/main" val="1591267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CE53D-77E3-EE69-54A2-E5EF5203D7B0}"/>
            </a:ext>
          </a:extLst>
        </p:cNvPr>
        <p:cNvGrpSpPr/>
        <p:nvPr/>
      </p:nvGrpSpPr>
      <p:grpSpPr>
        <a:xfrm>
          <a:off x="0" y="0"/>
          <a:ext cx="0" cy="0"/>
          <a:chOff x="0" y="0"/>
          <a:chExt cx="0" cy="0"/>
        </a:xfrm>
      </p:grpSpPr>
      <p:pic>
        <p:nvPicPr>
          <p:cNvPr id="3" name="Picture 2" descr="A graph of different colored lines&#10;&#10;AI-generated content may be incorrect.">
            <a:extLst>
              <a:ext uri="{FF2B5EF4-FFF2-40B4-BE49-F238E27FC236}">
                <a16:creationId xmlns:a16="http://schemas.microsoft.com/office/drawing/2014/main" id="{2A8D3303-88D5-47C5-0853-A2FE36E7EF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1368796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523DD-4716-AE33-13EB-D8D1275BDC2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2F58618-8451-FBB1-D93A-4402DDB899D3}"/>
              </a:ext>
            </a:extLst>
          </p:cNvPr>
          <p:cNvSpPr txBox="1"/>
          <p:nvPr/>
        </p:nvSpPr>
        <p:spPr>
          <a:xfrm>
            <a:off x="530770" y="676142"/>
            <a:ext cx="10978056" cy="5632311"/>
          </a:xfrm>
          <a:prstGeom prst="rect">
            <a:avLst/>
          </a:prstGeom>
          <a:noFill/>
        </p:spPr>
        <p:txBody>
          <a:bodyPr wrap="square">
            <a:spAutoFit/>
          </a:bodyPr>
          <a:lstStyle/>
          <a:p>
            <a:r>
              <a:rPr lang="en-GB" sz="2000" dirty="0"/>
              <a:t>Moisture gradient </a:t>
            </a:r>
            <a:r>
              <a:rPr lang="el-GR" sz="2000" dirty="0"/>
              <a:t>Δ</a:t>
            </a:r>
            <a:r>
              <a:rPr lang="en-GB" sz="2000" dirty="0"/>
              <a:t>q and </a:t>
            </a:r>
            <a:r>
              <a:rPr lang="el-GR" sz="2000" dirty="0" err="1"/>
              <a:t>Δθ</a:t>
            </a:r>
            <a:r>
              <a:rPr lang="el-GR" sz="2000" dirty="0"/>
              <a:t> </a:t>
            </a:r>
            <a:r>
              <a:rPr lang="en-GB" sz="2000" dirty="0"/>
              <a:t>both represent vertical gradients — of moisture and temperature respectively. These gradients are critical in determining atmospheric stability. </a:t>
            </a:r>
          </a:p>
          <a:p>
            <a:endParaRPr lang="en-GB" sz="2000" dirty="0"/>
          </a:p>
          <a:p>
            <a:pPr marL="342900" indent="-342900">
              <a:buFont typeface="Arial" panose="020B0604020202020204" pitchFamily="34" charset="0"/>
              <a:buChar char="•"/>
            </a:pPr>
            <a:r>
              <a:rPr lang="en-GB" sz="2000" dirty="0"/>
              <a:t>A positive correlation suggests that a stronger moisture gradient corresponds to a stronger temperature gradient — meaning more stratification, which suppresses vertical mixing. This is important because stability controls mixing, convection, and turbulence.</a:t>
            </a:r>
          </a:p>
          <a:p>
            <a:pPr marL="342900" indent="-342900">
              <a:buFont typeface="Arial" panose="020B0604020202020204" pitchFamily="34" charset="0"/>
              <a:buChar char="•"/>
            </a:pPr>
            <a:r>
              <a:rPr lang="en-GB" sz="2000" dirty="0"/>
              <a:t>A negative correlation suggests less consistent vertical stratification because moisture and temperature gradients are not reinforcing each other.</a:t>
            </a:r>
          </a:p>
          <a:p>
            <a:pPr marL="342900" indent="-342900">
              <a:buFont typeface="Arial" panose="020B0604020202020204" pitchFamily="34" charset="0"/>
              <a:buChar char="•"/>
            </a:pPr>
            <a:endParaRPr lang="en-GB" sz="2000" dirty="0"/>
          </a:p>
          <a:p>
            <a:pPr marL="342900" indent="-342900">
              <a:buFont typeface="Wingdings" panose="05000000000000000000" pitchFamily="2" charset="2"/>
              <a:buChar char="ü"/>
            </a:pPr>
            <a:r>
              <a:rPr lang="en-GB" sz="2000" dirty="0"/>
              <a:t>In the correlation charts we see that these variables are negatively correlated which means that we have reduced stability and enhanced mixing and turbulence.</a:t>
            </a:r>
          </a:p>
          <a:p>
            <a:pPr marL="342900" indent="-342900">
              <a:buFont typeface="Wingdings" panose="05000000000000000000" pitchFamily="2" charset="2"/>
              <a:buChar char="ü"/>
            </a:pPr>
            <a:r>
              <a:rPr lang="en-GB" sz="2000" dirty="0"/>
              <a:t>In the bar plots we notice that </a:t>
            </a:r>
            <a:r>
              <a:rPr lang="en-GB" sz="2000" dirty="0" err="1"/>
              <a:t>Δq</a:t>
            </a:r>
            <a:r>
              <a:rPr lang="en-GB" sz="2000" dirty="0"/>
              <a:t> is less negative during the diurnal cycle. This happens because during the daytime heating drives stronger turbulent mixing and convection and also evaporation and transpiration are generally higher during the day.</a:t>
            </a:r>
          </a:p>
          <a:p>
            <a:pPr marL="342900" indent="-342900">
              <a:buFont typeface="Wingdings" panose="05000000000000000000" pitchFamily="2" charset="2"/>
              <a:buChar char="ü"/>
            </a:pPr>
            <a:r>
              <a:rPr lang="en-GB" sz="2000" dirty="0"/>
              <a:t>This also explains the behaviour of </a:t>
            </a:r>
            <a:r>
              <a:rPr lang="en-GB" sz="2000" dirty="0" err="1"/>
              <a:t>Δq</a:t>
            </a:r>
            <a:r>
              <a:rPr lang="en-GB" sz="2000" dirty="0"/>
              <a:t> over time which we notice in the timeseries that is decreasing. In those graphs, we also notice that </a:t>
            </a:r>
            <a:r>
              <a:rPr lang="en-GB" sz="2000" dirty="0" err="1"/>
              <a:t>Δq</a:t>
            </a:r>
            <a:r>
              <a:rPr lang="en-GB" sz="2000" dirty="0"/>
              <a:t> is lower in dry conditions. This happens because in dry environments, there's not much moisture to create strong gradients.</a:t>
            </a:r>
          </a:p>
          <a:p>
            <a:pPr marL="342900" indent="-342900">
              <a:buFont typeface="Wingdings" panose="05000000000000000000" pitchFamily="2" charset="2"/>
              <a:buChar char="ü"/>
            </a:pPr>
            <a:endParaRPr lang="en-GB" sz="2000" dirty="0"/>
          </a:p>
        </p:txBody>
      </p:sp>
      <p:sp>
        <p:nvSpPr>
          <p:cNvPr id="4" name="TextBox 3">
            <a:extLst>
              <a:ext uri="{FF2B5EF4-FFF2-40B4-BE49-F238E27FC236}">
                <a16:creationId xmlns:a16="http://schemas.microsoft.com/office/drawing/2014/main" id="{A9935438-7AAA-E2E9-595B-90D55F5FD4C0}"/>
              </a:ext>
            </a:extLst>
          </p:cNvPr>
          <p:cNvSpPr txBox="1"/>
          <p:nvPr/>
        </p:nvSpPr>
        <p:spPr>
          <a:xfrm>
            <a:off x="530770" y="214476"/>
            <a:ext cx="10978057" cy="461665"/>
          </a:xfrm>
          <a:prstGeom prst="rect">
            <a:avLst/>
          </a:prstGeom>
          <a:noFill/>
        </p:spPr>
        <p:txBody>
          <a:bodyPr wrap="square">
            <a:spAutoFit/>
          </a:bodyPr>
          <a:lstStyle/>
          <a:p>
            <a:r>
              <a:rPr lang="en-GB" sz="2400" b="1" dirty="0"/>
              <a:t>Is the potential temperature budget influenced by the different values of </a:t>
            </a:r>
            <a:r>
              <a:rPr lang="el-GR" sz="2400" b="1" dirty="0"/>
              <a:t>Δ</a:t>
            </a:r>
            <a:r>
              <a:rPr lang="en-GB" sz="2400" b="1" dirty="0"/>
              <a:t>q?</a:t>
            </a:r>
          </a:p>
        </p:txBody>
      </p:sp>
    </p:spTree>
    <p:extLst>
      <p:ext uri="{BB962C8B-B14F-4D97-AF65-F5344CB8AC3E}">
        <p14:creationId xmlns:p14="http://schemas.microsoft.com/office/powerpoint/2010/main" val="1874624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AA4FB-9BBC-8010-B1AE-721D69D478B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953132F-26BC-19A3-732E-2F842EE34CC4}"/>
              </a:ext>
            </a:extLst>
          </p:cNvPr>
          <p:cNvSpPr txBox="1"/>
          <p:nvPr/>
        </p:nvSpPr>
        <p:spPr>
          <a:xfrm>
            <a:off x="1420209" y="1074509"/>
            <a:ext cx="9351581" cy="4708981"/>
          </a:xfrm>
          <a:prstGeom prst="rect">
            <a:avLst/>
          </a:prstGeom>
          <a:noFill/>
        </p:spPr>
        <p:txBody>
          <a:bodyPr wrap="square">
            <a:spAutoFit/>
          </a:bodyPr>
          <a:lstStyle/>
          <a:p>
            <a:r>
              <a:rPr lang="en-GB" sz="2000" dirty="0"/>
              <a:t>Implications for the temperature budget:</a:t>
            </a:r>
          </a:p>
          <a:p>
            <a:pPr marL="342900" indent="-342900">
              <a:buFont typeface="Arial" panose="020B0604020202020204" pitchFamily="34" charset="0"/>
              <a:buChar char="•"/>
            </a:pPr>
            <a:r>
              <a:rPr lang="en-GB" sz="2000" dirty="0"/>
              <a:t>More vertical mixing means more vertical heat transport. Instead of heat being trapped in layers, heat can be redistributed vertically more efficiently.</a:t>
            </a:r>
          </a:p>
          <a:p>
            <a:pPr marL="342900" indent="-342900">
              <a:buFont typeface="Arial" panose="020B0604020202020204" pitchFamily="34" charset="0"/>
              <a:buChar char="•"/>
            </a:pPr>
            <a:r>
              <a:rPr lang="en-GB" sz="2000" dirty="0"/>
              <a:t>This enhances entrainment of air from other layers, changing the local temperature tendency.</a:t>
            </a:r>
          </a:p>
          <a:p>
            <a:pPr marL="342900" indent="-342900">
              <a:buFont typeface="Arial" panose="020B0604020202020204" pitchFamily="34" charset="0"/>
              <a:buChar char="•"/>
            </a:pPr>
            <a:r>
              <a:rPr lang="en-GB" sz="2000" dirty="0"/>
              <a:t>The atmosphere can show faster temperature adjustment to external forcings because mixing smooths temperature gradients.</a:t>
            </a:r>
          </a:p>
          <a:p>
            <a:endParaRPr lang="en-GB" sz="2000" dirty="0"/>
          </a:p>
          <a:p>
            <a:r>
              <a:rPr lang="en-GB" sz="2000" dirty="0"/>
              <a:t>To sum up,</a:t>
            </a:r>
          </a:p>
          <a:p>
            <a:pPr marL="342900" indent="-342900">
              <a:buFont typeface="Wingdings" panose="05000000000000000000" pitchFamily="2" charset="2"/>
              <a:buChar char="Ø"/>
            </a:pPr>
            <a:r>
              <a:rPr lang="en-GB" sz="2000" dirty="0"/>
              <a:t>Negative correlation between </a:t>
            </a:r>
            <a:r>
              <a:rPr lang="en-GB" sz="2000" dirty="0" err="1"/>
              <a:t>Δq</a:t>
            </a:r>
            <a:r>
              <a:rPr lang="en-GB" sz="2000" dirty="0"/>
              <a:t> and </a:t>
            </a:r>
            <a:r>
              <a:rPr lang="en-GB" sz="2000" dirty="0" err="1"/>
              <a:t>Δθ</a:t>
            </a:r>
            <a:r>
              <a:rPr lang="en-GB" sz="2000" dirty="0"/>
              <a:t> tends to reduce stratification compared to the case where both gradients reinforce each other.</a:t>
            </a:r>
          </a:p>
          <a:p>
            <a:pPr marL="342900" indent="-342900">
              <a:buFont typeface="Wingdings" panose="05000000000000000000" pitchFamily="2" charset="2"/>
              <a:buChar char="Ø"/>
            </a:pPr>
            <a:r>
              <a:rPr lang="en-GB" sz="2000" dirty="0"/>
              <a:t>This promotes greater vertical mixing and convection.</a:t>
            </a:r>
          </a:p>
          <a:p>
            <a:pPr marL="342900" indent="-342900">
              <a:buFont typeface="Wingdings" panose="05000000000000000000" pitchFamily="2" charset="2"/>
              <a:buChar char="Ø"/>
            </a:pPr>
            <a:r>
              <a:rPr lang="en-GB" sz="2000" dirty="0"/>
              <a:t>Consequently, the temperature budget experiences enhanced vertical heat fluxes, leading to potentially faster vertical temperature homogenization and changes in local temperature tendencies.</a:t>
            </a:r>
          </a:p>
        </p:txBody>
      </p:sp>
      <p:sp>
        <p:nvSpPr>
          <p:cNvPr id="7" name="TextBox 6">
            <a:extLst>
              <a:ext uri="{FF2B5EF4-FFF2-40B4-BE49-F238E27FC236}">
                <a16:creationId xmlns:a16="http://schemas.microsoft.com/office/drawing/2014/main" id="{399B9072-C9EB-1464-64D6-BAFC701DCEC2}"/>
              </a:ext>
            </a:extLst>
          </p:cNvPr>
          <p:cNvSpPr txBox="1"/>
          <p:nvPr/>
        </p:nvSpPr>
        <p:spPr>
          <a:xfrm>
            <a:off x="530770" y="214476"/>
            <a:ext cx="10978057" cy="461665"/>
          </a:xfrm>
          <a:prstGeom prst="rect">
            <a:avLst/>
          </a:prstGeom>
          <a:noFill/>
        </p:spPr>
        <p:txBody>
          <a:bodyPr wrap="square">
            <a:spAutoFit/>
          </a:bodyPr>
          <a:lstStyle/>
          <a:p>
            <a:r>
              <a:rPr lang="en-GB" sz="2400" b="1" dirty="0"/>
              <a:t>Is the potential temperature budget influenced by the different values of </a:t>
            </a:r>
            <a:r>
              <a:rPr lang="en-GB" sz="2400" b="1" dirty="0" err="1"/>
              <a:t>Δq</a:t>
            </a:r>
            <a:r>
              <a:rPr lang="en-GB" sz="2400" b="1" dirty="0"/>
              <a:t>?</a:t>
            </a:r>
          </a:p>
        </p:txBody>
      </p:sp>
    </p:spTree>
    <p:extLst>
      <p:ext uri="{BB962C8B-B14F-4D97-AF65-F5344CB8AC3E}">
        <p14:creationId xmlns:p14="http://schemas.microsoft.com/office/powerpoint/2010/main" val="10970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CCC1A-4E62-0FA4-6884-751DC8B03DED}"/>
            </a:ext>
          </a:extLst>
        </p:cNvPr>
        <p:cNvGrpSpPr/>
        <p:nvPr/>
      </p:nvGrpSpPr>
      <p:grpSpPr>
        <a:xfrm>
          <a:off x="0" y="0"/>
          <a:ext cx="0" cy="0"/>
          <a:chOff x="0" y="0"/>
          <a:chExt cx="0" cy="0"/>
        </a:xfrm>
      </p:grpSpPr>
      <p:pic>
        <p:nvPicPr>
          <p:cNvPr id="3" name="Picture 2" descr="A graph of a number of blue rectangular objects&#10;&#10;AI-generated content may be incorrect.">
            <a:extLst>
              <a:ext uri="{FF2B5EF4-FFF2-40B4-BE49-F238E27FC236}">
                <a16:creationId xmlns:a16="http://schemas.microsoft.com/office/drawing/2014/main" id="{94AFD1A9-007D-05C1-E3CF-55F1D0961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2" y="1142995"/>
            <a:ext cx="7315215" cy="4572009"/>
          </a:xfrm>
          <a:prstGeom prst="rect">
            <a:avLst/>
          </a:prstGeom>
        </p:spPr>
      </p:pic>
    </p:spTree>
    <p:extLst>
      <p:ext uri="{BB962C8B-B14F-4D97-AF65-F5344CB8AC3E}">
        <p14:creationId xmlns:p14="http://schemas.microsoft.com/office/powerpoint/2010/main" val="447914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F850F-021E-FBF7-CD46-86CC77C7218D}"/>
            </a:ext>
          </a:extLst>
        </p:cNvPr>
        <p:cNvGrpSpPr/>
        <p:nvPr/>
      </p:nvGrpSpPr>
      <p:grpSpPr>
        <a:xfrm>
          <a:off x="0" y="0"/>
          <a:ext cx="0" cy="0"/>
          <a:chOff x="0" y="0"/>
          <a:chExt cx="0" cy="0"/>
        </a:xfrm>
      </p:grpSpPr>
      <p:pic>
        <p:nvPicPr>
          <p:cNvPr id="3" name="Picture 2" descr="A graph of different colored lines&#10;&#10;AI-generated content may be incorrect.">
            <a:extLst>
              <a:ext uri="{FF2B5EF4-FFF2-40B4-BE49-F238E27FC236}">
                <a16:creationId xmlns:a16="http://schemas.microsoft.com/office/drawing/2014/main" id="{F810B5C7-E425-21EB-DB03-5F7EBCF5B9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3114010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43084-F937-6B34-337D-78EF73F03BF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71F2A36-C8C6-A507-A712-97FADC7D0DAE}"/>
              </a:ext>
            </a:extLst>
          </p:cNvPr>
          <p:cNvSpPr txBox="1"/>
          <p:nvPr/>
        </p:nvSpPr>
        <p:spPr>
          <a:xfrm>
            <a:off x="530769" y="844305"/>
            <a:ext cx="10978057" cy="5324535"/>
          </a:xfrm>
          <a:prstGeom prst="rect">
            <a:avLst/>
          </a:prstGeom>
          <a:noFill/>
        </p:spPr>
        <p:txBody>
          <a:bodyPr wrap="square">
            <a:spAutoFit/>
          </a:bodyPr>
          <a:lstStyle/>
          <a:p>
            <a:r>
              <a:rPr lang="en-GB" sz="2000" dirty="0"/>
              <a:t>A higher LCL typically means drier near-surface air and delayed condensation.</a:t>
            </a:r>
          </a:p>
          <a:p>
            <a:r>
              <a:rPr lang="en-GB" sz="2000" dirty="0"/>
              <a:t> </a:t>
            </a:r>
          </a:p>
          <a:p>
            <a:pPr marL="342900" indent="-342900">
              <a:buFont typeface="Arial" panose="020B0604020202020204" pitchFamily="34" charset="0"/>
              <a:buChar char="•"/>
            </a:pPr>
            <a:r>
              <a:rPr lang="en-GB" sz="2000" dirty="0"/>
              <a:t>A positive correlation suggests that a higher LCL is linked with warmer potential temperature. If surface moisture is low, the LCL rises because the air needs to rise higher to cool enough to reach saturation.  </a:t>
            </a:r>
          </a:p>
          <a:p>
            <a:pPr marL="342900" indent="-342900">
              <a:buFont typeface="Arial" panose="020B0604020202020204" pitchFamily="34" charset="0"/>
              <a:buChar char="•"/>
            </a:pPr>
            <a:endParaRPr lang="en-GB" sz="2000" dirty="0"/>
          </a:p>
          <a:p>
            <a:pPr marL="342900" indent="-342900">
              <a:buFont typeface="Wingdings" panose="05000000000000000000" pitchFamily="2" charset="2"/>
              <a:buChar char="ü"/>
            </a:pPr>
            <a:r>
              <a:rPr lang="en-GB" sz="2000" dirty="0"/>
              <a:t>The correlation heatmaps reveal a strong positive correlation between variables under both uniform and dry conditions.</a:t>
            </a:r>
          </a:p>
          <a:p>
            <a:pPr marL="342900" indent="-342900">
              <a:buFont typeface="Wingdings" panose="05000000000000000000" pitchFamily="2" charset="2"/>
              <a:buChar char="ü"/>
            </a:pPr>
            <a:r>
              <a:rPr lang="en-GB" sz="2000" dirty="0"/>
              <a:t> Analysis of the bar plots further indicates that the diurnal cycle contributes to an increase in the LCL. This rise is attributed to its dependence on both temperature and humidity. During daytime, surface heating elevates near-surface air temperatures; however, specific humidity does not typically increase at a comparable rate unless significant evaporation or transpiration occurs. As a result, the increased temperature without a corresponding moisture increase leads to a higher LCL. This mechanism also accounts for the upward trend observed in the timeseries.</a:t>
            </a:r>
          </a:p>
          <a:p>
            <a:pPr marL="342900" indent="-342900">
              <a:buFont typeface="Wingdings" panose="05000000000000000000" pitchFamily="2" charset="2"/>
              <a:buChar char="ü"/>
            </a:pPr>
            <a:r>
              <a:rPr lang="en-GB" sz="2000" dirty="0"/>
              <a:t>Under drier conditions, the LCL is consistently higher. This is because low relative humidity implies that the air parcel is further from saturation, requiring greater lifting (and cooling) before condensation occurs.</a:t>
            </a:r>
          </a:p>
        </p:txBody>
      </p:sp>
      <p:sp>
        <p:nvSpPr>
          <p:cNvPr id="4" name="TextBox 3">
            <a:extLst>
              <a:ext uri="{FF2B5EF4-FFF2-40B4-BE49-F238E27FC236}">
                <a16:creationId xmlns:a16="http://schemas.microsoft.com/office/drawing/2014/main" id="{24044C81-360A-BEDE-283B-168C40E923A6}"/>
              </a:ext>
            </a:extLst>
          </p:cNvPr>
          <p:cNvSpPr txBox="1"/>
          <p:nvPr/>
        </p:nvSpPr>
        <p:spPr>
          <a:xfrm>
            <a:off x="530770" y="214476"/>
            <a:ext cx="10978057" cy="461665"/>
          </a:xfrm>
          <a:prstGeom prst="rect">
            <a:avLst/>
          </a:prstGeom>
          <a:noFill/>
        </p:spPr>
        <p:txBody>
          <a:bodyPr wrap="square">
            <a:spAutoFit/>
          </a:bodyPr>
          <a:lstStyle/>
          <a:p>
            <a:r>
              <a:rPr lang="en-GB" sz="2400" b="1" dirty="0"/>
              <a:t>Is the potential temperature budget influenced by the different values of LCL?</a:t>
            </a:r>
          </a:p>
        </p:txBody>
      </p:sp>
    </p:spTree>
    <p:extLst>
      <p:ext uri="{BB962C8B-B14F-4D97-AF65-F5344CB8AC3E}">
        <p14:creationId xmlns:p14="http://schemas.microsoft.com/office/powerpoint/2010/main" val="4033195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2BC8C-FEFD-EA4D-BB81-798CB407717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A3C8FBB-E473-3240-88C8-B1944FECEAE6}"/>
              </a:ext>
            </a:extLst>
          </p:cNvPr>
          <p:cNvSpPr txBox="1"/>
          <p:nvPr/>
        </p:nvSpPr>
        <p:spPr>
          <a:xfrm>
            <a:off x="530769" y="1296252"/>
            <a:ext cx="10978057" cy="1323439"/>
          </a:xfrm>
          <a:prstGeom prst="rect">
            <a:avLst/>
          </a:prstGeom>
          <a:noFill/>
        </p:spPr>
        <p:txBody>
          <a:bodyPr wrap="square">
            <a:spAutoFit/>
          </a:bodyPr>
          <a:lstStyle/>
          <a:p>
            <a:r>
              <a:rPr lang="en-GB" sz="2000" dirty="0"/>
              <a:t>The potential temperature budget is influenced by different values of the LCL</a:t>
            </a:r>
            <a:r>
              <a:rPr lang="el-GR" sz="2000" dirty="0"/>
              <a:t> </a:t>
            </a:r>
            <a:r>
              <a:rPr lang="en-GB" sz="2000" dirty="0"/>
              <a:t>both directly and indirectly, through their effect on turbulence, mixing, and phase changes in the boundary layer.</a:t>
            </a:r>
          </a:p>
          <a:p>
            <a:endParaRPr lang="en-GB" sz="2000" dirty="0"/>
          </a:p>
          <a:p>
            <a:endParaRPr lang="en-GB" sz="2000" dirty="0"/>
          </a:p>
        </p:txBody>
      </p:sp>
      <p:sp>
        <p:nvSpPr>
          <p:cNvPr id="7" name="TextBox 6">
            <a:extLst>
              <a:ext uri="{FF2B5EF4-FFF2-40B4-BE49-F238E27FC236}">
                <a16:creationId xmlns:a16="http://schemas.microsoft.com/office/drawing/2014/main" id="{2C64127E-0BC3-6687-672C-86E24630582B}"/>
              </a:ext>
            </a:extLst>
          </p:cNvPr>
          <p:cNvSpPr txBox="1"/>
          <p:nvPr/>
        </p:nvSpPr>
        <p:spPr>
          <a:xfrm>
            <a:off x="530770" y="214476"/>
            <a:ext cx="10978057" cy="461665"/>
          </a:xfrm>
          <a:prstGeom prst="rect">
            <a:avLst/>
          </a:prstGeom>
          <a:noFill/>
        </p:spPr>
        <p:txBody>
          <a:bodyPr wrap="square">
            <a:spAutoFit/>
          </a:bodyPr>
          <a:lstStyle/>
          <a:p>
            <a:r>
              <a:rPr lang="en-GB" sz="2400" b="1" dirty="0"/>
              <a:t>Is the potential temperature budget influenced by the different values of LCL?</a:t>
            </a:r>
          </a:p>
        </p:txBody>
      </p:sp>
      <p:graphicFrame>
        <p:nvGraphicFramePr>
          <p:cNvPr id="5" name="Table 4">
            <a:extLst>
              <a:ext uri="{FF2B5EF4-FFF2-40B4-BE49-F238E27FC236}">
                <a16:creationId xmlns:a16="http://schemas.microsoft.com/office/drawing/2014/main" id="{0D80FF9B-80BA-3633-A59E-3E8ADC39912E}"/>
              </a:ext>
            </a:extLst>
          </p:cNvPr>
          <p:cNvGraphicFramePr>
            <a:graphicFrameLocks noGrp="1"/>
          </p:cNvGraphicFramePr>
          <p:nvPr>
            <p:extLst>
              <p:ext uri="{D42A27DB-BD31-4B8C-83A1-F6EECF244321}">
                <p14:modId xmlns:p14="http://schemas.microsoft.com/office/powerpoint/2010/main" val="585451700"/>
              </p:ext>
            </p:extLst>
          </p:nvPr>
        </p:nvGraphicFramePr>
        <p:xfrm>
          <a:off x="761997" y="2468880"/>
          <a:ext cx="10515600" cy="1920240"/>
        </p:xfrm>
        <a:graphic>
          <a:graphicData uri="http://schemas.openxmlformats.org/drawingml/2006/table">
            <a:tbl>
              <a:tblPr/>
              <a:tblGrid>
                <a:gridCol w="5257800">
                  <a:extLst>
                    <a:ext uri="{9D8B030D-6E8A-4147-A177-3AD203B41FA5}">
                      <a16:colId xmlns:a16="http://schemas.microsoft.com/office/drawing/2014/main" val="368439995"/>
                    </a:ext>
                  </a:extLst>
                </a:gridCol>
                <a:gridCol w="5257800">
                  <a:extLst>
                    <a:ext uri="{9D8B030D-6E8A-4147-A177-3AD203B41FA5}">
                      <a16:colId xmlns:a16="http://schemas.microsoft.com/office/drawing/2014/main" val="510832821"/>
                    </a:ext>
                  </a:extLst>
                </a:gridCol>
              </a:tblGrid>
              <a:tr h="0">
                <a:tc>
                  <a:txBody>
                    <a:bodyPr/>
                    <a:lstStyle/>
                    <a:p>
                      <a:r>
                        <a:rPr lang="en-GB"/>
                        <a:t>LCL Condition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t>Effect on </a:t>
                      </a:r>
                      <a:r>
                        <a:rPr lang="el-GR" dirty="0"/>
                        <a:t>θ </a:t>
                      </a:r>
                      <a:r>
                        <a:rPr lang="en-GB" dirty="0"/>
                        <a:t>Budget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4777795"/>
                  </a:ext>
                </a:extLst>
              </a:tr>
              <a:tr h="0">
                <a:tc>
                  <a:txBody>
                    <a:bodyPr/>
                    <a:lstStyle/>
                    <a:p>
                      <a:r>
                        <a:rPr lang="en-GB" b="1"/>
                        <a:t>Low LCL</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a:t>Earlier latent heating → increased θ near surface, deeper mixing, stronger turbulent flux divergence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1018471"/>
                  </a:ext>
                </a:extLst>
              </a:tr>
              <a:tr h="0">
                <a:tc>
                  <a:txBody>
                    <a:bodyPr/>
                    <a:lstStyle/>
                    <a:p>
                      <a:r>
                        <a:rPr lang="en-GB" b="1"/>
                        <a:t>High LCL</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t>Delayed/no condensation → less θ increase from latent heating, shallower mixing, more stable stratification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5089060"/>
                  </a:ext>
                </a:extLst>
              </a:tr>
            </a:tbl>
          </a:graphicData>
        </a:graphic>
      </p:graphicFrame>
    </p:spTree>
    <p:extLst>
      <p:ext uri="{BB962C8B-B14F-4D97-AF65-F5344CB8AC3E}">
        <p14:creationId xmlns:p14="http://schemas.microsoft.com/office/powerpoint/2010/main" val="116880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76F7D38-A79A-1083-28CD-DCB38C0AE763}"/>
                  </a:ext>
                </a:extLst>
              </p:cNvPr>
              <p:cNvSpPr txBox="1"/>
              <p:nvPr/>
            </p:nvSpPr>
            <p:spPr>
              <a:xfrm>
                <a:off x="530772" y="676141"/>
                <a:ext cx="11324898" cy="5940088"/>
              </a:xfrm>
              <a:prstGeom prst="rect">
                <a:avLst/>
              </a:prstGeom>
              <a:noFill/>
            </p:spPr>
            <p:txBody>
              <a:bodyPr wrap="square">
                <a:spAutoFit/>
              </a:bodyPr>
              <a:lstStyle/>
              <a:p>
                <a:pPr algn="just"/>
                <a:r>
                  <a:rPr lang="en-GB" sz="2000" dirty="0"/>
                  <a:t>Previously, we studied about the potential temperature budget and how it affects the ABL. In this assignment, we study buoyancy and condensation which are the requirements for the formation of boundary layer clouds. </a:t>
                </a:r>
                <a:r>
                  <a:rPr lang="en-GB" sz="2000" b="1" dirty="0"/>
                  <a:t>Buoyancy</a:t>
                </a:r>
                <a:r>
                  <a:rPr lang="en-GB" sz="2000" dirty="0"/>
                  <a:t> is the upward force exerted by a denser atmospheric flow on less dense air parcels. To calculate it we take into account the evolution of both the energy and the moisture budget. The other relevant process is cloud formation and the subsequent development of a cloud layer. The first variable that we introduce is the evolution of the mixed-layer specific humidity &lt;q&gt; :</a:t>
                </a:r>
              </a:p>
              <a:p>
                <a:pPr algn="just"/>
                <a:endParaRPr lang="en-GB" sz="2000" dirty="0"/>
              </a:p>
              <a:p>
                <a:pPr algn="just"/>
                <a:endParaRPr lang="en-GB" sz="2000" dirty="0"/>
              </a:p>
              <a:p>
                <a:pPr algn="just"/>
                <a:r>
                  <a:rPr lang="en-GB" sz="2000" dirty="0"/>
                  <a:t>where (</a:t>
                </a:r>
                <a14:m>
                  <m:oMath xmlns:m="http://schemas.openxmlformats.org/officeDocument/2006/math">
                    <m:acc>
                      <m:accPr>
                        <m:chr m:val="̅"/>
                        <m:ctrlPr>
                          <a:rPr lang="en-GB" sz="2000" i="1" dirty="0" smtClean="0">
                            <a:latin typeface="Cambria Math" panose="02040503050406030204" pitchFamily="18" charset="0"/>
                          </a:rPr>
                        </m:ctrlPr>
                      </m:accPr>
                      <m:e>
                        <m:r>
                          <m:rPr>
                            <m:nor/>
                          </m:rPr>
                          <a:rPr lang="en-GB" sz="2000" dirty="0" smtClean="0"/>
                          <m:t>w</m:t>
                        </m:r>
                        <m:r>
                          <m:rPr>
                            <m:nor/>
                          </m:rPr>
                          <a:rPr lang="en-GB" sz="2000" dirty="0" smtClean="0"/>
                          <m:t>’</m:t>
                        </m:r>
                        <m:r>
                          <m:rPr>
                            <m:nor/>
                          </m:rPr>
                          <a:rPr lang="en-GB" sz="2000" dirty="0" smtClean="0"/>
                          <m:t>q</m:t>
                        </m:r>
                        <m:r>
                          <m:rPr>
                            <m:nor/>
                          </m:rPr>
                          <a:rPr lang="en-GB" sz="2000" dirty="0" smtClean="0"/>
                          <m:t>’</m:t>
                        </m:r>
                      </m:e>
                    </m:acc>
                  </m:oMath>
                </a14:m>
                <a:r>
                  <a:rPr lang="en-GB" sz="2000" dirty="0"/>
                  <a:t>)ₛ  represents the surface moisture flux and (</a:t>
                </a:r>
                <a14:m>
                  <m:oMath xmlns:m="http://schemas.openxmlformats.org/officeDocument/2006/math">
                    <m:acc>
                      <m:accPr>
                        <m:chr m:val="̅"/>
                        <m:ctrlPr>
                          <a:rPr lang="en-GB" sz="2000" i="1" dirty="0" smtClean="0">
                            <a:latin typeface="Cambria Math" panose="02040503050406030204" pitchFamily="18" charset="0"/>
                          </a:rPr>
                        </m:ctrlPr>
                      </m:accPr>
                      <m:e>
                        <m:r>
                          <m:rPr>
                            <m:nor/>
                          </m:rPr>
                          <a:rPr lang="en-GB" sz="2000" dirty="0" smtClean="0"/>
                          <m:t>w</m:t>
                        </m:r>
                        <m:r>
                          <m:rPr>
                            <m:nor/>
                          </m:rPr>
                          <a:rPr lang="en-GB" sz="2000" dirty="0" smtClean="0"/>
                          <m:t>’</m:t>
                        </m:r>
                        <m:r>
                          <m:rPr>
                            <m:nor/>
                          </m:rPr>
                          <a:rPr lang="en-GB" sz="2000" dirty="0" smtClean="0"/>
                          <m:t>q</m:t>
                        </m:r>
                        <m:r>
                          <m:rPr>
                            <m:nor/>
                          </m:rPr>
                          <a:rPr lang="en-GB" sz="2000" dirty="0" smtClean="0"/>
                          <m:t>’</m:t>
                        </m:r>
                      </m:e>
                    </m:acc>
                  </m:oMath>
                </a14:m>
                <a:r>
                  <a:rPr lang="en-GB" sz="2000" dirty="0"/>
                  <a:t>)ₑ  is the entrainment moisture flux and more specifically :</a:t>
                </a:r>
              </a:p>
              <a:p>
                <a:pPr algn="just"/>
                <a:endParaRPr lang="en-GB" sz="2000" dirty="0"/>
              </a:p>
              <a:p>
                <a:pPr algn="just"/>
                <a:endParaRPr lang="en-GB" sz="2000" dirty="0"/>
              </a:p>
              <a:p>
                <a:pPr algn="just"/>
                <a:endParaRPr lang="en-GB" sz="2000" dirty="0"/>
              </a:p>
              <a:p>
                <a:pPr algn="just"/>
                <a:r>
                  <a:rPr lang="en-GB" sz="2000" dirty="0"/>
                  <a:t>This equation relates the dynamics of the boundary layer growth, represented by the entrainment velocity, to the specific conditions at the interface between the ABL and the free troposphere. To predict the evolution of </a:t>
                </a:r>
                <a:r>
                  <a:rPr lang="el-GR" sz="2000" dirty="0"/>
                  <a:t>Δ</a:t>
                </a:r>
                <a:r>
                  <a:rPr lang="en-GB" sz="2000" dirty="0"/>
                  <a:t>qₕ in time, we use the following prognostic equation : </a:t>
                </a:r>
              </a:p>
              <a:p>
                <a:pPr algn="just"/>
                <a:endParaRPr lang="en-GB" sz="2000" dirty="0"/>
              </a:p>
              <a:p>
                <a:pPr algn="just"/>
                <a:endParaRPr lang="en-GB" sz="2000" dirty="0"/>
              </a:p>
            </p:txBody>
          </p:sp>
        </mc:Choice>
        <mc:Fallback xmlns="">
          <p:sp>
            <p:nvSpPr>
              <p:cNvPr id="3" name="TextBox 2">
                <a:extLst>
                  <a:ext uri="{FF2B5EF4-FFF2-40B4-BE49-F238E27FC236}">
                    <a16:creationId xmlns:a16="http://schemas.microsoft.com/office/drawing/2014/main" id="{976F7D38-A79A-1083-28CD-DCB38C0AE763}"/>
                  </a:ext>
                </a:extLst>
              </p:cNvPr>
              <p:cNvSpPr txBox="1">
                <a:spLocks noRot="1" noChangeAspect="1" noMove="1" noResize="1" noEditPoints="1" noAdjustHandles="1" noChangeArrowheads="1" noChangeShapeType="1" noTextEdit="1"/>
              </p:cNvSpPr>
              <p:nvPr/>
            </p:nvSpPr>
            <p:spPr>
              <a:xfrm>
                <a:off x="530772" y="676141"/>
                <a:ext cx="11324898" cy="5940088"/>
              </a:xfrm>
              <a:prstGeom prst="rect">
                <a:avLst/>
              </a:prstGeom>
              <a:blipFill>
                <a:blip r:embed="rId2"/>
                <a:stretch>
                  <a:fillRect l="-538" t="-616" r="-592"/>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C1768607-F302-65E7-AE7F-0D84F080EC24}"/>
              </a:ext>
            </a:extLst>
          </p:cNvPr>
          <p:cNvPicPr>
            <a:picLocks noChangeAspect="1"/>
          </p:cNvPicPr>
          <p:nvPr/>
        </p:nvPicPr>
        <p:blipFill>
          <a:blip r:embed="rId3"/>
          <a:stretch>
            <a:fillRect/>
          </a:stretch>
        </p:blipFill>
        <p:spPr>
          <a:xfrm>
            <a:off x="4824235" y="2664397"/>
            <a:ext cx="2543530" cy="657317"/>
          </a:xfrm>
          <a:prstGeom prst="rect">
            <a:avLst/>
          </a:prstGeom>
        </p:spPr>
      </p:pic>
      <p:pic>
        <p:nvPicPr>
          <p:cNvPr id="7" name="Picture 6">
            <a:extLst>
              <a:ext uri="{FF2B5EF4-FFF2-40B4-BE49-F238E27FC236}">
                <a16:creationId xmlns:a16="http://schemas.microsoft.com/office/drawing/2014/main" id="{D0767ED8-80F2-1F60-1CA7-2FF7801DE440}"/>
              </a:ext>
            </a:extLst>
          </p:cNvPr>
          <p:cNvPicPr>
            <a:picLocks noChangeAspect="1"/>
          </p:cNvPicPr>
          <p:nvPr/>
        </p:nvPicPr>
        <p:blipFill>
          <a:blip r:embed="rId4"/>
          <a:stretch>
            <a:fillRect/>
          </a:stretch>
        </p:blipFill>
        <p:spPr>
          <a:xfrm>
            <a:off x="4168872" y="4008801"/>
            <a:ext cx="4048690" cy="724001"/>
          </a:xfrm>
          <a:prstGeom prst="rect">
            <a:avLst/>
          </a:prstGeom>
        </p:spPr>
      </p:pic>
      <p:pic>
        <p:nvPicPr>
          <p:cNvPr id="9" name="Picture 8">
            <a:extLst>
              <a:ext uri="{FF2B5EF4-FFF2-40B4-BE49-F238E27FC236}">
                <a16:creationId xmlns:a16="http://schemas.microsoft.com/office/drawing/2014/main" id="{28EFD5CC-1D07-CCFB-4C1C-DA93B3D1BB6A}"/>
              </a:ext>
            </a:extLst>
          </p:cNvPr>
          <p:cNvPicPr>
            <a:picLocks noChangeAspect="1"/>
          </p:cNvPicPr>
          <p:nvPr/>
        </p:nvPicPr>
        <p:blipFill>
          <a:blip r:embed="rId5"/>
          <a:stretch>
            <a:fillRect/>
          </a:stretch>
        </p:blipFill>
        <p:spPr>
          <a:xfrm>
            <a:off x="3897371" y="5990293"/>
            <a:ext cx="4591691" cy="685896"/>
          </a:xfrm>
          <a:prstGeom prst="rect">
            <a:avLst/>
          </a:prstGeom>
        </p:spPr>
      </p:pic>
      <p:sp>
        <p:nvSpPr>
          <p:cNvPr id="11" name="TextBox 10">
            <a:extLst>
              <a:ext uri="{FF2B5EF4-FFF2-40B4-BE49-F238E27FC236}">
                <a16:creationId xmlns:a16="http://schemas.microsoft.com/office/drawing/2014/main" id="{83156681-A92D-66F2-23D8-3E12C3542956}"/>
              </a:ext>
            </a:extLst>
          </p:cNvPr>
          <p:cNvSpPr txBox="1"/>
          <p:nvPr/>
        </p:nvSpPr>
        <p:spPr>
          <a:xfrm>
            <a:off x="530772" y="214476"/>
            <a:ext cx="6096000" cy="461665"/>
          </a:xfrm>
          <a:prstGeom prst="rect">
            <a:avLst/>
          </a:prstGeom>
          <a:noFill/>
        </p:spPr>
        <p:txBody>
          <a:bodyPr wrap="square">
            <a:spAutoFit/>
          </a:bodyPr>
          <a:lstStyle/>
          <a:p>
            <a:r>
              <a:rPr lang="en-GB" sz="2400" b="1" dirty="0"/>
              <a:t>Governing Equations for Moisture</a:t>
            </a:r>
          </a:p>
        </p:txBody>
      </p:sp>
    </p:spTree>
    <p:extLst>
      <p:ext uri="{BB962C8B-B14F-4D97-AF65-F5344CB8AC3E}">
        <p14:creationId xmlns:p14="http://schemas.microsoft.com/office/powerpoint/2010/main" val="173118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82F66-E1C1-F627-1A8E-CCED74C4828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0830B60-C9F7-A9A2-7CA2-5E168FDE48DC}"/>
              </a:ext>
            </a:extLst>
          </p:cNvPr>
          <p:cNvSpPr txBox="1"/>
          <p:nvPr/>
        </p:nvSpPr>
        <p:spPr>
          <a:xfrm>
            <a:off x="225970" y="1614501"/>
            <a:ext cx="11540359" cy="4708981"/>
          </a:xfrm>
          <a:prstGeom prst="rect">
            <a:avLst/>
          </a:prstGeom>
          <a:noFill/>
        </p:spPr>
        <p:txBody>
          <a:bodyPr wrap="square">
            <a:spAutoFit/>
          </a:bodyPr>
          <a:lstStyle/>
          <a:p>
            <a:r>
              <a:rPr lang="en-GB" sz="2000" dirty="0"/>
              <a:t>Boundary-layer clouds are most likely to form under uniform (diurnal) conditions, where LCL values are lowest (e.g., around 500–1000 m). These conditions show higher near-surface moisture q and larger </a:t>
            </a:r>
            <a:r>
              <a:rPr lang="en-GB" sz="2000" dirty="0" err="1"/>
              <a:t>Δq</a:t>
            </a:r>
            <a:r>
              <a:rPr lang="en-GB" sz="2000" dirty="0"/>
              <a:t>, especially during the early morning, indicating strong moisture gradients.</a:t>
            </a:r>
          </a:p>
          <a:p>
            <a:endParaRPr lang="en-GB" sz="2000" dirty="0"/>
          </a:p>
          <a:p>
            <a:r>
              <a:rPr lang="en-GB" sz="2000" dirty="0"/>
              <a:t>In contrast, very dry conditions exhibit high LCLs (often exceeding 1000 m) and low </a:t>
            </a:r>
            <a:r>
              <a:rPr lang="en-GB" sz="2000" dirty="0" err="1"/>
              <a:t>Δq</a:t>
            </a:r>
            <a:r>
              <a:rPr lang="en-GB" sz="2000" dirty="0"/>
              <a:t>, making them less favourable for boundary-layer cloud development.</a:t>
            </a:r>
          </a:p>
          <a:p>
            <a:endParaRPr lang="en-GB" sz="2000" dirty="0"/>
          </a:p>
          <a:p>
            <a:r>
              <a:rPr lang="en-GB" sz="2000" dirty="0"/>
              <a:t>The most favourable early-morning conditions for cloud formation occur when:</a:t>
            </a:r>
          </a:p>
          <a:p>
            <a:endParaRPr lang="en-GB" sz="2000" dirty="0"/>
          </a:p>
          <a:p>
            <a:pPr marL="342900" indent="-342900">
              <a:buFont typeface="Arial" panose="020B0604020202020204" pitchFamily="34" charset="0"/>
              <a:buChar char="•"/>
            </a:pPr>
            <a:r>
              <a:rPr lang="en-GB" sz="2000" dirty="0"/>
              <a:t> </a:t>
            </a:r>
            <a:r>
              <a:rPr lang="en-GB" sz="2000" dirty="0" err="1"/>
              <a:t>Δq</a:t>
            </a:r>
            <a:r>
              <a:rPr lang="en-GB" sz="2000" dirty="0"/>
              <a:t> is high, indicating moisture accumulation near the surface.</a:t>
            </a:r>
          </a:p>
          <a:p>
            <a:endParaRPr lang="en-GB" sz="2000" dirty="0"/>
          </a:p>
          <a:p>
            <a:pPr marL="342900" indent="-342900">
              <a:buFont typeface="Arial" panose="020B0604020202020204" pitchFamily="34" charset="0"/>
              <a:buChar char="•"/>
            </a:pPr>
            <a:r>
              <a:rPr lang="en-GB" sz="2000" dirty="0"/>
              <a:t> LCL is low, indicating air parcels can reach saturation with minimal lifting.</a:t>
            </a:r>
          </a:p>
          <a:p>
            <a:endParaRPr lang="en-GB" sz="2000" dirty="0"/>
          </a:p>
          <a:p>
            <a:r>
              <a:rPr lang="en-GB" sz="2000" dirty="0"/>
              <a:t>These conditions are typically observed in the uniform (diurnal) scenario, suggesting that diurnal variations in moisture and temperature play a key role in driving cloud formation.</a:t>
            </a:r>
          </a:p>
        </p:txBody>
      </p:sp>
      <p:sp>
        <p:nvSpPr>
          <p:cNvPr id="4" name="TextBox 3">
            <a:extLst>
              <a:ext uri="{FF2B5EF4-FFF2-40B4-BE49-F238E27FC236}">
                <a16:creationId xmlns:a16="http://schemas.microsoft.com/office/drawing/2014/main" id="{DDC26D1E-760E-5EB4-98FE-05C206EE9531}"/>
              </a:ext>
            </a:extLst>
          </p:cNvPr>
          <p:cNvSpPr txBox="1"/>
          <p:nvPr/>
        </p:nvSpPr>
        <p:spPr>
          <a:xfrm>
            <a:off x="225970" y="214476"/>
            <a:ext cx="11692761" cy="1200329"/>
          </a:xfrm>
          <a:prstGeom prst="rect">
            <a:avLst/>
          </a:prstGeom>
          <a:noFill/>
        </p:spPr>
        <p:txBody>
          <a:bodyPr wrap="square">
            <a:spAutoFit/>
          </a:bodyPr>
          <a:lstStyle/>
          <a:p>
            <a:pPr algn="just"/>
            <a:r>
              <a:rPr lang="en-GB" sz="2400" b="1" dirty="0"/>
              <a:t>Under which conditions are boundary layer clouds formed and at which height? Discuss which are the most favourable early-morning conditions for </a:t>
            </a:r>
            <a:r>
              <a:rPr lang="en-GB" sz="2400" b="1" dirty="0" err="1"/>
              <a:t>Δq</a:t>
            </a:r>
            <a:r>
              <a:rPr lang="en-GB" sz="2400" b="1" dirty="0"/>
              <a:t> to form boundary-layer clouds.</a:t>
            </a:r>
          </a:p>
        </p:txBody>
      </p:sp>
    </p:spTree>
    <p:extLst>
      <p:ext uri="{BB962C8B-B14F-4D97-AF65-F5344CB8AC3E}">
        <p14:creationId xmlns:p14="http://schemas.microsoft.com/office/powerpoint/2010/main" val="3285529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E763DF-A6BC-316E-966C-C426810A1D4D}"/>
              </a:ext>
            </a:extLst>
          </p:cNvPr>
          <p:cNvSpPr txBox="1"/>
          <p:nvPr/>
        </p:nvSpPr>
        <p:spPr>
          <a:xfrm>
            <a:off x="635876" y="2343806"/>
            <a:ext cx="10920247" cy="1631216"/>
          </a:xfrm>
          <a:prstGeom prst="rect">
            <a:avLst/>
          </a:prstGeom>
          <a:noFill/>
        </p:spPr>
        <p:txBody>
          <a:bodyPr wrap="square">
            <a:spAutoFit/>
          </a:bodyPr>
          <a:lstStyle/>
          <a:p>
            <a:pPr algn="just"/>
            <a:r>
              <a:rPr lang="en-GB" sz="2000" dirty="0"/>
              <a:t>Building on the control case conditions, characterized by a moisture jump of Δ𝑞=−1 g kg−1, we now turn our attention to </a:t>
            </a:r>
            <a:r>
              <a:rPr lang="en-GB" sz="2000" b="1" dirty="0"/>
              <a:t>the influence of the potential temperature jump (Δ𝜃) on the moisture budget</a:t>
            </a:r>
            <a:r>
              <a:rPr lang="en-GB" sz="2000" dirty="0"/>
              <a:t>. In the following sections, we propose a series of numerical experiments designed to systematically investigate how variations in Δ𝜃 affect the vertical distribution and evolution of moisture within the boundary layer. </a:t>
            </a:r>
          </a:p>
        </p:txBody>
      </p:sp>
      <p:sp>
        <p:nvSpPr>
          <p:cNvPr id="4" name="TextBox 3">
            <a:extLst>
              <a:ext uri="{FF2B5EF4-FFF2-40B4-BE49-F238E27FC236}">
                <a16:creationId xmlns:a16="http://schemas.microsoft.com/office/drawing/2014/main" id="{05300EA8-393F-ACE8-260B-3F3FC7B9EF2C}"/>
              </a:ext>
            </a:extLst>
          </p:cNvPr>
          <p:cNvSpPr txBox="1"/>
          <p:nvPr/>
        </p:nvSpPr>
        <p:spPr>
          <a:xfrm>
            <a:off x="530770" y="214476"/>
            <a:ext cx="10978057" cy="461665"/>
          </a:xfrm>
          <a:prstGeom prst="rect">
            <a:avLst/>
          </a:prstGeom>
          <a:noFill/>
        </p:spPr>
        <p:txBody>
          <a:bodyPr wrap="square">
            <a:spAutoFit/>
          </a:bodyPr>
          <a:lstStyle/>
          <a:p>
            <a:r>
              <a:rPr lang="en-GB" sz="2400" b="1" dirty="0"/>
              <a:t>The influence of the potential temperature jump (Δ𝜃) on the moisture budget</a:t>
            </a:r>
          </a:p>
        </p:txBody>
      </p:sp>
    </p:spTree>
    <p:extLst>
      <p:ext uri="{BB962C8B-B14F-4D97-AF65-F5344CB8AC3E}">
        <p14:creationId xmlns:p14="http://schemas.microsoft.com/office/powerpoint/2010/main" val="4127144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curved line&#10;&#10;AI-generated content may be incorrect.">
            <a:extLst>
              <a:ext uri="{FF2B5EF4-FFF2-40B4-BE49-F238E27FC236}">
                <a16:creationId xmlns:a16="http://schemas.microsoft.com/office/drawing/2014/main" id="{121AE7C8-0542-81C8-42FE-3513F8E65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5666"/>
            <a:ext cx="12192000" cy="3386667"/>
          </a:xfrm>
          <a:prstGeom prst="rect">
            <a:avLst/>
          </a:prstGeom>
        </p:spPr>
      </p:pic>
      <p:sp>
        <p:nvSpPr>
          <p:cNvPr id="6" name="TextBox 5">
            <a:extLst>
              <a:ext uri="{FF2B5EF4-FFF2-40B4-BE49-F238E27FC236}">
                <a16:creationId xmlns:a16="http://schemas.microsoft.com/office/drawing/2014/main" id="{8453C225-C5F4-C086-47B3-F9AAF52C92D9}"/>
              </a:ext>
            </a:extLst>
          </p:cNvPr>
          <p:cNvSpPr txBox="1"/>
          <p:nvPr/>
        </p:nvSpPr>
        <p:spPr>
          <a:xfrm>
            <a:off x="530770" y="214476"/>
            <a:ext cx="10978057" cy="461665"/>
          </a:xfrm>
          <a:prstGeom prst="rect">
            <a:avLst/>
          </a:prstGeom>
          <a:noFill/>
        </p:spPr>
        <p:txBody>
          <a:bodyPr wrap="square">
            <a:spAutoFit/>
          </a:bodyPr>
          <a:lstStyle/>
          <a:p>
            <a:r>
              <a:rPr lang="en-GB" sz="2400" b="1" dirty="0"/>
              <a:t>The influence of the potential temperature jump (Δ𝜃) on the moisture budget</a:t>
            </a:r>
          </a:p>
        </p:txBody>
      </p:sp>
    </p:spTree>
    <p:extLst>
      <p:ext uri="{BB962C8B-B14F-4D97-AF65-F5344CB8AC3E}">
        <p14:creationId xmlns:p14="http://schemas.microsoft.com/office/powerpoint/2010/main" val="396867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lines and dots&#10;&#10;AI-generated content may be incorrect.">
            <a:extLst>
              <a:ext uri="{FF2B5EF4-FFF2-40B4-BE49-F238E27FC236}">
                <a16:creationId xmlns:a16="http://schemas.microsoft.com/office/drawing/2014/main" id="{C8E4F34B-AF98-F6CD-4BCD-02898D703C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5666"/>
            <a:ext cx="12192000" cy="3386667"/>
          </a:xfrm>
          <a:prstGeom prst="rect">
            <a:avLst/>
          </a:prstGeom>
        </p:spPr>
      </p:pic>
      <p:sp>
        <p:nvSpPr>
          <p:cNvPr id="4" name="TextBox 3">
            <a:extLst>
              <a:ext uri="{FF2B5EF4-FFF2-40B4-BE49-F238E27FC236}">
                <a16:creationId xmlns:a16="http://schemas.microsoft.com/office/drawing/2014/main" id="{10477DE6-7738-6546-56FD-BDF88E2FA066}"/>
              </a:ext>
            </a:extLst>
          </p:cNvPr>
          <p:cNvSpPr txBox="1"/>
          <p:nvPr/>
        </p:nvSpPr>
        <p:spPr>
          <a:xfrm>
            <a:off x="530770" y="214476"/>
            <a:ext cx="10978057" cy="461665"/>
          </a:xfrm>
          <a:prstGeom prst="rect">
            <a:avLst/>
          </a:prstGeom>
          <a:noFill/>
        </p:spPr>
        <p:txBody>
          <a:bodyPr wrap="square">
            <a:spAutoFit/>
          </a:bodyPr>
          <a:lstStyle/>
          <a:p>
            <a:r>
              <a:rPr lang="en-GB" sz="2400" b="1" dirty="0"/>
              <a:t>The influence of the potential temperature jump (Δ𝜃) on the moisture budget</a:t>
            </a:r>
          </a:p>
        </p:txBody>
      </p:sp>
    </p:spTree>
    <p:extLst>
      <p:ext uri="{BB962C8B-B14F-4D97-AF65-F5344CB8AC3E}">
        <p14:creationId xmlns:p14="http://schemas.microsoft.com/office/powerpoint/2010/main" val="463777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5544CA-926D-7238-20F2-9E2301C6E3FA}"/>
              </a:ext>
            </a:extLst>
          </p:cNvPr>
          <p:cNvSpPr txBox="1"/>
          <p:nvPr/>
        </p:nvSpPr>
        <p:spPr>
          <a:xfrm>
            <a:off x="530771" y="791755"/>
            <a:ext cx="10978056" cy="4093428"/>
          </a:xfrm>
          <a:prstGeom prst="rect">
            <a:avLst/>
          </a:prstGeom>
          <a:noFill/>
        </p:spPr>
        <p:txBody>
          <a:bodyPr wrap="square">
            <a:spAutoFit/>
          </a:bodyPr>
          <a:lstStyle/>
          <a:p>
            <a:pPr>
              <a:buNone/>
            </a:pPr>
            <a:r>
              <a:rPr lang="en-GB" sz="2000" dirty="0"/>
              <a:t>A drier free atmosphere facilitates the growth of the atmospheric boundary layer (ABL) by diminishing the jump in virtual potential temperature (</a:t>
            </a:r>
            <a:r>
              <a:rPr lang="en-GB" sz="2000" dirty="0" err="1"/>
              <a:t>Δθv</a:t>
            </a:r>
            <a:r>
              <a:rPr lang="en-GB" sz="2000" dirty="0"/>
              <a:t>), thereby weakening the strength of the capping inversion. </a:t>
            </a:r>
          </a:p>
          <a:p>
            <a:pPr>
              <a:buNone/>
            </a:pPr>
            <a:endParaRPr lang="en-GB" sz="2000" dirty="0"/>
          </a:p>
          <a:p>
            <a:pPr>
              <a:buNone/>
            </a:pPr>
            <a:r>
              <a:rPr lang="en-GB" sz="2000" dirty="0"/>
              <a:t>The graphs above illustrate the outcomes of the numerical experiments, specifically the temporal evolution of boundary layer height (h), the virtual potential temperature jump (</a:t>
            </a:r>
            <a:r>
              <a:rPr lang="en-GB" sz="2000" dirty="0" err="1"/>
              <a:t>Δθv</a:t>
            </a:r>
            <a:r>
              <a:rPr lang="en-GB" sz="2000" dirty="0"/>
              <a:t>), and the relative humidity at the top of the boundary layer (RHₜₒₚ) across three experimental setups characterized by different values of moisture contrast (</a:t>
            </a:r>
            <a:r>
              <a:rPr lang="en-GB" sz="2000" dirty="0" err="1"/>
              <a:t>Δq</a:t>
            </a:r>
            <a:r>
              <a:rPr lang="en-GB" sz="2000" dirty="0"/>
              <a:t>).</a:t>
            </a:r>
          </a:p>
          <a:p>
            <a:endParaRPr lang="en-GB" sz="2000" dirty="0"/>
          </a:p>
          <a:p>
            <a:r>
              <a:rPr lang="en-GB" sz="2000" dirty="0"/>
              <a:t>Compared to the reference scenario, the case with </a:t>
            </a:r>
            <a:r>
              <a:rPr lang="en-GB" sz="2000" dirty="0" err="1"/>
              <a:t>Δq</a:t>
            </a:r>
            <a:r>
              <a:rPr lang="en-GB" sz="2000" dirty="0"/>
              <a:t> = -5 g kg⁻¹ demonstrates a marked reduction in specific humidity due to enhanced drying. This reduction leads to an increase in the lifting condensation level (LCL) and a corresponding decrease in RHₜₒₚ, indicating a less </a:t>
            </a:r>
            <a:r>
              <a:rPr lang="en-GB" sz="2000" dirty="0" err="1"/>
              <a:t>favorable</a:t>
            </a:r>
            <a:r>
              <a:rPr lang="en-GB" sz="2000" dirty="0"/>
              <a:t> environment for cloud formation near the top of the ABL.</a:t>
            </a:r>
          </a:p>
        </p:txBody>
      </p:sp>
      <p:sp>
        <p:nvSpPr>
          <p:cNvPr id="4" name="TextBox 3">
            <a:extLst>
              <a:ext uri="{FF2B5EF4-FFF2-40B4-BE49-F238E27FC236}">
                <a16:creationId xmlns:a16="http://schemas.microsoft.com/office/drawing/2014/main" id="{FF2B5D4D-B5AA-8E4C-2AA9-1EEE1F05A3CB}"/>
              </a:ext>
            </a:extLst>
          </p:cNvPr>
          <p:cNvSpPr txBox="1"/>
          <p:nvPr/>
        </p:nvSpPr>
        <p:spPr>
          <a:xfrm>
            <a:off x="530770" y="214476"/>
            <a:ext cx="10978057" cy="461665"/>
          </a:xfrm>
          <a:prstGeom prst="rect">
            <a:avLst/>
          </a:prstGeom>
          <a:noFill/>
        </p:spPr>
        <p:txBody>
          <a:bodyPr wrap="square">
            <a:spAutoFit/>
          </a:bodyPr>
          <a:lstStyle/>
          <a:p>
            <a:r>
              <a:rPr lang="en-GB" sz="2400" b="1" dirty="0"/>
              <a:t>The influence of the potential temperature jump (Δ𝜃) on the moisture budget</a:t>
            </a:r>
          </a:p>
        </p:txBody>
      </p:sp>
    </p:spTree>
    <p:extLst>
      <p:ext uri="{BB962C8B-B14F-4D97-AF65-F5344CB8AC3E}">
        <p14:creationId xmlns:p14="http://schemas.microsoft.com/office/powerpoint/2010/main" val="997426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Pink Images – Browse 197,262 Stock Photos, Vectors, and Video |  Adobe Stock">
            <a:extLst>
              <a:ext uri="{FF2B5EF4-FFF2-40B4-BE49-F238E27FC236}">
                <a16:creationId xmlns:a16="http://schemas.microsoft.com/office/drawing/2014/main" id="{75988012-6621-BB47-C5FF-021A58B43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0982" y="1098988"/>
            <a:ext cx="6990036" cy="4660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63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C01DFD-A2FC-DF81-20D5-D252DF2CB805}"/>
              </a:ext>
            </a:extLst>
          </p:cNvPr>
          <p:cNvSpPr txBox="1"/>
          <p:nvPr/>
        </p:nvSpPr>
        <p:spPr>
          <a:xfrm>
            <a:off x="557048" y="265073"/>
            <a:ext cx="11077903" cy="5324535"/>
          </a:xfrm>
          <a:prstGeom prst="rect">
            <a:avLst/>
          </a:prstGeom>
          <a:noFill/>
        </p:spPr>
        <p:txBody>
          <a:bodyPr wrap="square">
            <a:spAutoFit/>
          </a:bodyPr>
          <a:lstStyle/>
          <a:p>
            <a:pPr algn="just"/>
            <a:r>
              <a:rPr lang="en-GB" sz="2000" dirty="0"/>
              <a:t>The </a:t>
            </a:r>
            <a:r>
              <a:rPr lang="en-GB" sz="2000" b="1" dirty="0"/>
              <a:t>virtual potential temperature </a:t>
            </a:r>
            <a:r>
              <a:rPr lang="en-GB" sz="2000" dirty="0"/>
              <a:t>is the potential temperature that dry air would need to attain to have the same density as the moist air at the same pressure. It is a (nearly) conserved variable in an unsaturated ascent and it can be used as a surrogate to quantify buoyancy as it accounts for the changes in the potential temperature and moisture budgets. It is defined as :</a:t>
            </a:r>
          </a:p>
          <a:p>
            <a:pPr algn="just"/>
            <a:endParaRPr lang="en-GB" sz="2000" dirty="0"/>
          </a:p>
          <a:p>
            <a:pPr algn="just"/>
            <a:endParaRPr lang="en-GB" sz="2000" dirty="0"/>
          </a:p>
          <a:p>
            <a:pPr algn="just"/>
            <a:r>
              <a:rPr lang="en-GB" sz="2000" dirty="0"/>
              <a:t>Since moist air is less dense than dry air at the same conditions of temperature and pressure, </a:t>
            </a:r>
            <a:r>
              <a:rPr lang="en-GB" sz="2000" dirty="0" err="1"/>
              <a:t>θv</a:t>
            </a:r>
            <a:r>
              <a:rPr lang="en-GB" sz="2000" dirty="0"/>
              <a:t> is always greater than the actual temperature, but only by a few degrees. The turbulent transport of this variable, namely, the </a:t>
            </a:r>
            <a:r>
              <a:rPr lang="en-GB" sz="2000" b="1" dirty="0"/>
              <a:t>buoyancy flux</a:t>
            </a:r>
            <a:r>
              <a:rPr lang="en-GB" sz="2000" dirty="0"/>
              <a:t>, combines the information of the kinematic potential temperature flux and the specific moisture flux. </a:t>
            </a:r>
          </a:p>
          <a:p>
            <a:pPr marL="342900" indent="-342900" algn="just">
              <a:buFont typeface="Wingdings" panose="05000000000000000000" pitchFamily="2" charset="2"/>
              <a:buChar char="Ø"/>
            </a:pPr>
            <a:r>
              <a:rPr lang="en-GB" sz="2000" dirty="0"/>
              <a:t>In the ABL, the buoyancy flux expresses the conversion of potential energy into turbulent kinetic energy as a result of temperature differences. The CBL is mainly driven by turbulence with a convective origin, so the buoyancy flux becomes the more important flux in the development of ABL under clear conditions.</a:t>
            </a:r>
          </a:p>
          <a:p>
            <a:pPr algn="just"/>
            <a:r>
              <a:rPr lang="en-GB" sz="2000" dirty="0"/>
              <a:t>The buoyancy flux directly enters into the ABL growth :</a:t>
            </a:r>
          </a:p>
          <a:p>
            <a:pPr algn="just"/>
            <a:endParaRPr lang="en-GB" sz="2000" dirty="0"/>
          </a:p>
          <a:p>
            <a:pPr algn="just"/>
            <a:endParaRPr lang="en-GB" sz="2000" dirty="0"/>
          </a:p>
        </p:txBody>
      </p:sp>
      <p:pic>
        <p:nvPicPr>
          <p:cNvPr id="5" name="Picture 4">
            <a:extLst>
              <a:ext uri="{FF2B5EF4-FFF2-40B4-BE49-F238E27FC236}">
                <a16:creationId xmlns:a16="http://schemas.microsoft.com/office/drawing/2014/main" id="{2967FFA6-E130-E8FC-0559-C098B2401B3A}"/>
              </a:ext>
            </a:extLst>
          </p:cNvPr>
          <p:cNvPicPr>
            <a:picLocks noChangeAspect="1"/>
          </p:cNvPicPr>
          <p:nvPr/>
        </p:nvPicPr>
        <p:blipFill>
          <a:blip r:embed="rId2"/>
          <a:stretch>
            <a:fillRect/>
          </a:stretch>
        </p:blipFill>
        <p:spPr>
          <a:xfrm>
            <a:off x="4929022" y="1688274"/>
            <a:ext cx="2333951" cy="352474"/>
          </a:xfrm>
          <a:prstGeom prst="rect">
            <a:avLst/>
          </a:prstGeom>
        </p:spPr>
      </p:pic>
      <p:pic>
        <p:nvPicPr>
          <p:cNvPr id="7" name="Picture 6">
            <a:extLst>
              <a:ext uri="{FF2B5EF4-FFF2-40B4-BE49-F238E27FC236}">
                <a16:creationId xmlns:a16="http://schemas.microsoft.com/office/drawing/2014/main" id="{E8EF807E-281C-57F8-E2A1-D305ABBF6EC2}"/>
              </a:ext>
            </a:extLst>
          </p:cNvPr>
          <p:cNvPicPr>
            <a:picLocks noChangeAspect="1"/>
          </p:cNvPicPr>
          <p:nvPr/>
        </p:nvPicPr>
        <p:blipFill>
          <a:blip r:embed="rId3"/>
          <a:stretch>
            <a:fillRect/>
          </a:stretch>
        </p:blipFill>
        <p:spPr>
          <a:xfrm>
            <a:off x="3962100" y="5111731"/>
            <a:ext cx="4267796" cy="685896"/>
          </a:xfrm>
          <a:prstGeom prst="rect">
            <a:avLst/>
          </a:prstGeom>
        </p:spPr>
      </p:pic>
      <p:pic>
        <p:nvPicPr>
          <p:cNvPr id="9" name="Picture 8">
            <a:extLst>
              <a:ext uri="{FF2B5EF4-FFF2-40B4-BE49-F238E27FC236}">
                <a16:creationId xmlns:a16="http://schemas.microsoft.com/office/drawing/2014/main" id="{ABCDAC93-393C-A3C0-5338-308A0A1CF68E}"/>
              </a:ext>
            </a:extLst>
          </p:cNvPr>
          <p:cNvPicPr>
            <a:picLocks noChangeAspect="1"/>
          </p:cNvPicPr>
          <p:nvPr/>
        </p:nvPicPr>
        <p:blipFill>
          <a:blip r:embed="rId4"/>
          <a:stretch>
            <a:fillRect/>
          </a:stretch>
        </p:blipFill>
        <p:spPr>
          <a:xfrm>
            <a:off x="3666784" y="6005645"/>
            <a:ext cx="4858428" cy="438211"/>
          </a:xfrm>
          <a:prstGeom prst="rect">
            <a:avLst/>
          </a:prstGeom>
        </p:spPr>
      </p:pic>
    </p:spTree>
    <p:extLst>
      <p:ext uri="{BB962C8B-B14F-4D97-AF65-F5344CB8AC3E}">
        <p14:creationId xmlns:p14="http://schemas.microsoft.com/office/powerpoint/2010/main" val="2774758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9E59F5-322A-9AFD-9CB3-DF5AE9E2BA34}"/>
              </a:ext>
            </a:extLst>
          </p:cNvPr>
          <p:cNvSpPr txBox="1"/>
          <p:nvPr/>
        </p:nvSpPr>
        <p:spPr>
          <a:xfrm>
            <a:off x="530771" y="214476"/>
            <a:ext cx="8024649" cy="461665"/>
          </a:xfrm>
          <a:prstGeom prst="rect">
            <a:avLst/>
          </a:prstGeom>
          <a:noFill/>
        </p:spPr>
        <p:txBody>
          <a:bodyPr wrap="square">
            <a:spAutoFit/>
          </a:bodyPr>
          <a:lstStyle/>
          <a:p>
            <a:r>
              <a:rPr lang="en-GB" sz="2400" b="1" dirty="0"/>
              <a:t>Determination of the Lifting Condensation Level</a:t>
            </a:r>
          </a:p>
        </p:txBody>
      </p:sp>
      <p:sp>
        <p:nvSpPr>
          <p:cNvPr id="6" name="TextBox 5">
            <a:extLst>
              <a:ext uri="{FF2B5EF4-FFF2-40B4-BE49-F238E27FC236}">
                <a16:creationId xmlns:a16="http://schemas.microsoft.com/office/drawing/2014/main" id="{A2943264-8AC5-78FA-7D40-0A232EFB2C4E}"/>
              </a:ext>
            </a:extLst>
          </p:cNvPr>
          <p:cNvSpPr txBox="1"/>
          <p:nvPr/>
        </p:nvSpPr>
        <p:spPr>
          <a:xfrm>
            <a:off x="530771" y="901288"/>
            <a:ext cx="10914995" cy="4801314"/>
          </a:xfrm>
          <a:prstGeom prst="rect">
            <a:avLst/>
          </a:prstGeom>
          <a:noFill/>
        </p:spPr>
        <p:txBody>
          <a:bodyPr wrap="square">
            <a:spAutoFit/>
          </a:bodyPr>
          <a:lstStyle/>
          <a:p>
            <a:r>
              <a:rPr lang="en-GB" dirty="0"/>
              <a:t>Water condenses in a height that is called </a:t>
            </a:r>
            <a:r>
              <a:rPr lang="en-GB" b="1" dirty="0"/>
              <a:t>lifting condensation level </a:t>
            </a:r>
            <a:r>
              <a:rPr lang="en-GB" dirty="0"/>
              <a:t>(LCL). Its estimation depends entirely on the absolute temperature and the specific humidity as a function of the pressure. Here, we calculate LCL as the height where an air parcel cooled adiabatically during its ascent reaches a relative humidity of 100 percent or when q = qₛₐₜ, where qₛₐₜ is the saturation specific moisture. If within the CBL saturation is reached, then clouds will be formed. To calculate LCL, we first calculate the saturation water vapour pressure eₛ using the Clausius-Clapeyron equation :</a:t>
            </a:r>
          </a:p>
          <a:p>
            <a:endParaRPr lang="en-GB" dirty="0"/>
          </a:p>
          <a:p>
            <a:endParaRPr lang="en-GB" dirty="0"/>
          </a:p>
          <a:p>
            <a:endParaRPr lang="en-GB" dirty="0"/>
          </a:p>
          <a:p>
            <a:endParaRPr lang="en-GB" dirty="0"/>
          </a:p>
          <a:p>
            <a:endParaRPr lang="en-GB" dirty="0"/>
          </a:p>
          <a:p>
            <a:r>
              <a:rPr lang="en-GB" dirty="0"/>
              <a:t>Then, we calculate the saturation specific humidity qₛₐₜ by multiplying with 0.622 and dividing with the pressure at each level. </a:t>
            </a:r>
            <a:r>
              <a:rPr lang="en-GB" b="1" dirty="0"/>
              <a:t>LCL is defined as the height where q is equal to qₛₐₜ</a:t>
            </a:r>
            <a:r>
              <a:rPr lang="en-GB" dirty="0"/>
              <a:t>. The time where h &gt; LCL determines the onset of clouds. </a:t>
            </a:r>
          </a:p>
          <a:p>
            <a:r>
              <a:rPr lang="en-GB" dirty="0"/>
              <a:t>In this assignment, we will study the </a:t>
            </a:r>
            <a:r>
              <a:rPr lang="en-GB" u="sng" dirty="0"/>
              <a:t>sensitivity of the specific humidity and potential temperature to the initial inversion strength</a:t>
            </a:r>
            <a:r>
              <a:rPr lang="en-GB" dirty="0"/>
              <a:t>, in order to increase our understanding of the diurnal variability of the moisture budget, its close relation to the potential temperature budget, and their role in the determination of cloud formation. </a:t>
            </a:r>
          </a:p>
        </p:txBody>
      </p:sp>
      <p:pic>
        <p:nvPicPr>
          <p:cNvPr id="8" name="Picture 7">
            <a:extLst>
              <a:ext uri="{FF2B5EF4-FFF2-40B4-BE49-F238E27FC236}">
                <a16:creationId xmlns:a16="http://schemas.microsoft.com/office/drawing/2014/main" id="{7A4E4827-3EE4-D346-F1AF-18AB68CC2FE3}"/>
              </a:ext>
            </a:extLst>
          </p:cNvPr>
          <p:cNvPicPr>
            <a:picLocks noChangeAspect="1"/>
          </p:cNvPicPr>
          <p:nvPr/>
        </p:nvPicPr>
        <p:blipFill>
          <a:blip r:embed="rId2"/>
          <a:stretch>
            <a:fillRect/>
          </a:stretch>
        </p:blipFill>
        <p:spPr>
          <a:xfrm>
            <a:off x="3687659" y="2787155"/>
            <a:ext cx="4601217" cy="752580"/>
          </a:xfrm>
          <a:prstGeom prst="rect">
            <a:avLst/>
          </a:prstGeom>
        </p:spPr>
      </p:pic>
    </p:spTree>
    <p:extLst>
      <p:ext uri="{BB962C8B-B14F-4D97-AF65-F5344CB8AC3E}">
        <p14:creationId xmlns:p14="http://schemas.microsoft.com/office/powerpoint/2010/main" val="205206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B7C81C-468D-9E49-B147-50F6BBA89CCC}"/>
              </a:ext>
            </a:extLst>
          </p:cNvPr>
          <p:cNvSpPr txBox="1"/>
          <p:nvPr/>
        </p:nvSpPr>
        <p:spPr>
          <a:xfrm>
            <a:off x="570185" y="1412565"/>
            <a:ext cx="11317015" cy="4410166"/>
          </a:xfrm>
          <a:prstGeom prst="rect">
            <a:avLst/>
          </a:prstGeom>
          <a:noFill/>
        </p:spPr>
        <p:txBody>
          <a:bodyPr wrap="square">
            <a:spAutoFit/>
          </a:bodyPr>
          <a:lstStyle/>
          <a:p>
            <a:r>
              <a:rPr lang="en-GB" sz="2000" dirty="0"/>
              <a:t>The evolution of the moisture budget during the night within the ABL can be very different from the budget at the free troposphere (h₊), which is normally decoupled from the surface processes occurring in the nocturnal boundary layer</a:t>
            </a:r>
            <a:r>
              <a:rPr lang="el-GR" sz="2000" dirty="0"/>
              <a:t>. </a:t>
            </a:r>
            <a:r>
              <a:rPr lang="en-GB" sz="2000" dirty="0"/>
              <a:t>The different values of q and qₕ₊, result in a jump of the specific moisture as defined by the following equation :</a:t>
            </a:r>
          </a:p>
          <a:p>
            <a:endParaRPr lang="el-GR" sz="2000" dirty="0"/>
          </a:p>
          <a:p>
            <a:endParaRPr lang="el-GR" sz="2000" dirty="0"/>
          </a:p>
          <a:p>
            <a:endParaRPr lang="en-GB" sz="2000" dirty="0"/>
          </a:p>
          <a:p>
            <a:endParaRPr lang="en-GB" sz="2000" dirty="0"/>
          </a:p>
          <a:p>
            <a:r>
              <a:rPr lang="en-GB" sz="2000" dirty="0"/>
              <a:t>By imposing different values of </a:t>
            </a:r>
            <a:r>
              <a:rPr lang="el-GR" sz="2000" dirty="0"/>
              <a:t>Δ</a:t>
            </a:r>
            <a:r>
              <a:rPr lang="en-GB" sz="2000" dirty="0"/>
              <a:t>q we are able to mimic the influence of the initial conditions (influenced by the nocturnal dynamics) on the diurnal evolution of the moisture budget.</a:t>
            </a:r>
          </a:p>
          <a:p>
            <a:r>
              <a:rPr lang="en-GB" sz="2000" dirty="0"/>
              <a:t>We analyze the sensitivity of the moisture budget during the day to different values of this jump: from </a:t>
            </a:r>
            <a:r>
              <a:rPr lang="en-GB" sz="2000" b="1" dirty="0"/>
              <a:t>uniform conditions </a:t>
            </a:r>
            <a:r>
              <a:rPr lang="en-GB" sz="2000" dirty="0"/>
              <a:t>between the residual layer and the boundary layer </a:t>
            </a:r>
            <a:r>
              <a:rPr lang="el-GR" sz="2000" b="1" dirty="0"/>
              <a:t>Δ</a:t>
            </a:r>
            <a:r>
              <a:rPr lang="en-GB" sz="2000" b="1" dirty="0"/>
              <a:t>q = 0 g kg−1 </a:t>
            </a:r>
            <a:r>
              <a:rPr lang="en-GB" sz="2000" dirty="0"/>
              <a:t>to </a:t>
            </a:r>
            <a:r>
              <a:rPr lang="en-GB" sz="2000" b="1" dirty="0"/>
              <a:t>very dry conditions</a:t>
            </a:r>
            <a:r>
              <a:rPr lang="en-GB" sz="2000" dirty="0"/>
              <a:t> in the residual layer </a:t>
            </a:r>
            <a:r>
              <a:rPr lang="el-GR" sz="2000" b="1" dirty="0"/>
              <a:t>Δ</a:t>
            </a:r>
            <a:r>
              <a:rPr lang="en-GB" sz="2000" b="1" dirty="0"/>
              <a:t>q = −5 g kg−1 </a:t>
            </a:r>
            <a:r>
              <a:rPr lang="en-GB" sz="2000" dirty="0"/>
              <a:t>and we compare the values of </a:t>
            </a:r>
            <a:r>
              <a:rPr lang="el-GR" sz="2000" dirty="0"/>
              <a:t>&lt;</a:t>
            </a:r>
            <a:r>
              <a:rPr lang="en-GB" sz="2000" dirty="0"/>
              <a:t>q</a:t>
            </a:r>
            <a:r>
              <a:rPr lang="el-GR" sz="2000" dirty="0"/>
              <a:t>&gt;</a:t>
            </a:r>
            <a:r>
              <a:rPr lang="en-GB" sz="2000" dirty="0"/>
              <a:t>, </a:t>
            </a:r>
            <a:r>
              <a:rPr lang="el-GR" sz="2000" dirty="0"/>
              <a:t>Δ</a:t>
            </a:r>
            <a:r>
              <a:rPr lang="en-GB" sz="2000" dirty="0"/>
              <a:t>q, and LCL for the different cases</a:t>
            </a:r>
            <a:r>
              <a:rPr lang="el-GR" sz="2000" dirty="0"/>
              <a:t> </a:t>
            </a:r>
            <a:r>
              <a:rPr lang="en-GB" sz="2000" dirty="0"/>
              <a:t>as can be seen on the following graphs.</a:t>
            </a:r>
          </a:p>
        </p:txBody>
      </p:sp>
      <p:sp>
        <p:nvSpPr>
          <p:cNvPr id="4" name="TextBox 3">
            <a:extLst>
              <a:ext uri="{FF2B5EF4-FFF2-40B4-BE49-F238E27FC236}">
                <a16:creationId xmlns:a16="http://schemas.microsoft.com/office/drawing/2014/main" id="{1644BA72-20FE-3C2A-89BA-27C5C251E172}"/>
              </a:ext>
            </a:extLst>
          </p:cNvPr>
          <p:cNvSpPr txBox="1"/>
          <p:nvPr/>
        </p:nvSpPr>
        <p:spPr>
          <a:xfrm>
            <a:off x="530771" y="214476"/>
            <a:ext cx="9485588" cy="461665"/>
          </a:xfrm>
          <a:prstGeom prst="rect">
            <a:avLst/>
          </a:prstGeom>
          <a:noFill/>
        </p:spPr>
        <p:txBody>
          <a:bodyPr wrap="square">
            <a:spAutoFit/>
          </a:bodyPr>
          <a:lstStyle/>
          <a:p>
            <a:r>
              <a:rPr lang="en-GB" sz="2400" b="1" dirty="0"/>
              <a:t>Initial specific moisture jump: from dry to wet residual </a:t>
            </a:r>
            <a:r>
              <a:rPr lang="en-GB" sz="2400" b="1" dirty="0" err="1"/>
              <a:t>layersc</a:t>
            </a:r>
            <a:endParaRPr lang="en-GB" sz="2400" b="1" dirty="0"/>
          </a:p>
        </p:txBody>
      </p:sp>
      <p:pic>
        <p:nvPicPr>
          <p:cNvPr id="6" name="Picture 5">
            <a:extLst>
              <a:ext uri="{FF2B5EF4-FFF2-40B4-BE49-F238E27FC236}">
                <a16:creationId xmlns:a16="http://schemas.microsoft.com/office/drawing/2014/main" id="{EB63BA1E-521D-A2A0-D990-0C096696D78C}"/>
              </a:ext>
            </a:extLst>
          </p:cNvPr>
          <p:cNvPicPr>
            <a:picLocks noChangeAspect="1"/>
          </p:cNvPicPr>
          <p:nvPr/>
        </p:nvPicPr>
        <p:blipFill>
          <a:blip r:embed="rId2"/>
          <a:stretch>
            <a:fillRect/>
          </a:stretch>
        </p:blipFill>
        <p:spPr>
          <a:xfrm>
            <a:off x="4984313" y="2981439"/>
            <a:ext cx="2223372" cy="447561"/>
          </a:xfrm>
          <a:prstGeom prst="rect">
            <a:avLst/>
          </a:prstGeom>
        </p:spPr>
      </p:pic>
    </p:spTree>
    <p:extLst>
      <p:ext uri="{BB962C8B-B14F-4D97-AF65-F5344CB8AC3E}">
        <p14:creationId xmlns:p14="http://schemas.microsoft.com/office/powerpoint/2010/main" val="857574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31E2D-269F-F80B-A142-63B5250FC340}"/>
            </a:ext>
          </a:extLst>
        </p:cNvPr>
        <p:cNvGrpSpPr/>
        <p:nvPr/>
      </p:nvGrpSpPr>
      <p:grpSpPr>
        <a:xfrm>
          <a:off x="0" y="0"/>
          <a:ext cx="0" cy="0"/>
          <a:chOff x="0" y="0"/>
          <a:chExt cx="0" cy="0"/>
        </a:xfrm>
      </p:grpSpPr>
      <p:pic>
        <p:nvPicPr>
          <p:cNvPr id="11" name="Picture 10" descr="A screenshot of a graph&#10;&#10;AI-generated content may be incorrect.">
            <a:extLst>
              <a:ext uri="{FF2B5EF4-FFF2-40B4-BE49-F238E27FC236}">
                <a16:creationId xmlns:a16="http://schemas.microsoft.com/office/drawing/2014/main" id="{7F5D217F-710D-F9EF-9708-7EC4F2179B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399"/>
            <a:ext cx="6705600" cy="5029200"/>
          </a:xfrm>
          <a:prstGeom prst="rect">
            <a:avLst/>
          </a:prstGeom>
        </p:spPr>
      </p:pic>
      <p:pic>
        <p:nvPicPr>
          <p:cNvPr id="9" name="Picture 8" descr="A screenshot of a graph&#10;&#10;AI-generated content may be incorrect.">
            <a:extLst>
              <a:ext uri="{FF2B5EF4-FFF2-40B4-BE49-F238E27FC236}">
                <a16:creationId xmlns:a16="http://schemas.microsoft.com/office/drawing/2014/main" id="{67299512-2F94-FB57-0005-ECA7BB5731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914399"/>
            <a:ext cx="6705600" cy="5029200"/>
          </a:xfrm>
          <a:prstGeom prst="rect">
            <a:avLst/>
          </a:prstGeom>
        </p:spPr>
      </p:pic>
    </p:spTree>
    <p:extLst>
      <p:ext uri="{BB962C8B-B14F-4D97-AF65-F5344CB8AC3E}">
        <p14:creationId xmlns:p14="http://schemas.microsoft.com/office/powerpoint/2010/main" val="3875910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4EE3F-EB42-6F8D-6E65-5A84F57F9E86}"/>
            </a:ext>
          </a:extLst>
        </p:cNvPr>
        <p:cNvGrpSpPr/>
        <p:nvPr/>
      </p:nvGrpSpPr>
      <p:grpSpPr>
        <a:xfrm>
          <a:off x="0" y="0"/>
          <a:ext cx="0" cy="0"/>
          <a:chOff x="0" y="0"/>
          <a:chExt cx="0" cy="0"/>
        </a:xfrm>
      </p:grpSpPr>
      <p:pic>
        <p:nvPicPr>
          <p:cNvPr id="3" name="Picture 2" descr="A screenshot of a graph&#10;&#10;AI-generated content may be incorrect.">
            <a:extLst>
              <a:ext uri="{FF2B5EF4-FFF2-40B4-BE49-F238E27FC236}">
                <a16:creationId xmlns:a16="http://schemas.microsoft.com/office/drawing/2014/main" id="{A8DA329B-2F71-F488-0EE1-F54542E72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6705600" cy="5029200"/>
          </a:xfrm>
          <a:prstGeom prst="rect">
            <a:avLst/>
          </a:prstGeom>
        </p:spPr>
      </p:pic>
      <p:pic>
        <p:nvPicPr>
          <p:cNvPr id="7" name="Picture 6" descr="A screenshot of a graph&#10;&#10;AI-generated content may be incorrect.">
            <a:extLst>
              <a:ext uri="{FF2B5EF4-FFF2-40B4-BE49-F238E27FC236}">
                <a16:creationId xmlns:a16="http://schemas.microsoft.com/office/drawing/2014/main" id="{457A13BF-8CB9-DA77-4ADF-A8E463247D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914400"/>
            <a:ext cx="6705600" cy="5029200"/>
          </a:xfrm>
          <a:prstGeom prst="rect">
            <a:avLst/>
          </a:prstGeom>
        </p:spPr>
      </p:pic>
    </p:spTree>
    <p:extLst>
      <p:ext uri="{BB962C8B-B14F-4D97-AF65-F5344CB8AC3E}">
        <p14:creationId xmlns:p14="http://schemas.microsoft.com/office/powerpoint/2010/main" val="645538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number of blue rectangular bars&#10;&#10;AI-generated content may be incorrect.">
            <a:extLst>
              <a:ext uri="{FF2B5EF4-FFF2-40B4-BE49-F238E27FC236}">
                <a16:creationId xmlns:a16="http://schemas.microsoft.com/office/drawing/2014/main" id="{2A7C1B3C-F96E-34FB-0700-07889DABC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392" y="1142995"/>
            <a:ext cx="7315215" cy="4572009"/>
          </a:xfrm>
          <a:prstGeom prst="rect">
            <a:avLst/>
          </a:prstGeom>
        </p:spPr>
      </p:pic>
    </p:spTree>
    <p:extLst>
      <p:ext uri="{BB962C8B-B14F-4D97-AF65-F5344CB8AC3E}">
        <p14:creationId xmlns:p14="http://schemas.microsoft.com/office/powerpoint/2010/main" val="1815238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E9281-ED64-3034-2400-2898AC42F480}"/>
            </a:ext>
          </a:extLst>
        </p:cNvPr>
        <p:cNvGrpSpPr/>
        <p:nvPr/>
      </p:nvGrpSpPr>
      <p:grpSpPr>
        <a:xfrm>
          <a:off x="0" y="0"/>
          <a:ext cx="0" cy="0"/>
          <a:chOff x="0" y="0"/>
          <a:chExt cx="0" cy="0"/>
        </a:xfrm>
      </p:grpSpPr>
      <p:pic>
        <p:nvPicPr>
          <p:cNvPr id="3" name="Picture 2" descr="A graph of different colored lines&#10;&#10;AI-generated content may be incorrect.">
            <a:extLst>
              <a:ext uri="{FF2B5EF4-FFF2-40B4-BE49-F238E27FC236}">
                <a16:creationId xmlns:a16="http://schemas.microsoft.com/office/drawing/2014/main" id="{FE0BC230-66AF-C298-7CDD-D3DD1A0A7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3259092780"/>
      </p:ext>
    </p:extLst>
  </p:cSld>
  <p:clrMapOvr>
    <a:masterClrMapping/>
  </p:clrMapOvr>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1507</TotalTime>
  <Words>2236</Words>
  <Application>Microsoft Office PowerPoint</Application>
  <PresentationFormat>Widescreen</PresentationFormat>
  <Paragraphs>109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Cambria Math</vt:lpstr>
      <vt:lpstr>Wingdings</vt:lpstr>
      <vt:lpstr>Office Theme</vt:lpstr>
      <vt:lpstr>CLASS Simulations  Moisture Budget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ΚΑΪΡΑΚΤΙΔΗ ΚΩΝΣΤΑΝΤΙΝΑ</dc:creator>
  <cp:lastModifiedBy>ΚΑΪΡΑΚΤΙΔΗ ΚΩΝΣΤΑΝΤΙΝΑ</cp:lastModifiedBy>
  <cp:revision>36</cp:revision>
  <dcterms:created xsi:type="dcterms:W3CDTF">2025-05-18T13:15:11Z</dcterms:created>
  <dcterms:modified xsi:type="dcterms:W3CDTF">2025-05-19T14:26:08Z</dcterms:modified>
</cp:coreProperties>
</file>