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56" r:id="rId2"/>
    <p:sldId id="257" r:id="rId3"/>
    <p:sldId id="258" r:id="rId4"/>
    <p:sldId id="259" r:id="rId5"/>
    <p:sldId id="260" r:id="rId6"/>
    <p:sldId id="261" r:id="rId7"/>
    <p:sldId id="263" r:id="rId8"/>
    <p:sldId id="264" r:id="rId9"/>
    <p:sldId id="262" r:id="rId10"/>
    <p:sldId id="265" r:id="rId11"/>
    <p:sldId id="283" r:id="rId12"/>
    <p:sldId id="291" r:id="rId13"/>
    <p:sldId id="266" r:id="rId14"/>
    <p:sldId id="269" r:id="rId15"/>
    <p:sldId id="272" r:id="rId16"/>
    <p:sldId id="278" r:id="rId17"/>
    <p:sldId id="268" r:id="rId18"/>
    <p:sldId id="271" r:id="rId19"/>
    <p:sldId id="270" r:id="rId20"/>
    <p:sldId id="284" r:id="rId21"/>
    <p:sldId id="292" r:id="rId22"/>
    <p:sldId id="267" r:id="rId23"/>
    <p:sldId id="274" r:id="rId24"/>
    <p:sldId id="275" r:id="rId25"/>
    <p:sldId id="287" r:id="rId26"/>
    <p:sldId id="282" r:id="rId27"/>
    <p:sldId id="293" r:id="rId28"/>
    <p:sldId id="276" r:id="rId29"/>
    <p:sldId id="273" r:id="rId30"/>
    <p:sldId id="277" r:id="rId31"/>
    <p:sldId id="285" r:id="rId32"/>
    <p:sldId id="294" r:id="rId33"/>
    <p:sldId id="281" r:id="rId34"/>
    <p:sldId id="280" r:id="rId35"/>
    <p:sldId id="279" r:id="rId36"/>
    <p:sldId id="286" r:id="rId37"/>
    <p:sldId id="288" r:id="rId38"/>
    <p:sldId id="290" r:id="rId39"/>
    <p:sldId id="28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4660"/>
  </p:normalViewPr>
  <p:slideViewPr>
    <p:cSldViewPr snapToGrid="0">
      <p:cViewPr varScale="1">
        <p:scale>
          <a:sx n="73" d="100"/>
          <a:sy n="73" d="100"/>
        </p:scale>
        <p:origin x="130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B98592-82AA-462F-87F2-A4C6469CA0FE}" type="datetimeFigureOut">
              <a:rPr lang="en-GB" smtClean="0"/>
              <a:t>06/05/2025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D45D36-EE35-41A3-A5ED-DEAD25B06D38}" type="slidenum">
              <a:rPr lang="en-GB" smtClean="0"/>
              <a:t>‹#›</a:t>
            </a:fld>
            <a:endParaRPr lang="en-GB"/>
          </a:p>
        </p:txBody>
      </p:sp>
    </p:spTree>
    <p:extLst>
      <p:ext uri="{BB962C8B-B14F-4D97-AF65-F5344CB8AC3E}">
        <p14:creationId xmlns:p14="http://schemas.microsoft.com/office/powerpoint/2010/main" val="1895020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7D45D36-EE35-41A3-A5ED-DEAD25B06D38}" type="slidenum">
              <a:rPr lang="en-GB" smtClean="0"/>
              <a:t>31</a:t>
            </a:fld>
            <a:endParaRPr lang="en-GB"/>
          </a:p>
        </p:txBody>
      </p:sp>
    </p:spTree>
    <p:extLst>
      <p:ext uri="{BB962C8B-B14F-4D97-AF65-F5344CB8AC3E}">
        <p14:creationId xmlns:p14="http://schemas.microsoft.com/office/powerpoint/2010/main" val="3194100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5/6/2025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145428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5/6/2025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141924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5/6/2025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310608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5/6/2025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436949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5/6/2025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101805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5/6/2025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680652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5/6/2025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2241345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5/6/2025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131748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5/6/2025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562366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5/6/2025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94995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5/6/2025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142341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5/6/2025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3869325327"/>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google.com/url?sa=i&amp;url=https%3A%2F%2Fwww.eumetsat.int%2Fmeteosat-third-generation&amp;psig=AOvVaw2OxWvlGwpHi1HYRNp34xdR&amp;ust=1743098167316000&amp;source=images&amp;cd=vfe&amp;opi=89978449&amp;ved=0CBcQjhxqFwoTCNj6s-2oqIwDFQAAAAAdAAAAABAE"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esthetic liquid watercolor and ink">
            <a:extLst>
              <a:ext uri="{FF2B5EF4-FFF2-40B4-BE49-F238E27FC236}">
                <a16:creationId xmlns:a16="http://schemas.microsoft.com/office/drawing/2014/main" id="{D9DF90AA-BFD2-7E91-DA99-55C0F26D36D8}"/>
              </a:ext>
            </a:extLst>
          </p:cNvPr>
          <p:cNvPicPr>
            <a:picLocks noChangeAspect="1"/>
          </p:cNvPicPr>
          <p:nvPr/>
        </p:nvPicPr>
        <p:blipFill>
          <a:blip r:embed="rId2">
            <a:alphaModFix amt="60000"/>
          </a:blip>
          <a:srcRect t="1867" b="6670"/>
          <a:stretch/>
        </p:blipFill>
        <p:spPr>
          <a:xfrm>
            <a:off x="1" y="1"/>
            <a:ext cx="12192000" cy="6857999"/>
          </a:xfrm>
          <a:prstGeom prst="rect">
            <a:avLst/>
          </a:prstGeom>
        </p:spPr>
      </p:pic>
      <p:sp>
        <p:nvSpPr>
          <p:cNvPr id="2" name="Title 1">
            <a:extLst>
              <a:ext uri="{FF2B5EF4-FFF2-40B4-BE49-F238E27FC236}">
                <a16:creationId xmlns:a16="http://schemas.microsoft.com/office/drawing/2014/main" id="{A828F43A-AEB3-C1AD-F5B8-AC41CAD98001}"/>
              </a:ext>
            </a:extLst>
          </p:cNvPr>
          <p:cNvSpPr>
            <a:spLocks noGrp="1"/>
          </p:cNvSpPr>
          <p:nvPr>
            <p:ph type="ctrTitle"/>
          </p:nvPr>
        </p:nvSpPr>
        <p:spPr>
          <a:xfrm>
            <a:off x="2301923" y="1482602"/>
            <a:ext cx="7588155" cy="2236264"/>
          </a:xfrm>
        </p:spPr>
        <p:txBody>
          <a:bodyPr>
            <a:normAutofit/>
          </a:bodyPr>
          <a:lstStyle/>
          <a:p>
            <a:r>
              <a:rPr lang="el-GR" sz="5400" dirty="0">
                <a:solidFill>
                  <a:srgbClr val="FFFFFF"/>
                </a:solidFill>
              </a:rPr>
              <a:t>Ενεργειακή Μετεωρολογία</a:t>
            </a:r>
            <a:endParaRPr lang="en-GB" sz="5400" dirty="0">
              <a:solidFill>
                <a:srgbClr val="FFFFFF"/>
              </a:solidFill>
            </a:endParaRPr>
          </a:p>
        </p:txBody>
      </p:sp>
      <p:sp>
        <p:nvSpPr>
          <p:cNvPr id="3" name="Subtitle 2">
            <a:extLst>
              <a:ext uri="{FF2B5EF4-FFF2-40B4-BE49-F238E27FC236}">
                <a16:creationId xmlns:a16="http://schemas.microsoft.com/office/drawing/2014/main" id="{4D8F0362-FA92-7449-D03C-A51FF544BC29}"/>
              </a:ext>
            </a:extLst>
          </p:cNvPr>
          <p:cNvSpPr>
            <a:spLocks noGrp="1"/>
          </p:cNvSpPr>
          <p:nvPr>
            <p:ph type="subTitle" idx="1"/>
          </p:nvPr>
        </p:nvSpPr>
        <p:spPr>
          <a:xfrm>
            <a:off x="2301923" y="3793937"/>
            <a:ext cx="7588155" cy="1414091"/>
          </a:xfrm>
        </p:spPr>
        <p:txBody>
          <a:bodyPr>
            <a:noAutofit/>
          </a:bodyPr>
          <a:lstStyle/>
          <a:p>
            <a:r>
              <a:rPr lang="el-GR" sz="2200" dirty="0">
                <a:solidFill>
                  <a:srgbClr val="FFFFFF"/>
                </a:solidFill>
                <a:latin typeface="Times New Roman" panose="02020603050405020304" pitchFamily="18" charset="0"/>
                <a:cs typeface="Times New Roman" panose="02020603050405020304" pitchFamily="18" charset="0"/>
              </a:rPr>
              <a:t>Εργασία στο </a:t>
            </a:r>
            <a:r>
              <a:rPr lang="en-GB" sz="2200" dirty="0">
                <a:solidFill>
                  <a:srgbClr val="FFFFFF"/>
                </a:solidFill>
                <a:latin typeface="Times New Roman" panose="02020603050405020304" pitchFamily="18" charset="0"/>
                <a:cs typeface="Times New Roman" panose="02020603050405020304" pitchFamily="18" charset="0"/>
              </a:rPr>
              <a:t>Site Adaptation</a:t>
            </a:r>
          </a:p>
          <a:p>
            <a:r>
              <a:rPr lang="el-GR" sz="2200" dirty="0">
                <a:solidFill>
                  <a:srgbClr val="FFFFFF"/>
                </a:solidFill>
                <a:latin typeface="Times New Roman" panose="02020603050405020304" pitchFamily="18" charset="0"/>
                <a:cs typeface="Times New Roman" panose="02020603050405020304" pitchFamily="18" charset="0"/>
              </a:rPr>
              <a:t>Νάντια Καϊρακτίδη </a:t>
            </a:r>
          </a:p>
          <a:p>
            <a:r>
              <a:rPr lang="el-GR" sz="2200" dirty="0">
                <a:solidFill>
                  <a:srgbClr val="FFFFFF"/>
                </a:solidFill>
                <a:latin typeface="Times New Roman" panose="02020603050405020304" pitchFamily="18" charset="0"/>
                <a:cs typeface="Times New Roman" panose="02020603050405020304" pitchFamily="18" charset="0"/>
              </a:rPr>
              <a:t>ΑΜ : 1068622</a:t>
            </a:r>
            <a:endParaRPr lang="en-GB" sz="2200" dirty="0">
              <a:solidFill>
                <a:srgbClr val="FFFF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066514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D80BC5-4C0A-D18B-1EEB-16E9FD6DFFE1}"/>
              </a:ext>
            </a:extLst>
          </p:cNvPr>
          <p:cNvSpPr txBox="1"/>
          <p:nvPr/>
        </p:nvSpPr>
        <p:spPr>
          <a:xfrm>
            <a:off x="207397" y="165474"/>
            <a:ext cx="9549132" cy="646331"/>
          </a:xfrm>
          <a:prstGeom prst="rect">
            <a:avLst/>
          </a:prstGeom>
          <a:noFill/>
        </p:spPr>
        <p:txBody>
          <a:bodyPr wrap="square" rtlCol="0">
            <a:spAutoFit/>
          </a:bodyPr>
          <a:lstStyle/>
          <a:p>
            <a:r>
              <a:rPr lang="el-GR" sz="3600" dirty="0">
                <a:solidFill>
                  <a:schemeClr val="bg2"/>
                </a:solidFill>
                <a:latin typeface="Times New Roman" panose="02020603050405020304" pitchFamily="18" charset="0"/>
                <a:cs typeface="Times New Roman" panose="02020603050405020304" pitchFamily="18" charset="0"/>
              </a:rPr>
              <a:t>Μέθοδος δεύτερη : </a:t>
            </a:r>
            <a:r>
              <a:rPr lang="en-GB" sz="3600" dirty="0">
                <a:solidFill>
                  <a:schemeClr val="bg2"/>
                </a:solidFill>
                <a:latin typeface="Times New Roman" panose="02020603050405020304" pitchFamily="18" charset="0"/>
                <a:cs typeface="Times New Roman" panose="02020603050405020304" pitchFamily="18" charset="0"/>
              </a:rPr>
              <a:t>Empirical Quantile Mapping</a:t>
            </a:r>
          </a:p>
        </p:txBody>
      </p:sp>
      <p:sp>
        <p:nvSpPr>
          <p:cNvPr id="3" name="TextBox 2">
            <a:extLst>
              <a:ext uri="{FF2B5EF4-FFF2-40B4-BE49-F238E27FC236}">
                <a16:creationId xmlns:a16="http://schemas.microsoft.com/office/drawing/2014/main" id="{7FDAB301-2D68-136E-304D-80C03474E6A6}"/>
              </a:ext>
            </a:extLst>
          </p:cNvPr>
          <p:cNvSpPr txBox="1"/>
          <p:nvPr/>
        </p:nvSpPr>
        <p:spPr>
          <a:xfrm>
            <a:off x="207397" y="811805"/>
            <a:ext cx="5888603" cy="5957976"/>
          </a:xfrm>
          <a:prstGeom prst="rect">
            <a:avLst/>
          </a:prstGeom>
          <a:noFill/>
        </p:spPr>
        <p:txBody>
          <a:bodyPr wrap="square" rtlCol="0">
            <a:spAutoFit/>
          </a:bodyPr>
          <a:lstStyle/>
          <a:p>
            <a:r>
              <a:rPr lang="el-GR" sz="2000" dirty="0">
                <a:solidFill>
                  <a:schemeClr val="bg2"/>
                </a:solidFill>
                <a:latin typeface="Times New Roman" panose="02020603050405020304" pitchFamily="18" charset="0"/>
                <a:cs typeface="Times New Roman" panose="02020603050405020304" pitchFamily="18" charset="0"/>
              </a:rPr>
              <a:t>Η μέθοδος αυτή</a:t>
            </a:r>
            <a:r>
              <a:rPr lang="en-GB" sz="2000" dirty="0">
                <a:solidFill>
                  <a:schemeClr val="bg2"/>
                </a:solidFill>
                <a:latin typeface="Times New Roman" panose="02020603050405020304" pitchFamily="18" charset="0"/>
                <a:cs typeface="Times New Roman" panose="02020603050405020304" pitchFamily="18" charset="0"/>
              </a:rPr>
              <a:t> </a:t>
            </a:r>
            <a:r>
              <a:rPr lang="el-GR" sz="2000" dirty="0">
                <a:solidFill>
                  <a:schemeClr val="bg2"/>
                </a:solidFill>
                <a:latin typeface="Times New Roman" panose="02020603050405020304" pitchFamily="18" charset="0"/>
                <a:cs typeface="Times New Roman" panose="02020603050405020304" pitchFamily="18" charset="0"/>
              </a:rPr>
              <a:t>δεν στοχεύει στον μηδενισμό των σφαλμάτων αλλά στην διόρθωση της κατανομής των </a:t>
            </a:r>
            <a:r>
              <a:rPr lang="el-GR" sz="2000" dirty="0" err="1">
                <a:solidFill>
                  <a:schemeClr val="bg2"/>
                </a:solidFill>
                <a:latin typeface="Times New Roman" panose="02020603050405020304" pitchFamily="18" charset="0"/>
                <a:cs typeface="Times New Roman" panose="02020603050405020304" pitchFamily="18" charset="0"/>
              </a:rPr>
              <a:t>μοντελοποιημένων</a:t>
            </a:r>
            <a:r>
              <a:rPr lang="el-GR" sz="2000" dirty="0">
                <a:solidFill>
                  <a:schemeClr val="bg2"/>
                </a:solidFill>
                <a:latin typeface="Times New Roman" panose="02020603050405020304" pitchFamily="18" charset="0"/>
                <a:cs typeface="Times New Roman" panose="02020603050405020304" pitchFamily="18" charset="0"/>
              </a:rPr>
              <a:t> δεδομένων έτσι ώστε αυτή να συμπίπτει με την εμπειρική κατανομή των επίγειων δεδομένων. Ο χαρακτηριστικός μετασχηματισμός που προκύπτει από αυτήν την μέθοδο βασίζεται στην προσαρμογή της συχνότητας της κατανομής των </a:t>
            </a:r>
            <a:r>
              <a:rPr lang="el-GR" sz="2000" dirty="0" err="1">
                <a:solidFill>
                  <a:schemeClr val="bg2"/>
                </a:solidFill>
                <a:latin typeface="Times New Roman" panose="02020603050405020304" pitchFamily="18" charset="0"/>
                <a:cs typeface="Times New Roman" panose="02020603050405020304" pitchFamily="18" charset="0"/>
              </a:rPr>
              <a:t>μοντελοποιημένων</a:t>
            </a:r>
            <a:r>
              <a:rPr lang="el-GR" sz="2000" dirty="0">
                <a:solidFill>
                  <a:schemeClr val="bg2"/>
                </a:solidFill>
                <a:latin typeface="Times New Roman" panose="02020603050405020304" pitchFamily="18" charset="0"/>
                <a:cs typeface="Times New Roman" panose="02020603050405020304" pitchFamily="18" charset="0"/>
              </a:rPr>
              <a:t> δεδομένων σε εκείνη των παρατηρούμενων δεδομένων χρησιμοποιώντας πληροφορίες της σχετικής παραμόρφωσης της κατανομής των δορυφορικών δεδομένων. Η διαδικασία με την οποία το πετυχαίνει αυτό είναι αρχικά η μετατροπή των </a:t>
            </a:r>
            <a:r>
              <a:rPr lang="el-GR" sz="2000" dirty="0" err="1">
                <a:solidFill>
                  <a:schemeClr val="bg2"/>
                </a:solidFill>
                <a:latin typeface="Times New Roman" panose="02020603050405020304" pitchFamily="18" charset="0"/>
                <a:cs typeface="Times New Roman" panose="02020603050405020304" pitchFamily="18" charset="0"/>
              </a:rPr>
              <a:t>μοντελοποιημένων</a:t>
            </a:r>
            <a:r>
              <a:rPr lang="el-GR" sz="2000" dirty="0">
                <a:solidFill>
                  <a:schemeClr val="bg2"/>
                </a:solidFill>
                <a:latin typeface="Times New Roman" panose="02020603050405020304" pitchFamily="18" charset="0"/>
                <a:cs typeface="Times New Roman" panose="02020603050405020304" pitchFamily="18" charset="0"/>
              </a:rPr>
              <a:t> δεδομένων </a:t>
            </a:r>
            <a:r>
              <a:rPr lang="el-GR" sz="2000" dirty="0" err="1">
                <a:solidFill>
                  <a:schemeClr val="bg2"/>
                </a:solidFill>
                <a:latin typeface="Times New Roman" panose="02020603050405020304" pitchFamily="18" charset="0"/>
                <a:cs typeface="Times New Roman" panose="02020603050405020304" pitchFamily="18" charset="0"/>
              </a:rPr>
              <a:t>χm</a:t>
            </a:r>
            <a:r>
              <a:rPr lang="el-GR" sz="2000" dirty="0">
                <a:solidFill>
                  <a:schemeClr val="bg2"/>
                </a:solidFill>
                <a:latin typeface="Times New Roman" panose="02020603050405020304" pitchFamily="18" charset="0"/>
                <a:cs typeface="Times New Roman" panose="02020603050405020304" pitchFamily="18" charset="0"/>
              </a:rPr>
              <a:t> σε ένα πεδίο πιθανοτήτων. Στην συνέχεια, εφαρμόζεται ένας αντίστροφος μετασχηματισμός που αξιοποιεί την συνάρτηση αθροιστικής κατανομής των παρατηρούμενων δεδομένων έτσι ώστε να προκύψουν τα διορθωμένα </a:t>
            </a:r>
            <a:r>
              <a:rPr lang="el-GR" sz="2000" dirty="0" err="1">
                <a:solidFill>
                  <a:schemeClr val="bg2"/>
                </a:solidFill>
                <a:latin typeface="Times New Roman" panose="02020603050405020304" pitchFamily="18" charset="0"/>
                <a:cs typeface="Times New Roman" panose="02020603050405020304" pitchFamily="18" charset="0"/>
              </a:rPr>
              <a:t>μοντελοποιημένα</a:t>
            </a:r>
            <a:r>
              <a:rPr lang="el-GR" sz="2000" dirty="0">
                <a:solidFill>
                  <a:schemeClr val="bg2"/>
                </a:solidFill>
                <a:latin typeface="Times New Roman" panose="02020603050405020304" pitchFamily="18" charset="0"/>
                <a:cs typeface="Times New Roman" panose="02020603050405020304" pitchFamily="18" charset="0"/>
              </a:rPr>
              <a:t> δεδομένα </a:t>
            </a:r>
            <a:r>
              <a:rPr lang="el-GR" sz="2000" dirty="0" err="1">
                <a:solidFill>
                  <a:schemeClr val="bg2"/>
                </a:solidFill>
                <a:latin typeface="Times New Roman" panose="02020603050405020304" pitchFamily="18" charset="0"/>
                <a:cs typeface="Times New Roman" panose="02020603050405020304" pitchFamily="18" charset="0"/>
              </a:rPr>
              <a:t>χadapted</a:t>
            </a:r>
            <a:r>
              <a:rPr lang="el-GR" sz="2000" dirty="0">
                <a:solidFill>
                  <a:schemeClr val="bg2"/>
                </a:solidFill>
                <a:latin typeface="Times New Roman" panose="02020603050405020304" pitchFamily="18" charset="0"/>
                <a:cs typeface="Times New Roman" panose="02020603050405020304" pitchFamily="18" charset="0"/>
              </a:rPr>
              <a:t> σύμφωνα με την διπλανή εξίσωση.</a:t>
            </a:r>
          </a:p>
        </p:txBody>
      </p:sp>
      <p:pic>
        <p:nvPicPr>
          <p:cNvPr id="5" name="Picture 4">
            <a:extLst>
              <a:ext uri="{FF2B5EF4-FFF2-40B4-BE49-F238E27FC236}">
                <a16:creationId xmlns:a16="http://schemas.microsoft.com/office/drawing/2014/main" id="{27D2AB95-5F54-A434-53B5-75D05CAC5CEB}"/>
              </a:ext>
            </a:extLst>
          </p:cNvPr>
          <p:cNvPicPr>
            <a:picLocks noChangeAspect="1"/>
          </p:cNvPicPr>
          <p:nvPr/>
        </p:nvPicPr>
        <p:blipFill>
          <a:blip r:embed="rId2"/>
          <a:stretch>
            <a:fillRect/>
          </a:stretch>
        </p:blipFill>
        <p:spPr>
          <a:xfrm>
            <a:off x="7701661" y="1414204"/>
            <a:ext cx="3010320" cy="495369"/>
          </a:xfrm>
          <a:prstGeom prst="rect">
            <a:avLst/>
          </a:prstGeom>
        </p:spPr>
      </p:pic>
      <p:pic>
        <p:nvPicPr>
          <p:cNvPr id="6" name="Picture 5">
            <a:extLst>
              <a:ext uri="{FF2B5EF4-FFF2-40B4-BE49-F238E27FC236}">
                <a16:creationId xmlns:a16="http://schemas.microsoft.com/office/drawing/2014/main" id="{05C28947-8857-99F7-AD9A-6F4FB7A26935}"/>
              </a:ext>
            </a:extLst>
          </p:cNvPr>
          <p:cNvPicPr>
            <a:picLocks noChangeAspect="1"/>
          </p:cNvPicPr>
          <p:nvPr/>
        </p:nvPicPr>
        <p:blipFill>
          <a:blip r:embed="rId3"/>
          <a:stretch>
            <a:fillRect/>
          </a:stretch>
        </p:blipFill>
        <p:spPr>
          <a:xfrm>
            <a:off x="6695089" y="2511973"/>
            <a:ext cx="5023464" cy="3862342"/>
          </a:xfrm>
          <a:prstGeom prst="rect">
            <a:avLst/>
          </a:prstGeom>
        </p:spPr>
      </p:pic>
    </p:spTree>
    <p:extLst>
      <p:ext uri="{BB962C8B-B14F-4D97-AF65-F5344CB8AC3E}">
        <p14:creationId xmlns:p14="http://schemas.microsoft.com/office/powerpoint/2010/main" val="904346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4732D0-9AC9-F85F-C09E-3C1DAFC6EBE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93FEC5A-16A7-23FD-6BAD-C593B10CD832}"/>
              </a:ext>
            </a:extLst>
          </p:cNvPr>
          <p:cNvSpPr txBox="1"/>
          <p:nvPr/>
        </p:nvSpPr>
        <p:spPr>
          <a:xfrm>
            <a:off x="3762703" y="2628036"/>
            <a:ext cx="4666593" cy="1938992"/>
          </a:xfrm>
          <a:prstGeom prst="rect">
            <a:avLst/>
          </a:prstGeom>
          <a:noFill/>
        </p:spPr>
        <p:txBody>
          <a:bodyPr wrap="square">
            <a:spAutoFit/>
          </a:bodyPr>
          <a:lstStyle/>
          <a:p>
            <a:pPr marL="0" marR="0" indent="228600" algn="just">
              <a:buNone/>
            </a:pPr>
            <a:r>
              <a:rPr lang="el-GR" sz="2000" dirty="0">
                <a:solidFill>
                  <a:schemeClr val="bg1"/>
                </a:solidFill>
                <a:effectLst/>
                <a:latin typeface="Times New Roman" panose="02020603050405020304" pitchFamily="18" charset="0"/>
                <a:ea typeface="Times New Roman" panose="02020603050405020304" pitchFamily="18" charset="0"/>
              </a:rPr>
              <a:t>Η μέθοδος μας θα είναι σωστή εφόσον:</a:t>
            </a:r>
            <a:endParaRPr lang="en-GB" sz="2000" dirty="0">
              <a:solidFill>
                <a:schemeClr val="bg1"/>
              </a:solidFill>
              <a:effectLst/>
              <a:latin typeface="Times New Roman" panose="02020603050405020304" pitchFamily="18" charset="0"/>
              <a:ea typeface="Times New Roman" panose="02020603050405020304" pitchFamily="18" charset="0"/>
            </a:endParaRPr>
          </a:p>
          <a:p>
            <a:pPr marL="0" marR="0" indent="228600" algn="just">
              <a:buNone/>
            </a:pPr>
            <a:r>
              <a:rPr lang="el-GR" sz="2000" dirty="0">
                <a:solidFill>
                  <a:schemeClr val="bg1"/>
                </a:solidFill>
                <a:effectLst/>
                <a:latin typeface="Times New Roman" panose="02020603050405020304" pitchFamily="18" charset="0"/>
                <a:ea typeface="Times New Roman" panose="02020603050405020304" pitchFamily="18" charset="0"/>
              </a:rPr>
              <a:t> </a:t>
            </a:r>
            <a:endParaRPr lang="en-GB" sz="2000" dirty="0">
              <a:solidFill>
                <a:schemeClr val="bg1"/>
              </a:solidFill>
              <a:effectLst/>
              <a:latin typeface="Times New Roman" panose="02020603050405020304" pitchFamily="18" charset="0"/>
              <a:ea typeface="Times New Roman" panose="02020603050405020304" pitchFamily="18" charset="0"/>
            </a:endParaRPr>
          </a:p>
          <a:p>
            <a:pPr marL="342900" marR="0" lvl="0" indent="-342900" algn="just">
              <a:buFont typeface="Symbol" panose="05050102010706020507" pitchFamily="18" charset="2"/>
              <a:buChar char=""/>
            </a:pPr>
            <a:r>
              <a:rPr lang="el-GR" sz="2000" dirty="0">
                <a:solidFill>
                  <a:schemeClr val="bg1"/>
                </a:solidFill>
                <a:effectLst/>
                <a:latin typeface="Times New Roman" panose="02020603050405020304" pitchFamily="18" charset="0"/>
                <a:ea typeface="Times New Roman" panose="02020603050405020304" pitchFamily="18" charset="0"/>
              </a:rPr>
              <a:t>Η κλίση ισούται με την μονάδα</a:t>
            </a:r>
            <a:endParaRPr lang="en-GB" sz="2000" dirty="0">
              <a:solidFill>
                <a:schemeClr val="bg1"/>
              </a:solidFill>
              <a:effectLst/>
              <a:latin typeface="Times New Roman" panose="02020603050405020304" pitchFamily="18" charset="0"/>
              <a:ea typeface="Times New Roman" panose="02020603050405020304" pitchFamily="18" charset="0"/>
            </a:endParaRPr>
          </a:p>
          <a:p>
            <a:pPr marL="342900" marR="0" lvl="0" indent="-342900" algn="just">
              <a:buFont typeface="Symbol" panose="05050102010706020507" pitchFamily="18" charset="2"/>
              <a:buChar char=""/>
            </a:pPr>
            <a:r>
              <a:rPr lang="el-GR" sz="2000" dirty="0">
                <a:solidFill>
                  <a:schemeClr val="bg1"/>
                </a:solidFill>
                <a:effectLst/>
                <a:latin typeface="Times New Roman" panose="02020603050405020304" pitchFamily="18" charset="0"/>
                <a:ea typeface="Times New Roman" panose="02020603050405020304" pitchFamily="18" charset="0"/>
              </a:rPr>
              <a:t>Ο σταθερός όρος ισούται με μηδέν</a:t>
            </a:r>
            <a:endParaRPr lang="en-GB" sz="2000" dirty="0">
              <a:solidFill>
                <a:schemeClr val="bg1"/>
              </a:solidFill>
              <a:effectLst/>
              <a:latin typeface="Times New Roman" panose="02020603050405020304" pitchFamily="18" charset="0"/>
              <a:ea typeface="Times New Roman" panose="02020603050405020304" pitchFamily="18" charset="0"/>
            </a:endParaRPr>
          </a:p>
          <a:p>
            <a:pPr marL="342900" marR="0" lvl="0" indent="-342900" algn="just">
              <a:buFont typeface="Symbol" panose="05050102010706020507" pitchFamily="18" charset="2"/>
              <a:buChar char=""/>
            </a:pPr>
            <a:r>
              <a:rPr lang="el-GR" sz="2000" dirty="0">
                <a:solidFill>
                  <a:schemeClr val="bg1"/>
                </a:solidFill>
                <a:effectLst/>
                <a:latin typeface="Times New Roman" panose="02020603050405020304" pitchFamily="18" charset="0"/>
                <a:ea typeface="Times New Roman" panose="02020603050405020304" pitchFamily="18" charset="0"/>
              </a:rPr>
              <a:t>Το </a:t>
            </a:r>
            <a:r>
              <a:rPr lang="en-US" sz="2000" dirty="0">
                <a:solidFill>
                  <a:schemeClr val="bg1"/>
                </a:solidFill>
                <a:effectLst/>
                <a:latin typeface="Times New Roman" panose="02020603050405020304" pitchFamily="18" charset="0"/>
                <a:ea typeface="Times New Roman" panose="02020603050405020304" pitchFamily="18" charset="0"/>
              </a:rPr>
              <a:t>MBE </a:t>
            </a:r>
            <a:r>
              <a:rPr lang="el-GR" sz="2000" dirty="0">
                <a:solidFill>
                  <a:schemeClr val="bg1"/>
                </a:solidFill>
                <a:effectLst/>
                <a:latin typeface="Times New Roman" panose="02020603050405020304" pitchFamily="18" charset="0"/>
                <a:ea typeface="Times New Roman" panose="02020603050405020304" pitchFamily="18" charset="0"/>
              </a:rPr>
              <a:t>μηδενίζεται</a:t>
            </a:r>
            <a:endParaRPr lang="en-GB" sz="2000" dirty="0">
              <a:solidFill>
                <a:schemeClr val="bg1"/>
              </a:solidFill>
              <a:effectLst/>
              <a:latin typeface="Times New Roman" panose="02020603050405020304" pitchFamily="18" charset="0"/>
              <a:ea typeface="Times New Roman" panose="02020603050405020304" pitchFamily="18" charset="0"/>
            </a:endParaRPr>
          </a:p>
          <a:p>
            <a:pPr marL="342900" marR="0" lvl="0" indent="-342900" algn="just">
              <a:buFont typeface="Symbol" panose="05050102010706020507" pitchFamily="18" charset="2"/>
              <a:buChar char=""/>
            </a:pPr>
            <a:r>
              <a:rPr lang="el-GR" sz="2000" dirty="0">
                <a:solidFill>
                  <a:schemeClr val="bg1"/>
                </a:solidFill>
                <a:effectLst/>
                <a:latin typeface="Times New Roman" panose="02020603050405020304" pitchFamily="18" charset="0"/>
                <a:ea typeface="Times New Roman" panose="02020603050405020304" pitchFamily="18" charset="0"/>
              </a:rPr>
              <a:t>Το </a:t>
            </a:r>
            <a:r>
              <a:rPr lang="en-US" sz="2000" dirty="0">
                <a:solidFill>
                  <a:schemeClr val="bg1"/>
                </a:solidFill>
                <a:effectLst/>
                <a:latin typeface="Times New Roman" panose="02020603050405020304" pitchFamily="18" charset="0"/>
                <a:ea typeface="Times New Roman" panose="02020603050405020304" pitchFamily="18" charset="0"/>
              </a:rPr>
              <a:t>RMSE </a:t>
            </a:r>
            <a:r>
              <a:rPr lang="el-GR" sz="2000" dirty="0">
                <a:solidFill>
                  <a:schemeClr val="bg1"/>
                </a:solidFill>
                <a:effectLst/>
                <a:latin typeface="Times New Roman" panose="02020603050405020304" pitchFamily="18" charset="0"/>
                <a:ea typeface="Times New Roman" panose="02020603050405020304" pitchFamily="18" charset="0"/>
              </a:rPr>
              <a:t>παρουσιάζει μικρή βελτίωση </a:t>
            </a:r>
            <a:endParaRPr lang="en-GB" sz="2000" dirty="0">
              <a:solidFill>
                <a:schemeClr val="bg1"/>
              </a:solidFill>
              <a:effectLst/>
              <a:latin typeface="Times New Roman" panose="02020603050405020304" pitchFamily="18" charset="0"/>
              <a:ea typeface="Times New Roman" panose="02020603050405020304" pitchFamily="18" charset="0"/>
            </a:endParaRPr>
          </a:p>
        </p:txBody>
      </p:sp>
      <p:sp>
        <p:nvSpPr>
          <p:cNvPr id="2" name="TextBox 1">
            <a:extLst>
              <a:ext uri="{FF2B5EF4-FFF2-40B4-BE49-F238E27FC236}">
                <a16:creationId xmlns:a16="http://schemas.microsoft.com/office/drawing/2014/main" id="{5B7B97D2-BFDE-4D0D-DC1E-6397AA921A7D}"/>
              </a:ext>
            </a:extLst>
          </p:cNvPr>
          <p:cNvSpPr txBox="1"/>
          <p:nvPr/>
        </p:nvSpPr>
        <p:spPr>
          <a:xfrm>
            <a:off x="1321434" y="1135118"/>
            <a:ext cx="9549132" cy="646331"/>
          </a:xfrm>
          <a:prstGeom prst="rect">
            <a:avLst/>
          </a:prstGeom>
          <a:noFill/>
        </p:spPr>
        <p:txBody>
          <a:bodyPr wrap="square" rtlCol="0">
            <a:spAutoFit/>
          </a:bodyPr>
          <a:lstStyle/>
          <a:p>
            <a:r>
              <a:rPr lang="el-GR" sz="3600" dirty="0">
                <a:solidFill>
                  <a:schemeClr val="bg2"/>
                </a:solidFill>
                <a:latin typeface="Times New Roman" panose="02020603050405020304" pitchFamily="18" charset="0"/>
                <a:cs typeface="Times New Roman" panose="02020603050405020304" pitchFamily="18" charset="0"/>
              </a:rPr>
              <a:t>Μέθοδος πρώτη : </a:t>
            </a:r>
            <a:r>
              <a:rPr lang="en-GB" sz="3600" dirty="0">
                <a:solidFill>
                  <a:schemeClr val="bg2"/>
                </a:solidFill>
                <a:latin typeface="Times New Roman" panose="02020603050405020304" pitchFamily="18" charset="0"/>
                <a:cs typeface="Times New Roman" panose="02020603050405020304" pitchFamily="18" charset="0"/>
              </a:rPr>
              <a:t>Least-Square Linear correction</a:t>
            </a:r>
          </a:p>
        </p:txBody>
      </p:sp>
    </p:spTree>
    <p:extLst>
      <p:ext uri="{BB962C8B-B14F-4D97-AF65-F5344CB8AC3E}">
        <p14:creationId xmlns:p14="http://schemas.microsoft.com/office/powerpoint/2010/main" val="2022137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46856C-2182-C877-853B-4C08AD4048A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9B8E915-86D0-1017-6B93-5F278522A325}"/>
              </a:ext>
            </a:extLst>
          </p:cNvPr>
          <p:cNvSpPr txBox="1"/>
          <p:nvPr/>
        </p:nvSpPr>
        <p:spPr>
          <a:xfrm>
            <a:off x="4539034" y="2782669"/>
            <a:ext cx="3113932" cy="646331"/>
          </a:xfrm>
          <a:prstGeom prst="rect">
            <a:avLst/>
          </a:prstGeom>
          <a:noFill/>
        </p:spPr>
        <p:txBody>
          <a:bodyPr wrap="square" rtlCol="0">
            <a:spAutoFit/>
          </a:bodyPr>
          <a:lstStyle/>
          <a:p>
            <a:r>
              <a:rPr lang="en-GB" sz="3600" dirty="0">
                <a:solidFill>
                  <a:schemeClr val="bg2"/>
                </a:solidFill>
                <a:latin typeface="Times New Roman" panose="02020603050405020304" pitchFamily="18" charset="0"/>
                <a:cs typeface="Times New Roman" panose="02020603050405020304" pitchFamily="18" charset="0"/>
              </a:rPr>
              <a:t>Training period</a:t>
            </a:r>
          </a:p>
        </p:txBody>
      </p:sp>
    </p:spTree>
    <p:extLst>
      <p:ext uri="{BB962C8B-B14F-4D97-AF65-F5344CB8AC3E}">
        <p14:creationId xmlns:p14="http://schemas.microsoft.com/office/powerpoint/2010/main" val="1243114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2267343-F9EA-CCAD-5B94-949E26784BA1}"/>
              </a:ext>
            </a:extLst>
          </p:cNvPr>
          <p:cNvPicPr>
            <a:picLocks noChangeAspect="1"/>
          </p:cNvPicPr>
          <p:nvPr/>
        </p:nvPicPr>
        <p:blipFill>
          <a:blip r:embed="rId2"/>
          <a:stretch>
            <a:fillRect/>
          </a:stretch>
        </p:blipFill>
        <p:spPr>
          <a:xfrm>
            <a:off x="271834" y="756020"/>
            <a:ext cx="8773749" cy="4067743"/>
          </a:xfrm>
          <a:prstGeom prst="rect">
            <a:avLst/>
          </a:prstGeom>
        </p:spPr>
      </p:pic>
      <p:pic>
        <p:nvPicPr>
          <p:cNvPr id="9" name="Picture 8">
            <a:extLst>
              <a:ext uri="{FF2B5EF4-FFF2-40B4-BE49-F238E27FC236}">
                <a16:creationId xmlns:a16="http://schemas.microsoft.com/office/drawing/2014/main" id="{01F00AE2-415C-A90C-213D-970A08A3D3CB}"/>
              </a:ext>
            </a:extLst>
          </p:cNvPr>
          <p:cNvPicPr>
            <a:picLocks noChangeAspect="1"/>
          </p:cNvPicPr>
          <p:nvPr/>
        </p:nvPicPr>
        <p:blipFill>
          <a:blip r:embed="rId3"/>
          <a:stretch>
            <a:fillRect/>
          </a:stretch>
        </p:blipFill>
        <p:spPr>
          <a:xfrm>
            <a:off x="7622739" y="3147417"/>
            <a:ext cx="4409216" cy="1245907"/>
          </a:xfrm>
          <a:prstGeom prst="rect">
            <a:avLst/>
          </a:prstGeom>
        </p:spPr>
      </p:pic>
      <p:sp>
        <p:nvSpPr>
          <p:cNvPr id="11" name="TextBox 10">
            <a:extLst>
              <a:ext uri="{FF2B5EF4-FFF2-40B4-BE49-F238E27FC236}">
                <a16:creationId xmlns:a16="http://schemas.microsoft.com/office/drawing/2014/main" id="{ED29BC6E-7A81-80B6-E897-76A4DC9729C0}"/>
              </a:ext>
            </a:extLst>
          </p:cNvPr>
          <p:cNvSpPr txBox="1"/>
          <p:nvPr/>
        </p:nvSpPr>
        <p:spPr>
          <a:xfrm>
            <a:off x="0" y="4823763"/>
            <a:ext cx="12031955" cy="2431435"/>
          </a:xfrm>
          <a:prstGeom prst="rect">
            <a:avLst/>
          </a:prstGeom>
          <a:noFill/>
        </p:spPr>
        <p:txBody>
          <a:bodyPr wrap="square">
            <a:spAutoFit/>
          </a:bodyPr>
          <a:lstStyle/>
          <a:p>
            <a:pPr marL="0" marR="0" indent="228600" algn="just"/>
            <a:r>
              <a:rPr lang="el-GR" sz="1900" dirty="0">
                <a:solidFill>
                  <a:schemeClr val="bg1"/>
                </a:solidFill>
                <a:effectLst/>
                <a:latin typeface="Times New Roman" panose="02020603050405020304" pitchFamily="18" charset="0"/>
                <a:ea typeface="Times New Roman" panose="02020603050405020304" pitchFamily="18" charset="0"/>
              </a:rPr>
              <a:t>Παρατηρούμε ότι οι δύο ευθείες ταυτίζονται απόλυτα, δηλαδή έχουμε επιτύχει τις 2 πρώτες προϋποθέσεις για να ελέγξουμε το αν η μέθοδος εφαρμόζεται με επιτυχία στις συνθήκες αυτές. Η κλίση ισούται με 1.00 και ο σταθερός όρος πρακτικά ισούται με μηδέν. Συνεχίζοντας την αντιπαράθεση των αρχικών και των διορθωμένων </a:t>
            </a:r>
            <a:r>
              <a:rPr lang="el-GR" sz="1900" dirty="0" err="1">
                <a:solidFill>
                  <a:schemeClr val="bg1"/>
                </a:solidFill>
                <a:effectLst/>
                <a:latin typeface="Times New Roman" panose="02020603050405020304" pitchFamily="18" charset="0"/>
                <a:ea typeface="Times New Roman" panose="02020603050405020304" pitchFamily="18" charset="0"/>
              </a:rPr>
              <a:t>μοντελοποιημένων</a:t>
            </a:r>
            <a:r>
              <a:rPr lang="el-GR" sz="1900" dirty="0">
                <a:solidFill>
                  <a:schemeClr val="bg1"/>
                </a:solidFill>
                <a:effectLst/>
                <a:latin typeface="Times New Roman" panose="02020603050405020304" pitchFamily="18" charset="0"/>
                <a:ea typeface="Times New Roman" panose="02020603050405020304" pitchFamily="18" charset="0"/>
              </a:rPr>
              <a:t> δεδομένων, παραθέτουμε έναν πίνακα που εμπεριέχει τους συντελεστές </a:t>
            </a:r>
            <a:r>
              <a:rPr lang="en-US" sz="1900" dirty="0">
                <a:solidFill>
                  <a:schemeClr val="bg1"/>
                </a:solidFill>
                <a:effectLst/>
                <a:latin typeface="Times New Roman" panose="02020603050405020304" pitchFamily="18" charset="0"/>
                <a:ea typeface="Times New Roman" panose="02020603050405020304" pitchFamily="18" charset="0"/>
              </a:rPr>
              <a:t>a</a:t>
            </a:r>
            <a:r>
              <a:rPr lang="el-GR" sz="1900" dirty="0">
                <a:solidFill>
                  <a:schemeClr val="bg1"/>
                </a:solidFill>
                <a:effectLst/>
                <a:latin typeface="Times New Roman" panose="02020603050405020304" pitchFamily="18" charset="0"/>
                <a:ea typeface="Times New Roman" panose="02020603050405020304" pitchFamily="18" charset="0"/>
              </a:rPr>
              <a:t> και </a:t>
            </a:r>
            <a:r>
              <a:rPr lang="en-US" sz="1900" dirty="0">
                <a:solidFill>
                  <a:schemeClr val="bg1"/>
                </a:solidFill>
                <a:effectLst/>
                <a:latin typeface="Times New Roman" panose="02020603050405020304" pitchFamily="18" charset="0"/>
                <a:ea typeface="Times New Roman" panose="02020603050405020304" pitchFamily="18" charset="0"/>
              </a:rPr>
              <a:t>b </a:t>
            </a:r>
            <a:r>
              <a:rPr lang="el-GR" sz="1900" dirty="0">
                <a:solidFill>
                  <a:schemeClr val="bg1"/>
                </a:solidFill>
                <a:effectLst/>
                <a:latin typeface="Times New Roman" panose="02020603050405020304" pitchFamily="18" charset="0"/>
                <a:ea typeface="Times New Roman" panose="02020603050405020304" pitchFamily="18" charset="0"/>
              </a:rPr>
              <a:t>καθώς και τα στατιστικά μεγέθη που συνοδεύουν τις παραπάνω γραφικές παραστάσεις.</a:t>
            </a:r>
            <a:r>
              <a:rPr lang="en-GB" sz="1900" dirty="0">
                <a:solidFill>
                  <a:schemeClr val="bg1"/>
                </a:solidFill>
                <a:latin typeface="Times New Roman" panose="02020603050405020304" pitchFamily="18" charset="0"/>
                <a:ea typeface="Times New Roman" panose="02020603050405020304" pitchFamily="18" charset="0"/>
              </a:rPr>
              <a:t> </a:t>
            </a:r>
            <a:r>
              <a:rPr lang="el-GR" sz="1900" dirty="0">
                <a:solidFill>
                  <a:schemeClr val="bg1"/>
                </a:solidFill>
                <a:effectLst/>
                <a:latin typeface="Times New Roman" panose="02020603050405020304" pitchFamily="18" charset="0"/>
                <a:ea typeface="Times New Roman" panose="02020603050405020304" pitchFamily="18" charset="0"/>
              </a:rPr>
              <a:t>Το </a:t>
            </a:r>
            <a:r>
              <a:rPr lang="en-US" sz="1900" dirty="0">
                <a:solidFill>
                  <a:schemeClr val="bg1"/>
                </a:solidFill>
                <a:effectLst/>
                <a:latin typeface="Times New Roman" panose="02020603050405020304" pitchFamily="18" charset="0"/>
                <a:ea typeface="Times New Roman" panose="02020603050405020304" pitchFamily="18" charset="0"/>
              </a:rPr>
              <a:t>MBE </a:t>
            </a:r>
            <a:r>
              <a:rPr lang="el-GR" sz="1900" dirty="0">
                <a:solidFill>
                  <a:schemeClr val="bg1"/>
                </a:solidFill>
                <a:effectLst/>
                <a:latin typeface="Times New Roman" panose="02020603050405020304" pitchFamily="18" charset="0"/>
                <a:ea typeface="Times New Roman" panose="02020603050405020304" pitchFamily="18" charset="0"/>
              </a:rPr>
              <a:t>όντως μηδενίζεται ενώ το </a:t>
            </a:r>
            <a:r>
              <a:rPr lang="en-US" sz="1900" dirty="0">
                <a:solidFill>
                  <a:schemeClr val="bg1"/>
                </a:solidFill>
                <a:effectLst/>
                <a:latin typeface="Times New Roman" panose="02020603050405020304" pitchFamily="18" charset="0"/>
                <a:ea typeface="Times New Roman" panose="02020603050405020304" pitchFamily="18" charset="0"/>
              </a:rPr>
              <a:t>RMSE </a:t>
            </a:r>
            <a:r>
              <a:rPr lang="el-GR" sz="1900" dirty="0">
                <a:solidFill>
                  <a:schemeClr val="bg1"/>
                </a:solidFill>
                <a:effectLst/>
                <a:latin typeface="Times New Roman" panose="02020603050405020304" pitchFamily="18" charset="0"/>
                <a:ea typeface="Times New Roman" panose="02020603050405020304" pitchFamily="18" charset="0"/>
              </a:rPr>
              <a:t>συμπεριφέρεται και αυτό ακριβώς όπως το αναμέναμε. Συνεπώς</a:t>
            </a:r>
            <a:r>
              <a:rPr lang="en-GB" sz="1900" dirty="0">
                <a:solidFill>
                  <a:schemeClr val="bg1"/>
                </a:solidFill>
                <a:effectLst/>
                <a:latin typeface="Times New Roman" panose="02020603050405020304" pitchFamily="18" charset="0"/>
                <a:ea typeface="Times New Roman" panose="02020603050405020304" pitchFamily="18" charset="0"/>
              </a:rPr>
              <a:t>, </a:t>
            </a:r>
            <a:r>
              <a:rPr lang="el-GR" sz="1900" dirty="0">
                <a:solidFill>
                  <a:schemeClr val="bg1"/>
                </a:solidFill>
                <a:effectLst/>
                <a:latin typeface="Times New Roman" panose="02020603050405020304" pitchFamily="18" charset="0"/>
                <a:ea typeface="Times New Roman" panose="02020603050405020304" pitchFamily="18" charset="0"/>
              </a:rPr>
              <a:t>η </a:t>
            </a:r>
            <a:r>
              <a:rPr lang="en-US" sz="1900" dirty="0">
                <a:solidFill>
                  <a:schemeClr val="bg1"/>
                </a:solidFill>
                <a:effectLst/>
                <a:latin typeface="Times New Roman" panose="02020603050405020304" pitchFamily="18" charset="0"/>
                <a:ea typeface="Times New Roman" panose="02020603050405020304" pitchFamily="18" charset="0"/>
              </a:rPr>
              <a:t>linear regression </a:t>
            </a:r>
            <a:r>
              <a:rPr lang="el-GR" sz="1900" dirty="0">
                <a:solidFill>
                  <a:schemeClr val="bg1"/>
                </a:solidFill>
                <a:effectLst/>
                <a:latin typeface="Times New Roman" panose="02020603050405020304" pitchFamily="18" charset="0"/>
                <a:ea typeface="Times New Roman" panose="02020603050405020304" pitchFamily="18" charset="0"/>
              </a:rPr>
              <a:t>αποδίδει σωστά αποτελέσματα για τις </a:t>
            </a:r>
            <a:r>
              <a:rPr lang="en-US" sz="1900" dirty="0">
                <a:solidFill>
                  <a:schemeClr val="bg1"/>
                </a:solidFill>
                <a:effectLst/>
                <a:latin typeface="Times New Roman" panose="02020603050405020304" pitchFamily="18" charset="0"/>
                <a:ea typeface="Times New Roman" panose="02020603050405020304" pitchFamily="18" charset="0"/>
              </a:rPr>
              <a:t>clear</a:t>
            </a:r>
            <a:r>
              <a:rPr lang="el-GR" sz="1900" dirty="0">
                <a:solidFill>
                  <a:schemeClr val="bg1"/>
                </a:solidFill>
                <a:effectLst/>
                <a:latin typeface="Times New Roman" panose="02020603050405020304" pitchFamily="18" charset="0"/>
                <a:ea typeface="Times New Roman" panose="02020603050405020304" pitchFamily="18" charset="0"/>
              </a:rPr>
              <a:t> συνθήκες για τα δεδομένα μας που αφορούν τα έτη 2019 και 2020 και την περιοχή της Πάτρας. </a:t>
            </a:r>
            <a:endParaRPr lang="en-GB" sz="1900" dirty="0">
              <a:solidFill>
                <a:schemeClr val="bg1"/>
              </a:solidFill>
              <a:effectLst/>
              <a:latin typeface="Times New Roman" panose="02020603050405020304" pitchFamily="18" charset="0"/>
              <a:ea typeface="Times New Roman" panose="02020603050405020304" pitchFamily="18" charset="0"/>
            </a:endParaRPr>
          </a:p>
          <a:p>
            <a:pPr marL="0" marR="0" indent="228600" algn="just"/>
            <a:endParaRPr lang="en-GB" sz="1900" dirty="0">
              <a:solidFill>
                <a:schemeClr val="bg1"/>
              </a:solidFill>
              <a:effectLst/>
              <a:latin typeface="Times New Roman" panose="02020603050405020304" pitchFamily="18" charset="0"/>
              <a:ea typeface="Times New Roman" panose="02020603050405020304" pitchFamily="18" charset="0"/>
            </a:endParaRPr>
          </a:p>
        </p:txBody>
      </p:sp>
      <p:sp>
        <p:nvSpPr>
          <p:cNvPr id="2" name="TextBox 1">
            <a:extLst>
              <a:ext uri="{FF2B5EF4-FFF2-40B4-BE49-F238E27FC236}">
                <a16:creationId xmlns:a16="http://schemas.microsoft.com/office/drawing/2014/main" id="{12B7A501-91A7-F35D-DD60-80F564651308}"/>
              </a:ext>
            </a:extLst>
          </p:cNvPr>
          <p:cNvSpPr txBox="1"/>
          <p:nvPr/>
        </p:nvSpPr>
        <p:spPr>
          <a:xfrm>
            <a:off x="271834" y="55258"/>
            <a:ext cx="4657518" cy="646331"/>
          </a:xfrm>
          <a:prstGeom prst="rect">
            <a:avLst/>
          </a:prstGeom>
          <a:noFill/>
        </p:spPr>
        <p:txBody>
          <a:bodyPr wrap="square" rtlCol="0">
            <a:spAutoFit/>
          </a:bodyPr>
          <a:lstStyle/>
          <a:p>
            <a:r>
              <a:rPr lang="en-GB" sz="3600" dirty="0">
                <a:solidFill>
                  <a:schemeClr val="bg2"/>
                </a:solidFill>
                <a:latin typeface="Times New Roman" panose="02020603050405020304" pitchFamily="18" charset="0"/>
                <a:cs typeface="Times New Roman" panose="02020603050405020304" pitchFamily="18" charset="0"/>
              </a:rPr>
              <a:t>Clear – sky conditions</a:t>
            </a:r>
          </a:p>
        </p:txBody>
      </p:sp>
    </p:spTree>
    <p:extLst>
      <p:ext uri="{BB962C8B-B14F-4D97-AF65-F5344CB8AC3E}">
        <p14:creationId xmlns:p14="http://schemas.microsoft.com/office/powerpoint/2010/main" val="1664082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D3B3F1-F8F7-C28B-F42C-0E190BDEB4A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D0C6FE3-CFD4-3002-18BC-479F51B39F49}"/>
              </a:ext>
            </a:extLst>
          </p:cNvPr>
          <p:cNvPicPr>
            <a:picLocks noChangeAspect="1"/>
          </p:cNvPicPr>
          <p:nvPr/>
        </p:nvPicPr>
        <p:blipFill>
          <a:blip r:embed="rId2"/>
          <a:stretch>
            <a:fillRect/>
          </a:stretch>
        </p:blipFill>
        <p:spPr>
          <a:xfrm>
            <a:off x="387147" y="916488"/>
            <a:ext cx="8411749" cy="3934374"/>
          </a:xfrm>
          <a:prstGeom prst="rect">
            <a:avLst/>
          </a:prstGeom>
        </p:spPr>
      </p:pic>
      <p:pic>
        <p:nvPicPr>
          <p:cNvPr id="7" name="Picture 6">
            <a:extLst>
              <a:ext uri="{FF2B5EF4-FFF2-40B4-BE49-F238E27FC236}">
                <a16:creationId xmlns:a16="http://schemas.microsoft.com/office/drawing/2014/main" id="{4532C727-1825-94E9-87C2-F537790703C9}"/>
              </a:ext>
            </a:extLst>
          </p:cNvPr>
          <p:cNvPicPr>
            <a:picLocks noChangeAspect="1"/>
          </p:cNvPicPr>
          <p:nvPr/>
        </p:nvPicPr>
        <p:blipFill>
          <a:blip r:embed="rId3"/>
          <a:stretch>
            <a:fillRect/>
          </a:stretch>
        </p:blipFill>
        <p:spPr>
          <a:xfrm>
            <a:off x="7597516" y="3835862"/>
            <a:ext cx="4369378" cy="1229899"/>
          </a:xfrm>
          <a:prstGeom prst="rect">
            <a:avLst/>
          </a:prstGeom>
        </p:spPr>
      </p:pic>
      <p:sp>
        <p:nvSpPr>
          <p:cNvPr id="9" name="TextBox 8">
            <a:extLst>
              <a:ext uri="{FF2B5EF4-FFF2-40B4-BE49-F238E27FC236}">
                <a16:creationId xmlns:a16="http://schemas.microsoft.com/office/drawing/2014/main" id="{8107A1E2-BE6D-CF72-B429-4A470D81F6FF}"/>
              </a:ext>
            </a:extLst>
          </p:cNvPr>
          <p:cNvSpPr txBox="1"/>
          <p:nvPr/>
        </p:nvSpPr>
        <p:spPr>
          <a:xfrm>
            <a:off x="271834" y="5065761"/>
            <a:ext cx="11696523" cy="1938992"/>
          </a:xfrm>
          <a:prstGeom prst="rect">
            <a:avLst/>
          </a:prstGeom>
          <a:noFill/>
        </p:spPr>
        <p:txBody>
          <a:bodyPr wrap="square">
            <a:spAutoFit/>
          </a:bodyPr>
          <a:lstStyle/>
          <a:p>
            <a:pPr marL="0" marR="0" indent="228600" algn="just"/>
            <a:r>
              <a:rPr lang="el-GR" sz="2000" dirty="0">
                <a:solidFill>
                  <a:schemeClr val="bg1"/>
                </a:solidFill>
                <a:effectLst/>
                <a:latin typeface="Times New Roman" panose="02020603050405020304" pitchFamily="18" charset="0"/>
                <a:ea typeface="Times New Roman" panose="02020603050405020304" pitchFamily="18" charset="0"/>
              </a:rPr>
              <a:t>Ξανά, παρατηρούμε ότι οι δύο ευθείες ταυτίζονται απόλυτα. Η κλίση και σε αυτή την περίπτωση ισούται με 1.00 ενώ το </a:t>
            </a:r>
            <a:r>
              <a:rPr lang="en-US" sz="2000" dirty="0">
                <a:solidFill>
                  <a:schemeClr val="bg1"/>
                </a:solidFill>
                <a:effectLst/>
                <a:latin typeface="Times New Roman" panose="02020603050405020304" pitchFamily="18" charset="0"/>
                <a:ea typeface="Times New Roman" panose="02020603050405020304" pitchFamily="18" charset="0"/>
              </a:rPr>
              <a:t>intercept b </a:t>
            </a:r>
            <a:r>
              <a:rPr lang="el-GR" sz="2000" dirty="0">
                <a:solidFill>
                  <a:schemeClr val="bg1"/>
                </a:solidFill>
                <a:effectLst/>
                <a:latin typeface="Times New Roman" panose="02020603050405020304" pitchFamily="18" charset="0"/>
                <a:ea typeface="Times New Roman" panose="02020603050405020304" pitchFamily="18" charset="0"/>
              </a:rPr>
              <a:t>ισούται με -5.684*</a:t>
            </a:r>
            <a:r>
              <a:rPr lang="el-GR" sz="2000" baseline="30000" dirty="0">
                <a:solidFill>
                  <a:schemeClr val="bg1"/>
                </a:solidFill>
                <a:effectLst/>
                <a:latin typeface="Times New Roman" panose="02020603050405020304" pitchFamily="18" charset="0"/>
                <a:ea typeface="Times New Roman" panose="02020603050405020304" pitchFamily="18" charset="0"/>
              </a:rPr>
              <a:t>-14 </a:t>
            </a:r>
            <a:r>
              <a:rPr lang="el-GR" sz="2000" dirty="0">
                <a:solidFill>
                  <a:schemeClr val="bg1"/>
                </a:solidFill>
                <a:effectLst/>
                <a:latin typeface="Times New Roman" panose="02020603050405020304" pitchFamily="18" charset="0"/>
                <a:ea typeface="Times New Roman" panose="02020603050405020304" pitchFamily="18" charset="0"/>
              </a:rPr>
              <a:t> </a:t>
            </a:r>
            <a:r>
              <a:rPr lang="en-US" sz="2000" dirty="0">
                <a:solidFill>
                  <a:schemeClr val="bg1"/>
                </a:solidFill>
                <a:effectLst/>
                <a:latin typeface="Times New Roman" panose="02020603050405020304" pitchFamily="18" charset="0"/>
                <a:ea typeface="Times New Roman" panose="02020603050405020304" pitchFamily="18" charset="0"/>
              </a:rPr>
              <a:t>Wm</a:t>
            </a:r>
            <a:r>
              <a:rPr lang="el-GR" sz="2000" baseline="30000" dirty="0">
                <a:solidFill>
                  <a:schemeClr val="bg1"/>
                </a:solidFill>
                <a:effectLst/>
                <a:latin typeface="Times New Roman" panose="02020603050405020304" pitchFamily="18" charset="0"/>
                <a:ea typeface="Times New Roman" panose="02020603050405020304" pitchFamily="18" charset="0"/>
              </a:rPr>
              <a:t>-2</a:t>
            </a:r>
            <a:r>
              <a:rPr lang="el-GR" sz="2000" dirty="0">
                <a:solidFill>
                  <a:schemeClr val="bg1"/>
                </a:solidFill>
                <a:effectLst/>
                <a:latin typeface="Times New Roman" panose="02020603050405020304" pitchFamily="18" charset="0"/>
                <a:ea typeface="Times New Roman" panose="02020603050405020304" pitchFamily="18" charset="0"/>
              </a:rPr>
              <a:t>. Οπότε και για τις </a:t>
            </a:r>
            <a:r>
              <a:rPr lang="en-US" sz="2000" dirty="0">
                <a:solidFill>
                  <a:schemeClr val="bg1"/>
                </a:solidFill>
                <a:effectLst/>
                <a:latin typeface="Times New Roman" panose="02020603050405020304" pitchFamily="18" charset="0"/>
                <a:ea typeface="Times New Roman" panose="02020603050405020304" pitchFamily="18" charset="0"/>
              </a:rPr>
              <a:t>intermediate </a:t>
            </a:r>
            <a:r>
              <a:rPr lang="el-GR" sz="2000" dirty="0">
                <a:solidFill>
                  <a:schemeClr val="bg1"/>
                </a:solidFill>
                <a:effectLst/>
                <a:latin typeface="Times New Roman" panose="02020603050405020304" pitchFamily="18" charset="0"/>
                <a:ea typeface="Times New Roman" panose="02020603050405020304" pitchFamily="18" charset="0"/>
              </a:rPr>
              <a:t>συνθήκες, το </a:t>
            </a:r>
            <a:r>
              <a:rPr lang="en-US" sz="2000" dirty="0">
                <a:solidFill>
                  <a:schemeClr val="bg1"/>
                </a:solidFill>
                <a:effectLst/>
                <a:latin typeface="Times New Roman" panose="02020603050405020304" pitchFamily="18" charset="0"/>
                <a:ea typeface="Times New Roman" panose="02020603050405020304" pitchFamily="18" charset="0"/>
              </a:rPr>
              <a:t>Linear Regression </a:t>
            </a:r>
            <a:r>
              <a:rPr lang="el-GR" sz="2000" dirty="0">
                <a:solidFill>
                  <a:schemeClr val="bg1"/>
                </a:solidFill>
                <a:effectLst/>
                <a:latin typeface="Times New Roman" panose="02020603050405020304" pitchFamily="18" charset="0"/>
                <a:ea typeface="Times New Roman" panose="02020603050405020304" pitchFamily="18" charset="0"/>
              </a:rPr>
              <a:t>βρίσκει καλή εφαρμογή ως μέθοδος διόρθωσης των </a:t>
            </a:r>
            <a:r>
              <a:rPr lang="el-GR" sz="2000" dirty="0" err="1">
                <a:solidFill>
                  <a:schemeClr val="bg1"/>
                </a:solidFill>
                <a:effectLst/>
                <a:latin typeface="Times New Roman" panose="02020603050405020304" pitchFamily="18" charset="0"/>
                <a:ea typeface="Times New Roman" panose="02020603050405020304" pitchFamily="18" charset="0"/>
              </a:rPr>
              <a:t>μοντελοποιημένων</a:t>
            </a:r>
            <a:r>
              <a:rPr lang="el-GR" sz="2000" dirty="0">
                <a:solidFill>
                  <a:schemeClr val="bg1"/>
                </a:solidFill>
                <a:effectLst/>
                <a:latin typeface="Times New Roman" panose="02020603050405020304" pitchFamily="18" charset="0"/>
                <a:ea typeface="Times New Roman" panose="02020603050405020304" pitchFamily="18" charset="0"/>
              </a:rPr>
              <a:t> δεδομένων, κάτι που επιβεβαιώνεται και από τον διπλανό πίνακα ο οποίος παρουσιάζει τα στατιστικά μεγέθη που συνοδεύουν τις 2 παραπάνω γραφικές παραστάσεις.</a:t>
            </a:r>
            <a:endParaRPr lang="en-GB" sz="2000" dirty="0">
              <a:solidFill>
                <a:schemeClr val="bg1"/>
              </a:solidFill>
              <a:effectLst/>
              <a:latin typeface="Times New Roman" panose="02020603050405020304" pitchFamily="18" charset="0"/>
              <a:ea typeface="Times New Roman" panose="02020603050405020304" pitchFamily="18" charset="0"/>
            </a:endParaRPr>
          </a:p>
          <a:p>
            <a:pPr marL="0" marR="0" indent="228600" algn="just"/>
            <a:endParaRPr lang="en-GB" sz="2000" dirty="0">
              <a:solidFill>
                <a:schemeClr val="bg1"/>
              </a:solidFill>
              <a:effectLst/>
              <a:latin typeface="Times New Roman" panose="02020603050405020304" pitchFamily="18" charset="0"/>
              <a:ea typeface="Times New Roman" panose="02020603050405020304" pitchFamily="18" charset="0"/>
            </a:endParaRPr>
          </a:p>
        </p:txBody>
      </p:sp>
      <p:sp>
        <p:nvSpPr>
          <p:cNvPr id="2" name="TextBox 1">
            <a:extLst>
              <a:ext uri="{FF2B5EF4-FFF2-40B4-BE49-F238E27FC236}">
                <a16:creationId xmlns:a16="http://schemas.microsoft.com/office/drawing/2014/main" id="{B5AE60DC-86BF-C3A8-1CD4-F334A6DD299B}"/>
              </a:ext>
            </a:extLst>
          </p:cNvPr>
          <p:cNvSpPr txBox="1"/>
          <p:nvPr/>
        </p:nvSpPr>
        <p:spPr>
          <a:xfrm>
            <a:off x="271834" y="55258"/>
            <a:ext cx="5950290" cy="646331"/>
          </a:xfrm>
          <a:prstGeom prst="rect">
            <a:avLst/>
          </a:prstGeom>
          <a:noFill/>
        </p:spPr>
        <p:txBody>
          <a:bodyPr wrap="square" rtlCol="0">
            <a:spAutoFit/>
          </a:bodyPr>
          <a:lstStyle/>
          <a:p>
            <a:r>
              <a:rPr lang="en-GB" sz="3600" dirty="0">
                <a:solidFill>
                  <a:schemeClr val="bg2"/>
                </a:solidFill>
                <a:latin typeface="Times New Roman" panose="02020603050405020304" pitchFamily="18" charset="0"/>
                <a:cs typeface="Times New Roman" panose="02020603050405020304" pitchFamily="18" charset="0"/>
              </a:rPr>
              <a:t>Intermediate – sky conditions</a:t>
            </a:r>
          </a:p>
        </p:txBody>
      </p:sp>
    </p:spTree>
    <p:extLst>
      <p:ext uri="{BB962C8B-B14F-4D97-AF65-F5344CB8AC3E}">
        <p14:creationId xmlns:p14="http://schemas.microsoft.com/office/powerpoint/2010/main" val="688523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45CAE9-C653-AC56-2715-9FCD07EC9D7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68B4EF3-E878-E075-BEF0-C8D52D717E7A}"/>
              </a:ext>
            </a:extLst>
          </p:cNvPr>
          <p:cNvPicPr>
            <a:picLocks noChangeAspect="1"/>
          </p:cNvPicPr>
          <p:nvPr/>
        </p:nvPicPr>
        <p:blipFill>
          <a:blip r:embed="rId2"/>
          <a:stretch>
            <a:fillRect/>
          </a:stretch>
        </p:blipFill>
        <p:spPr>
          <a:xfrm>
            <a:off x="352662" y="922306"/>
            <a:ext cx="8354591" cy="4020111"/>
          </a:xfrm>
          <a:prstGeom prst="rect">
            <a:avLst/>
          </a:prstGeom>
        </p:spPr>
      </p:pic>
      <p:pic>
        <p:nvPicPr>
          <p:cNvPr id="7" name="Picture 6">
            <a:extLst>
              <a:ext uri="{FF2B5EF4-FFF2-40B4-BE49-F238E27FC236}">
                <a16:creationId xmlns:a16="http://schemas.microsoft.com/office/drawing/2014/main" id="{433F4C04-76CB-FA30-297C-A8EFBBBC2433}"/>
              </a:ext>
            </a:extLst>
          </p:cNvPr>
          <p:cNvPicPr>
            <a:picLocks noChangeAspect="1"/>
          </p:cNvPicPr>
          <p:nvPr/>
        </p:nvPicPr>
        <p:blipFill>
          <a:blip r:embed="rId3"/>
          <a:stretch>
            <a:fillRect/>
          </a:stretch>
        </p:blipFill>
        <p:spPr>
          <a:xfrm>
            <a:off x="7651531" y="4170291"/>
            <a:ext cx="4294822" cy="1236148"/>
          </a:xfrm>
          <a:prstGeom prst="rect">
            <a:avLst/>
          </a:prstGeom>
        </p:spPr>
      </p:pic>
      <p:sp>
        <p:nvSpPr>
          <p:cNvPr id="9" name="TextBox 8">
            <a:extLst>
              <a:ext uri="{FF2B5EF4-FFF2-40B4-BE49-F238E27FC236}">
                <a16:creationId xmlns:a16="http://schemas.microsoft.com/office/drawing/2014/main" id="{F1195CC8-1E62-98B8-BE4E-86DC7672B719}"/>
              </a:ext>
            </a:extLst>
          </p:cNvPr>
          <p:cNvSpPr txBox="1"/>
          <p:nvPr/>
        </p:nvSpPr>
        <p:spPr>
          <a:xfrm>
            <a:off x="352662" y="5368031"/>
            <a:ext cx="11593691" cy="1015663"/>
          </a:xfrm>
          <a:prstGeom prst="rect">
            <a:avLst/>
          </a:prstGeom>
          <a:noFill/>
        </p:spPr>
        <p:txBody>
          <a:bodyPr wrap="square">
            <a:spAutoFit/>
          </a:bodyPr>
          <a:lstStyle/>
          <a:p>
            <a:pPr algn="just"/>
            <a:r>
              <a:rPr lang="el-GR" sz="2000" dirty="0">
                <a:solidFill>
                  <a:schemeClr val="bg1"/>
                </a:solidFill>
                <a:effectLst/>
                <a:latin typeface="Times New Roman" panose="02020603050405020304" pitchFamily="18" charset="0"/>
                <a:ea typeface="Times New Roman" panose="02020603050405020304" pitchFamily="18" charset="0"/>
              </a:rPr>
              <a:t>Και σε αυτή την περίπτωση παρατηρούμε ότι τα διορθωμένα δεδομένα ανταποκρίνονται όπως ήταν αναμενόμενο στην διόρθωση που εφαρμόσαμε. Η κλίση της ευθείας ισούται ακριβώς με την μονάδα και ο σταθερός όρος ισούται με -9.948 * 10</a:t>
            </a:r>
            <a:r>
              <a:rPr lang="el-GR" sz="2000" baseline="30000" dirty="0">
                <a:solidFill>
                  <a:schemeClr val="bg1"/>
                </a:solidFill>
                <a:effectLst/>
                <a:latin typeface="Times New Roman" panose="02020603050405020304" pitchFamily="18" charset="0"/>
                <a:ea typeface="Times New Roman" panose="02020603050405020304" pitchFamily="18" charset="0"/>
              </a:rPr>
              <a:t>-14</a:t>
            </a:r>
            <a:r>
              <a:rPr lang="el-GR" sz="2000" dirty="0">
                <a:solidFill>
                  <a:schemeClr val="bg1"/>
                </a:solidFill>
                <a:effectLst/>
                <a:latin typeface="Times New Roman" panose="02020603050405020304" pitchFamily="18" charset="0"/>
                <a:ea typeface="Times New Roman" panose="02020603050405020304" pitchFamily="18" charset="0"/>
              </a:rPr>
              <a:t> </a:t>
            </a:r>
            <a:r>
              <a:rPr lang="en-US" sz="2000" dirty="0">
                <a:solidFill>
                  <a:schemeClr val="bg1"/>
                </a:solidFill>
                <a:effectLst/>
                <a:latin typeface="Times New Roman" panose="02020603050405020304" pitchFamily="18" charset="0"/>
                <a:ea typeface="Times New Roman" panose="02020603050405020304" pitchFamily="18" charset="0"/>
              </a:rPr>
              <a:t>Wm</a:t>
            </a:r>
            <a:r>
              <a:rPr lang="el-GR" sz="2000" baseline="30000" dirty="0">
                <a:solidFill>
                  <a:schemeClr val="bg1"/>
                </a:solidFill>
                <a:effectLst/>
                <a:latin typeface="Times New Roman" panose="02020603050405020304" pitchFamily="18" charset="0"/>
                <a:ea typeface="Times New Roman" panose="02020603050405020304" pitchFamily="18" charset="0"/>
              </a:rPr>
              <a:t>-2 </a:t>
            </a:r>
            <a:r>
              <a:rPr lang="el-GR" sz="2000" dirty="0">
                <a:solidFill>
                  <a:schemeClr val="bg1"/>
                </a:solidFill>
                <a:effectLst/>
                <a:latin typeface="Times New Roman" panose="02020603050405020304" pitchFamily="18" charset="0"/>
                <a:ea typeface="Times New Roman" panose="02020603050405020304" pitchFamily="18" charset="0"/>
              </a:rPr>
              <a:t>, προσεγγίζει δηλαδή ξανά το μηδέν. </a:t>
            </a:r>
            <a:endParaRPr lang="en-GB" sz="2000" dirty="0">
              <a:solidFill>
                <a:schemeClr val="bg1"/>
              </a:solidFill>
            </a:endParaRPr>
          </a:p>
        </p:txBody>
      </p:sp>
      <p:sp>
        <p:nvSpPr>
          <p:cNvPr id="2" name="TextBox 1">
            <a:extLst>
              <a:ext uri="{FF2B5EF4-FFF2-40B4-BE49-F238E27FC236}">
                <a16:creationId xmlns:a16="http://schemas.microsoft.com/office/drawing/2014/main" id="{B50AFABA-32DB-CF6D-B42F-AE88542CDB65}"/>
              </a:ext>
            </a:extLst>
          </p:cNvPr>
          <p:cNvSpPr txBox="1"/>
          <p:nvPr/>
        </p:nvSpPr>
        <p:spPr>
          <a:xfrm>
            <a:off x="271834" y="55258"/>
            <a:ext cx="5950290" cy="646331"/>
          </a:xfrm>
          <a:prstGeom prst="rect">
            <a:avLst/>
          </a:prstGeom>
          <a:noFill/>
        </p:spPr>
        <p:txBody>
          <a:bodyPr wrap="square" rtlCol="0">
            <a:spAutoFit/>
          </a:bodyPr>
          <a:lstStyle/>
          <a:p>
            <a:r>
              <a:rPr lang="en-GB" sz="3600" dirty="0">
                <a:solidFill>
                  <a:schemeClr val="bg2"/>
                </a:solidFill>
                <a:latin typeface="Times New Roman" panose="02020603050405020304" pitchFamily="18" charset="0"/>
                <a:cs typeface="Times New Roman" panose="02020603050405020304" pitchFamily="18" charset="0"/>
              </a:rPr>
              <a:t>Cloudy – sky conditions</a:t>
            </a:r>
          </a:p>
        </p:txBody>
      </p:sp>
    </p:spTree>
    <p:extLst>
      <p:ext uri="{BB962C8B-B14F-4D97-AF65-F5344CB8AC3E}">
        <p14:creationId xmlns:p14="http://schemas.microsoft.com/office/powerpoint/2010/main" val="2126903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784517-04CA-A180-1DEC-BEEAFB55528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3DB4EE1-810D-DFEA-8B21-46329E7C901B}"/>
              </a:ext>
            </a:extLst>
          </p:cNvPr>
          <p:cNvSpPr txBox="1"/>
          <p:nvPr/>
        </p:nvSpPr>
        <p:spPr>
          <a:xfrm>
            <a:off x="1395248" y="1690062"/>
            <a:ext cx="9401504" cy="3170099"/>
          </a:xfrm>
          <a:prstGeom prst="rect">
            <a:avLst/>
          </a:prstGeom>
          <a:noFill/>
        </p:spPr>
        <p:txBody>
          <a:bodyPr wrap="square">
            <a:spAutoFit/>
          </a:bodyPr>
          <a:lstStyle/>
          <a:p>
            <a:pPr algn="just"/>
            <a:r>
              <a:rPr lang="el-GR" sz="2000" dirty="0">
                <a:solidFill>
                  <a:schemeClr val="bg1"/>
                </a:solidFill>
                <a:effectLst/>
                <a:latin typeface="Times New Roman" panose="02020603050405020304" pitchFamily="18" charset="0"/>
                <a:ea typeface="Times New Roman" panose="02020603050405020304" pitchFamily="18" charset="0"/>
              </a:rPr>
              <a:t>Από τα παραπάνω προκύπτει ότι το πρώτο κομμάτι της γραμμικής παλινδρόμησης που αναφέρεται στο </a:t>
            </a:r>
            <a:r>
              <a:rPr lang="en-US" sz="2000" dirty="0">
                <a:solidFill>
                  <a:schemeClr val="bg1"/>
                </a:solidFill>
                <a:effectLst/>
                <a:latin typeface="Times New Roman" panose="02020603050405020304" pitchFamily="18" charset="0"/>
                <a:ea typeface="Times New Roman" panose="02020603050405020304" pitchFamily="18" charset="0"/>
              </a:rPr>
              <a:t>training period </a:t>
            </a:r>
            <a:r>
              <a:rPr lang="el-GR" sz="2000" dirty="0">
                <a:solidFill>
                  <a:schemeClr val="bg1"/>
                </a:solidFill>
                <a:effectLst/>
                <a:latin typeface="Times New Roman" panose="02020603050405020304" pitchFamily="18" charset="0"/>
                <a:ea typeface="Times New Roman" panose="02020603050405020304" pitchFamily="18" charset="0"/>
              </a:rPr>
              <a:t>ανταποκρίνεται επιτυχώς στις προσδοκίες μας και παρέχει τις αναμενόμενες διορθωμένες τιμές των </a:t>
            </a:r>
            <a:r>
              <a:rPr lang="el-GR" sz="2000" dirty="0" err="1">
                <a:solidFill>
                  <a:schemeClr val="bg1"/>
                </a:solidFill>
                <a:effectLst/>
                <a:latin typeface="Times New Roman" panose="02020603050405020304" pitchFamily="18" charset="0"/>
                <a:ea typeface="Times New Roman" panose="02020603050405020304" pitchFamily="18" charset="0"/>
              </a:rPr>
              <a:t>μοντελοποιημένων</a:t>
            </a:r>
            <a:r>
              <a:rPr lang="el-GR" sz="2000" dirty="0">
                <a:solidFill>
                  <a:schemeClr val="bg1"/>
                </a:solidFill>
                <a:effectLst/>
                <a:latin typeface="Times New Roman" panose="02020603050405020304" pitchFamily="18" charset="0"/>
                <a:ea typeface="Times New Roman" panose="02020603050405020304" pitchFamily="18" charset="0"/>
              </a:rPr>
              <a:t> δεδομένων που παρέχει το </a:t>
            </a:r>
            <a:r>
              <a:rPr lang="en-US" sz="2000" dirty="0">
                <a:solidFill>
                  <a:schemeClr val="bg1"/>
                </a:solidFill>
                <a:effectLst/>
                <a:latin typeface="Times New Roman" panose="02020603050405020304" pitchFamily="18" charset="0"/>
                <a:ea typeface="Times New Roman" panose="02020603050405020304" pitchFamily="18" charset="0"/>
              </a:rPr>
              <a:t>CAMS</a:t>
            </a:r>
            <a:r>
              <a:rPr lang="el-GR" sz="2000" dirty="0">
                <a:solidFill>
                  <a:schemeClr val="bg1"/>
                </a:solidFill>
                <a:effectLst/>
                <a:latin typeface="Times New Roman" panose="02020603050405020304" pitchFamily="18" charset="0"/>
                <a:ea typeface="Times New Roman" panose="02020603050405020304" pitchFamily="18" charset="0"/>
              </a:rPr>
              <a:t>. </a:t>
            </a:r>
            <a:r>
              <a:rPr lang="el-GR" sz="2200" b="1" dirty="0">
                <a:solidFill>
                  <a:schemeClr val="accent5">
                    <a:lumMod val="75000"/>
                  </a:schemeClr>
                </a:solidFill>
                <a:effectLst/>
                <a:latin typeface="Times New Roman" panose="02020603050405020304" pitchFamily="18" charset="0"/>
                <a:ea typeface="Times New Roman" panose="02020603050405020304" pitchFamily="18" charset="0"/>
              </a:rPr>
              <a:t>Το </a:t>
            </a:r>
            <a:r>
              <a:rPr lang="en-US" sz="2200" b="1" dirty="0">
                <a:solidFill>
                  <a:schemeClr val="accent5">
                    <a:lumMod val="75000"/>
                  </a:schemeClr>
                </a:solidFill>
                <a:effectLst/>
                <a:latin typeface="Times New Roman" panose="02020603050405020304" pitchFamily="18" charset="0"/>
                <a:ea typeface="Times New Roman" panose="02020603050405020304" pitchFamily="18" charset="0"/>
              </a:rPr>
              <a:t>Mean Bias Error </a:t>
            </a:r>
            <a:r>
              <a:rPr lang="el-GR" sz="2200" b="1" dirty="0">
                <a:solidFill>
                  <a:schemeClr val="accent5">
                    <a:lumMod val="75000"/>
                  </a:schemeClr>
                </a:solidFill>
                <a:effectLst/>
                <a:latin typeface="Times New Roman" panose="02020603050405020304" pitchFamily="18" charset="0"/>
                <a:ea typeface="Times New Roman" panose="02020603050405020304" pitchFamily="18" charset="0"/>
              </a:rPr>
              <a:t>μηδενίζεται επιτυχώς </a:t>
            </a:r>
            <a:r>
              <a:rPr lang="el-GR" sz="2000" dirty="0">
                <a:solidFill>
                  <a:schemeClr val="bg1"/>
                </a:solidFill>
                <a:effectLst/>
                <a:latin typeface="Times New Roman" panose="02020603050405020304" pitchFamily="18" charset="0"/>
                <a:ea typeface="Times New Roman" panose="02020603050405020304" pitchFamily="18" charset="0"/>
              </a:rPr>
              <a:t>και για τις 3 συνθήκες μετά την εφαρμογή της μεθόδου και οι συντελεστές </a:t>
            </a:r>
            <a:r>
              <a:rPr lang="en-US" sz="2000" dirty="0">
                <a:solidFill>
                  <a:schemeClr val="bg1"/>
                </a:solidFill>
                <a:effectLst/>
                <a:latin typeface="Times New Roman" panose="02020603050405020304" pitchFamily="18" charset="0"/>
                <a:ea typeface="Times New Roman" panose="02020603050405020304" pitchFamily="18" charset="0"/>
              </a:rPr>
              <a:t>a </a:t>
            </a:r>
            <a:r>
              <a:rPr lang="el-GR" sz="2000" dirty="0">
                <a:solidFill>
                  <a:schemeClr val="bg1"/>
                </a:solidFill>
                <a:effectLst/>
                <a:latin typeface="Times New Roman" panose="02020603050405020304" pitchFamily="18" charset="0"/>
                <a:ea typeface="Times New Roman" panose="02020603050405020304" pitchFamily="18" charset="0"/>
              </a:rPr>
              <a:t>και </a:t>
            </a:r>
            <a:r>
              <a:rPr lang="en-US" sz="2000" dirty="0">
                <a:solidFill>
                  <a:schemeClr val="bg1"/>
                </a:solidFill>
                <a:effectLst/>
                <a:latin typeface="Times New Roman" panose="02020603050405020304" pitchFamily="18" charset="0"/>
                <a:ea typeface="Times New Roman" panose="02020603050405020304" pitchFamily="18" charset="0"/>
              </a:rPr>
              <a:t>b </a:t>
            </a:r>
            <a:r>
              <a:rPr lang="el-GR" sz="2000" dirty="0">
                <a:solidFill>
                  <a:schemeClr val="bg1"/>
                </a:solidFill>
                <a:effectLst/>
                <a:latin typeface="Times New Roman" panose="02020603050405020304" pitchFamily="18" charset="0"/>
                <a:ea typeface="Times New Roman" panose="02020603050405020304" pitchFamily="18" charset="0"/>
              </a:rPr>
              <a:t>αποκτούν τις αναμενόμενες τιμές τους. Έχοντας λοιπόν τα αποτελέσματα αυτά, μπορούμε πλέον να εξάγουμε τους συντελεστές </a:t>
            </a:r>
            <a:r>
              <a:rPr lang="en-US" sz="2000" dirty="0">
                <a:solidFill>
                  <a:schemeClr val="bg1"/>
                </a:solidFill>
                <a:effectLst/>
                <a:latin typeface="Times New Roman" panose="02020603050405020304" pitchFamily="18" charset="0"/>
                <a:ea typeface="Times New Roman" panose="02020603050405020304" pitchFamily="18" charset="0"/>
              </a:rPr>
              <a:t>a</a:t>
            </a:r>
            <a:r>
              <a:rPr lang="el-GR" sz="2000" dirty="0">
                <a:solidFill>
                  <a:schemeClr val="bg1"/>
                </a:solidFill>
                <a:effectLst/>
                <a:latin typeface="Times New Roman" panose="02020603050405020304" pitchFamily="18" charset="0"/>
                <a:ea typeface="Times New Roman" panose="02020603050405020304" pitchFamily="18" charset="0"/>
              </a:rPr>
              <a:t>* και </a:t>
            </a:r>
            <a:r>
              <a:rPr lang="en-US" sz="2000" dirty="0">
                <a:solidFill>
                  <a:schemeClr val="bg1"/>
                </a:solidFill>
                <a:effectLst/>
                <a:latin typeface="Times New Roman" panose="02020603050405020304" pitchFamily="18" charset="0"/>
                <a:ea typeface="Times New Roman" panose="02020603050405020304" pitchFamily="18" charset="0"/>
              </a:rPr>
              <a:t>b</a:t>
            </a:r>
            <a:r>
              <a:rPr lang="el-GR" sz="2000" dirty="0">
                <a:solidFill>
                  <a:schemeClr val="bg1"/>
                </a:solidFill>
                <a:effectLst/>
                <a:latin typeface="Times New Roman" panose="02020603050405020304" pitchFamily="18" charset="0"/>
                <a:ea typeface="Times New Roman" panose="02020603050405020304" pitchFamily="18" charset="0"/>
              </a:rPr>
              <a:t>* που θα προκύψουν αναπαριστώντας γραφικά την εξίσωση εκείνη που συνδέει τα αρχικά </a:t>
            </a:r>
            <a:r>
              <a:rPr lang="el-GR" sz="2000" dirty="0" err="1">
                <a:solidFill>
                  <a:schemeClr val="bg1"/>
                </a:solidFill>
                <a:effectLst/>
                <a:latin typeface="Times New Roman" panose="02020603050405020304" pitchFamily="18" charset="0"/>
                <a:ea typeface="Times New Roman" panose="02020603050405020304" pitchFamily="18" charset="0"/>
              </a:rPr>
              <a:t>μοντελοποιημένα</a:t>
            </a:r>
            <a:r>
              <a:rPr lang="el-GR" sz="2000" dirty="0">
                <a:solidFill>
                  <a:schemeClr val="bg1"/>
                </a:solidFill>
                <a:effectLst/>
                <a:latin typeface="Times New Roman" panose="02020603050405020304" pitchFamily="18" charset="0"/>
                <a:ea typeface="Times New Roman" panose="02020603050405020304" pitchFamily="18" charset="0"/>
              </a:rPr>
              <a:t> δεδομένα του </a:t>
            </a:r>
            <a:r>
              <a:rPr lang="en-US" sz="2000" dirty="0">
                <a:solidFill>
                  <a:schemeClr val="bg1"/>
                </a:solidFill>
                <a:effectLst/>
                <a:latin typeface="Times New Roman" panose="02020603050405020304" pitchFamily="18" charset="0"/>
                <a:ea typeface="Times New Roman" panose="02020603050405020304" pitchFamily="18" charset="0"/>
              </a:rPr>
              <a:t>CAMS </a:t>
            </a:r>
            <a:r>
              <a:rPr lang="el-GR" sz="2000" dirty="0">
                <a:solidFill>
                  <a:schemeClr val="bg1"/>
                </a:solidFill>
                <a:effectLst/>
                <a:latin typeface="Times New Roman" panose="02020603050405020304" pitchFamily="18" charset="0"/>
                <a:ea typeface="Times New Roman" panose="02020603050405020304" pitchFamily="18" charset="0"/>
              </a:rPr>
              <a:t>με τα δεδομένα που προκύπτουν μετά την αρχική διόρθωση μέσω του </a:t>
            </a:r>
            <a:r>
              <a:rPr lang="en-US" sz="2000" dirty="0">
                <a:solidFill>
                  <a:schemeClr val="bg1"/>
                </a:solidFill>
                <a:effectLst/>
                <a:latin typeface="Times New Roman" panose="02020603050405020304" pitchFamily="18" charset="0"/>
                <a:ea typeface="Times New Roman" panose="02020603050405020304" pitchFamily="18" charset="0"/>
              </a:rPr>
              <a:t>linear regression</a:t>
            </a:r>
            <a:r>
              <a:rPr lang="el-GR" sz="2000" dirty="0">
                <a:solidFill>
                  <a:schemeClr val="bg1"/>
                </a:solidFill>
                <a:effectLst/>
                <a:latin typeface="Times New Roman" panose="02020603050405020304" pitchFamily="18" charset="0"/>
                <a:ea typeface="Times New Roman" panose="02020603050405020304" pitchFamily="18" charset="0"/>
              </a:rPr>
              <a:t>. Οι γραφικές αυτές παραστάσεις παρουσιάζονται στην συνέχεια, μαζί με τις αντίστοιχες εξισώσεις που τις συνοδεύουν. </a:t>
            </a:r>
            <a:endParaRPr lang="en-GB" sz="2000" dirty="0">
              <a:solidFill>
                <a:schemeClr val="bg1"/>
              </a:solidFill>
            </a:endParaRPr>
          </a:p>
        </p:txBody>
      </p:sp>
    </p:spTree>
    <p:extLst>
      <p:ext uri="{BB962C8B-B14F-4D97-AF65-F5344CB8AC3E}">
        <p14:creationId xmlns:p14="http://schemas.microsoft.com/office/powerpoint/2010/main" val="891100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9071E5-575D-785B-4D4D-D98C389D748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80B2401-4B6D-39CE-2C53-BAE659AD6205}"/>
              </a:ext>
            </a:extLst>
          </p:cNvPr>
          <p:cNvPicPr>
            <a:picLocks noChangeAspect="1"/>
          </p:cNvPicPr>
          <p:nvPr/>
        </p:nvPicPr>
        <p:blipFill>
          <a:blip r:embed="rId2"/>
          <a:stretch>
            <a:fillRect/>
          </a:stretch>
        </p:blipFill>
        <p:spPr>
          <a:xfrm>
            <a:off x="3633443" y="938268"/>
            <a:ext cx="4925112" cy="4601217"/>
          </a:xfrm>
          <a:prstGeom prst="rect">
            <a:avLst/>
          </a:prstGeom>
        </p:spPr>
      </p:pic>
      <p:pic>
        <p:nvPicPr>
          <p:cNvPr id="7" name="Picture 6">
            <a:extLst>
              <a:ext uri="{FF2B5EF4-FFF2-40B4-BE49-F238E27FC236}">
                <a16:creationId xmlns:a16="http://schemas.microsoft.com/office/drawing/2014/main" id="{F485B233-6101-D538-DE03-3E3F1D2AC308}"/>
              </a:ext>
            </a:extLst>
          </p:cNvPr>
          <p:cNvPicPr>
            <a:picLocks noChangeAspect="1"/>
          </p:cNvPicPr>
          <p:nvPr/>
        </p:nvPicPr>
        <p:blipFill>
          <a:blip r:embed="rId3"/>
          <a:stretch>
            <a:fillRect/>
          </a:stretch>
        </p:blipFill>
        <p:spPr>
          <a:xfrm>
            <a:off x="3049783" y="5776165"/>
            <a:ext cx="6092433" cy="345943"/>
          </a:xfrm>
          <a:prstGeom prst="rect">
            <a:avLst/>
          </a:prstGeom>
        </p:spPr>
      </p:pic>
      <p:sp>
        <p:nvSpPr>
          <p:cNvPr id="2" name="TextBox 1">
            <a:extLst>
              <a:ext uri="{FF2B5EF4-FFF2-40B4-BE49-F238E27FC236}">
                <a16:creationId xmlns:a16="http://schemas.microsoft.com/office/drawing/2014/main" id="{88B5C3BF-F0E8-1AD8-435B-3073C3523586}"/>
              </a:ext>
            </a:extLst>
          </p:cNvPr>
          <p:cNvSpPr txBox="1"/>
          <p:nvPr/>
        </p:nvSpPr>
        <p:spPr>
          <a:xfrm>
            <a:off x="271834" y="55258"/>
            <a:ext cx="4657518" cy="646331"/>
          </a:xfrm>
          <a:prstGeom prst="rect">
            <a:avLst/>
          </a:prstGeom>
          <a:noFill/>
        </p:spPr>
        <p:txBody>
          <a:bodyPr wrap="square" rtlCol="0">
            <a:spAutoFit/>
          </a:bodyPr>
          <a:lstStyle/>
          <a:p>
            <a:r>
              <a:rPr lang="en-GB" sz="3600" dirty="0">
                <a:solidFill>
                  <a:schemeClr val="bg2"/>
                </a:solidFill>
                <a:latin typeface="Times New Roman" panose="02020603050405020304" pitchFamily="18" charset="0"/>
                <a:cs typeface="Times New Roman" panose="02020603050405020304" pitchFamily="18" charset="0"/>
              </a:rPr>
              <a:t>Clear – sky conditions</a:t>
            </a:r>
          </a:p>
        </p:txBody>
      </p:sp>
    </p:spTree>
    <p:extLst>
      <p:ext uri="{BB962C8B-B14F-4D97-AF65-F5344CB8AC3E}">
        <p14:creationId xmlns:p14="http://schemas.microsoft.com/office/powerpoint/2010/main" val="797786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D19708-469B-8F48-C491-1BC17C40FA9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4599ACE-B20D-A745-408B-E05E9F62F68B}"/>
              </a:ext>
            </a:extLst>
          </p:cNvPr>
          <p:cNvPicPr>
            <a:picLocks noChangeAspect="1"/>
          </p:cNvPicPr>
          <p:nvPr/>
        </p:nvPicPr>
        <p:blipFill>
          <a:blip r:embed="rId2"/>
          <a:stretch>
            <a:fillRect/>
          </a:stretch>
        </p:blipFill>
        <p:spPr>
          <a:xfrm>
            <a:off x="3705785" y="908858"/>
            <a:ext cx="4780429" cy="4599432"/>
          </a:xfrm>
          <a:prstGeom prst="rect">
            <a:avLst/>
          </a:prstGeom>
        </p:spPr>
      </p:pic>
      <p:pic>
        <p:nvPicPr>
          <p:cNvPr id="5" name="Picture 4">
            <a:extLst>
              <a:ext uri="{FF2B5EF4-FFF2-40B4-BE49-F238E27FC236}">
                <a16:creationId xmlns:a16="http://schemas.microsoft.com/office/drawing/2014/main" id="{432DF206-D203-6CB2-CD71-BDE368B1F81D}"/>
              </a:ext>
            </a:extLst>
          </p:cNvPr>
          <p:cNvPicPr>
            <a:picLocks noChangeAspect="1"/>
          </p:cNvPicPr>
          <p:nvPr/>
        </p:nvPicPr>
        <p:blipFill>
          <a:blip r:embed="rId3"/>
          <a:stretch>
            <a:fillRect/>
          </a:stretch>
        </p:blipFill>
        <p:spPr>
          <a:xfrm>
            <a:off x="3051047" y="5863935"/>
            <a:ext cx="6089904" cy="471354"/>
          </a:xfrm>
          <a:prstGeom prst="rect">
            <a:avLst/>
          </a:prstGeom>
        </p:spPr>
      </p:pic>
      <p:sp>
        <p:nvSpPr>
          <p:cNvPr id="2" name="TextBox 1">
            <a:extLst>
              <a:ext uri="{FF2B5EF4-FFF2-40B4-BE49-F238E27FC236}">
                <a16:creationId xmlns:a16="http://schemas.microsoft.com/office/drawing/2014/main" id="{C0DB9CEC-C17C-64FB-E8DB-D5ABB393B75A}"/>
              </a:ext>
            </a:extLst>
          </p:cNvPr>
          <p:cNvSpPr txBox="1"/>
          <p:nvPr/>
        </p:nvSpPr>
        <p:spPr>
          <a:xfrm>
            <a:off x="271834" y="55258"/>
            <a:ext cx="5950290" cy="646331"/>
          </a:xfrm>
          <a:prstGeom prst="rect">
            <a:avLst/>
          </a:prstGeom>
          <a:noFill/>
        </p:spPr>
        <p:txBody>
          <a:bodyPr wrap="square" rtlCol="0">
            <a:spAutoFit/>
          </a:bodyPr>
          <a:lstStyle/>
          <a:p>
            <a:r>
              <a:rPr lang="en-GB" sz="3600" dirty="0">
                <a:solidFill>
                  <a:schemeClr val="bg2"/>
                </a:solidFill>
                <a:latin typeface="Times New Roman" panose="02020603050405020304" pitchFamily="18" charset="0"/>
                <a:cs typeface="Times New Roman" panose="02020603050405020304" pitchFamily="18" charset="0"/>
              </a:rPr>
              <a:t>Intermediate – sky conditions</a:t>
            </a:r>
          </a:p>
        </p:txBody>
      </p:sp>
    </p:spTree>
    <p:extLst>
      <p:ext uri="{BB962C8B-B14F-4D97-AF65-F5344CB8AC3E}">
        <p14:creationId xmlns:p14="http://schemas.microsoft.com/office/powerpoint/2010/main" val="615816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0BA0D0-4979-24EF-E731-2C04C51E936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B0694F9-F87D-E282-9503-78C0AF5EF693}"/>
              </a:ext>
            </a:extLst>
          </p:cNvPr>
          <p:cNvPicPr>
            <a:picLocks noChangeAspect="1"/>
          </p:cNvPicPr>
          <p:nvPr/>
        </p:nvPicPr>
        <p:blipFill>
          <a:blip r:embed="rId2"/>
          <a:stretch>
            <a:fillRect/>
          </a:stretch>
        </p:blipFill>
        <p:spPr>
          <a:xfrm>
            <a:off x="3734785" y="933657"/>
            <a:ext cx="4974678" cy="4599432"/>
          </a:xfrm>
          <a:prstGeom prst="rect">
            <a:avLst/>
          </a:prstGeom>
        </p:spPr>
      </p:pic>
      <p:pic>
        <p:nvPicPr>
          <p:cNvPr id="5" name="Picture 4">
            <a:extLst>
              <a:ext uri="{FF2B5EF4-FFF2-40B4-BE49-F238E27FC236}">
                <a16:creationId xmlns:a16="http://schemas.microsoft.com/office/drawing/2014/main" id="{31C882B0-503D-7E0A-4D5E-D0EDC106AF1E}"/>
              </a:ext>
            </a:extLst>
          </p:cNvPr>
          <p:cNvPicPr>
            <a:picLocks noChangeAspect="1"/>
          </p:cNvPicPr>
          <p:nvPr/>
        </p:nvPicPr>
        <p:blipFill>
          <a:blip r:embed="rId3"/>
          <a:stretch>
            <a:fillRect/>
          </a:stretch>
        </p:blipFill>
        <p:spPr>
          <a:xfrm>
            <a:off x="3051048" y="5924343"/>
            <a:ext cx="6089904" cy="449716"/>
          </a:xfrm>
          <a:prstGeom prst="rect">
            <a:avLst/>
          </a:prstGeom>
        </p:spPr>
      </p:pic>
      <p:sp>
        <p:nvSpPr>
          <p:cNvPr id="2" name="TextBox 1">
            <a:extLst>
              <a:ext uri="{FF2B5EF4-FFF2-40B4-BE49-F238E27FC236}">
                <a16:creationId xmlns:a16="http://schemas.microsoft.com/office/drawing/2014/main" id="{21FEBA51-50BD-010C-C970-2E6076E2069E}"/>
              </a:ext>
            </a:extLst>
          </p:cNvPr>
          <p:cNvSpPr txBox="1"/>
          <p:nvPr/>
        </p:nvSpPr>
        <p:spPr>
          <a:xfrm>
            <a:off x="271834" y="55258"/>
            <a:ext cx="5950290" cy="646331"/>
          </a:xfrm>
          <a:prstGeom prst="rect">
            <a:avLst/>
          </a:prstGeom>
          <a:noFill/>
        </p:spPr>
        <p:txBody>
          <a:bodyPr wrap="square" rtlCol="0">
            <a:spAutoFit/>
          </a:bodyPr>
          <a:lstStyle/>
          <a:p>
            <a:r>
              <a:rPr lang="en-GB" sz="3600" dirty="0">
                <a:solidFill>
                  <a:schemeClr val="bg2"/>
                </a:solidFill>
                <a:latin typeface="Times New Roman" panose="02020603050405020304" pitchFamily="18" charset="0"/>
                <a:cs typeface="Times New Roman" panose="02020603050405020304" pitchFamily="18" charset="0"/>
              </a:rPr>
              <a:t>Cloudy – sky conditions</a:t>
            </a:r>
          </a:p>
        </p:txBody>
      </p:sp>
    </p:spTree>
    <p:extLst>
      <p:ext uri="{BB962C8B-B14F-4D97-AF65-F5344CB8AC3E}">
        <p14:creationId xmlns:p14="http://schemas.microsoft.com/office/powerpoint/2010/main" val="3421732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58B3CE-BFA3-A883-82D5-944B869481CB}"/>
              </a:ext>
            </a:extLst>
          </p:cNvPr>
          <p:cNvSpPr txBox="1"/>
          <p:nvPr/>
        </p:nvSpPr>
        <p:spPr>
          <a:xfrm>
            <a:off x="162427" y="148526"/>
            <a:ext cx="8170360" cy="646331"/>
          </a:xfrm>
          <a:prstGeom prst="rect">
            <a:avLst/>
          </a:prstGeom>
          <a:noFill/>
        </p:spPr>
        <p:txBody>
          <a:bodyPr wrap="square" rtlCol="0">
            <a:spAutoFit/>
          </a:bodyPr>
          <a:lstStyle/>
          <a:p>
            <a:r>
              <a:rPr lang="el-GR" sz="3600" dirty="0">
                <a:solidFill>
                  <a:schemeClr val="bg2"/>
                </a:solidFill>
                <a:latin typeface="Times New Roman" panose="02020603050405020304" pitchFamily="18" charset="0"/>
                <a:cs typeface="Times New Roman" panose="02020603050405020304" pitchFamily="18" charset="0"/>
              </a:rPr>
              <a:t>Εισαγωγή : Τι είναι το </a:t>
            </a:r>
            <a:r>
              <a:rPr lang="en-GB" sz="3600" dirty="0">
                <a:solidFill>
                  <a:schemeClr val="bg2"/>
                </a:solidFill>
                <a:latin typeface="Times New Roman" panose="02020603050405020304" pitchFamily="18" charset="0"/>
                <a:cs typeface="Times New Roman" panose="02020603050405020304" pitchFamily="18" charset="0"/>
              </a:rPr>
              <a:t>Site Adaptation </a:t>
            </a:r>
          </a:p>
        </p:txBody>
      </p:sp>
      <p:sp>
        <p:nvSpPr>
          <p:cNvPr id="3" name="TextBox 2">
            <a:extLst>
              <a:ext uri="{FF2B5EF4-FFF2-40B4-BE49-F238E27FC236}">
                <a16:creationId xmlns:a16="http://schemas.microsoft.com/office/drawing/2014/main" id="{1A67C2EF-B4BF-542A-D67F-572EF255A797}"/>
              </a:ext>
            </a:extLst>
          </p:cNvPr>
          <p:cNvSpPr txBox="1"/>
          <p:nvPr/>
        </p:nvSpPr>
        <p:spPr>
          <a:xfrm>
            <a:off x="195874" y="800164"/>
            <a:ext cx="7897092" cy="5909310"/>
          </a:xfrm>
          <a:prstGeom prst="rect">
            <a:avLst/>
          </a:prstGeom>
          <a:noFill/>
        </p:spPr>
        <p:txBody>
          <a:bodyPr wrap="square" rtlCol="0">
            <a:spAutoFit/>
          </a:bodyPr>
          <a:lstStyle/>
          <a:p>
            <a:r>
              <a:rPr lang="en-GB" dirty="0">
                <a:solidFill>
                  <a:schemeClr val="bg2"/>
                </a:solidFill>
                <a:latin typeface="Times New Roman" panose="02020603050405020304" pitchFamily="18" charset="0"/>
                <a:cs typeface="Times New Roman" panose="02020603050405020304" pitchFamily="18" charset="0"/>
              </a:rPr>
              <a:t>To site adaptation </a:t>
            </a:r>
            <a:r>
              <a:rPr lang="el-GR" dirty="0">
                <a:solidFill>
                  <a:schemeClr val="bg2"/>
                </a:solidFill>
                <a:latin typeface="Times New Roman" panose="02020603050405020304" pitchFamily="18" charset="0"/>
                <a:cs typeface="Times New Roman" panose="02020603050405020304" pitchFamily="18" charset="0"/>
              </a:rPr>
              <a:t>ή διαφορετικά μέθοδος προσαρμογής στην τοποθεσία, είναι ένας τρόπος προσαρμογής των δεδομένων που προέρχονται από δορυφορικές μετρήσεις στις αντίστοιχες επίγειες. Ο λόγος για τον οποίο αποτελεί μία χρήσιμη μέθοδο είναι το γεγονός ότι οι μετρήσεις από επίγειους σταθμούς δεν είναι πάντα διαθέσιμες για μία τοποθεσία.</a:t>
            </a:r>
          </a:p>
          <a:p>
            <a:endParaRPr lang="el-GR" dirty="0">
              <a:solidFill>
                <a:schemeClr val="bg2"/>
              </a:solidFill>
              <a:latin typeface="Times New Roman" panose="02020603050405020304" pitchFamily="18" charset="0"/>
              <a:cs typeface="Times New Roman" panose="02020603050405020304" pitchFamily="18" charset="0"/>
            </a:endParaRPr>
          </a:p>
          <a:p>
            <a:r>
              <a:rPr lang="el-GR" dirty="0">
                <a:solidFill>
                  <a:schemeClr val="bg2"/>
                </a:solidFill>
                <a:latin typeface="Times New Roman" panose="02020603050405020304" pitchFamily="18" charset="0"/>
                <a:cs typeface="Times New Roman" panose="02020603050405020304" pitchFamily="18" charset="0"/>
              </a:rPr>
              <a:t> Συγκεκριμένα, οι επίγειες μετρήσεις έχουν τα εξής πλεονεκτήματα :</a:t>
            </a:r>
          </a:p>
          <a:p>
            <a:pPr marL="285750" indent="-285750">
              <a:buFont typeface="Arial" panose="020B0604020202020204" pitchFamily="34" charset="0"/>
              <a:buChar char="•"/>
            </a:pPr>
            <a:r>
              <a:rPr lang="el-GR" dirty="0">
                <a:solidFill>
                  <a:schemeClr val="bg2"/>
                </a:solidFill>
                <a:latin typeface="Times New Roman" panose="02020603050405020304" pitchFamily="18" charset="0"/>
                <a:cs typeface="Times New Roman" panose="02020603050405020304" pitchFamily="18" charset="0"/>
              </a:rPr>
              <a:t>Μετρήσεις υψηλής συχνότητας (ανά μερικά δευτερόλεπτα ή λεπτά)</a:t>
            </a:r>
          </a:p>
          <a:p>
            <a:pPr marL="285750" indent="-285750">
              <a:buFont typeface="Arial" panose="020B0604020202020204" pitchFamily="34" charset="0"/>
              <a:buChar char="•"/>
            </a:pPr>
            <a:r>
              <a:rPr lang="el-GR" dirty="0">
                <a:solidFill>
                  <a:schemeClr val="bg2"/>
                </a:solidFill>
                <a:latin typeface="Times New Roman" panose="02020603050405020304" pitchFamily="18" charset="0"/>
                <a:cs typeface="Times New Roman" panose="02020603050405020304" pitchFamily="18" charset="0"/>
              </a:rPr>
              <a:t>Υψηλή ακρίβεια (δεδομένου ότι γίνεται σωστή χρήση και βαθμονόμηση του εξοπλισμού)</a:t>
            </a:r>
          </a:p>
          <a:p>
            <a:endParaRPr lang="el-GR" dirty="0">
              <a:solidFill>
                <a:schemeClr val="bg2"/>
              </a:solidFill>
              <a:latin typeface="Times New Roman" panose="02020603050405020304" pitchFamily="18" charset="0"/>
              <a:cs typeface="Times New Roman" panose="02020603050405020304" pitchFamily="18" charset="0"/>
            </a:endParaRPr>
          </a:p>
          <a:p>
            <a:r>
              <a:rPr lang="el-GR" dirty="0">
                <a:solidFill>
                  <a:schemeClr val="bg2"/>
                </a:solidFill>
                <a:latin typeface="Times New Roman" panose="02020603050405020304" pitchFamily="18" charset="0"/>
                <a:cs typeface="Times New Roman" panose="02020603050405020304" pitchFamily="18" charset="0"/>
              </a:rPr>
              <a:t>Τα μειονεκτήματα όμως των επίγειων μετρήσεων, είναι αυτά που καθιστούν το </a:t>
            </a:r>
            <a:r>
              <a:rPr lang="en-GB" dirty="0">
                <a:solidFill>
                  <a:schemeClr val="bg2"/>
                </a:solidFill>
                <a:latin typeface="Times New Roman" panose="02020603050405020304" pitchFamily="18" charset="0"/>
                <a:cs typeface="Times New Roman" panose="02020603050405020304" pitchFamily="18" charset="0"/>
              </a:rPr>
              <a:t>site adaptation </a:t>
            </a:r>
            <a:r>
              <a:rPr lang="el-GR" dirty="0">
                <a:solidFill>
                  <a:schemeClr val="bg2"/>
                </a:solidFill>
                <a:latin typeface="Times New Roman" panose="02020603050405020304" pitchFamily="18" charset="0"/>
                <a:cs typeface="Times New Roman" panose="02020603050405020304" pitchFamily="18" charset="0"/>
              </a:rPr>
              <a:t>αναγκαίο. Πιο αναλυτικά, οι επίγειες μετρήσεις επιβαρύνονται από :</a:t>
            </a:r>
          </a:p>
          <a:p>
            <a:pPr marL="285750" indent="-285750">
              <a:buFont typeface="Arial" panose="020B0604020202020204" pitchFamily="34" charset="0"/>
              <a:buChar char="•"/>
            </a:pPr>
            <a:r>
              <a:rPr lang="el-GR" dirty="0">
                <a:solidFill>
                  <a:schemeClr val="bg2"/>
                </a:solidFill>
                <a:latin typeface="Times New Roman" panose="02020603050405020304" pitchFamily="18" charset="0"/>
                <a:cs typeface="Times New Roman" panose="02020603050405020304" pitchFamily="18" charset="0"/>
              </a:rPr>
              <a:t>Περιορισμένη γεωγραφική εκπροσώπηση</a:t>
            </a:r>
          </a:p>
          <a:p>
            <a:pPr marL="285750" indent="-285750">
              <a:buFont typeface="Arial" panose="020B0604020202020204" pitchFamily="34" charset="0"/>
              <a:buChar char="•"/>
            </a:pPr>
            <a:r>
              <a:rPr lang="el-GR" dirty="0">
                <a:solidFill>
                  <a:schemeClr val="bg2"/>
                </a:solidFill>
                <a:latin typeface="Times New Roman" panose="02020603050405020304" pitchFamily="18" charset="0"/>
                <a:cs typeface="Times New Roman" panose="02020603050405020304" pitchFamily="18" charset="0"/>
              </a:rPr>
              <a:t>Περιορισμένη χρονική διαθεσιμότητα</a:t>
            </a:r>
          </a:p>
          <a:p>
            <a:pPr marL="285750" indent="-285750">
              <a:buFont typeface="Arial" panose="020B0604020202020204" pitchFamily="34" charset="0"/>
              <a:buChar char="•"/>
            </a:pPr>
            <a:r>
              <a:rPr lang="el-GR" dirty="0">
                <a:solidFill>
                  <a:schemeClr val="bg2"/>
                </a:solidFill>
                <a:latin typeface="Times New Roman" panose="02020603050405020304" pitchFamily="18" charset="0"/>
                <a:cs typeface="Times New Roman" panose="02020603050405020304" pitchFamily="18" charset="0"/>
              </a:rPr>
              <a:t>Κόστος για την αγορά και λειτουργία του εξοπλισμού</a:t>
            </a:r>
          </a:p>
          <a:p>
            <a:pPr marL="285750" indent="-285750">
              <a:buFont typeface="Arial" panose="020B0604020202020204" pitchFamily="34" charset="0"/>
              <a:buChar char="•"/>
            </a:pPr>
            <a:r>
              <a:rPr lang="el-GR" dirty="0">
                <a:solidFill>
                  <a:schemeClr val="bg2"/>
                </a:solidFill>
                <a:latin typeface="Times New Roman" panose="02020603050405020304" pitchFamily="18" charset="0"/>
                <a:cs typeface="Times New Roman" panose="02020603050405020304" pitchFamily="18" charset="0"/>
              </a:rPr>
              <a:t>Συντήρηση και βαθμονόμηση</a:t>
            </a:r>
          </a:p>
          <a:p>
            <a:pPr marL="285750" indent="-285750">
              <a:buFont typeface="Arial" panose="020B0604020202020204" pitchFamily="34" charset="0"/>
              <a:buChar char="•"/>
            </a:pPr>
            <a:r>
              <a:rPr lang="el-GR" dirty="0">
                <a:solidFill>
                  <a:schemeClr val="bg2"/>
                </a:solidFill>
                <a:latin typeface="Times New Roman" panose="02020603050405020304" pitchFamily="18" charset="0"/>
                <a:cs typeface="Times New Roman" panose="02020603050405020304" pitchFamily="18" charset="0"/>
              </a:rPr>
              <a:t>Έλεγχο ποιότητας των δεδομένων</a:t>
            </a:r>
          </a:p>
          <a:p>
            <a:pPr marL="285750" indent="-285750">
              <a:buFont typeface="Arial" panose="020B0604020202020204" pitchFamily="34" charset="0"/>
              <a:buChar char="•"/>
            </a:pPr>
            <a:endParaRPr lang="el-GR" dirty="0">
              <a:solidFill>
                <a:schemeClr val="bg2"/>
              </a:solidFill>
              <a:latin typeface="Times New Roman" panose="02020603050405020304" pitchFamily="18" charset="0"/>
              <a:cs typeface="Times New Roman" panose="02020603050405020304" pitchFamily="18" charset="0"/>
            </a:endParaRPr>
          </a:p>
          <a:p>
            <a:r>
              <a:rPr lang="el-GR" dirty="0">
                <a:solidFill>
                  <a:schemeClr val="bg2"/>
                </a:solidFill>
                <a:latin typeface="Times New Roman" panose="02020603050405020304" pitchFamily="18" charset="0"/>
                <a:cs typeface="Times New Roman" panose="02020603050405020304" pitchFamily="18" charset="0"/>
              </a:rPr>
              <a:t>Για την εφαρμογή του </a:t>
            </a:r>
            <a:r>
              <a:rPr lang="en-GB" dirty="0">
                <a:solidFill>
                  <a:schemeClr val="bg2"/>
                </a:solidFill>
                <a:latin typeface="Times New Roman" panose="02020603050405020304" pitchFamily="18" charset="0"/>
                <a:cs typeface="Times New Roman" panose="02020603050405020304" pitchFamily="18" charset="0"/>
              </a:rPr>
              <a:t>site adaptation</a:t>
            </a:r>
            <a:r>
              <a:rPr lang="el-GR" dirty="0">
                <a:solidFill>
                  <a:schemeClr val="bg2"/>
                </a:solidFill>
                <a:latin typeface="Times New Roman" panose="02020603050405020304" pitchFamily="18" charset="0"/>
                <a:cs typeface="Times New Roman" panose="02020603050405020304" pitchFamily="18" charset="0"/>
              </a:rPr>
              <a:t>, το πρώτο και βασικότερο βήμα είναι η μοντελοποίηση της ηλιακής ακτινοβολίας, όπως θα δούμε και στην συνέχεια.</a:t>
            </a:r>
            <a:endParaRPr lang="en-GB" dirty="0">
              <a:solidFill>
                <a:schemeClr val="bg2"/>
              </a:solidFill>
              <a:latin typeface="Times New Roman" panose="02020603050405020304" pitchFamily="18" charset="0"/>
              <a:cs typeface="Times New Roman" panose="02020603050405020304" pitchFamily="18" charset="0"/>
            </a:endParaRPr>
          </a:p>
        </p:txBody>
      </p:sp>
      <p:pic>
        <p:nvPicPr>
          <p:cNvPr id="1028" name="Picture 4" descr="Άνοιγμα φωτογραφίας">
            <a:extLst>
              <a:ext uri="{FF2B5EF4-FFF2-40B4-BE49-F238E27FC236}">
                <a16:creationId xmlns:a16="http://schemas.microsoft.com/office/drawing/2014/main" id="{E8227EF8-5808-2C73-839A-A20B2D02BC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2787" y="0"/>
            <a:ext cx="38592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1834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F4148E-1569-DE02-CCA5-A5D050587BC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A87F328-9D8F-860C-105A-D9D06DA336BA}"/>
              </a:ext>
            </a:extLst>
          </p:cNvPr>
          <p:cNvSpPr txBox="1"/>
          <p:nvPr/>
        </p:nvSpPr>
        <p:spPr>
          <a:xfrm>
            <a:off x="1639613" y="2459504"/>
            <a:ext cx="8912773" cy="1938992"/>
          </a:xfrm>
          <a:prstGeom prst="rect">
            <a:avLst/>
          </a:prstGeom>
          <a:noFill/>
        </p:spPr>
        <p:txBody>
          <a:bodyPr wrap="square">
            <a:spAutoFit/>
          </a:bodyPr>
          <a:lstStyle/>
          <a:p>
            <a:pPr marL="0" marR="0" indent="228600" algn="just"/>
            <a:r>
              <a:rPr lang="el-GR" sz="2000" dirty="0">
                <a:solidFill>
                  <a:schemeClr val="bg1"/>
                </a:solidFill>
                <a:effectLst/>
                <a:latin typeface="Times New Roman" panose="02020603050405020304" pitchFamily="18" charset="0"/>
                <a:ea typeface="Times New Roman" panose="02020603050405020304" pitchFamily="18" charset="0"/>
              </a:rPr>
              <a:t>Όπως παρατηρούμε, στο σημείο αυτό αρχίζουν να εμφανίζονται αποκλίσεις. Αυτό μας προϊδεάζει ότι και στο επόμενο και τελευταίο στάδιο της εφαρμογής αυτής της μεθόδου, θα έχουμε μία παρόμοια εικόνα για τα τελικά δεδομένα. Η καλύτερη εφαρμογή της μεθόδου εντοπίζεται στις </a:t>
            </a:r>
            <a:r>
              <a:rPr lang="en-US" sz="2000" dirty="0">
                <a:solidFill>
                  <a:schemeClr val="bg1"/>
                </a:solidFill>
                <a:effectLst/>
                <a:latin typeface="Times New Roman" panose="02020603050405020304" pitchFamily="18" charset="0"/>
                <a:ea typeface="Times New Roman" panose="02020603050405020304" pitchFamily="18" charset="0"/>
              </a:rPr>
              <a:t>clear </a:t>
            </a:r>
            <a:r>
              <a:rPr lang="el-GR" sz="2000" dirty="0">
                <a:solidFill>
                  <a:schemeClr val="bg1"/>
                </a:solidFill>
                <a:effectLst/>
                <a:latin typeface="Times New Roman" panose="02020603050405020304" pitchFamily="18" charset="0"/>
                <a:ea typeface="Times New Roman" panose="02020603050405020304" pitchFamily="18" charset="0"/>
              </a:rPr>
              <a:t>συνθήκες ενώ σταδιακά η μέθοδος φαίνεται να αρχίζει να αποκλίνει καθώς η βέλτιστη ευθεία που προκύπτει από την αρχή τον ελαχίστων τετραγώνων και η ευθεία </a:t>
            </a:r>
            <a:r>
              <a:rPr lang="en-US" sz="2000" dirty="0">
                <a:solidFill>
                  <a:schemeClr val="bg1"/>
                </a:solidFill>
                <a:effectLst/>
                <a:latin typeface="Times New Roman" panose="02020603050405020304" pitchFamily="18" charset="0"/>
                <a:ea typeface="Times New Roman" panose="02020603050405020304" pitchFamily="18" charset="0"/>
              </a:rPr>
              <a:t>y</a:t>
            </a:r>
            <a:r>
              <a:rPr lang="el-GR" sz="2000" dirty="0">
                <a:solidFill>
                  <a:schemeClr val="bg1"/>
                </a:solidFill>
                <a:effectLst/>
                <a:latin typeface="Times New Roman" panose="02020603050405020304" pitchFamily="18" charset="0"/>
                <a:ea typeface="Times New Roman" panose="02020603050405020304" pitchFamily="18" charset="0"/>
              </a:rPr>
              <a:t>=</a:t>
            </a:r>
            <a:r>
              <a:rPr lang="en-US" sz="2000" dirty="0">
                <a:solidFill>
                  <a:schemeClr val="bg1"/>
                </a:solidFill>
                <a:effectLst/>
                <a:latin typeface="Times New Roman" panose="02020603050405020304" pitchFamily="18" charset="0"/>
                <a:ea typeface="Times New Roman" panose="02020603050405020304" pitchFamily="18" charset="0"/>
              </a:rPr>
              <a:t>x </a:t>
            </a:r>
            <a:r>
              <a:rPr lang="el-GR" sz="2000" dirty="0">
                <a:solidFill>
                  <a:schemeClr val="bg1"/>
                </a:solidFill>
                <a:effectLst/>
                <a:latin typeface="Times New Roman" panose="02020603050405020304" pitchFamily="18" charset="0"/>
                <a:ea typeface="Times New Roman" panose="02020603050405020304" pitchFamily="18" charset="0"/>
              </a:rPr>
              <a:t>δεν εφάπτονται πλέον. </a:t>
            </a:r>
            <a:endParaRPr lang="en-GB" sz="2000"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029260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A8431E-8B67-AB3E-CD81-E624A9F7DC8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A18D16F-476B-7E0E-3F77-CDEB7716A81C}"/>
              </a:ext>
            </a:extLst>
          </p:cNvPr>
          <p:cNvSpPr txBox="1"/>
          <p:nvPr/>
        </p:nvSpPr>
        <p:spPr>
          <a:xfrm>
            <a:off x="4539034" y="2782669"/>
            <a:ext cx="3113932" cy="646331"/>
          </a:xfrm>
          <a:prstGeom prst="rect">
            <a:avLst/>
          </a:prstGeom>
          <a:noFill/>
        </p:spPr>
        <p:txBody>
          <a:bodyPr wrap="square" rtlCol="0">
            <a:spAutoFit/>
          </a:bodyPr>
          <a:lstStyle/>
          <a:p>
            <a:r>
              <a:rPr lang="en-GB" sz="3600" dirty="0">
                <a:solidFill>
                  <a:schemeClr val="bg2"/>
                </a:solidFill>
                <a:latin typeface="Times New Roman" panose="02020603050405020304" pitchFamily="18" charset="0"/>
                <a:cs typeface="Times New Roman" panose="02020603050405020304" pitchFamily="18" charset="0"/>
              </a:rPr>
              <a:t>Testing period</a:t>
            </a:r>
          </a:p>
        </p:txBody>
      </p:sp>
    </p:spTree>
    <p:extLst>
      <p:ext uri="{BB962C8B-B14F-4D97-AF65-F5344CB8AC3E}">
        <p14:creationId xmlns:p14="http://schemas.microsoft.com/office/powerpoint/2010/main" val="256976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924FA6-3CA8-3980-3CE4-12E16D60C19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8676BD4-79AA-9068-4605-76D8CAC3805B}"/>
              </a:ext>
            </a:extLst>
          </p:cNvPr>
          <p:cNvPicPr>
            <a:picLocks noChangeAspect="1"/>
          </p:cNvPicPr>
          <p:nvPr/>
        </p:nvPicPr>
        <p:blipFill>
          <a:blip r:embed="rId2"/>
          <a:stretch>
            <a:fillRect/>
          </a:stretch>
        </p:blipFill>
        <p:spPr>
          <a:xfrm>
            <a:off x="370251" y="701589"/>
            <a:ext cx="8773749" cy="4105848"/>
          </a:xfrm>
          <a:prstGeom prst="rect">
            <a:avLst/>
          </a:prstGeom>
        </p:spPr>
      </p:pic>
      <p:pic>
        <p:nvPicPr>
          <p:cNvPr id="7" name="Picture 6">
            <a:extLst>
              <a:ext uri="{FF2B5EF4-FFF2-40B4-BE49-F238E27FC236}">
                <a16:creationId xmlns:a16="http://schemas.microsoft.com/office/drawing/2014/main" id="{F39AF8C6-E41F-9075-5749-27FB6915E348}"/>
              </a:ext>
            </a:extLst>
          </p:cNvPr>
          <p:cNvPicPr>
            <a:picLocks noChangeAspect="1"/>
          </p:cNvPicPr>
          <p:nvPr/>
        </p:nvPicPr>
        <p:blipFill>
          <a:blip r:embed="rId3"/>
          <a:stretch>
            <a:fillRect/>
          </a:stretch>
        </p:blipFill>
        <p:spPr>
          <a:xfrm>
            <a:off x="7902926" y="3173732"/>
            <a:ext cx="4068358" cy="1191287"/>
          </a:xfrm>
          <a:prstGeom prst="rect">
            <a:avLst/>
          </a:prstGeom>
        </p:spPr>
      </p:pic>
      <p:sp>
        <p:nvSpPr>
          <p:cNvPr id="9" name="TextBox 8">
            <a:extLst>
              <a:ext uri="{FF2B5EF4-FFF2-40B4-BE49-F238E27FC236}">
                <a16:creationId xmlns:a16="http://schemas.microsoft.com/office/drawing/2014/main" id="{62ED70E7-1395-9858-CC3F-A0A1D4E3FBB0}"/>
              </a:ext>
            </a:extLst>
          </p:cNvPr>
          <p:cNvSpPr txBox="1"/>
          <p:nvPr/>
        </p:nvSpPr>
        <p:spPr>
          <a:xfrm>
            <a:off x="0" y="4807437"/>
            <a:ext cx="12097407" cy="2031325"/>
          </a:xfrm>
          <a:prstGeom prst="rect">
            <a:avLst/>
          </a:prstGeom>
          <a:noFill/>
        </p:spPr>
        <p:txBody>
          <a:bodyPr wrap="square">
            <a:spAutoFit/>
          </a:bodyPr>
          <a:lstStyle/>
          <a:p>
            <a:pPr marL="0" marR="0" indent="228600" algn="just"/>
            <a:r>
              <a:rPr lang="el-GR" sz="1800" dirty="0">
                <a:solidFill>
                  <a:schemeClr val="bg1"/>
                </a:solidFill>
                <a:effectLst/>
                <a:latin typeface="Times New Roman" panose="02020603050405020304" pitchFamily="18" charset="0"/>
                <a:ea typeface="Times New Roman" panose="02020603050405020304" pitchFamily="18" charset="0"/>
              </a:rPr>
              <a:t>Η εικόνα που έχουμε είναι αντίστοιχη και για εκείνη για τα </a:t>
            </a:r>
            <a:r>
              <a:rPr lang="en-US" sz="1800" dirty="0">
                <a:solidFill>
                  <a:schemeClr val="bg1"/>
                </a:solidFill>
                <a:effectLst/>
                <a:latin typeface="Times New Roman" panose="02020603050405020304" pitchFamily="18" charset="0"/>
                <a:ea typeface="Times New Roman" panose="02020603050405020304" pitchFamily="18" charset="0"/>
              </a:rPr>
              <a:t>training </a:t>
            </a:r>
            <a:r>
              <a:rPr lang="el-GR" sz="1800" dirty="0">
                <a:solidFill>
                  <a:schemeClr val="bg1"/>
                </a:solidFill>
                <a:effectLst/>
                <a:latin typeface="Times New Roman" panose="02020603050405020304" pitchFamily="18" charset="0"/>
                <a:ea typeface="Times New Roman" panose="02020603050405020304" pitchFamily="18" charset="0"/>
              </a:rPr>
              <a:t>δεδομένα. Το </a:t>
            </a:r>
            <a:r>
              <a:rPr lang="en-US" sz="1800" dirty="0">
                <a:solidFill>
                  <a:schemeClr val="bg1"/>
                </a:solidFill>
                <a:effectLst/>
                <a:latin typeface="Times New Roman" panose="02020603050405020304" pitchFamily="18" charset="0"/>
                <a:ea typeface="Times New Roman" panose="02020603050405020304" pitchFamily="18" charset="0"/>
              </a:rPr>
              <a:t>CAMS </a:t>
            </a:r>
            <a:r>
              <a:rPr lang="el-GR" sz="1800" dirty="0">
                <a:solidFill>
                  <a:schemeClr val="bg1"/>
                </a:solidFill>
                <a:effectLst/>
                <a:latin typeface="Times New Roman" panose="02020603050405020304" pitchFamily="18" charset="0"/>
                <a:ea typeface="Times New Roman" panose="02020603050405020304" pitchFamily="18" charset="0"/>
              </a:rPr>
              <a:t>δίνει δεδομένα τα οποία είναι σχεδόν απόλυτα ακριβή με τα δεδομένα των πυρανομέτρων με πολύ μικρές διαφοροποιήσεις οι οποίες εντοπίζονται κυρίως στις μεγάλες τιμές της ολικής ηλιακής ακτινοβολίας. </a:t>
            </a:r>
            <a:r>
              <a:rPr lang="el-GR" dirty="0">
                <a:solidFill>
                  <a:schemeClr val="bg1"/>
                </a:solidFill>
                <a:latin typeface="Times New Roman" panose="02020603050405020304" pitchFamily="18" charset="0"/>
                <a:ea typeface="Times New Roman" panose="02020603050405020304" pitchFamily="18" charset="0"/>
              </a:rPr>
              <a:t>Ο</a:t>
            </a:r>
            <a:r>
              <a:rPr lang="el-GR" sz="1800" dirty="0">
                <a:solidFill>
                  <a:schemeClr val="bg1"/>
                </a:solidFill>
                <a:effectLst/>
                <a:latin typeface="Times New Roman" panose="02020603050405020304" pitchFamily="18" charset="0"/>
                <a:ea typeface="Times New Roman" panose="02020603050405020304" pitchFamily="18" charset="0"/>
              </a:rPr>
              <a:t>ι δύο καμπύλες ταυτίζονται, όμως η μέθοδος δεν είναι 100% αποτελεσματική. Η κλίση δεν ισούται απόλυτα με την μονάδα αλλά με 1.005 και ο σταθερός όρος δεν έχει μηδενιστεί αλλά έχει τιμή ίση με -1.976. Επιπρόσθετα, το ΜΒΕ δεν έχει μηδενιστεί αν και προσεγγίζει το μηδέν. Το </a:t>
            </a:r>
            <a:r>
              <a:rPr lang="en-US" sz="1800" dirty="0">
                <a:solidFill>
                  <a:schemeClr val="bg1"/>
                </a:solidFill>
                <a:effectLst/>
                <a:latin typeface="Times New Roman" panose="02020603050405020304" pitchFamily="18" charset="0"/>
                <a:ea typeface="Times New Roman" panose="02020603050405020304" pitchFamily="18" charset="0"/>
              </a:rPr>
              <a:t>RMSE </a:t>
            </a:r>
            <a:r>
              <a:rPr lang="el-GR" sz="1800" dirty="0">
                <a:solidFill>
                  <a:schemeClr val="bg1"/>
                </a:solidFill>
                <a:effectLst/>
                <a:latin typeface="Times New Roman" panose="02020603050405020304" pitchFamily="18" charset="0"/>
                <a:ea typeface="Times New Roman" panose="02020603050405020304" pitchFamily="18" charset="0"/>
              </a:rPr>
              <a:t>παρουσιάζει μικρή άνοδο</a:t>
            </a:r>
            <a:r>
              <a:rPr lang="el-GR" dirty="0">
                <a:solidFill>
                  <a:schemeClr val="bg1"/>
                </a:solidFill>
                <a:latin typeface="Times New Roman" panose="02020603050405020304" pitchFamily="18" charset="0"/>
                <a:ea typeface="Times New Roman" panose="02020603050405020304" pitchFamily="18" charset="0"/>
              </a:rPr>
              <a:t>, </a:t>
            </a:r>
            <a:r>
              <a:rPr lang="el-GR" sz="1800" dirty="0">
                <a:solidFill>
                  <a:schemeClr val="bg1"/>
                </a:solidFill>
                <a:effectLst/>
                <a:latin typeface="Times New Roman" panose="02020603050405020304" pitchFamily="18" charset="0"/>
                <a:ea typeface="Times New Roman" panose="02020603050405020304" pitchFamily="18" charset="0"/>
              </a:rPr>
              <a:t>υποδηλώνοντας ελαφρώς μεγαλύτερη διασπορά των δεδομένων γύρω από την ευθεία που τα διαπερνά. Τα αποτελέσματα αυτά μας προϊδεάζουν ότι για τις </a:t>
            </a:r>
            <a:r>
              <a:rPr lang="en-US" sz="1800" dirty="0">
                <a:solidFill>
                  <a:schemeClr val="bg1"/>
                </a:solidFill>
                <a:effectLst/>
                <a:latin typeface="Times New Roman" panose="02020603050405020304" pitchFamily="18" charset="0"/>
                <a:ea typeface="Times New Roman" panose="02020603050405020304" pitchFamily="18" charset="0"/>
              </a:rPr>
              <a:t>intermediate </a:t>
            </a:r>
            <a:r>
              <a:rPr lang="el-GR" sz="1800" dirty="0">
                <a:solidFill>
                  <a:schemeClr val="bg1"/>
                </a:solidFill>
                <a:effectLst/>
                <a:latin typeface="Times New Roman" panose="02020603050405020304" pitchFamily="18" charset="0"/>
                <a:ea typeface="Times New Roman" panose="02020603050405020304" pitchFamily="18" charset="0"/>
              </a:rPr>
              <a:t>και </a:t>
            </a:r>
            <a:r>
              <a:rPr lang="en-US" sz="1800" dirty="0">
                <a:solidFill>
                  <a:schemeClr val="bg1"/>
                </a:solidFill>
                <a:effectLst/>
                <a:latin typeface="Times New Roman" panose="02020603050405020304" pitchFamily="18" charset="0"/>
                <a:ea typeface="Times New Roman" panose="02020603050405020304" pitchFamily="18" charset="0"/>
              </a:rPr>
              <a:t>cloudy </a:t>
            </a:r>
            <a:r>
              <a:rPr lang="el-GR" sz="1800" dirty="0">
                <a:solidFill>
                  <a:schemeClr val="bg1"/>
                </a:solidFill>
                <a:effectLst/>
                <a:latin typeface="Times New Roman" panose="02020603050405020304" pitchFamily="18" charset="0"/>
                <a:ea typeface="Times New Roman" panose="02020603050405020304" pitchFamily="18" charset="0"/>
              </a:rPr>
              <a:t>συνθήκες η μέθοδος πιθανώς να μην δίνει ικανοποιητικά αποτελέσματα. </a:t>
            </a:r>
            <a:endParaRPr lang="en-GB" sz="1200" dirty="0">
              <a:solidFill>
                <a:schemeClr val="bg1"/>
              </a:solidFill>
              <a:effectLst/>
              <a:latin typeface="Times New Roman" panose="02020603050405020304" pitchFamily="18" charset="0"/>
              <a:ea typeface="Times New Roman" panose="02020603050405020304" pitchFamily="18" charset="0"/>
            </a:endParaRPr>
          </a:p>
        </p:txBody>
      </p:sp>
      <p:sp>
        <p:nvSpPr>
          <p:cNvPr id="2" name="TextBox 1">
            <a:extLst>
              <a:ext uri="{FF2B5EF4-FFF2-40B4-BE49-F238E27FC236}">
                <a16:creationId xmlns:a16="http://schemas.microsoft.com/office/drawing/2014/main" id="{A874517A-5894-D65A-7DE2-F2E51B9AD54E}"/>
              </a:ext>
            </a:extLst>
          </p:cNvPr>
          <p:cNvSpPr txBox="1"/>
          <p:nvPr/>
        </p:nvSpPr>
        <p:spPr>
          <a:xfrm>
            <a:off x="271834" y="55258"/>
            <a:ext cx="4657518" cy="646331"/>
          </a:xfrm>
          <a:prstGeom prst="rect">
            <a:avLst/>
          </a:prstGeom>
          <a:noFill/>
        </p:spPr>
        <p:txBody>
          <a:bodyPr wrap="square" rtlCol="0">
            <a:spAutoFit/>
          </a:bodyPr>
          <a:lstStyle/>
          <a:p>
            <a:r>
              <a:rPr lang="en-GB" sz="3600" dirty="0">
                <a:solidFill>
                  <a:schemeClr val="bg2"/>
                </a:solidFill>
                <a:latin typeface="Times New Roman" panose="02020603050405020304" pitchFamily="18" charset="0"/>
                <a:cs typeface="Times New Roman" panose="02020603050405020304" pitchFamily="18" charset="0"/>
              </a:rPr>
              <a:t>Clear – sky conditions</a:t>
            </a:r>
          </a:p>
        </p:txBody>
      </p:sp>
    </p:spTree>
    <p:extLst>
      <p:ext uri="{BB962C8B-B14F-4D97-AF65-F5344CB8AC3E}">
        <p14:creationId xmlns:p14="http://schemas.microsoft.com/office/powerpoint/2010/main" val="146874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503125-C407-E41C-CC72-A20B397F327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DF85E92-C4E1-0DB5-2992-432D02C9106D}"/>
              </a:ext>
            </a:extLst>
          </p:cNvPr>
          <p:cNvPicPr>
            <a:picLocks noChangeAspect="1"/>
          </p:cNvPicPr>
          <p:nvPr/>
        </p:nvPicPr>
        <p:blipFill>
          <a:blip r:embed="rId2"/>
          <a:stretch>
            <a:fillRect/>
          </a:stretch>
        </p:blipFill>
        <p:spPr>
          <a:xfrm>
            <a:off x="271834" y="779318"/>
            <a:ext cx="8661959" cy="4030091"/>
          </a:xfrm>
          <a:prstGeom prst="rect">
            <a:avLst/>
          </a:prstGeom>
        </p:spPr>
      </p:pic>
      <p:pic>
        <p:nvPicPr>
          <p:cNvPr id="7" name="Picture 6">
            <a:extLst>
              <a:ext uri="{FF2B5EF4-FFF2-40B4-BE49-F238E27FC236}">
                <a16:creationId xmlns:a16="http://schemas.microsoft.com/office/drawing/2014/main" id="{4C6687BA-B605-C749-220B-7AFF0DDE7073}"/>
              </a:ext>
            </a:extLst>
          </p:cNvPr>
          <p:cNvPicPr>
            <a:picLocks noChangeAspect="1"/>
          </p:cNvPicPr>
          <p:nvPr/>
        </p:nvPicPr>
        <p:blipFill>
          <a:blip r:embed="rId3"/>
          <a:stretch>
            <a:fillRect/>
          </a:stretch>
        </p:blipFill>
        <p:spPr>
          <a:xfrm>
            <a:off x="7955104" y="3429000"/>
            <a:ext cx="4110772" cy="1196136"/>
          </a:xfrm>
          <a:prstGeom prst="rect">
            <a:avLst/>
          </a:prstGeom>
        </p:spPr>
      </p:pic>
      <p:sp>
        <p:nvSpPr>
          <p:cNvPr id="9" name="TextBox 8">
            <a:extLst>
              <a:ext uri="{FF2B5EF4-FFF2-40B4-BE49-F238E27FC236}">
                <a16:creationId xmlns:a16="http://schemas.microsoft.com/office/drawing/2014/main" id="{0E840E7F-1EE4-7E5C-904A-11C15C97C246}"/>
              </a:ext>
            </a:extLst>
          </p:cNvPr>
          <p:cNvSpPr txBox="1"/>
          <p:nvPr/>
        </p:nvSpPr>
        <p:spPr>
          <a:xfrm>
            <a:off x="63063" y="4855435"/>
            <a:ext cx="12128937" cy="2215991"/>
          </a:xfrm>
          <a:prstGeom prst="rect">
            <a:avLst/>
          </a:prstGeom>
          <a:noFill/>
        </p:spPr>
        <p:txBody>
          <a:bodyPr wrap="square">
            <a:spAutoFit/>
          </a:bodyPr>
          <a:lstStyle/>
          <a:p>
            <a:pPr marL="0" marR="0" indent="228600" algn="just"/>
            <a:r>
              <a:rPr lang="el-GR" sz="1800" dirty="0">
                <a:solidFill>
                  <a:schemeClr val="bg1"/>
                </a:solidFill>
                <a:effectLst/>
                <a:latin typeface="Times New Roman" panose="02020603050405020304" pitchFamily="18" charset="0"/>
                <a:ea typeface="Times New Roman" panose="02020603050405020304" pitchFamily="18" charset="0"/>
              </a:rPr>
              <a:t>Εδώ αρχίζουν να εμφανίζονται διαφορές ανάμεσα στα </a:t>
            </a:r>
            <a:r>
              <a:rPr lang="el-GR" sz="1800" dirty="0" err="1">
                <a:solidFill>
                  <a:schemeClr val="bg1"/>
                </a:solidFill>
                <a:effectLst/>
                <a:latin typeface="Times New Roman" panose="02020603050405020304" pitchFamily="18" charset="0"/>
                <a:ea typeface="Times New Roman" panose="02020603050405020304" pitchFamily="18" charset="0"/>
              </a:rPr>
              <a:t>μοντελοποιημένα</a:t>
            </a:r>
            <a:r>
              <a:rPr lang="el-GR" sz="1800" dirty="0">
                <a:solidFill>
                  <a:schemeClr val="bg1"/>
                </a:solidFill>
                <a:effectLst/>
                <a:latin typeface="Times New Roman" panose="02020603050405020304" pitchFamily="18" charset="0"/>
                <a:ea typeface="Times New Roman" panose="02020603050405020304" pitchFamily="18" charset="0"/>
              </a:rPr>
              <a:t> και τα παρατηρούμενα δεδομένα. </a:t>
            </a:r>
            <a:r>
              <a:rPr lang="el-GR" dirty="0">
                <a:solidFill>
                  <a:schemeClr val="bg1"/>
                </a:solidFill>
                <a:latin typeface="Times New Roman" panose="02020603050405020304" pitchFamily="18" charset="0"/>
                <a:ea typeface="Times New Roman" panose="02020603050405020304" pitchFamily="18" charset="0"/>
              </a:rPr>
              <a:t>Τ</a:t>
            </a:r>
            <a:r>
              <a:rPr lang="el-GR" sz="1800" dirty="0">
                <a:solidFill>
                  <a:schemeClr val="bg1"/>
                </a:solidFill>
                <a:effectLst/>
                <a:latin typeface="Times New Roman" panose="02020603050405020304" pitchFamily="18" charset="0"/>
                <a:ea typeface="Times New Roman" panose="02020603050405020304" pitchFamily="18" charset="0"/>
              </a:rPr>
              <a:t>α δεδομένα είναι πιο διασκορπισμένα γύρω από την ευθεία των ελαχίστων τετραγώνων οπότε σαφώς αναμένουμε μεγαλύτερη τιμή για το </a:t>
            </a:r>
            <a:r>
              <a:rPr lang="en-US" sz="1800" dirty="0">
                <a:solidFill>
                  <a:schemeClr val="bg1"/>
                </a:solidFill>
                <a:effectLst/>
                <a:latin typeface="Times New Roman" panose="02020603050405020304" pitchFamily="18" charset="0"/>
                <a:ea typeface="Times New Roman" panose="02020603050405020304" pitchFamily="18" charset="0"/>
              </a:rPr>
              <a:t>RMSE</a:t>
            </a:r>
            <a:r>
              <a:rPr lang="el-GR" sz="1800" dirty="0">
                <a:solidFill>
                  <a:schemeClr val="bg1"/>
                </a:solidFill>
                <a:effectLst/>
                <a:latin typeface="Times New Roman" panose="02020603050405020304" pitchFamily="18" charset="0"/>
                <a:ea typeface="Times New Roman" panose="02020603050405020304" pitchFamily="18" charset="0"/>
              </a:rPr>
              <a:t>. Οι δύο ευθείες αποκλίνουν κυρίως ως προς την κλίση καθώς το </a:t>
            </a:r>
            <a:r>
              <a:rPr lang="en-US" sz="1800" dirty="0">
                <a:solidFill>
                  <a:schemeClr val="bg1"/>
                </a:solidFill>
                <a:effectLst/>
                <a:latin typeface="Times New Roman" panose="02020603050405020304" pitchFamily="18" charset="0"/>
                <a:ea typeface="Times New Roman" panose="02020603050405020304" pitchFamily="18" charset="0"/>
              </a:rPr>
              <a:t>intercept </a:t>
            </a:r>
            <a:r>
              <a:rPr lang="el-GR" sz="1800" dirty="0">
                <a:solidFill>
                  <a:schemeClr val="bg1"/>
                </a:solidFill>
                <a:effectLst/>
                <a:latin typeface="Times New Roman" panose="02020603050405020304" pitchFamily="18" charset="0"/>
                <a:ea typeface="Times New Roman" panose="02020603050405020304" pitchFamily="18" charset="0"/>
              </a:rPr>
              <a:t>της ευθείας των ελαχίστων τετραγώνων είναι αρκετά μικρό. Μετά την εφαρμογή της διόρθωσης, η κλίση ισούται με 1.154, τιμή που αποκλίνει από την μονάδα όμως την προσεγγίζει. Ο σταθερός όρος παρουσιάζει απόκλιση από την αναμενόμενη μηδενική τιμή του και ισούται με -35.247 </a:t>
            </a:r>
            <a:r>
              <a:rPr lang="en-US" sz="1800" dirty="0">
                <a:solidFill>
                  <a:schemeClr val="bg1"/>
                </a:solidFill>
                <a:effectLst/>
                <a:latin typeface="Times New Roman" panose="02020603050405020304" pitchFamily="18" charset="0"/>
                <a:ea typeface="Times New Roman" panose="02020603050405020304" pitchFamily="18" charset="0"/>
              </a:rPr>
              <a:t>Wm</a:t>
            </a:r>
            <a:r>
              <a:rPr lang="el-GR" sz="1800" baseline="30000" dirty="0">
                <a:solidFill>
                  <a:schemeClr val="bg1"/>
                </a:solidFill>
                <a:effectLst/>
                <a:latin typeface="Times New Roman" panose="02020603050405020304" pitchFamily="18" charset="0"/>
                <a:ea typeface="Times New Roman" panose="02020603050405020304" pitchFamily="18" charset="0"/>
              </a:rPr>
              <a:t>-2</a:t>
            </a:r>
            <a:r>
              <a:rPr lang="el-GR" sz="1800" dirty="0">
                <a:solidFill>
                  <a:schemeClr val="bg1"/>
                </a:solidFill>
                <a:effectLst/>
                <a:latin typeface="Times New Roman" panose="02020603050405020304" pitchFamily="18" charset="0"/>
                <a:ea typeface="Times New Roman" panose="02020603050405020304" pitchFamily="18" charset="0"/>
              </a:rPr>
              <a:t>. Επιπλέον, το ΜΒΕ δεν μηδενίζεται αλλά ισούται με -0.949 </a:t>
            </a:r>
            <a:r>
              <a:rPr lang="en-US" sz="1800" dirty="0">
                <a:solidFill>
                  <a:schemeClr val="bg1"/>
                </a:solidFill>
                <a:effectLst/>
                <a:latin typeface="Times New Roman" panose="02020603050405020304" pitchFamily="18" charset="0"/>
                <a:ea typeface="Times New Roman" panose="02020603050405020304" pitchFamily="18" charset="0"/>
              </a:rPr>
              <a:t>Wm</a:t>
            </a:r>
            <a:r>
              <a:rPr lang="el-GR" sz="1800" baseline="30000" dirty="0">
                <a:solidFill>
                  <a:schemeClr val="bg1"/>
                </a:solidFill>
                <a:effectLst/>
                <a:latin typeface="Times New Roman" panose="02020603050405020304" pitchFamily="18" charset="0"/>
                <a:ea typeface="Times New Roman" panose="02020603050405020304" pitchFamily="18" charset="0"/>
              </a:rPr>
              <a:t>-2</a:t>
            </a:r>
            <a:r>
              <a:rPr lang="el-GR" sz="1800" dirty="0">
                <a:solidFill>
                  <a:schemeClr val="bg1"/>
                </a:solidFill>
                <a:effectLst/>
                <a:latin typeface="Times New Roman" panose="02020603050405020304" pitchFamily="18" charset="0"/>
                <a:ea typeface="Times New Roman" panose="02020603050405020304" pitchFamily="18" charset="0"/>
              </a:rPr>
              <a:t>. Παρόλα αυτά, παρατηρούμε βελτιωμένη τιμή για το </a:t>
            </a:r>
            <a:r>
              <a:rPr lang="en-US" sz="1800" dirty="0">
                <a:solidFill>
                  <a:schemeClr val="bg1"/>
                </a:solidFill>
                <a:effectLst/>
                <a:latin typeface="Times New Roman" panose="02020603050405020304" pitchFamily="18" charset="0"/>
                <a:ea typeface="Times New Roman" panose="02020603050405020304" pitchFamily="18" charset="0"/>
              </a:rPr>
              <a:t>RMSE </a:t>
            </a:r>
            <a:r>
              <a:rPr lang="el-GR" sz="1800" dirty="0">
                <a:solidFill>
                  <a:schemeClr val="bg1"/>
                </a:solidFill>
                <a:effectLst/>
                <a:latin typeface="Times New Roman" panose="02020603050405020304" pitchFamily="18" charset="0"/>
                <a:ea typeface="Times New Roman" panose="02020603050405020304" pitchFamily="18" charset="0"/>
              </a:rPr>
              <a:t>και σταθερή τιμή για το  </a:t>
            </a:r>
            <a:r>
              <a:rPr lang="en-US" sz="1800" dirty="0">
                <a:solidFill>
                  <a:schemeClr val="bg1"/>
                </a:solidFill>
                <a:effectLst/>
                <a:latin typeface="Times New Roman" panose="02020603050405020304" pitchFamily="18" charset="0"/>
                <a:ea typeface="Times New Roman" panose="02020603050405020304" pitchFamily="18" charset="0"/>
              </a:rPr>
              <a:t>R </a:t>
            </a:r>
            <a:r>
              <a:rPr lang="el-GR" sz="1800" dirty="0">
                <a:solidFill>
                  <a:schemeClr val="bg1"/>
                </a:solidFill>
                <a:effectLst/>
                <a:latin typeface="Times New Roman" panose="02020603050405020304" pitchFamily="18" charset="0"/>
                <a:ea typeface="Times New Roman" panose="02020603050405020304" pitchFamily="18" charset="0"/>
              </a:rPr>
              <a:t>η οποία μάλιστα είναι υψηλή, υποδηλώνοντας ισχυρή γραμμικότητα μεταξύ των δύο μεγεθών.</a:t>
            </a:r>
            <a:endParaRPr lang="en-GB" sz="1800" dirty="0">
              <a:solidFill>
                <a:schemeClr val="bg1"/>
              </a:solidFill>
              <a:effectLst/>
              <a:latin typeface="Times New Roman" panose="02020603050405020304" pitchFamily="18" charset="0"/>
              <a:ea typeface="Times New Roman" panose="02020603050405020304" pitchFamily="18" charset="0"/>
            </a:endParaRPr>
          </a:p>
          <a:p>
            <a:pPr marL="0" marR="0" indent="228600" algn="just"/>
            <a:endParaRPr lang="en-GB" sz="1200" dirty="0">
              <a:solidFill>
                <a:schemeClr val="bg1"/>
              </a:solidFill>
              <a:effectLst/>
              <a:latin typeface="Times New Roman" panose="02020603050405020304" pitchFamily="18" charset="0"/>
              <a:ea typeface="Times New Roman" panose="02020603050405020304" pitchFamily="18" charset="0"/>
            </a:endParaRPr>
          </a:p>
        </p:txBody>
      </p:sp>
      <p:sp>
        <p:nvSpPr>
          <p:cNvPr id="2" name="TextBox 1">
            <a:extLst>
              <a:ext uri="{FF2B5EF4-FFF2-40B4-BE49-F238E27FC236}">
                <a16:creationId xmlns:a16="http://schemas.microsoft.com/office/drawing/2014/main" id="{2F00AA60-4429-7A6D-1DD6-DD6AE2E137C3}"/>
              </a:ext>
            </a:extLst>
          </p:cNvPr>
          <p:cNvSpPr txBox="1"/>
          <p:nvPr/>
        </p:nvSpPr>
        <p:spPr>
          <a:xfrm>
            <a:off x="271834" y="55258"/>
            <a:ext cx="5950290" cy="646331"/>
          </a:xfrm>
          <a:prstGeom prst="rect">
            <a:avLst/>
          </a:prstGeom>
          <a:noFill/>
        </p:spPr>
        <p:txBody>
          <a:bodyPr wrap="square" rtlCol="0">
            <a:spAutoFit/>
          </a:bodyPr>
          <a:lstStyle/>
          <a:p>
            <a:r>
              <a:rPr lang="en-GB" sz="3600" dirty="0">
                <a:solidFill>
                  <a:schemeClr val="bg2"/>
                </a:solidFill>
                <a:latin typeface="Times New Roman" panose="02020603050405020304" pitchFamily="18" charset="0"/>
                <a:cs typeface="Times New Roman" panose="02020603050405020304" pitchFamily="18" charset="0"/>
              </a:rPr>
              <a:t>Intermediate – sky conditions</a:t>
            </a:r>
          </a:p>
        </p:txBody>
      </p:sp>
    </p:spTree>
    <p:extLst>
      <p:ext uri="{BB962C8B-B14F-4D97-AF65-F5344CB8AC3E}">
        <p14:creationId xmlns:p14="http://schemas.microsoft.com/office/powerpoint/2010/main" val="2190948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0F6703-D5AC-5FC0-F8E2-ADBBFBA1604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7587509-8E23-BFD7-7A2F-61B1331323F0}"/>
              </a:ext>
            </a:extLst>
          </p:cNvPr>
          <p:cNvPicPr>
            <a:picLocks noChangeAspect="1"/>
          </p:cNvPicPr>
          <p:nvPr/>
        </p:nvPicPr>
        <p:blipFill>
          <a:blip r:embed="rId2"/>
          <a:stretch>
            <a:fillRect/>
          </a:stretch>
        </p:blipFill>
        <p:spPr>
          <a:xfrm>
            <a:off x="271834" y="696697"/>
            <a:ext cx="8489910" cy="4026331"/>
          </a:xfrm>
          <a:prstGeom prst="rect">
            <a:avLst/>
          </a:prstGeom>
        </p:spPr>
      </p:pic>
      <p:pic>
        <p:nvPicPr>
          <p:cNvPr id="7" name="Picture 6">
            <a:extLst>
              <a:ext uri="{FF2B5EF4-FFF2-40B4-BE49-F238E27FC236}">
                <a16:creationId xmlns:a16="http://schemas.microsoft.com/office/drawing/2014/main" id="{F4B184CB-10A3-8B60-4579-5D2EEACFCBF5}"/>
              </a:ext>
            </a:extLst>
          </p:cNvPr>
          <p:cNvPicPr>
            <a:picLocks noChangeAspect="1"/>
          </p:cNvPicPr>
          <p:nvPr/>
        </p:nvPicPr>
        <p:blipFill>
          <a:blip r:embed="rId3"/>
          <a:stretch>
            <a:fillRect/>
          </a:stretch>
        </p:blipFill>
        <p:spPr>
          <a:xfrm>
            <a:off x="7337655" y="2814633"/>
            <a:ext cx="4582511" cy="1356221"/>
          </a:xfrm>
          <a:prstGeom prst="rect">
            <a:avLst/>
          </a:prstGeom>
        </p:spPr>
      </p:pic>
      <p:sp>
        <p:nvSpPr>
          <p:cNvPr id="9" name="TextBox 8">
            <a:extLst>
              <a:ext uri="{FF2B5EF4-FFF2-40B4-BE49-F238E27FC236}">
                <a16:creationId xmlns:a16="http://schemas.microsoft.com/office/drawing/2014/main" id="{3FFB28BE-31A8-9B59-B7D0-F1F442D51E94}"/>
              </a:ext>
            </a:extLst>
          </p:cNvPr>
          <p:cNvSpPr txBox="1"/>
          <p:nvPr/>
        </p:nvSpPr>
        <p:spPr>
          <a:xfrm>
            <a:off x="157656" y="4730142"/>
            <a:ext cx="12034344" cy="2862322"/>
          </a:xfrm>
          <a:prstGeom prst="rect">
            <a:avLst/>
          </a:prstGeom>
          <a:noFill/>
        </p:spPr>
        <p:txBody>
          <a:bodyPr wrap="square">
            <a:spAutoFit/>
          </a:bodyPr>
          <a:lstStyle/>
          <a:p>
            <a:pPr algn="just"/>
            <a:r>
              <a:rPr lang="el-GR" dirty="0">
                <a:solidFill>
                  <a:schemeClr val="bg1"/>
                </a:solidFill>
                <a:latin typeface="Times New Roman" panose="02020603050405020304" pitchFamily="18" charset="0"/>
                <a:ea typeface="Times New Roman" panose="02020603050405020304" pitchFamily="18" charset="0"/>
              </a:rPr>
              <a:t>Η</a:t>
            </a:r>
            <a:r>
              <a:rPr lang="el-GR" sz="1800" dirty="0">
                <a:solidFill>
                  <a:schemeClr val="bg1"/>
                </a:solidFill>
                <a:effectLst/>
                <a:latin typeface="Times New Roman" panose="02020603050405020304" pitchFamily="18" charset="0"/>
                <a:ea typeface="Times New Roman" panose="02020603050405020304" pitchFamily="18" charset="0"/>
              </a:rPr>
              <a:t> εικόνα που έχουμε είναι χειρότερη σε σχέση με τις υπόλοιπες συνθήκες και είναι εμφανές ότι χρειάζεται διόρθωση των δεδομένων. Η κλίση λαμβάνει την τιμή 1.733 και ο σταθερός όρος την τιμή 22.453. Η τιμή του </a:t>
            </a:r>
            <a:r>
              <a:rPr lang="en-US" sz="1800" dirty="0">
                <a:solidFill>
                  <a:schemeClr val="bg1"/>
                </a:solidFill>
                <a:effectLst/>
                <a:latin typeface="Times New Roman" panose="02020603050405020304" pitchFamily="18" charset="0"/>
                <a:ea typeface="Times New Roman" panose="02020603050405020304" pitchFamily="18" charset="0"/>
              </a:rPr>
              <a:t>a</a:t>
            </a:r>
            <a:r>
              <a:rPr lang="el-GR" sz="1800" dirty="0">
                <a:solidFill>
                  <a:schemeClr val="bg1"/>
                </a:solidFill>
                <a:effectLst/>
                <a:latin typeface="Times New Roman" panose="02020603050405020304" pitchFamily="18" charset="0"/>
                <a:ea typeface="Times New Roman" panose="02020603050405020304" pitchFamily="18" charset="0"/>
              </a:rPr>
              <a:t>* ήταν 0.830 και το </a:t>
            </a:r>
            <a:r>
              <a:rPr lang="en-US" sz="1800" dirty="0">
                <a:solidFill>
                  <a:schemeClr val="bg1"/>
                </a:solidFill>
                <a:effectLst/>
                <a:latin typeface="Times New Roman" panose="02020603050405020304" pitchFamily="18" charset="0"/>
                <a:ea typeface="Times New Roman" panose="02020603050405020304" pitchFamily="18" charset="0"/>
              </a:rPr>
              <a:t>intercept b</a:t>
            </a:r>
            <a:r>
              <a:rPr lang="el-GR" sz="1800" dirty="0">
                <a:solidFill>
                  <a:schemeClr val="bg1"/>
                </a:solidFill>
                <a:effectLst/>
                <a:latin typeface="Times New Roman" panose="02020603050405020304" pitchFamily="18" charset="0"/>
                <a:ea typeface="Times New Roman" panose="02020603050405020304" pitchFamily="18" charset="0"/>
              </a:rPr>
              <a:t>* ήταν ίσο με -63.112 </a:t>
            </a:r>
            <a:r>
              <a:rPr lang="en-US" sz="1800" dirty="0">
                <a:solidFill>
                  <a:schemeClr val="bg1"/>
                </a:solidFill>
                <a:effectLst/>
                <a:latin typeface="Times New Roman" panose="02020603050405020304" pitchFamily="18" charset="0"/>
                <a:ea typeface="Times New Roman" panose="02020603050405020304" pitchFamily="18" charset="0"/>
              </a:rPr>
              <a:t>Wm</a:t>
            </a:r>
            <a:r>
              <a:rPr lang="el-GR" sz="1800" baseline="30000" dirty="0">
                <a:solidFill>
                  <a:schemeClr val="bg1"/>
                </a:solidFill>
                <a:effectLst/>
                <a:latin typeface="Times New Roman" panose="02020603050405020304" pitchFamily="18" charset="0"/>
                <a:ea typeface="Times New Roman" panose="02020603050405020304" pitchFamily="18" charset="0"/>
              </a:rPr>
              <a:t>-2</a:t>
            </a:r>
            <a:r>
              <a:rPr lang="el-GR" sz="1800" dirty="0">
                <a:solidFill>
                  <a:schemeClr val="bg1"/>
                </a:solidFill>
                <a:effectLst/>
                <a:latin typeface="Times New Roman" panose="02020603050405020304" pitchFamily="18" charset="0"/>
                <a:ea typeface="Times New Roman" panose="02020603050405020304" pitchFamily="18" charset="0"/>
              </a:rPr>
              <a:t>. Τα αποτελέσματα στην περίπτωση αυτή δεν είναι ικανοποιητικά καθώς η κλίση που προκύπτει μετά την εφαρμογή της μεθόδου ισούται με 1.438 και ο σταθερός όρος όχι μόνο δεν βελτιώνεται αλλά χειροτερεύει αποκτώντας την τιμή -44.472</a:t>
            </a:r>
            <a:r>
              <a:rPr lang="el-GR" dirty="0">
                <a:solidFill>
                  <a:schemeClr val="bg1"/>
                </a:solidFill>
                <a:latin typeface="Times New Roman" panose="02020603050405020304" pitchFamily="18" charset="0"/>
                <a:ea typeface="Times New Roman" panose="02020603050405020304" pitchFamily="18" charset="0"/>
              </a:rPr>
              <a:t>. </a:t>
            </a:r>
            <a:r>
              <a:rPr lang="el-GR" sz="1800" dirty="0">
                <a:solidFill>
                  <a:schemeClr val="bg1"/>
                </a:solidFill>
                <a:effectLst/>
                <a:latin typeface="Times New Roman" panose="02020603050405020304" pitchFamily="18" charset="0"/>
                <a:ea typeface="Times New Roman" panose="02020603050405020304" pitchFamily="18" charset="0"/>
              </a:rPr>
              <a:t>Το ΜΒΕ, αν και βελτιώνεται δεν εξισώνεται με το μηδέν. Το αξιοσημείωτο είναι ότι αποκτά την ελάχιστη τιμή συγκρινόμενο με τις υπόλοιπες επικρατούσες συνθήκες. Το </a:t>
            </a:r>
            <a:r>
              <a:rPr lang="en-US" sz="1800" dirty="0">
                <a:solidFill>
                  <a:schemeClr val="bg1"/>
                </a:solidFill>
                <a:effectLst/>
                <a:latin typeface="Times New Roman" panose="02020603050405020304" pitchFamily="18" charset="0"/>
                <a:ea typeface="Times New Roman" panose="02020603050405020304" pitchFamily="18" charset="0"/>
              </a:rPr>
              <a:t>RMSE </a:t>
            </a:r>
            <a:r>
              <a:rPr lang="el-GR" sz="1800" dirty="0">
                <a:solidFill>
                  <a:schemeClr val="bg1"/>
                </a:solidFill>
                <a:effectLst/>
                <a:latin typeface="Times New Roman" panose="02020603050405020304" pitchFamily="18" charset="0"/>
                <a:ea typeface="Times New Roman" panose="02020603050405020304" pitchFamily="18" charset="0"/>
              </a:rPr>
              <a:t>παρουσιάζει σημαντική βελτίωση και ο συντελεστής συσχέτισης </a:t>
            </a:r>
            <a:r>
              <a:rPr lang="en-US" sz="1800" dirty="0">
                <a:solidFill>
                  <a:schemeClr val="bg1"/>
                </a:solidFill>
                <a:effectLst/>
                <a:latin typeface="Times New Roman" panose="02020603050405020304" pitchFamily="18" charset="0"/>
                <a:ea typeface="Times New Roman" panose="02020603050405020304" pitchFamily="18" charset="0"/>
              </a:rPr>
              <a:t>R </a:t>
            </a:r>
            <a:r>
              <a:rPr lang="el-GR" sz="1800" dirty="0">
                <a:solidFill>
                  <a:schemeClr val="bg1"/>
                </a:solidFill>
                <a:effectLst/>
                <a:latin typeface="Times New Roman" panose="02020603050405020304" pitchFamily="18" charset="0"/>
                <a:ea typeface="Times New Roman" panose="02020603050405020304" pitchFamily="18" charset="0"/>
              </a:rPr>
              <a:t>διατηρεί σταθερή την τιμή του.</a:t>
            </a:r>
            <a:endParaRPr lang="en-GB" sz="1800" dirty="0">
              <a:solidFill>
                <a:schemeClr val="bg1"/>
              </a:solidFill>
              <a:effectLst/>
              <a:latin typeface="Times New Roman" panose="02020603050405020304" pitchFamily="18" charset="0"/>
              <a:ea typeface="Times New Roman" panose="02020603050405020304" pitchFamily="18" charset="0"/>
            </a:endParaRPr>
          </a:p>
          <a:p>
            <a:pPr marL="0" marR="0" indent="228600" algn="just">
              <a:buNone/>
            </a:pPr>
            <a:endParaRPr lang="en-GB" sz="1800" dirty="0">
              <a:solidFill>
                <a:schemeClr val="bg1"/>
              </a:solidFill>
              <a:effectLst/>
              <a:latin typeface="Times New Roman" panose="02020603050405020304" pitchFamily="18" charset="0"/>
              <a:ea typeface="Times New Roman" panose="02020603050405020304" pitchFamily="18" charset="0"/>
            </a:endParaRPr>
          </a:p>
          <a:p>
            <a:pPr marL="0" marR="0" indent="228600" algn="just"/>
            <a:r>
              <a:rPr lang="el-GR" sz="1800" dirty="0">
                <a:solidFill>
                  <a:schemeClr val="bg1"/>
                </a:solidFill>
                <a:effectLst/>
                <a:latin typeface="Times New Roman" panose="02020603050405020304" pitchFamily="18" charset="0"/>
                <a:ea typeface="Times New Roman" panose="02020603050405020304" pitchFamily="18" charset="0"/>
              </a:rPr>
              <a:t> </a:t>
            </a:r>
            <a:endParaRPr lang="en-GB" sz="1800" dirty="0">
              <a:solidFill>
                <a:schemeClr val="bg1"/>
              </a:solidFill>
              <a:effectLst/>
              <a:latin typeface="Times New Roman" panose="02020603050405020304" pitchFamily="18" charset="0"/>
              <a:ea typeface="Times New Roman" panose="02020603050405020304" pitchFamily="18" charset="0"/>
            </a:endParaRPr>
          </a:p>
          <a:p>
            <a:endParaRPr lang="en-GB" dirty="0">
              <a:solidFill>
                <a:schemeClr val="bg1"/>
              </a:solidFill>
            </a:endParaRPr>
          </a:p>
        </p:txBody>
      </p:sp>
      <p:sp>
        <p:nvSpPr>
          <p:cNvPr id="2" name="TextBox 1">
            <a:extLst>
              <a:ext uri="{FF2B5EF4-FFF2-40B4-BE49-F238E27FC236}">
                <a16:creationId xmlns:a16="http://schemas.microsoft.com/office/drawing/2014/main" id="{69A6CD9B-8E4A-296E-CC2E-AA7AAFC3624F}"/>
              </a:ext>
            </a:extLst>
          </p:cNvPr>
          <p:cNvSpPr txBox="1"/>
          <p:nvPr/>
        </p:nvSpPr>
        <p:spPr>
          <a:xfrm>
            <a:off x="271834" y="55258"/>
            <a:ext cx="5950290" cy="646331"/>
          </a:xfrm>
          <a:prstGeom prst="rect">
            <a:avLst/>
          </a:prstGeom>
          <a:noFill/>
        </p:spPr>
        <p:txBody>
          <a:bodyPr wrap="square" rtlCol="0">
            <a:spAutoFit/>
          </a:bodyPr>
          <a:lstStyle/>
          <a:p>
            <a:r>
              <a:rPr lang="en-GB" sz="3600" dirty="0">
                <a:solidFill>
                  <a:schemeClr val="bg2"/>
                </a:solidFill>
                <a:latin typeface="Times New Roman" panose="02020603050405020304" pitchFamily="18" charset="0"/>
                <a:cs typeface="Times New Roman" panose="02020603050405020304" pitchFamily="18" charset="0"/>
              </a:rPr>
              <a:t>Cloudy – sky conditions</a:t>
            </a:r>
          </a:p>
        </p:txBody>
      </p:sp>
    </p:spTree>
    <p:extLst>
      <p:ext uri="{BB962C8B-B14F-4D97-AF65-F5344CB8AC3E}">
        <p14:creationId xmlns:p14="http://schemas.microsoft.com/office/powerpoint/2010/main" val="2112306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FF0CD0-ED0D-81DE-A3E1-0A00D7D71B4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F9F679A-BE4E-B1F7-879F-7D2318457C01}"/>
              </a:ext>
            </a:extLst>
          </p:cNvPr>
          <p:cNvSpPr txBox="1"/>
          <p:nvPr/>
        </p:nvSpPr>
        <p:spPr>
          <a:xfrm>
            <a:off x="2109951" y="2767280"/>
            <a:ext cx="7972097" cy="1323439"/>
          </a:xfrm>
          <a:prstGeom prst="rect">
            <a:avLst/>
          </a:prstGeom>
          <a:noFill/>
        </p:spPr>
        <p:txBody>
          <a:bodyPr wrap="square">
            <a:spAutoFit/>
          </a:bodyPr>
          <a:lstStyle/>
          <a:p>
            <a:pPr algn="just"/>
            <a:r>
              <a:rPr lang="el-GR" sz="2000" dirty="0">
                <a:solidFill>
                  <a:schemeClr val="bg1"/>
                </a:solidFill>
                <a:effectLst/>
                <a:latin typeface="Times New Roman" panose="02020603050405020304" pitchFamily="18" charset="0"/>
                <a:ea typeface="Times New Roman" panose="02020603050405020304" pitchFamily="18" charset="0"/>
              </a:rPr>
              <a:t>Συμπερασματικά, καταλήγουμε στο ότι το </a:t>
            </a:r>
            <a:r>
              <a:rPr lang="en-US" sz="2000" dirty="0">
                <a:solidFill>
                  <a:schemeClr val="bg1"/>
                </a:solidFill>
                <a:effectLst/>
                <a:latin typeface="Times New Roman" panose="02020603050405020304" pitchFamily="18" charset="0"/>
                <a:ea typeface="Times New Roman" panose="02020603050405020304" pitchFamily="18" charset="0"/>
              </a:rPr>
              <a:t>Linear Regression </a:t>
            </a:r>
            <a:r>
              <a:rPr lang="el-GR" sz="2000" dirty="0">
                <a:solidFill>
                  <a:schemeClr val="bg1"/>
                </a:solidFill>
                <a:effectLst/>
                <a:latin typeface="Times New Roman" panose="02020603050405020304" pitchFamily="18" charset="0"/>
                <a:ea typeface="Times New Roman" panose="02020603050405020304" pitchFamily="18" charset="0"/>
              </a:rPr>
              <a:t>δεν δίνει ικανοποιητικά αποτελέσματα στην διόρθωση των </a:t>
            </a:r>
            <a:r>
              <a:rPr lang="el-GR" sz="2000" dirty="0" err="1">
                <a:solidFill>
                  <a:schemeClr val="bg1"/>
                </a:solidFill>
                <a:effectLst/>
                <a:latin typeface="Times New Roman" panose="02020603050405020304" pitchFamily="18" charset="0"/>
                <a:ea typeface="Times New Roman" panose="02020603050405020304" pitchFamily="18" charset="0"/>
              </a:rPr>
              <a:t>μοντελοποιημένων</a:t>
            </a:r>
            <a:r>
              <a:rPr lang="el-GR" sz="2000" dirty="0">
                <a:solidFill>
                  <a:schemeClr val="bg1"/>
                </a:solidFill>
                <a:effectLst/>
                <a:latin typeface="Times New Roman" panose="02020603050405020304" pitchFamily="18" charset="0"/>
                <a:ea typeface="Times New Roman" panose="02020603050405020304" pitchFamily="18" charset="0"/>
              </a:rPr>
              <a:t> δεδομένων που παρέχει το </a:t>
            </a:r>
            <a:r>
              <a:rPr lang="en-US" sz="2000" dirty="0">
                <a:solidFill>
                  <a:schemeClr val="bg1"/>
                </a:solidFill>
                <a:effectLst/>
                <a:latin typeface="Times New Roman" panose="02020603050405020304" pitchFamily="18" charset="0"/>
                <a:ea typeface="Times New Roman" panose="02020603050405020304" pitchFamily="18" charset="0"/>
              </a:rPr>
              <a:t>CAMS</a:t>
            </a:r>
            <a:r>
              <a:rPr lang="el-GR" sz="2000" dirty="0">
                <a:solidFill>
                  <a:schemeClr val="bg1"/>
                </a:solidFill>
                <a:effectLst/>
                <a:latin typeface="Times New Roman" panose="02020603050405020304" pitchFamily="18" charset="0"/>
                <a:ea typeface="Times New Roman" panose="02020603050405020304" pitchFamily="18" charset="0"/>
              </a:rPr>
              <a:t>. Συνεπώς οφείλουμε να στραφούμε στον έλεγχο άλλων μορφών διορθώσεων, μία εκ των οποίων είναι και η </a:t>
            </a:r>
            <a:r>
              <a:rPr lang="en-US" sz="2000" dirty="0">
                <a:solidFill>
                  <a:schemeClr val="bg1"/>
                </a:solidFill>
                <a:effectLst/>
                <a:latin typeface="Times New Roman" panose="02020603050405020304" pitchFamily="18" charset="0"/>
                <a:ea typeface="Times New Roman" panose="02020603050405020304" pitchFamily="18" charset="0"/>
              </a:rPr>
              <a:t>EQM</a:t>
            </a:r>
            <a:r>
              <a:rPr lang="el-GR" sz="2000" dirty="0">
                <a:solidFill>
                  <a:schemeClr val="bg1"/>
                </a:solidFill>
                <a:effectLst/>
                <a:latin typeface="Times New Roman" panose="02020603050405020304" pitchFamily="18" charset="0"/>
                <a:ea typeface="Times New Roman" panose="02020603050405020304" pitchFamily="18" charset="0"/>
              </a:rPr>
              <a:t>.</a:t>
            </a:r>
            <a:endParaRPr lang="en-GB" sz="2000" dirty="0">
              <a:solidFill>
                <a:schemeClr val="bg1"/>
              </a:solidFill>
            </a:endParaRPr>
          </a:p>
        </p:txBody>
      </p:sp>
    </p:spTree>
    <p:extLst>
      <p:ext uri="{BB962C8B-B14F-4D97-AF65-F5344CB8AC3E}">
        <p14:creationId xmlns:p14="http://schemas.microsoft.com/office/powerpoint/2010/main" val="1145555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439C0B-DD34-D5C7-6141-61B72B020C75}"/>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7B434D9-C733-D0F0-8336-43FF8AC7F3CF}"/>
                  </a:ext>
                </a:extLst>
              </p:cNvPr>
              <p:cNvSpPr txBox="1"/>
              <p:nvPr/>
            </p:nvSpPr>
            <p:spPr>
              <a:xfrm>
                <a:off x="0" y="749084"/>
                <a:ext cx="12192000" cy="6108916"/>
              </a:xfrm>
              <a:prstGeom prst="rect">
                <a:avLst/>
              </a:prstGeom>
              <a:noFill/>
            </p:spPr>
            <p:txBody>
              <a:bodyPr wrap="square">
                <a:spAutoFit/>
              </a:bodyPr>
              <a:lstStyle/>
              <a:p>
                <a:r>
                  <a:rPr lang="el-GR"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Στην μέθοδο αυτή θα δουλέψουμε με </a:t>
                </a:r>
                <a:r>
                  <a:rPr lang="el-GR"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ποσοστιμόρια</a:t>
                </a:r>
                <a:r>
                  <a:rPr lang="el-GR"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percentiles</a:t>
                </a:r>
                <a:r>
                  <a:rPr lang="el-GR"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Πρώτο βήμα αποτελεί το να εκφράσουμε τα δεδομένα τόσο τα επίγεια όσο και τα δορυφορικά σε ποσοστά της ηλιακής ακτινοβολίας και να κάνουμε τις αντίστοιχες γραφικές αναπαραστάσεις. Οι γραφικές αυτές παραστάσεις αποτελούν την απεικόνιση των κατανομών των οποίων εμείς επιδιώκουμε να διορθώσουμε.</a:t>
                </a:r>
                <a:endParaRPr lang="en-GB"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228600" algn="just">
                  <a:buNone/>
                </a:pPr>
                <a:r>
                  <a:rPr lang="el-GR"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Έχοντας πλέον την αρχική εικόνα του πώς κατανέμονται τα δεδομένα μας, χρειαζόμαστε έναν αντίστροφο μετασχηματισμό που να μπορεί να μετατρέψει τα </a:t>
                </a:r>
                <a:r>
                  <a:rPr lang="el-GR" sz="200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μοντελοποιημένα</a:t>
                </a:r>
                <a:r>
                  <a:rPr lang="el-GR"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δεδομένα έτσι ώστε η κατανομή τους να συμπίπτει με εκείνη των παρατηρούμενων. Θέλουμε δηλαδή οι 2 καμπύλες στις παραπάνω γραφικές παραστάσεις να πέφτουν η μία πάνω στην άλλη. Για να το επιτύχουμε αυτό, θα χρησιμοποιήσουμε την μέθοδο της γραμμικής παρεμβολής (</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Linear Interpolation</a:t>
                </a:r>
                <a:r>
                  <a:rPr lang="el-GR"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Η γραμμική παρεμβολή αποτελεί μία μέθοδο προσαρμογής μίας καμπύλης, η οποία χρησιμοποιεί γραμμικά πολυώνυμα έτσι ώστε να δημιουργήσει καινούρια δεδομένα ανάμεσα σε ένα εύρος ενός διακριτού συνόλου γνωστών δεδομένων. Στην παρούσα εργασία, η διαδικασία αυτή έγινε με την χρήση της βιβλιοθήκης </a:t>
                </a:r>
                <a:r>
                  <a:rPr lang="en-US"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SciPy</a:t>
                </a:r>
                <a:r>
                  <a:rPr lang="el-GR"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παρατίθεται όμως παρακάτω και η ακριβής σχέση από την οποία προκύπτουν τα αποτελέσματα της μεθόδου αυτής.</a:t>
                </a:r>
                <a:endParaRPr lang="en-GB"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buNone/>
                </a:pPr>
                <a:r>
                  <a:rPr lang="el-GR"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ctr">
                  <a:buNone/>
                </a:pPr>
                <a14:m>
                  <m:oMath xmlns:m="http://schemas.openxmlformats.org/officeDocument/2006/math">
                    <m:r>
                      <a:rPr lang="el-GR" sz="2000" i="1">
                        <a:solidFill>
                          <a:schemeClr val="bg1"/>
                        </a:solidFill>
                        <a:effectLst/>
                        <a:latin typeface="Cambria Math" panose="02040503050406030204" pitchFamily="18" charset="0"/>
                        <a:ea typeface="Times New Roman" panose="02020603050405020304" pitchFamily="18" charset="0"/>
                      </a:rPr>
                      <m:t>𝑦</m:t>
                    </m:r>
                    <m:r>
                      <a:rPr lang="el-GR" sz="2000" i="1">
                        <a:solidFill>
                          <a:schemeClr val="bg1"/>
                        </a:solidFill>
                        <a:effectLst/>
                        <a:latin typeface="Cambria Math" panose="02040503050406030204" pitchFamily="18" charset="0"/>
                        <a:ea typeface="Times New Roman" panose="02020603050405020304" pitchFamily="18" charset="0"/>
                      </a:rPr>
                      <m:t>=</m:t>
                    </m:r>
                    <m:r>
                      <a:rPr lang="el-GR" sz="2000" i="1">
                        <a:solidFill>
                          <a:schemeClr val="bg1"/>
                        </a:solidFill>
                        <a:effectLst/>
                        <a:latin typeface="Cambria Math" panose="02040503050406030204" pitchFamily="18" charset="0"/>
                        <a:ea typeface="Times New Roman" panose="02020603050405020304" pitchFamily="18" charset="0"/>
                      </a:rPr>
                      <m:t>𝑦</m:t>
                    </m:r>
                    <m:r>
                      <a:rPr lang="el-GR" sz="2000" i="1">
                        <a:solidFill>
                          <a:schemeClr val="bg1"/>
                        </a:solidFill>
                        <a:effectLst/>
                        <a:latin typeface="Cambria Math" panose="02040503050406030204" pitchFamily="18" charset="0"/>
                        <a:ea typeface="Times New Roman" panose="02020603050405020304" pitchFamily="18" charset="0"/>
                      </a:rPr>
                      <m:t>1+</m:t>
                    </m:r>
                    <m:d>
                      <m:dPr>
                        <m:ctrlPr>
                          <a:rPr lang="en-GB" sz="2000" i="1">
                            <a:solidFill>
                              <a:schemeClr val="bg1"/>
                            </a:solidFill>
                            <a:effectLst/>
                            <a:latin typeface="Cambria Math" panose="02040503050406030204" pitchFamily="18" charset="0"/>
                            <a:ea typeface="Times New Roman" panose="02020603050405020304" pitchFamily="18" charset="0"/>
                          </a:rPr>
                        </m:ctrlPr>
                      </m:dPr>
                      <m:e>
                        <m:r>
                          <a:rPr lang="el-GR" sz="2000" i="1">
                            <a:solidFill>
                              <a:schemeClr val="bg1"/>
                            </a:solidFill>
                            <a:effectLst/>
                            <a:latin typeface="Cambria Math" panose="02040503050406030204" pitchFamily="18" charset="0"/>
                            <a:ea typeface="Times New Roman" panose="02020603050405020304" pitchFamily="18" charset="0"/>
                          </a:rPr>
                          <m:t>𝑥</m:t>
                        </m:r>
                        <m:r>
                          <a:rPr lang="el-GR" sz="2000" i="1">
                            <a:solidFill>
                              <a:schemeClr val="bg1"/>
                            </a:solidFill>
                            <a:effectLst/>
                            <a:latin typeface="Cambria Math" panose="02040503050406030204" pitchFamily="18" charset="0"/>
                            <a:ea typeface="Times New Roman" panose="02020603050405020304" pitchFamily="18" charset="0"/>
                          </a:rPr>
                          <m:t>−</m:t>
                        </m:r>
                        <m:r>
                          <a:rPr lang="el-GR" sz="2000" i="1">
                            <a:solidFill>
                              <a:schemeClr val="bg1"/>
                            </a:solidFill>
                            <a:effectLst/>
                            <a:latin typeface="Cambria Math" panose="02040503050406030204" pitchFamily="18" charset="0"/>
                            <a:ea typeface="Times New Roman" panose="02020603050405020304" pitchFamily="18" charset="0"/>
                          </a:rPr>
                          <m:t>𝑥</m:t>
                        </m:r>
                        <m:r>
                          <a:rPr lang="el-GR" sz="2000" i="1">
                            <a:solidFill>
                              <a:schemeClr val="bg1"/>
                            </a:solidFill>
                            <a:effectLst/>
                            <a:latin typeface="Cambria Math" panose="02040503050406030204" pitchFamily="18" charset="0"/>
                            <a:ea typeface="Times New Roman" panose="02020603050405020304" pitchFamily="18" charset="0"/>
                          </a:rPr>
                          <m:t>1</m:t>
                        </m:r>
                      </m:e>
                    </m:d>
                    <m:r>
                      <a:rPr lang="el-GR" sz="2000" i="1">
                        <a:solidFill>
                          <a:schemeClr val="bg1"/>
                        </a:solidFill>
                        <a:effectLst/>
                        <a:latin typeface="Cambria Math" panose="02040503050406030204" pitchFamily="18" charset="0"/>
                        <a:ea typeface="Times New Roman" panose="02020603050405020304" pitchFamily="18" charset="0"/>
                      </a:rPr>
                      <m:t>∗</m:t>
                    </m:r>
                    <m:f>
                      <m:fPr>
                        <m:ctrlPr>
                          <a:rPr lang="en-GB" sz="2000" i="1">
                            <a:solidFill>
                              <a:schemeClr val="bg1"/>
                            </a:solidFill>
                            <a:effectLst/>
                            <a:latin typeface="Cambria Math" panose="02040503050406030204" pitchFamily="18" charset="0"/>
                            <a:ea typeface="Times New Roman" panose="02020603050405020304" pitchFamily="18" charset="0"/>
                          </a:rPr>
                        </m:ctrlPr>
                      </m:fPr>
                      <m:num>
                        <m:r>
                          <a:rPr lang="el-GR" sz="2000" i="1">
                            <a:solidFill>
                              <a:schemeClr val="bg1"/>
                            </a:solidFill>
                            <a:effectLst/>
                            <a:latin typeface="Cambria Math" panose="02040503050406030204" pitchFamily="18" charset="0"/>
                            <a:ea typeface="Times New Roman" panose="02020603050405020304" pitchFamily="18" charset="0"/>
                          </a:rPr>
                          <m:t>𝑦</m:t>
                        </m:r>
                        <m:r>
                          <a:rPr lang="el-GR" sz="2000" i="1">
                            <a:solidFill>
                              <a:schemeClr val="bg1"/>
                            </a:solidFill>
                            <a:effectLst/>
                            <a:latin typeface="Cambria Math" panose="02040503050406030204" pitchFamily="18" charset="0"/>
                            <a:ea typeface="Times New Roman" panose="02020603050405020304" pitchFamily="18" charset="0"/>
                          </a:rPr>
                          <m:t>2−</m:t>
                        </m:r>
                        <m:r>
                          <a:rPr lang="el-GR" sz="2000" i="1">
                            <a:solidFill>
                              <a:schemeClr val="bg1"/>
                            </a:solidFill>
                            <a:effectLst/>
                            <a:latin typeface="Cambria Math" panose="02040503050406030204" pitchFamily="18" charset="0"/>
                            <a:ea typeface="Times New Roman" panose="02020603050405020304" pitchFamily="18" charset="0"/>
                          </a:rPr>
                          <m:t>𝑦</m:t>
                        </m:r>
                        <m:r>
                          <a:rPr lang="el-GR" sz="2000" i="1">
                            <a:solidFill>
                              <a:schemeClr val="bg1"/>
                            </a:solidFill>
                            <a:effectLst/>
                            <a:latin typeface="Cambria Math" panose="02040503050406030204" pitchFamily="18" charset="0"/>
                            <a:ea typeface="Times New Roman" panose="02020603050405020304" pitchFamily="18" charset="0"/>
                          </a:rPr>
                          <m:t>1</m:t>
                        </m:r>
                      </m:num>
                      <m:den>
                        <m:r>
                          <a:rPr lang="el-GR" sz="2000" i="1">
                            <a:solidFill>
                              <a:schemeClr val="bg1"/>
                            </a:solidFill>
                            <a:effectLst/>
                            <a:latin typeface="Cambria Math" panose="02040503050406030204" pitchFamily="18" charset="0"/>
                            <a:ea typeface="Times New Roman" panose="02020603050405020304" pitchFamily="18" charset="0"/>
                          </a:rPr>
                          <m:t>(</m:t>
                        </m:r>
                        <m:r>
                          <a:rPr lang="el-GR" sz="2000" i="1">
                            <a:solidFill>
                              <a:schemeClr val="bg1"/>
                            </a:solidFill>
                            <a:effectLst/>
                            <a:latin typeface="Cambria Math" panose="02040503050406030204" pitchFamily="18" charset="0"/>
                            <a:ea typeface="Times New Roman" panose="02020603050405020304" pitchFamily="18" charset="0"/>
                          </a:rPr>
                          <m:t>𝑥</m:t>
                        </m:r>
                        <m:r>
                          <a:rPr lang="el-GR" sz="2000" i="1">
                            <a:solidFill>
                              <a:schemeClr val="bg1"/>
                            </a:solidFill>
                            <a:effectLst/>
                            <a:latin typeface="Cambria Math" panose="02040503050406030204" pitchFamily="18" charset="0"/>
                            <a:ea typeface="Times New Roman" panose="02020603050405020304" pitchFamily="18" charset="0"/>
                          </a:rPr>
                          <m:t>2−</m:t>
                        </m:r>
                        <m:r>
                          <a:rPr lang="el-GR" sz="2000" i="1">
                            <a:solidFill>
                              <a:schemeClr val="bg1"/>
                            </a:solidFill>
                            <a:effectLst/>
                            <a:latin typeface="Cambria Math" panose="02040503050406030204" pitchFamily="18" charset="0"/>
                            <a:ea typeface="Times New Roman" panose="02020603050405020304" pitchFamily="18" charset="0"/>
                          </a:rPr>
                          <m:t>𝑥</m:t>
                        </m:r>
                        <m:r>
                          <a:rPr lang="el-GR" sz="2000" i="1">
                            <a:solidFill>
                              <a:schemeClr val="bg1"/>
                            </a:solidFill>
                            <a:effectLst/>
                            <a:latin typeface="Cambria Math" panose="02040503050406030204" pitchFamily="18" charset="0"/>
                            <a:ea typeface="Times New Roman" panose="02020603050405020304" pitchFamily="18" charset="0"/>
                          </a:rPr>
                          <m:t>1)</m:t>
                        </m:r>
                      </m:den>
                    </m:f>
                  </m:oMath>
                </a14:m>
                <a:r>
                  <a:rPr lang="el-GR"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[4.4]</a:t>
                </a:r>
                <a:endParaRPr lang="en-GB"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buNone/>
                </a:pPr>
                <a:r>
                  <a:rPr lang="el-GR"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GB"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buNone/>
                </a:pPr>
                <a:r>
                  <a:rPr lang="el-GR" sz="20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Η διαδικασία, λοιπόν, αυτή είναι πιο απλή σε σχέση με την προηγούμενη καθώς εφαρμόζουμε έναν μετασχηματισμό και μία σχέση αντί για τρεις. Στην συνέχεια, παραθέτουμε την εφαρμογή της σχέσης αυτής στις 3 συνθήκες ουρανού που έχουμε καθώς και την σύγκριση των στατιστικών μεγεθών.</a:t>
                </a:r>
                <a:endParaRPr lang="en-GB" sz="2000" dirty="0">
                  <a:solidFill>
                    <a:schemeClr val="bg1"/>
                  </a:solidFill>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67B434D9-C733-D0F0-8336-43FF8AC7F3CF}"/>
                  </a:ext>
                </a:extLst>
              </p:cNvPr>
              <p:cNvSpPr txBox="1">
                <a:spLocks noRot="1" noChangeAspect="1" noMove="1" noResize="1" noEditPoints="1" noAdjustHandles="1" noChangeArrowheads="1" noChangeShapeType="1" noTextEdit="1"/>
              </p:cNvSpPr>
              <p:nvPr/>
            </p:nvSpPr>
            <p:spPr>
              <a:xfrm>
                <a:off x="0" y="749084"/>
                <a:ext cx="12192000" cy="6108916"/>
              </a:xfrm>
              <a:prstGeom prst="rect">
                <a:avLst/>
              </a:prstGeom>
              <a:blipFill>
                <a:blip r:embed="rId2"/>
                <a:stretch>
                  <a:fillRect l="-500" t="-599" r="-500" b="-898"/>
                </a:stretch>
              </a:blipFill>
            </p:spPr>
            <p:txBody>
              <a:bodyPr/>
              <a:lstStyle/>
              <a:p>
                <a:r>
                  <a:rPr lang="en-GB">
                    <a:noFill/>
                  </a:rPr>
                  <a:t> </a:t>
                </a:r>
              </a:p>
            </p:txBody>
          </p:sp>
        </mc:Fallback>
      </mc:AlternateContent>
      <p:sp>
        <p:nvSpPr>
          <p:cNvPr id="2" name="TextBox 1">
            <a:extLst>
              <a:ext uri="{FF2B5EF4-FFF2-40B4-BE49-F238E27FC236}">
                <a16:creationId xmlns:a16="http://schemas.microsoft.com/office/drawing/2014/main" id="{B301BCB3-CC5A-D041-EE85-3C6B934EF478}"/>
              </a:ext>
            </a:extLst>
          </p:cNvPr>
          <p:cNvSpPr txBox="1"/>
          <p:nvPr/>
        </p:nvSpPr>
        <p:spPr>
          <a:xfrm>
            <a:off x="207397" y="165474"/>
            <a:ext cx="9549132" cy="646331"/>
          </a:xfrm>
          <a:prstGeom prst="rect">
            <a:avLst/>
          </a:prstGeom>
          <a:noFill/>
        </p:spPr>
        <p:txBody>
          <a:bodyPr wrap="square" rtlCol="0">
            <a:spAutoFit/>
          </a:bodyPr>
          <a:lstStyle/>
          <a:p>
            <a:r>
              <a:rPr lang="el-GR" sz="3600" dirty="0">
                <a:solidFill>
                  <a:schemeClr val="bg2"/>
                </a:solidFill>
                <a:latin typeface="Times New Roman" panose="02020603050405020304" pitchFamily="18" charset="0"/>
                <a:cs typeface="Times New Roman" panose="02020603050405020304" pitchFamily="18" charset="0"/>
              </a:rPr>
              <a:t>Μέθοδος δεύτερη : </a:t>
            </a:r>
            <a:r>
              <a:rPr lang="en-GB" sz="3600" dirty="0">
                <a:solidFill>
                  <a:schemeClr val="bg2"/>
                </a:solidFill>
                <a:latin typeface="Times New Roman" panose="02020603050405020304" pitchFamily="18" charset="0"/>
                <a:cs typeface="Times New Roman" panose="02020603050405020304" pitchFamily="18" charset="0"/>
              </a:rPr>
              <a:t>Empirical Quantile Mapping</a:t>
            </a:r>
          </a:p>
        </p:txBody>
      </p:sp>
    </p:spTree>
    <p:extLst>
      <p:ext uri="{BB962C8B-B14F-4D97-AF65-F5344CB8AC3E}">
        <p14:creationId xmlns:p14="http://schemas.microsoft.com/office/powerpoint/2010/main" val="27539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19BE11-F149-4FAA-3E4C-2313B2851DA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00B65E5-BA2D-8C3A-CFA6-DA3C39D078C2}"/>
              </a:ext>
            </a:extLst>
          </p:cNvPr>
          <p:cNvSpPr txBox="1"/>
          <p:nvPr/>
        </p:nvSpPr>
        <p:spPr>
          <a:xfrm>
            <a:off x="4539034" y="2782669"/>
            <a:ext cx="3113932" cy="646331"/>
          </a:xfrm>
          <a:prstGeom prst="rect">
            <a:avLst/>
          </a:prstGeom>
          <a:noFill/>
        </p:spPr>
        <p:txBody>
          <a:bodyPr wrap="square" rtlCol="0">
            <a:spAutoFit/>
          </a:bodyPr>
          <a:lstStyle/>
          <a:p>
            <a:r>
              <a:rPr lang="en-GB" sz="3600" dirty="0">
                <a:solidFill>
                  <a:schemeClr val="bg2"/>
                </a:solidFill>
                <a:latin typeface="Times New Roman" panose="02020603050405020304" pitchFamily="18" charset="0"/>
                <a:cs typeface="Times New Roman" panose="02020603050405020304" pitchFamily="18" charset="0"/>
              </a:rPr>
              <a:t>Training period</a:t>
            </a:r>
          </a:p>
        </p:txBody>
      </p:sp>
    </p:spTree>
    <p:extLst>
      <p:ext uri="{BB962C8B-B14F-4D97-AF65-F5344CB8AC3E}">
        <p14:creationId xmlns:p14="http://schemas.microsoft.com/office/powerpoint/2010/main" val="8547992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69FDF-9375-476F-9523-D51A4084686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536D82E-6501-2B46-AC43-9CD120FA2771}"/>
              </a:ext>
            </a:extLst>
          </p:cNvPr>
          <p:cNvPicPr>
            <a:picLocks noChangeAspect="1"/>
          </p:cNvPicPr>
          <p:nvPr/>
        </p:nvPicPr>
        <p:blipFill>
          <a:blip r:embed="rId2"/>
          <a:stretch>
            <a:fillRect/>
          </a:stretch>
        </p:blipFill>
        <p:spPr>
          <a:xfrm>
            <a:off x="271834" y="781124"/>
            <a:ext cx="8945223" cy="4220164"/>
          </a:xfrm>
          <a:prstGeom prst="rect">
            <a:avLst/>
          </a:prstGeom>
        </p:spPr>
      </p:pic>
      <p:pic>
        <p:nvPicPr>
          <p:cNvPr id="7" name="Picture 6">
            <a:extLst>
              <a:ext uri="{FF2B5EF4-FFF2-40B4-BE49-F238E27FC236}">
                <a16:creationId xmlns:a16="http://schemas.microsoft.com/office/drawing/2014/main" id="{3B90C882-8878-6453-5387-C45FEA952208}"/>
              </a:ext>
            </a:extLst>
          </p:cNvPr>
          <p:cNvPicPr>
            <a:picLocks noChangeAspect="1"/>
          </p:cNvPicPr>
          <p:nvPr/>
        </p:nvPicPr>
        <p:blipFill>
          <a:blip r:embed="rId3"/>
          <a:stretch>
            <a:fillRect/>
          </a:stretch>
        </p:blipFill>
        <p:spPr>
          <a:xfrm>
            <a:off x="7546155" y="3570127"/>
            <a:ext cx="4374011" cy="878024"/>
          </a:xfrm>
          <a:prstGeom prst="rect">
            <a:avLst/>
          </a:prstGeom>
        </p:spPr>
      </p:pic>
      <p:sp>
        <p:nvSpPr>
          <p:cNvPr id="9" name="TextBox 8">
            <a:extLst>
              <a:ext uri="{FF2B5EF4-FFF2-40B4-BE49-F238E27FC236}">
                <a16:creationId xmlns:a16="http://schemas.microsoft.com/office/drawing/2014/main" id="{FD067D74-0E7D-BCCE-2206-1BD92F89AC14}"/>
              </a:ext>
            </a:extLst>
          </p:cNvPr>
          <p:cNvSpPr txBox="1"/>
          <p:nvPr/>
        </p:nvSpPr>
        <p:spPr>
          <a:xfrm>
            <a:off x="271834" y="5103674"/>
            <a:ext cx="11794042" cy="1938992"/>
          </a:xfrm>
          <a:prstGeom prst="rect">
            <a:avLst/>
          </a:prstGeom>
          <a:noFill/>
        </p:spPr>
        <p:txBody>
          <a:bodyPr wrap="square">
            <a:spAutoFit/>
          </a:bodyPr>
          <a:lstStyle/>
          <a:p>
            <a:pPr algn="just"/>
            <a:r>
              <a:rPr lang="el-GR" sz="2000" dirty="0">
                <a:solidFill>
                  <a:schemeClr val="bg1"/>
                </a:solidFill>
                <a:latin typeface="Times New Roman" panose="02020603050405020304" pitchFamily="18" charset="0"/>
                <a:ea typeface="Times New Roman" panose="02020603050405020304" pitchFamily="18" charset="0"/>
              </a:rPr>
              <a:t>Π</a:t>
            </a:r>
            <a:r>
              <a:rPr lang="el-GR" sz="2000" dirty="0">
                <a:solidFill>
                  <a:schemeClr val="bg1"/>
                </a:solidFill>
                <a:effectLst/>
                <a:latin typeface="Times New Roman" panose="02020603050405020304" pitchFamily="18" charset="0"/>
                <a:ea typeface="Times New Roman" panose="02020603050405020304" pitchFamily="18" charset="0"/>
              </a:rPr>
              <a:t>αρατηρούμε ότι σε σχέση με την προηγούμενη μέθοδο, το </a:t>
            </a:r>
            <a:r>
              <a:rPr lang="en-US" sz="2000" dirty="0">
                <a:solidFill>
                  <a:schemeClr val="bg1"/>
                </a:solidFill>
                <a:effectLst/>
                <a:latin typeface="Times New Roman" panose="02020603050405020304" pitchFamily="18" charset="0"/>
                <a:ea typeface="Times New Roman" panose="02020603050405020304" pitchFamily="18" charset="0"/>
              </a:rPr>
              <a:t>MBE </a:t>
            </a:r>
            <a:r>
              <a:rPr lang="el-GR" sz="2000" dirty="0">
                <a:solidFill>
                  <a:schemeClr val="bg1"/>
                </a:solidFill>
                <a:effectLst/>
                <a:latin typeface="Times New Roman" panose="02020603050405020304" pitchFamily="18" charset="0"/>
                <a:ea typeface="Times New Roman" panose="02020603050405020304" pitchFamily="18" charset="0"/>
              </a:rPr>
              <a:t>δεν είναι πλέον της τάξης του 10</a:t>
            </a:r>
            <a:r>
              <a:rPr lang="el-GR" sz="2000" baseline="30000" dirty="0">
                <a:solidFill>
                  <a:schemeClr val="bg1"/>
                </a:solidFill>
                <a:effectLst/>
                <a:latin typeface="Times New Roman" panose="02020603050405020304" pitchFamily="18" charset="0"/>
                <a:ea typeface="Times New Roman" panose="02020603050405020304" pitchFamily="18" charset="0"/>
              </a:rPr>
              <a:t>-13 </a:t>
            </a:r>
            <a:r>
              <a:rPr lang="el-GR" sz="2000" dirty="0">
                <a:solidFill>
                  <a:schemeClr val="bg1"/>
                </a:solidFill>
                <a:effectLst/>
                <a:latin typeface="Times New Roman" panose="02020603050405020304" pitchFamily="18" charset="0"/>
                <a:ea typeface="Times New Roman" panose="02020603050405020304" pitchFamily="18" charset="0"/>
              </a:rPr>
              <a:t> αλλά εξακολουθεί να πλησιάζει το μηδέν. Το αποτέλεσμα αυτό είναι αναμενόμενο καθώς όπως αναφέραμε και πριν, η μέθοδος αυτή δεν αποσκοπεί κυρίως στην εξάλειψη των σφαλμάτων αλλά σε μία ολοκληρωτική διόρθωση της κατανομής των δεδομένων. Μικρή βελτίωση παρατηρείται για το </a:t>
            </a:r>
            <a:r>
              <a:rPr lang="en-US" sz="2000" dirty="0">
                <a:solidFill>
                  <a:schemeClr val="bg1"/>
                </a:solidFill>
                <a:effectLst/>
                <a:latin typeface="Times New Roman" panose="02020603050405020304" pitchFamily="18" charset="0"/>
                <a:ea typeface="Times New Roman" panose="02020603050405020304" pitchFamily="18" charset="0"/>
              </a:rPr>
              <a:t>RMSE </a:t>
            </a:r>
            <a:r>
              <a:rPr lang="el-GR" sz="2000" dirty="0">
                <a:solidFill>
                  <a:schemeClr val="bg1"/>
                </a:solidFill>
                <a:effectLst/>
                <a:latin typeface="Times New Roman" panose="02020603050405020304" pitchFamily="18" charset="0"/>
                <a:ea typeface="Times New Roman" panose="02020603050405020304" pitchFamily="18" charset="0"/>
              </a:rPr>
              <a:t>ενώ το </a:t>
            </a:r>
            <a:r>
              <a:rPr lang="en-US" sz="2000" dirty="0">
                <a:solidFill>
                  <a:schemeClr val="bg1"/>
                </a:solidFill>
                <a:effectLst/>
                <a:latin typeface="Times New Roman" panose="02020603050405020304" pitchFamily="18" charset="0"/>
                <a:ea typeface="Times New Roman" panose="02020603050405020304" pitchFamily="18" charset="0"/>
              </a:rPr>
              <a:t>R </a:t>
            </a:r>
            <a:r>
              <a:rPr lang="el-GR" sz="2000" dirty="0">
                <a:solidFill>
                  <a:schemeClr val="bg1"/>
                </a:solidFill>
                <a:effectLst/>
                <a:latin typeface="Times New Roman" panose="02020603050405020304" pitchFamily="18" charset="0"/>
                <a:ea typeface="Times New Roman" panose="02020603050405020304" pitchFamily="18" charset="0"/>
              </a:rPr>
              <a:t>παραμένει σταθερό. Εν ολίγοις, η μέθοδος ανταποκρίνεται ακριβώς όπως το αναμέναμε για τις </a:t>
            </a:r>
            <a:r>
              <a:rPr lang="en-US" sz="2000" dirty="0">
                <a:solidFill>
                  <a:schemeClr val="bg1"/>
                </a:solidFill>
                <a:effectLst/>
                <a:latin typeface="Times New Roman" panose="02020603050405020304" pitchFamily="18" charset="0"/>
                <a:ea typeface="Times New Roman" panose="02020603050405020304" pitchFamily="18" charset="0"/>
              </a:rPr>
              <a:t>clear</a:t>
            </a:r>
            <a:r>
              <a:rPr lang="el-GR" sz="2000" dirty="0">
                <a:solidFill>
                  <a:schemeClr val="bg1"/>
                </a:solidFill>
                <a:effectLst/>
                <a:latin typeface="Times New Roman" panose="02020603050405020304" pitchFamily="18" charset="0"/>
                <a:ea typeface="Times New Roman" panose="02020603050405020304" pitchFamily="18" charset="0"/>
              </a:rPr>
              <a:t>-</a:t>
            </a:r>
            <a:r>
              <a:rPr lang="en-US" sz="2000" dirty="0">
                <a:solidFill>
                  <a:schemeClr val="bg1"/>
                </a:solidFill>
                <a:effectLst/>
                <a:latin typeface="Times New Roman" panose="02020603050405020304" pitchFamily="18" charset="0"/>
                <a:ea typeface="Times New Roman" panose="02020603050405020304" pitchFamily="18" charset="0"/>
              </a:rPr>
              <a:t>sky </a:t>
            </a:r>
            <a:r>
              <a:rPr lang="el-GR" sz="2000" dirty="0">
                <a:solidFill>
                  <a:schemeClr val="bg1"/>
                </a:solidFill>
                <a:effectLst/>
                <a:latin typeface="Times New Roman" panose="02020603050405020304" pitchFamily="18" charset="0"/>
                <a:ea typeface="Times New Roman" panose="02020603050405020304" pitchFamily="18" charset="0"/>
              </a:rPr>
              <a:t>συνθήκες.</a:t>
            </a:r>
            <a:endParaRPr lang="en-GB" sz="2000" dirty="0">
              <a:solidFill>
                <a:schemeClr val="bg1"/>
              </a:solidFill>
              <a:effectLst/>
              <a:latin typeface="Times New Roman" panose="02020603050405020304" pitchFamily="18" charset="0"/>
              <a:ea typeface="Times New Roman" panose="02020603050405020304" pitchFamily="18" charset="0"/>
            </a:endParaRPr>
          </a:p>
          <a:p>
            <a:endParaRPr lang="en-GB" sz="2000" dirty="0">
              <a:solidFill>
                <a:schemeClr val="bg1"/>
              </a:solidFill>
            </a:endParaRPr>
          </a:p>
        </p:txBody>
      </p:sp>
      <p:sp>
        <p:nvSpPr>
          <p:cNvPr id="2" name="TextBox 1">
            <a:extLst>
              <a:ext uri="{FF2B5EF4-FFF2-40B4-BE49-F238E27FC236}">
                <a16:creationId xmlns:a16="http://schemas.microsoft.com/office/drawing/2014/main" id="{F03096D1-7673-618E-42BA-86AC602B0D48}"/>
              </a:ext>
            </a:extLst>
          </p:cNvPr>
          <p:cNvSpPr txBox="1"/>
          <p:nvPr/>
        </p:nvSpPr>
        <p:spPr>
          <a:xfrm>
            <a:off x="271834" y="55258"/>
            <a:ext cx="4657518" cy="646331"/>
          </a:xfrm>
          <a:prstGeom prst="rect">
            <a:avLst/>
          </a:prstGeom>
          <a:noFill/>
        </p:spPr>
        <p:txBody>
          <a:bodyPr wrap="square" rtlCol="0">
            <a:spAutoFit/>
          </a:bodyPr>
          <a:lstStyle/>
          <a:p>
            <a:r>
              <a:rPr lang="en-GB" sz="3600" dirty="0">
                <a:solidFill>
                  <a:schemeClr val="bg2"/>
                </a:solidFill>
                <a:latin typeface="Times New Roman" panose="02020603050405020304" pitchFamily="18" charset="0"/>
                <a:cs typeface="Times New Roman" panose="02020603050405020304" pitchFamily="18" charset="0"/>
              </a:rPr>
              <a:t>Clear – sky conditions</a:t>
            </a:r>
          </a:p>
        </p:txBody>
      </p:sp>
    </p:spTree>
    <p:extLst>
      <p:ext uri="{BB962C8B-B14F-4D97-AF65-F5344CB8AC3E}">
        <p14:creationId xmlns:p14="http://schemas.microsoft.com/office/powerpoint/2010/main" val="41013046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42C27F-7D54-CDB8-E4C6-46328E2F642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A8A97DF-8C30-66AF-A228-663DEC6AC7BD}"/>
              </a:ext>
            </a:extLst>
          </p:cNvPr>
          <p:cNvPicPr>
            <a:picLocks noChangeAspect="1"/>
          </p:cNvPicPr>
          <p:nvPr/>
        </p:nvPicPr>
        <p:blipFill>
          <a:blip r:embed="rId2"/>
          <a:stretch>
            <a:fillRect/>
          </a:stretch>
        </p:blipFill>
        <p:spPr>
          <a:xfrm>
            <a:off x="271834" y="701589"/>
            <a:ext cx="7936745" cy="3786417"/>
          </a:xfrm>
          <a:prstGeom prst="rect">
            <a:avLst/>
          </a:prstGeom>
        </p:spPr>
      </p:pic>
      <p:pic>
        <p:nvPicPr>
          <p:cNvPr id="9" name="Picture 8">
            <a:extLst>
              <a:ext uri="{FF2B5EF4-FFF2-40B4-BE49-F238E27FC236}">
                <a16:creationId xmlns:a16="http://schemas.microsoft.com/office/drawing/2014/main" id="{A44E52F5-7C4C-0F73-C86E-58B760543A2D}"/>
              </a:ext>
            </a:extLst>
          </p:cNvPr>
          <p:cNvPicPr>
            <a:picLocks noChangeAspect="1"/>
          </p:cNvPicPr>
          <p:nvPr/>
        </p:nvPicPr>
        <p:blipFill>
          <a:blip r:embed="rId3"/>
          <a:stretch>
            <a:fillRect/>
          </a:stretch>
        </p:blipFill>
        <p:spPr>
          <a:xfrm>
            <a:off x="7230714" y="3098242"/>
            <a:ext cx="4615879" cy="947066"/>
          </a:xfrm>
          <a:prstGeom prst="rect">
            <a:avLst/>
          </a:prstGeom>
        </p:spPr>
      </p:pic>
      <p:sp>
        <p:nvSpPr>
          <p:cNvPr id="10" name="TextBox 9">
            <a:extLst>
              <a:ext uri="{FF2B5EF4-FFF2-40B4-BE49-F238E27FC236}">
                <a16:creationId xmlns:a16="http://schemas.microsoft.com/office/drawing/2014/main" id="{03977089-9450-0381-2359-58A6F5CF6B76}"/>
              </a:ext>
            </a:extLst>
          </p:cNvPr>
          <p:cNvSpPr txBox="1"/>
          <p:nvPr/>
        </p:nvSpPr>
        <p:spPr>
          <a:xfrm>
            <a:off x="0" y="4549676"/>
            <a:ext cx="12107917" cy="2308324"/>
          </a:xfrm>
          <a:prstGeom prst="rect">
            <a:avLst/>
          </a:prstGeom>
          <a:noFill/>
        </p:spPr>
        <p:txBody>
          <a:bodyPr wrap="square">
            <a:spAutoFit/>
          </a:bodyPr>
          <a:lstStyle/>
          <a:p>
            <a:pPr algn="just"/>
            <a:r>
              <a:rPr lang="el-GR" dirty="0">
                <a:solidFill>
                  <a:schemeClr val="bg1"/>
                </a:solidFill>
                <a:latin typeface="Times New Roman" panose="02020603050405020304" pitchFamily="18" charset="0"/>
                <a:ea typeface="Times New Roman" panose="02020603050405020304" pitchFamily="18" charset="0"/>
              </a:rPr>
              <a:t>Κ</a:t>
            </a:r>
            <a:r>
              <a:rPr lang="el-GR" sz="1800" dirty="0">
                <a:solidFill>
                  <a:schemeClr val="bg1"/>
                </a:solidFill>
                <a:effectLst/>
                <a:latin typeface="Times New Roman" panose="02020603050405020304" pitchFamily="18" charset="0"/>
                <a:ea typeface="Times New Roman" panose="02020603050405020304" pitchFamily="18" charset="0"/>
              </a:rPr>
              <a:t>αι γι’ αυτές τις συνθήκες η μέθοδος είναι αποτελεσματική. Η κατανομή των διορθωμένων, </a:t>
            </a:r>
            <a:r>
              <a:rPr lang="el-GR" sz="1800" dirty="0" err="1">
                <a:solidFill>
                  <a:schemeClr val="bg1"/>
                </a:solidFill>
                <a:effectLst/>
                <a:latin typeface="Times New Roman" panose="02020603050405020304" pitchFamily="18" charset="0"/>
                <a:ea typeface="Times New Roman" panose="02020603050405020304" pitchFamily="18" charset="0"/>
              </a:rPr>
              <a:t>μοντελοποιημένων</a:t>
            </a:r>
            <a:r>
              <a:rPr lang="el-GR" sz="1800" dirty="0">
                <a:solidFill>
                  <a:schemeClr val="bg1"/>
                </a:solidFill>
                <a:effectLst/>
                <a:latin typeface="Times New Roman" panose="02020603050405020304" pitchFamily="18" charset="0"/>
                <a:ea typeface="Times New Roman" panose="02020603050405020304" pitchFamily="18" charset="0"/>
              </a:rPr>
              <a:t> δεδομένων συμπίπτει με εκείνη που έχουμε για τα παρατηρούμενα δεδομένα</a:t>
            </a:r>
            <a:r>
              <a:rPr lang="el-GR" dirty="0">
                <a:solidFill>
                  <a:schemeClr val="bg1"/>
                </a:solidFill>
                <a:latin typeface="Times New Roman" panose="02020603050405020304" pitchFamily="18" charset="0"/>
                <a:ea typeface="Times New Roman" panose="02020603050405020304" pitchFamily="18" charset="0"/>
              </a:rPr>
              <a:t>. </a:t>
            </a:r>
            <a:r>
              <a:rPr lang="el-GR" sz="1800" dirty="0">
                <a:solidFill>
                  <a:schemeClr val="bg1"/>
                </a:solidFill>
                <a:effectLst/>
                <a:latin typeface="Times New Roman" panose="02020603050405020304" pitchFamily="18" charset="0"/>
                <a:ea typeface="Times New Roman" panose="02020603050405020304" pitchFamily="18" charset="0"/>
              </a:rPr>
              <a:t>Τα στατιστικά μεγέθη είναι ικανοποιητικά. Το ΜΒΕ προσεγγίζει το μηδέν και η βελτίωση που παρατηρείται εδώ είναι καλύτερη από εκείνην που είχαμε για τις </a:t>
            </a:r>
            <a:r>
              <a:rPr lang="en-US" sz="1800" dirty="0">
                <a:solidFill>
                  <a:schemeClr val="bg1"/>
                </a:solidFill>
                <a:effectLst/>
                <a:latin typeface="Times New Roman" panose="02020603050405020304" pitchFamily="18" charset="0"/>
                <a:ea typeface="Times New Roman" panose="02020603050405020304" pitchFamily="18" charset="0"/>
              </a:rPr>
              <a:t>clear</a:t>
            </a:r>
            <a:r>
              <a:rPr lang="el-GR" sz="1800" dirty="0">
                <a:solidFill>
                  <a:schemeClr val="bg1"/>
                </a:solidFill>
                <a:effectLst/>
                <a:latin typeface="Times New Roman" panose="02020603050405020304" pitchFamily="18" charset="0"/>
                <a:ea typeface="Times New Roman" panose="02020603050405020304" pitchFamily="18" charset="0"/>
              </a:rPr>
              <a:t>-</a:t>
            </a:r>
            <a:r>
              <a:rPr lang="en-US" sz="1800" dirty="0">
                <a:solidFill>
                  <a:schemeClr val="bg1"/>
                </a:solidFill>
                <a:effectLst/>
                <a:latin typeface="Times New Roman" panose="02020603050405020304" pitchFamily="18" charset="0"/>
                <a:ea typeface="Times New Roman" panose="02020603050405020304" pitchFamily="18" charset="0"/>
              </a:rPr>
              <a:t>sky </a:t>
            </a:r>
            <a:r>
              <a:rPr lang="el-GR" sz="1800" dirty="0">
                <a:solidFill>
                  <a:schemeClr val="bg1"/>
                </a:solidFill>
                <a:effectLst/>
                <a:latin typeface="Times New Roman" panose="02020603050405020304" pitchFamily="18" charset="0"/>
                <a:ea typeface="Times New Roman" panose="02020603050405020304" pitchFamily="18" charset="0"/>
              </a:rPr>
              <a:t>συνθήκες. Σημαντική βελτίωση παρατηρείται και για το </a:t>
            </a:r>
            <a:r>
              <a:rPr lang="en-US" sz="1800" dirty="0">
                <a:solidFill>
                  <a:schemeClr val="bg1"/>
                </a:solidFill>
                <a:effectLst/>
                <a:latin typeface="Times New Roman" panose="02020603050405020304" pitchFamily="18" charset="0"/>
                <a:ea typeface="Times New Roman" panose="02020603050405020304" pitchFamily="18" charset="0"/>
              </a:rPr>
              <a:t>RMSE </a:t>
            </a:r>
            <a:r>
              <a:rPr lang="el-GR" sz="1800" dirty="0">
                <a:solidFill>
                  <a:schemeClr val="bg1"/>
                </a:solidFill>
                <a:effectLst/>
                <a:latin typeface="Times New Roman" panose="02020603050405020304" pitchFamily="18" charset="0"/>
                <a:ea typeface="Times New Roman" panose="02020603050405020304" pitchFamily="18" charset="0"/>
              </a:rPr>
              <a:t>κάτι που δεν είχαμε στην προηγούμενη περίπτωση. Μάλιστα, κατά την προηγούμενη μέθοδο το </a:t>
            </a:r>
            <a:r>
              <a:rPr lang="en-US" sz="1800" dirty="0">
                <a:solidFill>
                  <a:schemeClr val="bg1"/>
                </a:solidFill>
                <a:effectLst/>
                <a:latin typeface="Times New Roman" panose="02020603050405020304" pitchFamily="18" charset="0"/>
                <a:ea typeface="Times New Roman" panose="02020603050405020304" pitchFamily="18" charset="0"/>
              </a:rPr>
              <a:t>RMSE </a:t>
            </a:r>
            <a:r>
              <a:rPr lang="el-GR" sz="1800" dirty="0">
                <a:solidFill>
                  <a:schemeClr val="bg1"/>
                </a:solidFill>
                <a:effectLst/>
                <a:latin typeface="Times New Roman" panose="02020603050405020304" pitchFamily="18" charset="0"/>
                <a:ea typeface="Times New Roman" panose="02020603050405020304" pitchFamily="18" charset="0"/>
              </a:rPr>
              <a:t>είχε τιμή ίση με 48.924</a:t>
            </a:r>
            <a:r>
              <a:rPr lang="en-US" sz="1800" dirty="0">
                <a:solidFill>
                  <a:schemeClr val="bg1"/>
                </a:solidFill>
                <a:effectLst/>
                <a:latin typeface="Times New Roman" panose="02020603050405020304" pitchFamily="18" charset="0"/>
                <a:ea typeface="Times New Roman" panose="02020603050405020304" pitchFamily="18" charset="0"/>
              </a:rPr>
              <a:t>Wm</a:t>
            </a:r>
            <a:r>
              <a:rPr lang="el-GR" sz="1800" baseline="30000" dirty="0">
                <a:solidFill>
                  <a:schemeClr val="bg1"/>
                </a:solidFill>
                <a:effectLst/>
                <a:latin typeface="Times New Roman" panose="02020603050405020304" pitchFamily="18" charset="0"/>
                <a:ea typeface="Times New Roman" panose="02020603050405020304" pitchFamily="18" charset="0"/>
              </a:rPr>
              <a:t>-2 </a:t>
            </a:r>
            <a:r>
              <a:rPr lang="el-GR" sz="1800" dirty="0">
                <a:solidFill>
                  <a:schemeClr val="bg1"/>
                </a:solidFill>
                <a:effectLst/>
                <a:latin typeface="Times New Roman" panose="02020603050405020304" pitchFamily="18" charset="0"/>
                <a:ea typeface="Times New Roman" panose="02020603050405020304" pitchFamily="18" charset="0"/>
              </a:rPr>
              <a:t>ενώ εδώ η τιμή του πέφτει ακόμα χαμηλότερα στα 36.469 </a:t>
            </a:r>
            <a:r>
              <a:rPr lang="en-US" sz="1800" dirty="0">
                <a:solidFill>
                  <a:schemeClr val="bg1"/>
                </a:solidFill>
                <a:effectLst/>
                <a:latin typeface="Times New Roman" panose="02020603050405020304" pitchFamily="18" charset="0"/>
                <a:ea typeface="Times New Roman" panose="02020603050405020304" pitchFamily="18" charset="0"/>
              </a:rPr>
              <a:t>Wm</a:t>
            </a:r>
            <a:r>
              <a:rPr lang="el-GR" sz="1800" baseline="30000" dirty="0">
                <a:solidFill>
                  <a:schemeClr val="bg1"/>
                </a:solidFill>
                <a:effectLst/>
                <a:latin typeface="Times New Roman" panose="02020603050405020304" pitchFamily="18" charset="0"/>
                <a:ea typeface="Times New Roman" panose="02020603050405020304" pitchFamily="18" charset="0"/>
              </a:rPr>
              <a:t>-2</a:t>
            </a:r>
            <a:r>
              <a:rPr lang="el-GR" sz="1800" dirty="0">
                <a:solidFill>
                  <a:schemeClr val="bg1"/>
                </a:solidFill>
                <a:effectLst/>
                <a:latin typeface="Times New Roman" panose="02020603050405020304" pitchFamily="18" charset="0"/>
                <a:ea typeface="Times New Roman" panose="02020603050405020304" pitchFamily="18" charset="0"/>
              </a:rPr>
              <a:t>. </a:t>
            </a:r>
            <a:r>
              <a:rPr lang="el-GR" dirty="0">
                <a:solidFill>
                  <a:schemeClr val="bg1"/>
                </a:solidFill>
                <a:latin typeface="Times New Roman" panose="02020603050405020304" pitchFamily="18" charset="0"/>
                <a:ea typeface="Times New Roman" panose="02020603050405020304" pitchFamily="18" charset="0"/>
              </a:rPr>
              <a:t>Ε</a:t>
            </a:r>
            <a:r>
              <a:rPr lang="el-GR" sz="1800" dirty="0">
                <a:solidFill>
                  <a:schemeClr val="bg1"/>
                </a:solidFill>
                <a:effectLst/>
                <a:latin typeface="Times New Roman" panose="02020603050405020304" pitchFamily="18" charset="0"/>
                <a:ea typeface="Times New Roman" panose="02020603050405020304" pitchFamily="18" charset="0"/>
              </a:rPr>
              <a:t>ίναι επίσης αξιοσημείωτο ότι με την </a:t>
            </a:r>
            <a:r>
              <a:rPr lang="en-US" sz="1800" dirty="0">
                <a:solidFill>
                  <a:schemeClr val="bg1"/>
                </a:solidFill>
                <a:effectLst/>
                <a:latin typeface="Times New Roman" panose="02020603050405020304" pitchFamily="18" charset="0"/>
                <a:ea typeface="Times New Roman" panose="02020603050405020304" pitchFamily="18" charset="0"/>
              </a:rPr>
              <a:t>EQM </a:t>
            </a:r>
            <a:r>
              <a:rPr lang="el-GR" sz="1800" dirty="0">
                <a:solidFill>
                  <a:schemeClr val="bg1"/>
                </a:solidFill>
                <a:effectLst/>
                <a:latin typeface="Times New Roman" panose="02020603050405020304" pitchFamily="18" charset="0"/>
                <a:ea typeface="Times New Roman" panose="02020603050405020304" pitchFamily="18" charset="0"/>
              </a:rPr>
              <a:t>ο συντελεστής συσχέτισης </a:t>
            </a:r>
            <a:r>
              <a:rPr lang="en-US" sz="1800" dirty="0">
                <a:solidFill>
                  <a:schemeClr val="bg1"/>
                </a:solidFill>
                <a:effectLst/>
                <a:latin typeface="Times New Roman" panose="02020603050405020304" pitchFamily="18" charset="0"/>
                <a:ea typeface="Times New Roman" panose="02020603050405020304" pitchFamily="18" charset="0"/>
              </a:rPr>
              <a:t>R</a:t>
            </a:r>
            <a:r>
              <a:rPr lang="el-GR" sz="1800" dirty="0">
                <a:solidFill>
                  <a:schemeClr val="bg1"/>
                </a:solidFill>
                <a:effectLst/>
                <a:latin typeface="Times New Roman" panose="02020603050405020304" pitchFamily="18" charset="0"/>
                <a:ea typeface="Times New Roman" panose="02020603050405020304" pitchFamily="18" charset="0"/>
              </a:rPr>
              <a:t> διατηρείται σταθερός υποδεικνύοντας ισχυρή σχέση γραμμικότητας ανάμεσα στα διορθωμένα δεδομένα και τα επίγεια. Στην </a:t>
            </a:r>
            <a:r>
              <a:rPr lang="en-US" sz="1800" dirty="0">
                <a:solidFill>
                  <a:schemeClr val="bg1"/>
                </a:solidFill>
                <a:effectLst/>
                <a:latin typeface="Times New Roman" panose="02020603050405020304" pitchFamily="18" charset="0"/>
                <a:ea typeface="Times New Roman" panose="02020603050405020304" pitchFamily="18" charset="0"/>
              </a:rPr>
              <a:t>linear regression</a:t>
            </a:r>
            <a:r>
              <a:rPr lang="el-GR" sz="1800" dirty="0">
                <a:solidFill>
                  <a:schemeClr val="bg1"/>
                </a:solidFill>
                <a:effectLst/>
                <a:latin typeface="Times New Roman" panose="02020603050405020304" pitchFamily="18" charset="0"/>
                <a:ea typeface="Times New Roman" panose="02020603050405020304" pitchFamily="18" charset="0"/>
              </a:rPr>
              <a:t>, αντίστοιχα, μετά την εφαρμογή της διόρθωσης, ο συντελεστής συσχέτισης έπεσε από το 0.81 στο 0.77, πτώση μικρή αλλά </a:t>
            </a:r>
            <a:r>
              <a:rPr lang="el-GR" sz="1800" dirty="0" err="1">
                <a:solidFill>
                  <a:schemeClr val="bg1"/>
                </a:solidFill>
                <a:effectLst/>
                <a:latin typeface="Times New Roman" panose="02020603050405020304" pitchFamily="18" charset="0"/>
                <a:ea typeface="Times New Roman" panose="02020603050405020304" pitchFamily="18" charset="0"/>
              </a:rPr>
              <a:t>παρατηρήσιμη</a:t>
            </a:r>
            <a:r>
              <a:rPr lang="el-GR" dirty="0">
                <a:solidFill>
                  <a:schemeClr val="bg1"/>
                </a:solidFill>
                <a:latin typeface="Times New Roman" panose="02020603050405020304" pitchFamily="18" charset="0"/>
                <a:ea typeface="Times New Roman" panose="02020603050405020304" pitchFamily="18" charset="0"/>
              </a:rPr>
              <a:t>.</a:t>
            </a:r>
            <a:endParaRPr lang="en-GB" sz="1800" dirty="0">
              <a:solidFill>
                <a:schemeClr val="bg1"/>
              </a:solidFill>
              <a:effectLst/>
              <a:latin typeface="Times New Roman" panose="02020603050405020304" pitchFamily="18" charset="0"/>
              <a:ea typeface="Times New Roman" panose="02020603050405020304" pitchFamily="18" charset="0"/>
            </a:endParaRPr>
          </a:p>
        </p:txBody>
      </p:sp>
      <p:sp>
        <p:nvSpPr>
          <p:cNvPr id="2" name="TextBox 1">
            <a:extLst>
              <a:ext uri="{FF2B5EF4-FFF2-40B4-BE49-F238E27FC236}">
                <a16:creationId xmlns:a16="http://schemas.microsoft.com/office/drawing/2014/main" id="{DEE5E077-A6D7-C961-838A-74729BA04938}"/>
              </a:ext>
            </a:extLst>
          </p:cNvPr>
          <p:cNvSpPr txBox="1"/>
          <p:nvPr/>
        </p:nvSpPr>
        <p:spPr>
          <a:xfrm>
            <a:off x="271834" y="55258"/>
            <a:ext cx="5950290" cy="646331"/>
          </a:xfrm>
          <a:prstGeom prst="rect">
            <a:avLst/>
          </a:prstGeom>
          <a:noFill/>
        </p:spPr>
        <p:txBody>
          <a:bodyPr wrap="square" rtlCol="0">
            <a:spAutoFit/>
          </a:bodyPr>
          <a:lstStyle/>
          <a:p>
            <a:r>
              <a:rPr lang="en-GB" sz="3600" dirty="0">
                <a:solidFill>
                  <a:schemeClr val="bg2"/>
                </a:solidFill>
                <a:latin typeface="Times New Roman" panose="02020603050405020304" pitchFamily="18" charset="0"/>
                <a:cs typeface="Times New Roman" panose="02020603050405020304" pitchFamily="18" charset="0"/>
              </a:rPr>
              <a:t>Intermediate – sky conditions</a:t>
            </a:r>
          </a:p>
        </p:txBody>
      </p:sp>
    </p:spTree>
    <p:extLst>
      <p:ext uri="{BB962C8B-B14F-4D97-AF65-F5344CB8AC3E}">
        <p14:creationId xmlns:p14="http://schemas.microsoft.com/office/powerpoint/2010/main" val="300172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2BA733-0CD0-43CC-2521-626C706990D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3C9B4D6-9A3F-8812-ABD8-701567FCF014}"/>
              </a:ext>
            </a:extLst>
          </p:cNvPr>
          <p:cNvSpPr txBox="1"/>
          <p:nvPr/>
        </p:nvSpPr>
        <p:spPr>
          <a:xfrm>
            <a:off x="162427" y="148526"/>
            <a:ext cx="8170360" cy="646331"/>
          </a:xfrm>
          <a:prstGeom prst="rect">
            <a:avLst/>
          </a:prstGeom>
          <a:noFill/>
        </p:spPr>
        <p:txBody>
          <a:bodyPr wrap="square" rtlCol="0">
            <a:spAutoFit/>
          </a:bodyPr>
          <a:lstStyle/>
          <a:p>
            <a:r>
              <a:rPr lang="el-GR" sz="3600" dirty="0">
                <a:solidFill>
                  <a:schemeClr val="bg2"/>
                </a:solidFill>
                <a:latin typeface="Times New Roman" panose="02020603050405020304" pitchFamily="18" charset="0"/>
                <a:cs typeface="Times New Roman" panose="02020603050405020304" pitchFamily="18" charset="0"/>
              </a:rPr>
              <a:t>Δορυφόροι</a:t>
            </a:r>
            <a:endParaRPr lang="en-GB" sz="3600" dirty="0">
              <a:solidFill>
                <a:schemeClr val="bg2"/>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7415EDF-1EBA-71EF-984B-BBAC6317B66E}"/>
              </a:ext>
            </a:extLst>
          </p:cNvPr>
          <p:cNvSpPr txBox="1"/>
          <p:nvPr/>
        </p:nvSpPr>
        <p:spPr>
          <a:xfrm>
            <a:off x="195874" y="800164"/>
            <a:ext cx="7897092" cy="6463308"/>
          </a:xfrm>
          <a:prstGeom prst="rect">
            <a:avLst/>
          </a:prstGeom>
          <a:noFill/>
        </p:spPr>
        <p:txBody>
          <a:bodyPr wrap="square" rtlCol="0">
            <a:spAutoFit/>
          </a:bodyPr>
          <a:lstStyle/>
          <a:p>
            <a:r>
              <a:rPr lang="el-GR" dirty="0">
                <a:solidFill>
                  <a:schemeClr val="bg2"/>
                </a:solidFill>
                <a:latin typeface="Times New Roman" panose="02020603050405020304" pitchFamily="18" charset="0"/>
                <a:cs typeface="Times New Roman" panose="02020603050405020304" pitchFamily="18" charset="0"/>
              </a:rPr>
              <a:t>Σε αντίθεση με τους επίγειους σταθμούς, οι δορυφορικές μετρήσεις παρέχουν τα εξής πλεονεκτήματα :</a:t>
            </a:r>
          </a:p>
          <a:p>
            <a:pPr marL="285750" indent="-285750">
              <a:buFont typeface="Arial" panose="020B0604020202020204" pitchFamily="34" charset="0"/>
              <a:buChar char="•"/>
            </a:pPr>
            <a:r>
              <a:rPr lang="el-GR" dirty="0">
                <a:solidFill>
                  <a:schemeClr val="bg2"/>
                </a:solidFill>
                <a:latin typeface="Times New Roman" panose="02020603050405020304" pitchFamily="18" charset="0"/>
                <a:cs typeface="Times New Roman" panose="02020603050405020304" pitchFamily="18" charset="0"/>
              </a:rPr>
              <a:t>Διαρκή και συνεχή γεωγραφική κάλυψη</a:t>
            </a:r>
          </a:p>
          <a:p>
            <a:pPr marL="285750" indent="-285750">
              <a:buFont typeface="Arial" panose="020B0604020202020204" pitchFamily="34" charset="0"/>
              <a:buChar char="•"/>
            </a:pPr>
            <a:r>
              <a:rPr lang="el-GR" dirty="0">
                <a:solidFill>
                  <a:schemeClr val="bg2"/>
                </a:solidFill>
                <a:latin typeface="Times New Roman" panose="02020603050405020304" pitchFamily="18" charset="0"/>
                <a:cs typeface="Times New Roman" panose="02020603050405020304" pitchFamily="18" charset="0"/>
              </a:rPr>
              <a:t>Χωρική ανάλυση περίπου 3χλμ</a:t>
            </a:r>
          </a:p>
          <a:p>
            <a:pPr marL="285750" indent="-285750">
              <a:buFont typeface="Arial" panose="020B0604020202020204" pitchFamily="34" charset="0"/>
              <a:buChar char="•"/>
            </a:pPr>
            <a:r>
              <a:rPr lang="el-GR" dirty="0">
                <a:solidFill>
                  <a:schemeClr val="bg2"/>
                </a:solidFill>
                <a:latin typeface="Times New Roman" panose="02020603050405020304" pitchFamily="18" charset="0"/>
                <a:cs typeface="Times New Roman" panose="02020603050405020304" pitchFamily="18" charset="0"/>
              </a:rPr>
              <a:t>Μετρήσεις ανά 15-30 λεπτά</a:t>
            </a:r>
          </a:p>
          <a:p>
            <a:pPr marL="285750" indent="-285750">
              <a:buFont typeface="Arial" panose="020B0604020202020204" pitchFamily="34" charset="0"/>
              <a:buChar char="•"/>
            </a:pPr>
            <a:r>
              <a:rPr lang="el-GR" dirty="0">
                <a:solidFill>
                  <a:schemeClr val="bg2"/>
                </a:solidFill>
                <a:latin typeface="Times New Roman" panose="02020603050405020304" pitchFamily="18" charset="0"/>
                <a:cs typeface="Times New Roman" panose="02020603050405020304" pitchFamily="18" charset="0"/>
              </a:rPr>
              <a:t>Χωρική και χρονική συνέπεια</a:t>
            </a:r>
          </a:p>
          <a:p>
            <a:pPr marL="285750" indent="-285750">
              <a:buFont typeface="Arial" panose="020B0604020202020204" pitchFamily="34" charset="0"/>
              <a:buChar char="•"/>
            </a:pPr>
            <a:r>
              <a:rPr lang="el-GR" dirty="0">
                <a:solidFill>
                  <a:schemeClr val="bg2"/>
                </a:solidFill>
                <a:latin typeface="Times New Roman" panose="02020603050405020304" pitchFamily="18" charset="0"/>
                <a:cs typeface="Times New Roman" panose="02020603050405020304" pitchFamily="18" charset="0"/>
              </a:rPr>
              <a:t>Υψηλή διαθεσιμότητα (</a:t>
            </a:r>
            <a:r>
              <a:rPr lang="en-GB" dirty="0">
                <a:solidFill>
                  <a:schemeClr val="bg2"/>
                </a:solidFill>
                <a:latin typeface="Times New Roman" panose="02020603050405020304" pitchFamily="18" charset="0"/>
                <a:cs typeface="Times New Roman" panose="02020603050405020304" pitchFamily="18" charset="0"/>
              </a:rPr>
              <a:t>gap filled data</a:t>
            </a:r>
            <a:r>
              <a:rPr lang="el-GR" dirty="0">
                <a:solidFill>
                  <a:schemeClr val="bg2"/>
                </a:solidFill>
                <a:latin typeface="Times New Roman" panose="02020603050405020304" pitchFamily="18" charset="0"/>
                <a:cs typeface="Times New Roman" panose="02020603050405020304" pitchFamily="18" charset="0"/>
              </a:rPr>
              <a:t>)</a:t>
            </a:r>
            <a:endParaRPr lang="en-GB" dirty="0">
              <a:solidFill>
                <a:schemeClr val="bg2"/>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l-GR" dirty="0">
                <a:solidFill>
                  <a:schemeClr val="bg2"/>
                </a:solidFill>
                <a:latin typeface="Times New Roman" panose="02020603050405020304" pitchFamily="18" charset="0"/>
                <a:cs typeface="Times New Roman" panose="02020603050405020304" pitchFamily="18" charset="0"/>
              </a:rPr>
              <a:t>Περισσότερα από 20 χρόνια δεδομένων</a:t>
            </a:r>
          </a:p>
          <a:p>
            <a:r>
              <a:rPr lang="el-GR" dirty="0">
                <a:solidFill>
                  <a:schemeClr val="bg2"/>
                </a:solidFill>
                <a:latin typeface="Times New Roman" panose="02020603050405020304" pitchFamily="18" charset="0"/>
                <a:cs typeface="Times New Roman" panose="02020603050405020304" pitchFamily="18" charset="0"/>
              </a:rPr>
              <a:t>Εκεί που οι δορυφόροι όμως «χάνουν το παιχνίδι» είναι στην ακρίβεια. Ένας δορυφόρος δεν μπορεί να δει την ακτινοβολία όπως αυτή φτάνει στην Γη αλλά βλέπει μόνο το μέρος αυτής όπου σκεδάζεται προς τα πίσω και προς αυτόν. Οι παράγοντες, λοιπόν, που συνεισφέρουν στην αβεβαιότητα των δορυφορικών μετρήσεων είναι οι εξής :</a:t>
            </a:r>
          </a:p>
          <a:p>
            <a:pPr marL="285750" indent="-285750">
              <a:buFont typeface="Arial" panose="020B0604020202020204" pitchFamily="34" charset="0"/>
              <a:buChar char="•"/>
            </a:pPr>
            <a:r>
              <a:rPr lang="en-GB" dirty="0">
                <a:solidFill>
                  <a:schemeClr val="bg2"/>
                </a:solidFill>
                <a:latin typeface="Times New Roman" panose="02020603050405020304" pitchFamily="18" charset="0"/>
                <a:cs typeface="Times New Roman" panose="02020603050405020304" pitchFamily="18" charset="0"/>
              </a:rPr>
              <a:t>Extraterrestrial </a:t>
            </a:r>
            <a:r>
              <a:rPr lang="el-GR" dirty="0">
                <a:solidFill>
                  <a:schemeClr val="bg2"/>
                </a:solidFill>
                <a:latin typeface="Times New Roman" panose="02020603050405020304" pitchFamily="18" charset="0"/>
                <a:cs typeface="Times New Roman" panose="02020603050405020304" pitchFamily="18" charset="0"/>
              </a:rPr>
              <a:t>ακτινοβολία</a:t>
            </a:r>
          </a:p>
          <a:p>
            <a:pPr marL="285750" indent="-285750">
              <a:buFont typeface="Arial" panose="020B0604020202020204" pitchFamily="34" charset="0"/>
              <a:buChar char="•"/>
            </a:pPr>
            <a:r>
              <a:rPr lang="el-GR" dirty="0">
                <a:solidFill>
                  <a:schemeClr val="bg2"/>
                </a:solidFill>
                <a:latin typeface="Times New Roman" panose="02020603050405020304" pitchFamily="18" charset="0"/>
                <a:cs typeface="Times New Roman" panose="02020603050405020304" pitchFamily="18" charset="0"/>
              </a:rPr>
              <a:t>Η επίδραση της ατμόσφαιρας στην ακτινοβολία : αέρια όπως το όζον, σωματίδια που σκεδάζουν και απορροφούν </a:t>
            </a:r>
            <a:r>
              <a:rPr lang="el-GR" dirty="0" err="1">
                <a:solidFill>
                  <a:schemeClr val="bg2"/>
                </a:solidFill>
                <a:latin typeface="Times New Roman" panose="02020603050405020304" pitchFamily="18" charset="0"/>
                <a:cs typeface="Times New Roman" panose="02020603050405020304" pitchFamily="18" charset="0"/>
              </a:rPr>
              <a:t>κλπ</a:t>
            </a:r>
            <a:endParaRPr lang="el-GR" dirty="0">
              <a:solidFill>
                <a:schemeClr val="bg2"/>
              </a:solidFill>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l-GR" dirty="0">
                <a:solidFill>
                  <a:schemeClr val="bg2"/>
                </a:solidFill>
                <a:latin typeface="Times New Roman" panose="02020603050405020304" pitchFamily="18" charset="0"/>
                <a:cs typeface="Times New Roman" panose="02020603050405020304" pitchFamily="18" charset="0"/>
              </a:rPr>
              <a:t>Η επίδραση των νεφών</a:t>
            </a:r>
          </a:p>
          <a:p>
            <a:pPr marL="742950" lvl="1" indent="-285750">
              <a:buFont typeface="Arial" panose="020B0604020202020204" pitchFamily="34" charset="0"/>
              <a:buChar char="•"/>
            </a:pPr>
            <a:r>
              <a:rPr lang="el-GR" dirty="0">
                <a:solidFill>
                  <a:schemeClr val="bg2"/>
                </a:solidFill>
                <a:latin typeface="Times New Roman" panose="02020603050405020304" pitchFamily="18" charset="0"/>
                <a:cs typeface="Times New Roman" panose="02020603050405020304" pitchFamily="18" charset="0"/>
              </a:rPr>
              <a:t>Η επίδραση των υδρατμών και των αιωρούμενων σωματιδίων</a:t>
            </a:r>
          </a:p>
          <a:p>
            <a:pPr marL="285750" indent="-285750">
              <a:buFont typeface="Arial" panose="020B0604020202020204" pitchFamily="34" charset="0"/>
              <a:buChar char="•"/>
            </a:pPr>
            <a:r>
              <a:rPr lang="el-GR" dirty="0">
                <a:solidFill>
                  <a:schemeClr val="bg2"/>
                </a:solidFill>
                <a:latin typeface="Times New Roman" panose="02020603050405020304" pitchFamily="18" charset="0"/>
                <a:cs typeface="Times New Roman" panose="02020603050405020304" pitchFamily="18" charset="0"/>
              </a:rPr>
              <a:t>Η τοπογραφία (υψόμετρο, ανακλάσεις </a:t>
            </a:r>
            <a:r>
              <a:rPr lang="el-GR" dirty="0" err="1">
                <a:solidFill>
                  <a:schemeClr val="bg2"/>
                </a:solidFill>
                <a:latin typeface="Times New Roman" panose="02020603050405020304" pitchFamily="18" charset="0"/>
                <a:cs typeface="Times New Roman" panose="02020603050405020304" pitchFamily="18" charset="0"/>
              </a:rPr>
              <a:t>κλπ</a:t>
            </a:r>
            <a:r>
              <a:rPr lang="el-GR" dirty="0">
                <a:solidFill>
                  <a:schemeClr val="bg2"/>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l-GR" dirty="0">
                <a:solidFill>
                  <a:schemeClr val="bg2"/>
                </a:solidFill>
                <a:latin typeface="Times New Roman" panose="02020603050405020304" pitchFamily="18" charset="0"/>
                <a:cs typeface="Times New Roman" panose="02020603050405020304" pitchFamily="18" charset="0"/>
              </a:rPr>
              <a:t>Και τέλος αντικείμενα που μπορεί να εμποδίζουν στην λήψη των δεδομένων</a:t>
            </a:r>
            <a:endParaRPr lang="en-GB" dirty="0">
              <a:solidFill>
                <a:schemeClr val="bg2"/>
              </a:solidFill>
              <a:latin typeface="Times New Roman" panose="02020603050405020304" pitchFamily="18" charset="0"/>
              <a:cs typeface="Times New Roman" panose="02020603050405020304" pitchFamily="18" charset="0"/>
            </a:endParaRPr>
          </a:p>
          <a:p>
            <a:r>
              <a:rPr lang="en-GB" dirty="0" err="1">
                <a:solidFill>
                  <a:schemeClr val="bg2"/>
                </a:solidFill>
                <a:latin typeface="Times New Roman" panose="02020603050405020304" pitchFamily="18" charset="0"/>
                <a:cs typeface="Times New Roman" panose="02020603050405020304" pitchFamily="18" charset="0"/>
                <a:hlinkClick r:id="rId2"/>
              </a:rPr>
              <a:t>meteosat</a:t>
            </a:r>
            <a:r>
              <a:rPr lang="en-GB" dirty="0">
                <a:solidFill>
                  <a:schemeClr val="bg2"/>
                </a:solidFill>
                <a:latin typeface="Times New Roman" panose="02020603050405020304" pitchFamily="18" charset="0"/>
                <a:cs typeface="Times New Roman" panose="02020603050405020304" pitchFamily="18" charset="0"/>
                <a:hlinkClick r:id="rId2"/>
              </a:rPr>
              <a:t>-third-generation</a:t>
            </a:r>
            <a:r>
              <a:rPr lang="en-GB" dirty="0">
                <a:solidFill>
                  <a:schemeClr val="bg2"/>
                </a:solidFill>
                <a:latin typeface="Times New Roman" panose="02020603050405020304" pitchFamily="18" charset="0"/>
                <a:cs typeface="Times New Roman" panose="02020603050405020304" pitchFamily="18" charset="0"/>
              </a:rPr>
              <a:t> </a:t>
            </a:r>
            <a:endParaRPr lang="el-GR" dirty="0">
              <a:solidFill>
                <a:schemeClr val="bg2"/>
              </a:solidFill>
              <a:latin typeface="Times New Roman" panose="02020603050405020304" pitchFamily="18" charset="0"/>
              <a:cs typeface="Times New Roman" panose="02020603050405020304" pitchFamily="18" charset="0"/>
            </a:endParaRPr>
          </a:p>
          <a:p>
            <a:pPr lvl="1"/>
            <a:endParaRPr lang="el-GR" dirty="0">
              <a:solidFill>
                <a:schemeClr val="bg2"/>
              </a:solidFill>
              <a:latin typeface="Times New Roman" panose="02020603050405020304" pitchFamily="18" charset="0"/>
              <a:cs typeface="Times New Roman" panose="02020603050405020304" pitchFamily="18" charset="0"/>
            </a:endParaRPr>
          </a:p>
          <a:p>
            <a:pPr lvl="1"/>
            <a:endParaRPr lang="el-GR" dirty="0">
              <a:solidFill>
                <a:schemeClr val="bg2"/>
              </a:solidFill>
              <a:latin typeface="Times New Roman" panose="02020603050405020304" pitchFamily="18" charset="0"/>
              <a:cs typeface="Times New Roman" panose="02020603050405020304" pitchFamily="18" charset="0"/>
            </a:endParaRPr>
          </a:p>
        </p:txBody>
      </p:sp>
      <p:pic>
        <p:nvPicPr>
          <p:cNvPr id="2050" name="Picture 2" descr="Meteosat Third Generation (MTG) | EUMETSAT">
            <a:extLst>
              <a:ext uri="{FF2B5EF4-FFF2-40B4-BE49-F238E27FC236}">
                <a16:creationId xmlns:a16="http://schemas.microsoft.com/office/drawing/2014/main" id="{2EA319FC-FB2D-D53D-4BAE-0BE39B4207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6831985" y="1500803"/>
            <a:ext cx="6860820" cy="38592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98974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23A912-6A3C-E480-F2E5-3AEC39CA34A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DE0E03D-1942-A3BC-5040-2523AC4E40CC}"/>
              </a:ext>
            </a:extLst>
          </p:cNvPr>
          <p:cNvPicPr>
            <a:picLocks noChangeAspect="1"/>
          </p:cNvPicPr>
          <p:nvPr/>
        </p:nvPicPr>
        <p:blipFill>
          <a:blip r:embed="rId2"/>
          <a:stretch>
            <a:fillRect/>
          </a:stretch>
        </p:blipFill>
        <p:spPr>
          <a:xfrm>
            <a:off x="345407" y="817910"/>
            <a:ext cx="8283587" cy="3903861"/>
          </a:xfrm>
          <a:prstGeom prst="rect">
            <a:avLst/>
          </a:prstGeom>
        </p:spPr>
      </p:pic>
      <p:pic>
        <p:nvPicPr>
          <p:cNvPr id="7" name="Picture 6">
            <a:extLst>
              <a:ext uri="{FF2B5EF4-FFF2-40B4-BE49-F238E27FC236}">
                <a16:creationId xmlns:a16="http://schemas.microsoft.com/office/drawing/2014/main" id="{58DB0895-BD2D-BAFA-2E48-7D7074E9FF81}"/>
              </a:ext>
            </a:extLst>
          </p:cNvPr>
          <p:cNvPicPr>
            <a:picLocks noChangeAspect="1"/>
          </p:cNvPicPr>
          <p:nvPr/>
        </p:nvPicPr>
        <p:blipFill>
          <a:blip r:embed="rId3"/>
          <a:stretch>
            <a:fillRect/>
          </a:stretch>
        </p:blipFill>
        <p:spPr>
          <a:xfrm>
            <a:off x="6683322" y="2919341"/>
            <a:ext cx="5163271" cy="1019317"/>
          </a:xfrm>
          <a:prstGeom prst="rect">
            <a:avLst/>
          </a:prstGeom>
        </p:spPr>
      </p:pic>
      <p:sp>
        <p:nvSpPr>
          <p:cNvPr id="11" name="TextBox 10">
            <a:extLst>
              <a:ext uri="{FF2B5EF4-FFF2-40B4-BE49-F238E27FC236}">
                <a16:creationId xmlns:a16="http://schemas.microsoft.com/office/drawing/2014/main" id="{BC9C05F2-4D88-4B90-97C1-5D801E8BB663}"/>
              </a:ext>
            </a:extLst>
          </p:cNvPr>
          <p:cNvSpPr txBox="1"/>
          <p:nvPr/>
        </p:nvSpPr>
        <p:spPr>
          <a:xfrm>
            <a:off x="271834" y="4838092"/>
            <a:ext cx="11825573" cy="2246769"/>
          </a:xfrm>
          <a:prstGeom prst="rect">
            <a:avLst/>
          </a:prstGeom>
          <a:noFill/>
        </p:spPr>
        <p:txBody>
          <a:bodyPr wrap="square">
            <a:spAutoFit/>
          </a:bodyPr>
          <a:lstStyle/>
          <a:p>
            <a:pPr marL="0" marR="0" indent="228600" algn="just">
              <a:buNone/>
            </a:pPr>
            <a:r>
              <a:rPr lang="el-GR" sz="2000" dirty="0">
                <a:solidFill>
                  <a:schemeClr val="bg1"/>
                </a:solidFill>
                <a:effectLst/>
                <a:latin typeface="Times New Roman" panose="02020603050405020304" pitchFamily="18" charset="0"/>
                <a:ea typeface="Times New Roman" panose="02020603050405020304" pitchFamily="18" charset="0"/>
              </a:rPr>
              <a:t>Τα στατιστικά για την περίπτωση αυτή είναι εντυπωσιακά συγκρινόμενα τόσο με τις υπόλοιπες συνθήκες όσο και με την προηγούμενη μέθοδο. Το ΜΒΕ παρουσιάζει την μικρότερη τιμή του η οποία αγγίζει μόλις τα 0.001 </a:t>
            </a:r>
            <a:r>
              <a:rPr lang="en-US" sz="2000" dirty="0">
                <a:solidFill>
                  <a:schemeClr val="bg1"/>
                </a:solidFill>
                <a:effectLst/>
                <a:latin typeface="Times New Roman" panose="02020603050405020304" pitchFamily="18" charset="0"/>
                <a:ea typeface="Times New Roman" panose="02020603050405020304" pitchFamily="18" charset="0"/>
              </a:rPr>
              <a:t>Wm</a:t>
            </a:r>
            <a:r>
              <a:rPr lang="el-GR" sz="2000" baseline="30000" dirty="0">
                <a:solidFill>
                  <a:schemeClr val="bg1"/>
                </a:solidFill>
                <a:effectLst/>
                <a:latin typeface="Times New Roman" panose="02020603050405020304" pitchFamily="18" charset="0"/>
                <a:ea typeface="Times New Roman" panose="02020603050405020304" pitchFamily="18" charset="0"/>
              </a:rPr>
              <a:t>-2</a:t>
            </a:r>
            <a:r>
              <a:rPr lang="el-GR" sz="2000" dirty="0">
                <a:solidFill>
                  <a:schemeClr val="bg1"/>
                </a:solidFill>
                <a:effectLst/>
                <a:latin typeface="Times New Roman" panose="02020603050405020304" pitchFamily="18" charset="0"/>
                <a:ea typeface="Times New Roman" panose="02020603050405020304" pitchFamily="18" charset="0"/>
              </a:rPr>
              <a:t> που πρακτικά ισούται με μηδέν. Το </a:t>
            </a:r>
            <a:r>
              <a:rPr lang="en-US" sz="2000" dirty="0">
                <a:solidFill>
                  <a:schemeClr val="bg1"/>
                </a:solidFill>
                <a:effectLst/>
                <a:latin typeface="Times New Roman" panose="02020603050405020304" pitchFamily="18" charset="0"/>
                <a:ea typeface="Times New Roman" panose="02020603050405020304" pitchFamily="18" charset="0"/>
              </a:rPr>
              <a:t>RMSE </a:t>
            </a:r>
            <a:r>
              <a:rPr lang="el-GR" sz="2000" dirty="0">
                <a:solidFill>
                  <a:schemeClr val="bg1"/>
                </a:solidFill>
                <a:effectLst/>
                <a:latin typeface="Times New Roman" panose="02020603050405020304" pitchFamily="18" charset="0"/>
                <a:ea typeface="Times New Roman" panose="02020603050405020304" pitchFamily="18" charset="0"/>
              </a:rPr>
              <a:t>το οποίο αρχικά ισούταν με 55.204 </a:t>
            </a:r>
            <a:r>
              <a:rPr lang="en-US" sz="2000" dirty="0">
                <a:solidFill>
                  <a:schemeClr val="bg1"/>
                </a:solidFill>
                <a:effectLst/>
                <a:latin typeface="Times New Roman" panose="02020603050405020304" pitchFamily="18" charset="0"/>
                <a:ea typeface="Times New Roman" panose="02020603050405020304" pitchFamily="18" charset="0"/>
              </a:rPr>
              <a:t>Wm</a:t>
            </a:r>
            <a:r>
              <a:rPr lang="el-GR" sz="2000" baseline="30000" dirty="0">
                <a:solidFill>
                  <a:schemeClr val="bg1"/>
                </a:solidFill>
                <a:effectLst/>
                <a:latin typeface="Times New Roman" panose="02020603050405020304" pitchFamily="18" charset="0"/>
                <a:ea typeface="Times New Roman" panose="02020603050405020304" pitchFamily="18" charset="0"/>
              </a:rPr>
              <a:t>-2</a:t>
            </a:r>
            <a:r>
              <a:rPr lang="el-GR" sz="2000" dirty="0">
                <a:solidFill>
                  <a:schemeClr val="bg1"/>
                </a:solidFill>
                <a:effectLst/>
                <a:latin typeface="Times New Roman" panose="02020603050405020304" pitchFamily="18" charset="0"/>
                <a:ea typeface="Times New Roman" panose="02020603050405020304" pitchFamily="18" charset="0"/>
              </a:rPr>
              <a:t> πέφτει στα 18.870 </a:t>
            </a:r>
            <a:r>
              <a:rPr lang="en-US" sz="2000" dirty="0">
                <a:solidFill>
                  <a:schemeClr val="bg1"/>
                </a:solidFill>
                <a:effectLst/>
                <a:latin typeface="Times New Roman" panose="02020603050405020304" pitchFamily="18" charset="0"/>
                <a:ea typeface="Times New Roman" panose="02020603050405020304" pitchFamily="18" charset="0"/>
              </a:rPr>
              <a:t>Wm</a:t>
            </a:r>
            <a:r>
              <a:rPr lang="el-GR" sz="2000" baseline="30000" dirty="0">
                <a:solidFill>
                  <a:schemeClr val="bg1"/>
                </a:solidFill>
                <a:effectLst/>
                <a:latin typeface="Times New Roman" panose="02020603050405020304" pitchFamily="18" charset="0"/>
                <a:ea typeface="Times New Roman" panose="02020603050405020304" pitchFamily="18" charset="0"/>
              </a:rPr>
              <a:t>-2</a:t>
            </a:r>
            <a:r>
              <a:rPr lang="el-GR" sz="2000" dirty="0">
                <a:solidFill>
                  <a:schemeClr val="bg1"/>
                </a:solidFill>
                <a:effectLst/>
                <a:latin typeface="Times New Roman" panose="02020603050405020304" pitchFamily="18" charset="0"/>
                <a:ea typeface="Times New Roman" panose="02020603050405020304" pitchFamily="18" charset="0"/>
              </a:rPr>
              <a:t> σε αντίθεση με τα 42.239</a:t>
            </a:r>
            <a:r>
              <a:rPr lang="en-US" sz="2000" dirty="0">
                <a:solidFill>
                  <a:schemeClr val="bg1"/>
                </a:solidFill>
                <a:effectLst/>
                <a:latin typeface="Times New Roman" panose="02020603050405020304" pitchFamily="18" charset="0"/>
                <a:ea typeface="Times New Roman" panose="02020603050405020304" pitchFamily="18" charset="0"/>
              </a:rPr>
              <a:t>Wm</a:t>
            </a:r>
            <a:r>
              <a:rPr lang="el-GR" sz="2000" baseline="30000" dirty="0">
                <a:solidFill>
                  <a:schemeClr val="bg1"/>
                </a:solidFill>
                <a:effectLst/>
                <a:latin typeface="Times New Roman" panose="02020603050405020304" pitchFamily="18" charset="0"/>
                <a:ea typeface="Times New Roman" panose="02020603050405020304" pitchFamily="18" charset="0"/>
              </a:rPr>
              <a:t>-2</a:t>
            </a:r>
            <a:r>
              <a:rPr lang="el-GR" sz="2000" dirty="0">
                <a:solidFill>
                  <a:schemeClr val="bg1"/>
                </a:solidFill>
                <a:effectLst/>
                <a:latin typeface="Times New Roman" panose="02020603050405020304" pitchFamily="18" charset="0"/>
                <a:ea typeface="Times New Roman" panose="02020603050405020304" pitchFamily="18" charset="0"/>
              </a:rPr>
              <a:t> που είχαμε με το </a:t>
            </a:r>
            <a:r>
              <a:rPr lang="en-US" sz="2000" dirty="0">
                <a:solidFill>
                  <a:schemeClr val="bg1"/>
                </a:solidFill>
                <a:effectLst/>
                <a:latin typeface="Times New Roman" panose="02020603050405020304" pitchFamily="18" charset="0"/>
                <a:ea typeface="Times New Roman" panose="02020603050405020304" pitchFamily="18" charset="0"/>
              </a:rPr>
              <a:t>Linear Regression</a:t>
            </a:r>
            <a:r>
              <a:rPr lang="el-GR" sz="2000" dirty="0">
                <a:solidFill>
                  <a:schemeClr val="bg1"/>
                </a:solidFill>
                <a:effectLst/>
                <a:latin typeface="Times New Roman" panose="02020603050405020304" pitchFamily="18" charset="0"/>
                <a:ea typeface="Times New Roman" panose="02020603050405020304" pitchFamily="18" charset="0"/>
              </a:rPr>
              <a:t>. Τέλος, όσων αφορά τον συντελεστή συσχέτισης </a:t>
            </a:r>
            <a:r>
              <a:rPr lang="en-US" sz="2000" dirty="0">
                <a:solidFill>
                  <a:schemeClr val="bg1"/>
                </a:solidFill>
                <a:effectLst/>
                <a:latin typeface="Times New Roman" panose="02020603050405020304" pitchFamily="18" charset="0"/>
                <a:ea typeface="Times New Roman" panose="02020603050405020304" pitchFamily="18" charset="0"/>
              </a:rPr>
              <a:t>R</a:t>
            </a:r>
            <a:r>
              <a:rPr lang="el-GR" sz="2000" dirty="0">
                <a:solidFill>
                  <a:schemeClr val="bg1"/>
                </a:solidFill>
                <a:effectLst/>
                <a:latin typeface="Times New Roman" panose="02020603050405020304" pitchFamily="18" charset="0"/>
                <a:ea typeface="Times New Roman" panose="02020603050405020304" pitchFamily="18" charset="0"/>
              </a:rPr>
              <a:t>, δεν έμεινε απλά σταθερός αλλά σημειώθηκε μία μικρή αύξηση καθώς μεταβλήθηκε από τα 0.680 (</a:t>
            </a:r>
            <a:r>
              <a:rPr lang="en-US" sz="2000" dirty="0">
                <a:solidFill>
                  <a:schemeClr val="bg1"/>
                </a:solidFill>
                <a:effectLst/>
                <a:latin typeface="Times New Roman" panose="02020603050405020304" pitchFamily="18" charset="0"/>
                <a:ea typeface="Times New Roman" panose="02020603050405020304" pitchFamily="18" charset="0"/>
              </a:rPr>
              <a:t>Wm</a:t>
            </a:r>
            <a:r>
              <a:rPr lang="el-GR" sz="2000" baseline="30000" dirty="0">
                <a:solidFill>
                  <a:schemeClr val="bg1"/>
                </a:solidFill>
                <a:effectLst/>
                <a:latin typeface="Times New Roman" panose="02020603050405020304" pitchFamily="18" charset="0"/>
                <a:ea typeface="Times New Roman" panose="02020603050405020304" pitchFamily="18" charset="0"/>
              </a:rPr>
              <a:t>-2</a:t>
            </a:r>
            <a:r>
              <a:rPr lang="el-GR" sz="2000" dirty="0">
                <a:solidFill>
                  <a:schemeClr val="bg1"/>
                </a:solidFill>
                <a:effectLst/>
                <a:latin typeface="Times New Roman" panose="02020603050405020304" pitchFamily="18" charset="0"/>
                <a:ea typeface="Times New Roman" panose="02020603050405020304" pitchFamily="18" charset="0"/>
              </a:rPr>
              <a:t>)</a:t>
            </a:r>
            <a:r>
              <a:rPr lang="el-GR" sz="2000" baseline="30000" dirty="0">
                <a:solidFill>
                  <a:schemeClr val="bg1"/>
                </a:solidFill>
                <a:effectLst/>
                <a:latin typeface="Times New Roman" panose="02020603050405020304" pitchFamily="18" charset="0"/>
                <a:ea typeface="Times New Roman" panose="02020603050405020304" pitchFamily="18" charset="0"/>
              </a:rPr>
              <a:t>-2</a:t>
            </a:r>
            <a:r>
              <a:rPr lang="el-GR" sz="2000" dirty="0">
                <a:solidFill>
                  <a:schemeClr val="bg1"/>
                </a:solidFill>
                <a:effectLst/>
                <a:latin typeface="Times New Roman" panose="02020603050405020304" pitchFamily="18" charset="0"/>
                <a:ea typeface="Times New Roman" panose="02020603050405020304" pitchFamily="18" charset="0"/>
              </a:rPr>
              <a:t> στα 0.710 (</a:t>
            </a:r>
            <a:r>
              <a:rPr lang="en-US" sz="2000" dirty="0">
                <a:solidFill>
                  <a:schemeClr val="bg1"/>
                </a:solidFill>
                <a:effectLst/>
                <a:latin typeface="Times New Roman" panose="02020603050405020304" pitchFamily="18" charset="0"/>
                <a:ea typeface="Times New Roman" panose="02020603050405020304" pitchFamily="18" charset="0"/>
              </a:rPr>
              <a:t>Wm</a:t>
            </a:r>
            <a:r>
              <a:rPr lang="el-GR" sz="2000" baseline="30000" dirty="0">
                <a:solidFill>
                  <a:schemeClr val="bg1"/>
                </a:solidFill>
                <a:effectLst/>
                <a:latin typeface="Times New Roman" panose="02020603050405020304" pitchFamily="18" charset="0"/>
                <a:ea typeface="Times New Roman" panose="02020603050405020304" pitchFamily="18" charset="0"/>
              </a:rPr>
              <a:t>-2</a:t>
            </a:r>
            <a:r>
              <a:rPr lang="el-GR" sz="2000" dirty="0">
                <a:solidFill>
                  <a:schemeClr val="bg1"/>
                </a:solidFill>
                <a:effectLst/>
                <a:latin typeface="Times New Roman" panose="02020603050405020304" pitchFamily="18" charset="0"/>
                <a:ea typeface="Times New Roman" panose="02020603050405020304" pitchFamily="18" charset="0"/>
              </a:rPr>
              <a:t>)</a:t>
            </a:r>
            <a:r>
              <a:rPr lang="el-GR" sz="2000" baseline="30000" dirty="0">
                <a:solidFill>
                  <a:schemeClr val="bg1"/>
                </a:solidFill>
                <a:effectLst/>
                <a:latin typeface="Times New Roman" panose="02020603050405020304" pitchFamily="18" charset="0"/>
                <a:ea typeface="Times New Roman" panose="02020603050405020304" pitchFamily="18" charset="0"/>
              </a:rPr>
              <a:t>-2</a:t>
            </a:r>
            <a:r>
              <a:rPr lang="el-GR" sz="2000" dirty="0">
                <a:solidFill>
                  <a:schemeClr val="bg1"/>
                </a:solidFill>
                <a:effectLst/>
                <a:latin typeface="Times New Roman" panose="02020603050405020304" pitchFamily="18" charset="0"/>
                <a:ea typeface="Times New Roman" panose="02020603050405020304" pitchFamily="18" charset="0"/>
              </a:rPr>
              <a:t>. </a:t>
            </a:r>
            <a:endParaRPr lang="en-GB" sz="2000" dirty="0">
              <a:solidFill>
                <a:schemeClr val="bg1"/>
              </a:solidFill>
              <a:effectLst/>
              <a:latin typeface="Times New Roman" panose="02020603050405020304" pitchFamily="18" charset="0"/>
              <a:ea typeface="Times New Roman" panose="02020603050405020304" pitchFamily="18" charset="0"/>
            </a:endParaRPr>
          </a:p>
          <a:p>
            <a:pPr marL="0" marR="0" indent="228600"/>
            <a:r>
              <a:rPr lang="el-GR" sz="2000" dirty="0">
                <a:solidFill>
                  <a:schemeClr val="bg1"/>
                </a:solidFill>
                <a:effectLst/>
                <a:latin typeface="Times New Roman" panose="02020603050405020304" pitchFamily="18" charset="0"/>
                <a:ea typeface="Times New Roman" panose="02020603050405020304" pitchFamily="18" charset="0"/>
              </a:rPr>
              <a:t> </a:t>
            </a:r>
            <a:endParaRPr lang="en-GB" sz="2000" dirty="0">
              <a:solidFill>
                <a:schemeClr val="bg1"/>
              </a:solidFill>
              <a:effectLst/>
              <a:latin typeface="Times New Roman" panose="02020603050405020304" pitchFamily="18" charset="0"/>
              <a:ea typeface="Times New Roman" panose="02020603050405020304" pitchFamily="18" charset="0"/>
            </a:endParaRPr>
          </a:p>
        </p:txBody>
      </p:sp>
      <p:sp>
        <p:nvSpPr>
          <p:cNvPr id="2" name="TextBox 1">
            <a:extLst>
              <a:ext uri="{FF2B5EF4-FFF2-40B4-BE49-F238E27FC236}">
                <a16:creationId xmlns:a16="http://schemas.microsoft.com/office/drawing/2014/main" id="{BF187E2B-A0F6-E021-5373-D989B8C3A664}"/>
              </a:ext>
            </a:extLst>
          </p:cNvPr>
          <p:cNvSpPr txBox="1"/>
          <p:nvPr/>
        </p:nvSpPr>
        <p:spPr>
          <a:xfrm>
            <a:off x="271834" y="55258"/>
            <a:ext cx="5950290" cy="646331"/>
          </a:xfrm>
          <a:prstGeom prst="rect">
            <a:avLst/>
          </a:prstGeom>
          <a:noFill/>
        </p:spPr>
        <p:txBody>
          <a:bodyPr wrap="square" rtlCol="0">
            <a:spAutoFit/>
          </a:bodyPr>
          <a:lstStyle/>
          <a:p>
            <a:r>
              <a:rPr lang="en-GB" sz="3600" dirty="0">
                <a:solidFill>
                  <a:schemeClr val="bg2"/>
                </a:solidFill>
                <a:latin typeface="Times New Roman" panose="02020603050405020304" pitchFamily="18" charset="0"/>
                <a:cs typeface="Times New Roman" panose="02020603050405020304" pitchFamily="18" charset="0"/>
              </a:rPr>
              <a:t>Cloudy – sky conditions</a:t>
            </a:r>
          </a:p>
        </p:txBody>
      </p:sp>
    </p:spTree>
    <p:extLst>
      <p:ext uri="{BB962C8B-B14F-4D97-AF65-F5344CB8AC3E}">
        <p14:creationId xmlns:p14="http://schemas.microsoft.com/office/powerpoint/2010/main" val="22712533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BBDBA7-93C2-E92C-F8CD-D065BA5E875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7F52006-501D-68A4-5382-D7D24B26DB6A}"/>
              </a:ext>
            </a:extLst>
          </p:cNvPr>
          <p:cNvSpPr txBox="1"/>
          <p:nvPr/>
        </p:nvSpPr>
        <p:spPr>
          <a:xfrm>
            <a:off x="325820" y="1997839"/>
            <a:ext cx="11540359" cy="2862322"/>
          </a:xfrm>
          <a:prstGeom prst="rect">
            <a:avLst/>
          </a:prstGeom>
          <a:noFill/>
        </p:spPr>
        <p:txBody>
          <a:bodyPr wrap="square">
            <a:spAutoFit/>
          </a:bodyPr>
          <a:lstStyle/>
          <a:p>
            <a:pPr marL="0" marR="0" indent="228600" algn="just">
              <a:buNone/>
            </a:pPr>
            <a:r>
              <a:rPr lang="el-GR" sz="2000" dirty="0">
                <a:solidFill>
                  <a:schemeClr val="bg1"/>
                </a:solidFill>
                <a:effectLst/>
                <a:latin typeface="Times New Roman" panose="02020603050405020304" pitchFamily="18" charset="0"/>
                <a:ea typeface="Times New Roman" panose="02020603050405020304" pitchFamily="18" charset="0"/>
              </a:rPr>
              <a:t>Συμπερασματικά, καταλήγουμε στο ότι η </a:t>
            </a:r>
            <a:r>
              <a:rPr lang="en-US" sz="2000" dirty="0">
                <a:solidFill>
                  <a:schemeClr val="bg1"/>
                </a:solidFill>
                <a:effectLst/>
                <a:latin typeface="Times New Roman" panose="02020603050405020304" pitchFamily="18" charset="0"/>
                <a:ea typeface="Times New Roman" panose="02020603050405020304" pitchFamily="18" charset="0"/>
              </a:rPr>
              <a:t>EQM </a:t>
            </a:r>
            <a:r>
              <a:rPr lang="el-GR" sz="2000" dirty="0">
                <a:solidFill>
                  <a:schemeClr val="bg1"/>
                </a:solidFill>
                <a:effectLst/>
                <a:latin typeface="Times New Roman" panose="02020603050405020304" pitchFamily="18" charset="0"/>
                <a:ea typeface="Times New Roman" panose="02020603050405020304" pitchFamily="18" charset="0"/>
              </a:rPr>
              <a:t>ανταποκρίνεται στις προσδοκίες μας και εφαρμόζεται επιτυχώς για όλες τις συνθήκες ουρανού. </a:t>
            </a:r>
            <a:endParaRPr lang="el-GR" sz="2000" dirty="0">
              <a:solidFill>
                <a:schemeClr val="bg1"/>
              </a:solidFill>
              <a:latin typeface="Times New Roman" panose="02020603050405020304" pitchFamily="18" charset="0"/>
              <a:ea typeface="Times New Roman" panose="02020603050405020304" pitchFamily="18" charset="0"/>
            </a:endParaRPr>
          </a:p>
          <a:p>
            <a:pPr marL="0" marR="0" lvl="0" indent="228600" algn="just" defTabSz="914400" rtl="0" eaLnBrk="1" fontAlgn="auto" latinLnBrk="0" hangingPunct="1">
              <a:lnSpc>
                <a:spcPct val="100000"/>
              </a:lnSpc>
              <a:spcBef>
                <a:spcPts val="0"/>
              </a:spcBef>
              <a:spcAft>
                <a:spcPts val="0"/>
              </a:spcAft>
              <a:buClrTx/>
              <a:buSzTx/>
              <a:buFontTx/>
              <a:buNone/>
              <a:tabLst/>
              <a:defRPr/>
            </a:pPr>
            <a:r>
              <a:rPr kumimoji="0" lang="el-GR" sz="2000" b="0" i="0" u="none" strike="noStrike" kern="1200" cap="none" spc="0" normalizeH="0" baseline="0" noProof="0" dirty="0">
                <a:ln>
                  <a:noFill/>
                </a:ln>
                <a:solidFill>
                  <a:schemeClr val="bg1"/>
                </a:solidFill>
                <a:effectLst/>
                <a:uLnTx/>
                <a:uFillTx/>
                <a:latin typeface="Times New Roman" panose="02020603050405020304" pitchFamily="18" charset="0"/>
                <a:ea typeface="Times New Roman" panose="02020603050405020304" pitchFamily="18" charset="0"/>
                <a:cs typeface="+mn-cs"/>
              </a:rPr>
              <a:t>Σε συνθήκες ανέφελου ουρανού, τα δεδομένα του </a:t>
            </a:r>
            <a:r>
              <a:rPr kumimoji="0" lang="en-US" sz="2000" b="0" i="0" u="none" strike="noStrike" kern="1200" cap="none" spc="0" normalizeH="0" baseline="0" noProof="0" dirty="0">
                <a:ln>
                  <a:noFill/>
                </a:ln>
                <a:solidFill>
                  <a:schemeClr val="bg1"/>
                </a:solidFill>
                <a:effectLst/>
                <a:uLnTx/>
                <a:uFillTx/>
                <a:latin typeface="Times New Roman" panose="02020603050405020304" pitchFamily="18" charset="0"/>
                <a:ea typeface="Times New Roman" panose="02020603050405020304" pitchFamily="18" charset="0"/>
                <a:cs typeface="+mn-cs"/>
              </a:rPr>
              <a:t>CAMS </a:t>
            </a:r>
            <a:r>
              <a:rPr kumimoji="0" lang="el-GR" sz="2000" b="0" i="0" u="none" strike="noStrike" kern="1200" cap="none" spc="0" normalizeH="0" baseline="0" noProof="0" dirty="0">
                <a:ln>
                  <a:noFill/>
                </a:ln>
                <a:solidFill>
                  <a:schemeClr val="bg1"/>
                </a:solidFill>
                <a:effectLst/>
                <a:uLnTx/>
                <a:uFillTx/>
                <a:latin typeface="Times New Roman" panose="02020603050405020304" pitchFamily="18" charset="0"/>
                <a:ea typeface="Times New Roman" panose="02020603050405020304" pitchFamily="18" charset="0"/>
                <a:cs typeface="+mn-cs"/>
              </a:rPr>
              <a:t>ανταποκρίνονται πολύ καλά στις παρατηρούμενες τιμές χωρίς ιδιαίτερες αποκλίσεις σε κανένα σημείο του εύρους των τιμών της ολικής ηλιακής ακτινοβολίας. Στις </a:t>
            </a:r>
            <a:r>
              <a:rPr kumimoji="0" lang="en-US" sz="2000" b="0" i="0" u="none" strike="noStrike" kern="1200" cap="none" spc="0" normalizeH="0" baseline="0" noProof="0" dirty="0">
                <a:ln>
                  <a:noFill/>
                </a:ln>
                <a:solidFill>
                  <a:schemeClr val="bg1"/>
                </a:solidFill>
                <a:effectLst/>
                <a:uLnTx/>
                <a:uFillTx/>
                <a:latin typeface="Times New Roman" panose="02020603050405020304" pitchFamily="18" charset="0"/>
                <a:ea typeface="Times New Roman" panose="02020603050405020304" pitchFamily="18" charset="0"/>
                <a:cs typeface="+mn-cs"/>
              </a:rPr>
              <a:t>intermediate </a:t>
            </a:r>
            <a:r>
              <a:rPr kumimoji="0" lang="el-GR" sz="2000" b="0" i="0" u="none" strike="noStrike" kern="1200" cap="none" spc="0" normalizeH="0" baseline="0" noProof="0" dirty="0">
                <a:ln>
                  <a:noFill/>
                </a:ln>
                <a:solidFill>
                  <a:schemeClr val="bg1"/>
                </a:solidFill>
                <a:effectLst/>
                <a:uLnTx/>
                <a:uFillTx/>
                <a:latin typeface="Times New Roman" panose="02020603050405020304" pitchFamily="18" charset="0"/>
                <a:ea typeface="Times New Roman" panose="02020603050405020304" pitchFamily="18" charset="0"/>
                <a:cs typeface="+mn-cs"/>
              </a:rPr>
              <a:t>συνθήκες όμως, οι αποκλίσεις είναι ήδη εμφανείς από τα 150 </a:t>
            </a:r>
            <a:r>
              <a:rPr kumimoji="0" lang="en-US" sz="2000" b="0" i="0" u="none" strike="noStrike" kern="1200" cap="none" spc="0" normalizeH="0" baseline="0" noProof="0" dirty="0">
                <a:ln>
                  <a:noFill/>
                </a:ln>
                <a:solidFill>
                  <a:schemeClr val="bg1"/>
                </a:solidFill>
                <a:effectLst/>
                <a:uLnTx/>
                <a:uFillTx/>
                <a:latin typeface="Times New Roman" panose="02020603050405020304" pitchFamily="18" charset="0"/>
                <a:ea typeface="Times New Roman" panose="02020603050405020304" pitchFamily="18" charset="0"/>
                <a:cs typeface="+mn-cs"/>
              </a:rPr>
              <a:t>Wm</a:t>
            </a:r>
            <a:r>
              <a:rPr kumimoji="0" lang="el-GR" sz="2000" b="0" i="0" u="none" strike="noStrike" kern="1200" cap="none" spc="0" normalizeH="0" baseline="30000" noProof="0" dirty="0">
                <a:ln>
                  <a:noFill/>
                </a:ln>
                <a:solidFill>
                  <a:schemeClr val="bg1"/>
                </a:solidFill>
                <a:effectLst/>
                <a:uLnTx/>
                <a:uFillTx/>
                <a:latin typeface="Times New Roman" panose="02020603050405020304" pitchFamily="18" charset="0"/>
                <a:ea typeface="Times New Roman" panose="02020603050405020304" pitchFamily="18" charset="0"/>
                <a:cs typeface="+mn-cs"/>
              </a:rPr>
              <a:t>-2 </a:t>
            </a:r>
            <a:r>
              <a:rPr kumimoji="0" lang="el-GR" sz="2000" b="0" i="0" u="none" strike="noStrike" kern="1200" cap="none" spc="0" normalizeH="0" baseline="0" noProof="0" dirty="0">
                <a:ln>
                  <a:noFill/>
                </a:ln>
                <a:solidFill>
                  <a:schemeClr val="bg1"/>
                </a:solidFill>
                <a:effectLst/>
                <a:uLnTx/>
                <a:uFillTx/>
                <a:latin typeface="Times New Roman" panose="02020603050405020304" pitchFamily="18" charset="0"/>
                <a:ea typeface="Times New Roman" panose="02020603050405020304" pitchFamily="18" charset="0"/>
                <a:cs typeface="+mn-cs"/>
              </a:rPr>
              <a:t>περίπου και αυξάνονται με την αύξηση της ακτινοβολίας. </a:t>
            </a:r>
            <a:r>
              <a:rPr lang="el-GR" sz="2000" dirty="0">
                <a:solidFill>
                  <a:schemeClr val="bg1"/>
                </a:solidFill>
                <a:latin typeface="Times New Roman" panose="02020603050405020304" pitchFamily="18" charset="0"/>
                <a:ea typeface="Times New Roman" panose="02020603050405020304" pitchFamily="18" charset="0"/>
              </a:rPr>
              <a:t>Ο</a:t>
            </a:r>
            <a:r>
              <a:rPr kumimoji="0" lang="el-GR" sz="2000" b="0" i="0" u="none" strike="noStrike" kern="1200" cap="none" spc="0" normalizeH="0" baseline="0" noProof="0" dirty="0">
                <a:ln>
                  <a:noFill/>
                </a:ln>
                <a:solidFill>
                  <a:schemeClr val="bg1"/>
                </a:solidFill>
                <a:effectLst/>
                <a:uLnTx/>
                <a:uFillTx/>
                <a:latin typeface="Times New Roman" panose="02020603050405020304" pitchFamily="18" charset="0"/>
                <a:ea typeface="Times New Roman" panose="02020603050405020304" pitchFamily="18" charset="0"/>
                <a:cs typeface="+mn-cs"/>
              </a:rPr>
              <a:t> δορυφόρος υπερεκτιμά την τιμή της έντασης της ακτινοβολίας σε σχέση με την τιμή που καταγράφουν τα πυρανόμετρα και συνεπώς απαιτείται διόρθωση των δεδομένων. Στις </a:t>
            </a:r>
            <a:r>
              <a:rPr kumimoji="0" lang="en-US" sz="2000" b="0" i="0" u="none" strike="noStrike" kern="1200" cap="none" spc="0" normalizeH="0" baseline="0" noProof="0" dirty="0">
                <a:ln>
                  <a:noFill/>
                </a:ln>
                <a:solidFill>
                  <a:schemeClr val="bg1"/>
                </a:solidFill>
                <a:effectLst/>
                <a:uLnTx/>
                <a:uFillTx/>
                <a:latin typeface="Times New Roman" panose="02020603050405020304" pitchFamily="18" charset="0"/>
                <a:ea typeface="Times New Roman" panose="02020603050405020304" pitchFamily="18" charset="0"/>
                <a:cs typeface="+mn-cs"/>
              </a:rPr>
              <a:t>cloudy</a:t>
            </a:r>
            <a:r>
              <a:rPr kumimoji="0" lang="el-GR" sz="2000" b="0" i="0" u="none" strike="noStrike" kern="1200" cap="none" spc="0" normalizeH="0" baseline="0" noProof="0" dirty="0">
                <a:ln>
                  <a:noFill/>
                </a:ln>
                <a:solidFill>
                  <a:schemeClr val="bg1"/>
                </a:solidFill>
                <a:effectLst/>
                <a:uLnTx/>
                <a:uFillTx/>
                <a:latin typeface="Times New Roman" panose="02020603050405020304" pitchFamily="18" charset="0"/>
                <a:ea typeface="Times New Roman" panose="02020603050405020304" pitchFamily="18" charset="0"/>
                <a:cs typeface="+mn-cs"/>
              </a:rPr>
              <a:t>-</a:t>
            </a:r>
            <a:r>
              <a:rPr kumimoji="0" lang="en-US" sz="2000" b="0" i="0" u="none" strike="noStrike" kern="1200" cap="none" spc="0" normalizeH="0" baseline="0" noProof="0" dirty="0">
                <a:ln>
                  <a:noFill/>
                </a:ln>
                <a:solidFill>
                  <a:schemeClr val="bg1"/>
                </a:solidFill>
                <a:effectLst/>
                <a:uLnTx/>
                <a:uFillTx/>
                <a:latin typeface="Times New Roman" panose="02020603050405020304" pitchFamily="18" charset="0"/>
                <a:ea typeface="Times New Roman" panose="02020603050405020304" pitchFamily="18" charset="0"/>
                <a:cs typeface="+mn-cs"/>
              </a:rPr>
              <a:t>sky</a:t>
            </a:r>
            <a:r>
              <a:rPr kumimoji="0" lang="el-GR" sz="2000" b="0" i="0" u="none" strike="noStrike" kern="1200" cap="none" spc="0" normalizeH="0" baseline="0" noProof="0" dirty="0">
                <a:ln>
                  <a:noFill/>
                </a:ln>
                <a:solidFill>
                  <a:schemeClr val="bg1"/>
                </a:solidFill>
                <a:effectLst/>
                <a:uLnTx/>
                <a:uFillTx/>
                <a:latin typeface="Times New Roman" panose="02020603050405020304" pitchFamily="18" charset="0"/>
                <a:ea typeface="Times New Roman" panose="02020603050405020304" pitchFamily="18" charset="0"/>
                <a:cs typeface="+mn-cs"/>
              </a:rPr>
              <a:t> συνθήκες αντίστοιχα, οι αποκλίσεις ξεκινούν ήδη από πολύ μικρές τιμές της ακτινοβολίας και εκτείνονται για όλες τις τιμές της. Είναι μάλιστα αρκετά μεγάλες, ειδικά για </a:t>
            </a:r>
            <a:r>
              <a:rPr kumimoji="0" lang="en-US" sz="2000" b="0" i="0" u="none" strike="noStrike" kern="1200" cap="none" spc="0" normalizeH="0" baseline="0" noProof="0" dirty="0">
                <a:ln>
                  <a:noFill/>
                </a:ln>
                <a:solidFill>
                  <a:schemeClr val="bg1"/>
                </a:solidFill>
                <a:effectLst/>
                <a:uLnTx/>
                <a:uFillTx/>
                <a:latin typeface="Times New Roman" panose="02020603050405020304" pitchFamily="18" charset="0"/>
                <a:ea typeface="Times New Roman" panose="02020603050405020304" pitchFamily="18" charset="0"/>
                <a:cs typeface="+mn-cs"/>
              </a:rPr>
              <a:t>percentiles </a:t>
            </a:r>
            <a:r>
              <a:rPr kumimoji="0" lang="el-GR" sz="2000" b="0" i="0" u="none" strike="noStrike" kern="1200" cap="none" spc="0" normalizeH="0" baseline="0" noProof="0" dirty="0">
                <a:ln>
                  <a:noFill/>
                </a:ln>
                <a:solidFill>
                  <a:schemeClr val="bg1"/>
                </a:solidFill>
                <a:effectLst/>
                <a:uLnTx/>
                <a:uFillTx/>
                <a:latin typeface="Times New Roman" panose="02020603050405020304" pitchFamily="18" charset="0"/>
                <a:ea typeface="Times New Roman" panose="02020603050405020304" pitchFamily="18" charset="0"/>
                <a:cs typeface="+mn-cs"/>
              </a:rPr>
              <a:t>άνω του 80%. </a:t>
            </a:r>
            <a:endParaRPr kumimoji="0" lang="en-GB" sz="2000" b="0" i="0" u="none" strike="noStrike" kern="1200" cap="none" spc="0" normalizeH="0" baseline="0" noProof="0" dirty="0">
              <a:ln>
                <a:noFill/>
              </a:ln>
              <a:solidFill>
                <a:schemeClr val="bg1"/>
              </a:solidFill>
              <a:effectLst/>
              <a:uLnTx/>
              <a:uFillTx/>
              <a:latin typeface="Times New Roman" panose="02020603050405020304" pitchFamily="18" charset="0"/>
              <a:ea typeface="Times New Roman" panose="02020603050405020304" pitchFamily="18" charset="0"/>
              <a:cs typeface="+mn-cs"/>
            </a:endParaRPr>
          </a:p>
        </p:txBody>
      </p:sp>
    </p:spTree>
    <p:extLst>
      <p:ext uri="{BB962C8B-B14F-4D97-AF65-F5344CB8AC3E}">
        <p14:creationId xmlns:p14="http://schemas.microsoft.com/office/powerpoint/2010/main" val="21338864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18BBC-D3F2-ABBA-F9F2-BC9C08D23BC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66AD1BC-C253-7001-9F43-E4EA59161053}"/>
              </a:ext>
            </a:extLst>
          </p:cNvPr>
          <p:cNvSpPr txBox="1"/>
          <p:nvPr/>
        </p:nvSpPr>
        <p:spPr>
          <a:xfrm>
            <a:off x="4539034" y="2782669"/>
            <a:ext cx="3113932" cy="646331"/>
          </a:xfrm>
          <a:prstGeom prst="rect">
            <a:avLst/>
          </a:prstGeom>
          <a:noFill/>
        </p:spPr>
        <p:txBody>
          <a:bodyPr wrap="square" rtlCol="0">
            <a:spAutoFit/>
          </a:bodyPr>
          <a:lstStyle/>
          <a:p>
            <a:r>
              <a:rPr lang="en-GB" sz="3600" dirty="0">
                <a:solidFill>
                  <a:schemeClr val="bg2"/>
                </a:solidFill>
                <a:latin typeface="Times New Roman" panose="02020603050405020304" pitchFamily="18" charset="0"/>
                <a:cs typeface="Times New Roman" panose="02020603050405020304" pitchFamily="18" charset="0"/>
              </a:rPr>
              <a:t>Testing period</a:t>
            </a:r>
          </a:p>
        </p:txBody>
      </p:sp>
    </p:spTree>
    <p:extLst>
      <p:ext uri="{BB962C8B-B14F-4D97-AF65-F5344CB8AC3E}">
        <p14:creationId xmlns:p14="http://schemas.microsoft.com/office/powerpoint/2010/main" val="40692657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DD61BC-C7EC-59C2-9C75-514D5313F3C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865D275-7E3C-A5AB-269C-42B05835EDC0}"/>
              </a:ext>
            </a:extLst>
          </p:cNvPr>
          <p:cNvPicPr>
            <a:picLocks noChangeAspect="1"/>
          </p:cNvPicPr>
          <p:nvPr/>
        </p:nvPicPr>
        <p:blipFill>
          <a:blip r:embed="rId2"/>
          <a:stretch>
            <a:fillRect/>
          </a:stretch>
        </p:blipFill>
        <p:spPr>
          <a:xfrm>
            <a:off x="371673" y="701589"/>
            <a:ext cx="8404465" cy="3973509"/>
          </a:xfrm>
          <a:prstGeom prst="rect">
            <a:avLst/>
          </a:prstGeom>
        </p:spPr>
      </p:pic>
      <p:pic>
        <p:nvPicPr>
          <p:cNvPr id="7" name="Picture 6">
            <a:extLst>
              <a:ext uri="{FF2B5EF4-FFF2-40B4-BE49-F238E27FC236}">
                <a16:creationId xmlns:a16="http://schemas.microsoft.com/office/drawing/2014/main" id="{8622B727-D841-C37B-AF12-715F4B36E1FA}"/>
              </a:ext>
            </a:extLst>
          </p:cNvPr>
          <p:cNvPicPr>
            <a:picLocks noChangeAspect="1"/>
          </p:cNvPicPr>
          <p:nvPr/>
        </p:nvPicPr>
        <p:blipFill>
          <a:blip r:embed="rId3"/>
          <a:stretch>
            <a:fillRect/>
          </a:stretch>
        </p:blipFill>
        <p:spPr>
          <a:xfrm>
            <a:off x="7209374" y="3196711"/>
            <a:ext cx="4330985" cy="859828"/>
          </a:xfrm>
          <a:prstGeom prst="rect">
            <a:avLst/>
          </a:prstGeom>
        </p:spPr>
      </p:pic>
      <p:sp>
        <p:nvSpPr>
          <p:cNvPr id="11" name="TextBox 10">
            <a:extLst>
              <a:ext uri="{FF2B5EF4-FFF2-40B4-BE49-F238E27FC236}">
                <a16:creationId xmlns:a16="http://schemas.microsoft.com/office/drawing/2014/main" id="{129753FF-42D3-924D-776B-45583A568F15}"/>
              </a:ext>
            </a:extLst>
          </p:cNvPr>
          <p:cNvSpPr txBox="1"/>
          <p:nvPr/>
        </p:nvSpPr>
        <p:spPr>
          <a:xfrm>
            <a:off x="271834" y="4863750"/>
            <a:ext cx="11625876" cy="1631216"/>
          </a:xfrm>
          <a:prstGeom prst="rect">
            <a:avLst/>
          </a:prstGeom>
          <a:noFill/>
        </p:spPr>
        <p:txBody>
          <a:bodyPr wrap="square">
            <a:spAutoFit/>
          </a:bodyPr>
          <a:lstStyle/>
          <a:p>
            <a:pPr marL="0" marR="0" indent="228600" algn="just">
              <a:buNone/>
            </a:pPr>
            <a:r>
              <a:rPr lang="el-GR" sz="2000" dirty="0">
                <a:solidFill>
                  <a:schemeClr val="bg1"/>
                </a:solidFill>
                <a:effectLst/>
                <a:latin typeface="Times New Roman" panose="02020603050405020304" pitchFamily="18" charset="0"/>
                <a:ea typeface="Times New Roman" panose="02020603050405020304" pitchFamily="18" charset="0"/>
              </a:rPr>
              <a:t>Για τις </a:t>
            </a:r>
            <a:r>
              <a:rPr lang="en-US" sz="2000" dirty="0">
                <a:solidFill>
                  <a:schemeClr val="bg1"/>
                </a:solidFill>
                <a:effectLst/>
                <a:latin typeface="Times New Roman" panose="02020603050405020304" pitchFamily="18" charset="0"/>
                <a:ea typeface="Times New Roman" panose="02020603050405020304" pitchFamily="18" charset="0"/>
              </a:rPr>
              <a:t>clear</a:t>
            </a:r>
            <a:r>
              <a:rPr lang="el-GR" sz="2000" dirty="0">
                <a:solidFill>
                  <a:schemeClr val="bg1"/>
                </a:solidFill>
                <a:effectLst/>
                <a:latin typeface="Times New Roman" panose="02020603050405020304" pitchFamily="18" charset="0"/>
                <a:ea typeface="Times New Roman" panose="02020603050405020304" pitchFamily="18" charset="0"/>
              </a:rPr>
              <a:t>-</a:t>
            </a:r>
            <a:r>
              <a:rPr lang="en-US" sz="2000" dirty="0">
                <a:solidFill>
                  <a:schemeClr val="bg1"/>
                </a:solidFill>
                <a:effectLst/>
                <a:latin typeface="Times New Roman" panose="02020603050405020304" pitchFamily="18" charset="0"/>
                <a:ea typeface="Times New Roman" panose="02020603050405020304" pitchFamily="18" charset="0"/>
              </a:rPr>
              <a:t>sky </a:t>
            </a:r>
            <a:r>
              <a:rPr lang="el-GR" sz="2000" dirty="0">
                <a:solidFill>
                  <a:schemeClr val="bg1"/>
                </a:solidFill>
                <a:effectLst/>
                <a:latin typeface="Times New Roman" panose="02020603050405020304" pitchFamily="18" charset="0"/>
                <a:ea typeface="Times New Roman" panose="02020603050405020304" pitchFamily="18" charset="0"/>
              </a:rPr>
              <a:t>συνθήκες, βλέπουμε ότι οι δύο καμπύλες ταυτίζονται και η μέθοδος ανταποκρίνεται ικανοποιητικά.</a:t>
            </a:r>
            <a:r>
              <a:rPr lang="el-GR" sz="2000" dirty="0">
                <a:solidFill>
                  <a:schemeClr val="bg1"/>
                </a:solidFill>
                <a:latin typeface="Times New Roman" panose="02020603050405020304" pitchFamily="18" charset="0"/>
                <a:ea typeface="Times New Roman" panose="02020603050405020304" pitchFamily="18" charset="0"/>
              </a:rPr>
              <a:t> </a:t>
            </a:r>
            <a:r>
              <a:rPr lang="el-GR" sz="2000" dirty="0">
                <a:solidFill>
                  <a:schemeClr val="bg1"/>
                </a:solidFill>
                <a:effectLst/>
                <a:latin typeface="Times New Roman" panose="02020603050405020304" pitchFamily="18" charset="0"/>
                <a:ea typeface="Times New Roman" panose="02020603050405020304" pitchFamily="18" charset="0"/>
              </a:rPr>
              <a:t>Μετά την εφαρμογή της μεθόδου, στα στατιστικά μεγέθη παρατηρούμε ότι το ΜΒΕ προσεγγίζει το μηδέν και μάλιστα σε σχέση με το </a:t>
            </a:r>
            <a:r>
              <a:rPr lang="en-US" sz="2000" dirty="0">
                <a:solidFill>
                  <a:schemeClr val="bg1"/>
                </a:solidFill>
                <a:effectLst/>
                <a:latin typeface="Times New Roman" panose="02020603050405020304" pitchFamily="18" charset="0"/>
                <a:ea typeface="Times New Roman" panose="02020603050405020304" pitchFamily="18" charset="0"/>
              </a:rPr>
              <a:t>Linear Regression </a:t>
            </a:r>
            <a:r>
              <a:rPr lang="el-GR" sz="2000" dirty="0">
                <a:solidFill>
                  <a:schemeClr val="bg1"/>
                </a:solidFill>
                <a:effectLst/>
                <a:latin typeface="Times New Roman" panose="02020603050405020304" pitchFamily="18" charset="0"/>
                <a:ea typeface="Times New Roman" panose="02020603050405020304" pitchFamily="18" charset="0"/>
              </a:rPr>
              <a:t>τα αποτελέσματά μας εδώ είναι εμφανώς καλύτερα. Το </a:t>
            </a:r>
            <a:r>
              <a:rPr lang="en-US" sz="2000" dirty="0">
                <a:solidFill>
                  <a:schemeClr val="bg1"/>
                </a:solidFill>
                <a:effectLst/>
                <a:latin typeface="Times New Roman" panose="02020603050405020304" pitchFamily="18" charset="0"/>
                <a:ea typeface="Times New Roman" panose="02020603050405020304" pitchFamily="18" charset="0"/>
              </a:rPr>
              <a:t>RMSE </a:t>
            </a:r>
            <a:r>
              <a:rPr lang="el-GR" sz="2000" dirty="0">
                <a:solidFill>
                  <a:schemeClr val="bg1"/>
                </a:solidFill>
                <a:effectLst/>
                <a:latin typeface="Times New Roman" panose="02020603050405020304" pitchFamily="18" charset="0"/>
                <a:ea typeface="Times New Roman" panose="02020603050405020304" pitchFamily="18" charset="0"/>
              </a:rPr>
              <a:t>παρουσιάζει μικρή βελτίωση η οποία είναι σχεδόν αμελητέα ενώ ο συντελεστής συσχέτισης </a:t>
            </a:r>
            <a:r>
              <a:rPr lang="en-US" sz="2000" dirty="0">
                <a:solidFill>
                  <a:schemeClr val="bg1"/>
                </a:solidFill>
                <a:effectLst/>
                <a:latin typeface="Times New Roman" panose="02020603050405020304" pitchFamily="18" charset="0"/>
                <a:ea typeface="Times New Roman" panose="02020603050405020304" pitchFamily="18" charset="0"/>
              </a:rPr>
              <a:t>R</a:t>
            </a:r>
            <a:r>
              <a:rPr lang="el-GR" sz="2000" dirty="0">
                <a:solidFill>
                  <a:schemeClr val="bg1"/>
                </a:solidFill>
                <a:effectLst/>
                <a:latin typeface="Times New Roman" panose="02020603050405020304" pitchFamily="18" charset="0"/>
                <a:ea typeface="Times New Roman" panose="02020603050405020304" pitchFamily="18" charset="0"/>
              </a:rPr>
              <a:t>, όπως είναι αναμενόμενο, διατηρείται σταθερός και υψηλός με τιμή ίση με 0.985 (</a:t>
            </a:r>
            <a:r>
              <a:rPr lang="en-US" sz="2000" dirty="0">
                <a:solidFill>
                  <a:schemeClr val="bg1"/>
                </a:solidFill>
                <a:effectLst/>
                <a:latin typeface="Times New Roman" panose="02020603050405020304" pitchFamily="18" charset="0"/>
                <a:ea typeface="Times New Roman" panose="02020603050405020304" pitchFamily="18" charset="0"/>
              </a:rPr>
              <a:t>Wm</a:t>
            </a:r>
            <a:r>
              <a:rPr lang="el-GR" sz="2000" baseline="30000" dirty="0">
                <a:solidFill>
                  <a:schemeClr val="bg1"/>
                </a:solidFill>
                <a:effectLst/>
                <a:latin typeface="Times New Roman" panose="02020603050405020304" pitchFamily="18" charset="0"/>
                <a:ea typeface="Times New Roman" panose="02020603050405020304" pitchFamily="18" charset="0"/>
              </a:rPr>
              <a:t>-2</a:t>
            </a:r>
            <a:r>
              <a:rPr lang="el-GR" sz="2000" dirty="0">
                <a:solidFill>
                  <a:schemeClr val="bg1"/>
                </a:solidFill>
                <a:effectLst/>
                <a:latin typeface="Times New Roman" panose="02020603050405020304" pitchFamily="18" charset="0"/>
                <a:ea typeface="Times New Roman" panose="02020603050405020304" pitchFamily="18" charset="0"/>
              </a:rPr>
              <a:t>)</a:t>
            </a:r>
            <a:r>
              <a:rPr lang="el-GR" sz="2000" baseline="30000" dirty="0">
                <a:solidFill>
                  <a:schemeClr val="bg1"/>
                </a:solidFill>
                <a:effectLst/>
                <a:latin typeface="Times New Roman" panose="02020603050405020304" pitchFamily="18" charset="0"/>
                <a:ea typeface="Times New Roman" panose="02020603050405020304" pitchFamily="18" charset="0"/>
              </a:rPr>
              <a:t>-2</a:t>
            </a:r>
            <a:r>
              <a:rPr lang="el-GR" sz="2000" dirty="0">
                <a:solidFill>
                  <a:schemeClr val="bg1"/>
                </a:solidFill>
                <a:effectLst/>
                <a:latin typeface="Times New Roman" panose="02020603050405020304" pitchFamily="18" charset="0"/>
                <a:ea typeface="Times New Roman" panose="02020603050405020304" pitchFamily="18" charset="0"/>
              </a:rPr>
              <a:t>. </a:t>
            </a:r>
            <a:endParaRPr lang="en-GB" sz="2000" dirty="0">
              <a:solidFill>
                <a:schemeClr val="bg1"/>
              </a:solidFill>
              <a:effectLst/>
              <a:latin typeface="Times New Roman" panose="02020603050405020304" pitchFamily="18" charset="0"/>
              <a:ea typeface="Times New Roman" panose="02020603050405020304" pitchFamily="18" charset="0"/>
            </a:endParaRPr>
          </a:p>
        </p:txBody>
      </p:sp>
      <p:sp>
        <p:nvSpPr>
          <p:cNvPr id="2" name="TextBox 1">
            <a:extLst>
              <a:ext uri="{FF2B5EF4-FFF2-40B4-BE49-F238E27FC236}">
                <a16:creationId xmlns:a16="http://schemas.microsoft.com/office/drawing/2014/main" id="{4722C630-049C-02AE-182D-3EF3CB5B578A}"/>
              </a:ext>
            </a:extLst>
          </p:cNvPr>
          <p:cNvSpPr txBox="1"/>
          <p:nvPr/>
        </p:nvSpPr>
        <p:spPr>
          <a:xfrm>
            <a:off x="271834" y="55258"/>
            <a:ext cx="4657518" cy="646331"/>
          </a:xfrm>
          <a:prstGeom prst="rect">
            <a:avLst/>
          </a:prstGeom>
          <a:noFill/>
        </p:spPr>
        <p:txBody>
          <a:bodyPr wrap="square" rtlCol="0">
            <a:spAutoFit/>
          </a:bodyPr>
          <a:lstStyle/>
          <a:p>
            <a:r>
              <a:rPr lang="en-GB" sz="3600" dirty="0">
                <a:solidFill>
                  <a:schemeClr val="bg2"/>
                </a:solidFill>
                <a:latin typeface="Times New Roman" panose="02020603050405020304" pitchFamily="18" charset="0"/>
                <a:cs typeface="Times New Roman" panose="02020603050405020304" pitchFamily="18" charset="0"/>
              </a:rPr>
              <a:t>Clear – sky conditions</a:t>
            </a:r>
          </a:p>
        </p:txBody>
      </p:sp>
    </p:spTree>
    <p:extLst>
      <p:ext uri="{BB962C8B-B14F-4D97-AF65-F5344CB8AC3E}">
        <p14:creationId xmlns:p14="http://schemas.microsoft.com/office/powerpoint/2010/main" val="21553933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3661B9-FF8E-9D0D-0D24-30A93ABE16B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9680DC4-9994-39D8-20D3-834B85C79B33}"/>
              </a:ext>
            </a:extLst>
          </p:cNvPr>
          <p:cNvPicPr>
            <a:picLocks noChangeAspect="1"/>
          </p:cNvPicPr>
          <p:nvPr/>
        </p:nvPicPr>
        <p:blipFill>
          <a:blip r:embed="rId2"/>
          <a:stretch>
            <a:fillRect/>
          </a:stretch>
        </p:blipFill>
        <p:spPr>
          <a:xfrm>
            <a:off x="271834" y="799733"/>
            <a:ext cx="8735532" cy="4112477"/>
          </a:xfrm>
          <a:prstGeom prst="rect">
            <a:avLst/>
          </a:prstGeom>
        </p:spPr>
      </p:pic>
      <p:pic>
        <p:nvPicPr>
          <p:cNvPr id="7" name="Picture 6">
            <a:extLst>
              <a:ext uri="{FF2B5EF4-FFF2-40B4-BE49-F238E27FC236}">
                <a16:creationId xmlns:a16="http://schemas.microsoft.com/office/drawing/2014/main" id="{A83F77CD-D8B5-9878-088A-53B3AA0E2AFB}"/>
              </a:ext>
            </a:extLst>
          </p:cNvPr>
          <p:cNvPicPr>
            <a:picLocks noChangeAspect="1"/>
          </p:cNvPicPr>
          <p:nvPr/>
        </p:nvPicPr>
        <p:blipFill>
          <a:blip r:embed="rId3"/>
          <a:stretch>
            <a:fillRect/>
          </a:stretch>
        </p:blipFill>
        <p:spPr>
          <a:xfrm>
            <a:off x="7342550" y="2970397"/>
            <a:ext cx="4577616" cy="917206"/>
          </a:xfrm>
          <a:prstGeom prst="rect">
            <a:avLst/>
          </a:prstGeom>
        </p:spPr>
      </p:pic>
      <p:sp>
        <p:nvSpPr>
          <p:cNvPr id="9" name="TextBox 8">
            <a:extLst>
              <a:ext uri="{FF2B5EF4-FFF2-40B4-BE49-F238E27FC236}">
                <a16:creationId xmlns:a16="http://schemas.microsoft.com/office/drawing/2014/main" id="{A6FF7F11-D437-DED9-6928-9AC786A11800}"/>
              </a:ext>
            </a:extLst>
          </p:cNvPr>
          <p:cNvSpPr txBox="1"/>
          <p:nvPr/>
        </p:nvSpPr>
        <p:spPr>
          <a:xfrm>
            <a:off x="0" y="4912210"/>
            <a:ext cx="12192000" cy="2246769"/>
          </a:xfrm>
          <a:prstGeom prst="rect">
            <a:avLst/>
          </a:prstGeom>
          <a:noFill/>
        </p:spPr>
        <p:txBody>
          <a:bodyPr wrap="square">
            <a:spAutoFit/>
          </a:bodyPr>
          <a:lstStyle/>
          <a:p>
            <a:pPr marL="0" marR="0" indent="228600" algn="just"/>
            <a:r>
              <a:rPr lang="el-GR" sz="2000" dirty="0">
                <a:solidFill>
                  <a:schemeClr val="bg1"/>
                </a:solidFill>
                <a:effectLst/>
                <a:latin typeface="Times New Roman" panose="02020603050405020304" pitchFamily="18" charset="0"/>
                <a:ea typeface="Times New Roman" panose="02020603050405020304" pitchFamily="18" charset="0"/>
              </a:rPr>
              <a:t>Στις </a:t>
            </a:r>
            <a:r>
              <a:rPr lang="en-US" sz="2000" dirty="0">
                <a:solidFill>
                  <a:schemeClr val="bg1"/>
                </a:solidFill>
                <a:effectLst/>
                <a:latin typeface="Times New Roman" panose="02020603050405020304" pitchFamily="18" charset="0"/>
                <a:ea typeface="Times New Roman" panose="02020603050405020304" pitchFamily="18" charset="0"/>
              </a:rPr>
              <a:t>intermediate </a:t>
            </a:r>
            <a:r>
              <a:rPr lang="el-GR" sz="2000" dirty="0">
                <a:solidFill>
                  <a:schemeClr val="bg1"/>
                </a:solidFill>
                <a:effectLst/>
                <a:latin typeface="Times New Roman" panose="02020603050405020304" pitchFamily="18" charset="0"/>
                <a:ea typeface="Times New Roman" panose="02020603050405020304" pitchFamily="18" charset="0"/>
              </a:rPr>
              <a:t>συνθήκες, η μέθοδος αποδεικνύεται εξίσου αποτελεσματική. Οι καμπύλες των παρατηρούμενων και των διορθωμένων, </a:t>
            </a:r>
            <a:r>
              <a:rPr lang="el-GR" sz="2000" dirty="0" err="1">
                <a:solidFill>
                  <a:schemeClr val="bg1"/>
                </a:solidFill>
                <a:effectLst/>
                <a:latin typeface="Times New Roman" panose="02020603050405020304" pitchFamily="18" charset="0"/>
                <a:ea typeface="Times New Roman" panose="02020603050405020304" pitchFamily="18" charset="0"/>
              </a:rPr>
              <a:t>μοντελοποιημένων</a:t>
            </a:r>
            <a:r>
              <a:rPr lang="el-GR" sz="2000" dirty="0">
                <a:solidFill>
                  <a:schemeClr val="bg1"/>
                </a:solidFill>
                <a:effectLst/>
                <a:latin typeface="Times New Roman" panose="02020603050405020304" pitchFamily="18" charset="0"/>
                <a:ea typeface="Times New Roman" panose="02020603050405020304" pitchFamily="18" charset="0"/>
              </a:rPr>
              <a:t> τιμών εφάπτονται απόλυτα σε ολόκληρο το εύρος των τιμών της ακτινοβολίας οπότε η κατανομή των </a:t>
            </a:r>
            <a:r>
              <a:rPr lang="el-GR" sz="2000" dirty="0" err="1">
                <a:solidFill>
                  <a:schemeClr val="bg1"/>
                </a:solidFill>
                <a:effectLst/>
                <a:latin typeface="Times New Roman" panose="02020603050405020304" pitchFamily="18" charset="0"/>
                <a:ea typeface="Times New Roman" panose="02020603050405020304" pitchFamily="18" charset="0"/>
              </a:rPr>
              <a:t>μοντελοποιημένων</a:t>
            </a:r>
            <a:r>
              <a:rPr lang="el-GR" sz="2000" dirty="0">
                <a:solidFill>
                  <a:schemeClr val="bg1"/>
                </a:solidFill>
                <a:effectLst/>
                <a:latin typeface="Times New Roman" panose="02020603050405020304" pitchFamily="18" charset="0"/>
                <a:ea typeface="Times New Roman" panose="02020603050405020304" pitchFamily="18" charset="0"/>
              </a:rPr>
              <a:t> δεδομένων έχει διορθωθεί. Το συστηματικό σφάλμα ΜΒΕ παρουσιάζει βελτίωση όμως, δεν μηδενίζεται απόλυτα. Εξακολουθεί πάραυτα να έχει καλύτερη τιμή απ’ ότι με την μέθοδο του </a:t>
            </a:r>
            <a:r>
              <a:rPr lang="en-US" sz="2000" dirty="0">
                <a:solidFill>
                  <a:schemeClr val="bg1"/>
                </a:solidFill>
                <a:effectLst/>
                <a:latin typeface="Times New Roman" panose="02020603050405020304" pitchFamily="18" charset="0"/>
                <a:ea typeface="Times New Roman" panose="02020603050405020304" pitchFamily="18" charset="0"/>
              </a:rPr>
              <a:t>Linear Regression</a:t>
            </a:r>
            <a:r>
              <a:rPr lang="el-GR" sz="2000" dirty="0">
                <a:solidFill>
                  <a:schemeClr val="bg1"/>
                </a:solidFill>
                <a:effectLst/>
                <a:latin typeface="Times New Roman" panose="02020603050405020304" pitchFamily="18" charset="0"/>
                <a:ea typeface="Times New Roman" panose="02020603050405020304" pitchFamily="18" charset="0"/>
              </a:rPr>
              <a:t> και να προσεγγίζει το μηδέν. Σημαντική μεταβολή παρατηρείται και στην τιμή του </a:t>
            </a:r>
            <a:r>
              <a:rPr lang="en-US" sz="2000" dirty="0">
                <a:solidFill>
                  <a:schemeClr val="bg1"/>
                </a:solidFill>
                <a:effectLst/>
                <a:latin typeface="Times New Roman" panose="02020603050405020304" pitchFamily="18" charset="0"/>
                <a:ea typeface="Times New Roman" panose="02020603050405020304" pitchFamily="18" charset="0"/>
              </a:rPr>
              <a:t>RMSE </a:t>
            </a:r>
            <a:r>
              <a:rPr lang="el-GR" sz="2000" dirty="0">
                <a:solidFill>
                  <a:schemeClr val="bg1"/>
                </a:solidFill>
                <a:effectLst/>
                <a:latin typeface="Times New Roman" panose="02020603050405020304" pitchFamily="18" charset="0"/>
                <a:ea typeface="Times New Roman" panose="02020603050405020304" pitchFamily="18" charset="0"/>
              </a:rPr>
              <a:t>το οποίο σχεδόν υποδιπλασιάζεται. Ο συντελεστής συσχέτισης επιπροσθέτως εμφανίζει μία μικρή αύξηση. </a:t>
            </a:r>
            <a:endParaRPr lang="en-GB" sz="2000" dirty="0">
              <a:solidFill>
                <a:schemeClr val="bg1"/>
              </a:solidFill>
              <a:effectLst/>
              <a:latin typeface="Times New Roman" panose="02020603050405020304" pitchFamily="18" charset="0"/>
              <a:ea typeface="Times New Roman" panose="02020603050405020304" pitchFamily="18" charset="0"/>
            </a:endParaRPr>
          </a:p>
          <a:p>
            <a:pPr marL="0" marR="0" indent="228600" algn="just"/>
            <a:endParaRPr lang="en-GB" sz="2000" dirty="0">
              <a:solidFill>
                <a:schemeClr val="bg1"/>
              </a:solidFill>
              <a:effectLst/>
              <a:latin typeface="Times New Roman" panose="02020603050405020304" pitchFamily="18" charset="0"/>
              <a:ea typeface="Times New Roman" panose="02020603050405020304" pitchFamily="18" charset="0"/>
            </a:endParaRPr>
          </a:p>
        </p:txBody>
      </p:sp>
      <p:sp>
        <p:nvSpPr>
          <p:cNvPr id="2" name="TextBox 1">
            <a:extLst>
              <a:ext uri="{FF2B5EF4-FFF2-40B4-BE49-F238E27FC236}">
                <a16:creationId xmlns:a16="http://schemas.microsoft.com/office/drawing/2014/main" id="{27E0D5F1-F667-55B6-034C-FB53D52DD5D5}"/>
              </a:ext>
            </a:extLst>
          </p:cNvPr>
          <p:cNvSpPr txBox="1"/>
          <p:nvPr/>
        </p:nvSpPr>
        <p:spPr>
          <a:xfrm>
            <a:off x="271834" y="55258"/>
            <a:ext cx="5950290" cy="646331"/>
          </a:xfrm>
          <a:prstGeom prst="rect">
            <a:avLst/>
          </a:prstGeom>
          <a:noFill/>
        </p:spPr>
        <p:txBody>
          <a:bodyPr wrap="square" rtlCol="0">
            <a:spAutoFit/>
          </a:bodyPr>
          <a:lstStyle/>
          <a:p>
            <a:r>
              <a:rPr lang="en-GB" sz="3600" dirty="0">
                <a:solidFill>
                  <a:schemeClr val="bg2"/>
                </a:solidFill>
                <a:latin typeface="Times New Roman" panose="02020603050405020304" pitchFamily="18" charset="0"/>
                <a:cs typeface="Times New Roman" panose="02020603050405020304" pitchFamily="18" charset="0"/>
              </a:rPr>
              <a:t>Intermediate – sky conditions</a:t>
            </a:r>
          </a:p>
        </p:txBody>
      </p:sp>
    </p:spTree>
    <p:extLst>
      <p:ext uri="{BB962C8B-B14F-4D97-AF65-F5344CB8AC3E}">
        <p14:creationId xmlns:p14="http://schemas.microsoft.com/office/powerpoint/2010/main" val="34851666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8B73D-B0C4-D15C-B017-8F509282F95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88E6B2C-9C33-EAAB-4B17-ADA491BE6FE8}"/>
              </a:ext>
            </a:extLst>
          </p:cNvPr>
          <p:cNvPicPr>
            <a:picLocks noChangeAspect="1"/>
          </p:cNvPicPr>
          <p:nvPr/>
        </p:nvPicPr>
        <p:blipFill>
          <a:blip r:embed="rId2"/>
          <a:stretch>
            <a:fillRect/>
          </a:stretch>
        </p:blipFill>
        <p:spPr>
          <a:xfrm>
            <a:off x="271834" y="855354"/>
            <a:ext cx="8174118" cy="3886200"/>
          </a:xfrm>
          <a:prstGeom prst="rect">
            <a:avLst/>
          </a:prstGeom>
        </p:spPr>
      </p:pic>
      <p:pic>
        <p:nvPicPr>
          <p:cNvPr id="7" name="Picture 6">
            <a:extLst>
              <a:ext uri="{FF2B5EF4-FFF2-40B4-BE49-F238E27FC236}">
                <a16:creationId xmlns:a16="http://schemas.microsoft.com/office/drawing/2014/main" id="{5CE97A99-595F-9BD6-9E34-1B6800087A29}"/>
              </a:ext>
            </a:extLst>
          </p:cNvPr>
          <p:cNvPicPr>
            <a:picLocks noChangeAspect="1"/>
          </p:cNvPicPr>
          <p:nvPr/>
        </p:nvPicPr>
        <p:blipFill>
          <a:blip r:embed="rId3"/>
          <a:stretch>
            <a:fillRect/>
          </a:stretch>
        </p:blipFill>
        <p:spPr>
          <a:xfrm>
            <a:off x="6660867" y="3077071"/>
            <a:ext cx="5163271" cy="1019317"/>
          </a:xfrm>
          <a:prstGeom prst="rect">
            <a:avLst/>
          </a:prstGeom>
        </p:spPr>
      </p:pic>
      <p:sp>
        <p:nvSpPr>
          <p:cNvPr id="9" name="TextBox 8">
            <a:extLst>
              <a:ext uri="{FF2B5EF4-FFF2-40B4-BE49-F238E27FC236}">
                <a16:creationId xmlns:a16="http://schemas.microsoft.com/office/drawing/2014/main" id="{41E6526B-FBBA-E631-CD09-7CF326533C36}"/>
              </a:ext>
            </a:extLst>
          </p:cNvPr>
          <p:cNvSpPr txBox="1"/>
          <p:nvPr/>
        </p:nvSpPr>
        <p:spPr>
          <a:xfrm>
            <a:off x="271834" y="4863750"/>
            <a:ext cx="11552304" cy="1938992"/>
          </a:xfrm>
          <a:prstGeom prst="rect">
            <a:avLst/>
          </a:prstGeom>
          <a:noFill/>
        </p:spPr>
        <p:txBody>
          <a:bodyPr wrap="square">
            <a:spAutoFit/>
          </a:bodyPr>
          <a:lstStyle/>
          <a:p>
            <a:pPr marL="0" marR="0" indent="228600" algn="just">
              <a:buNone/>
            </a:pPr>
            <a:r>
              <a:rPr lang="el-GR" sz="2000" dirty="0">
                <a:solidFill>
                  <a:schemeClr val="bg1"/>
                </a:solidFill>
                <a:effectLst/>
                <a:latin typeface="Times New Roman" panose="02020603050405020304" pitchFamily="18" charset="0"/>
                <a:ea typeface="Times New Roman" panose="02020603050405020304" pitchFamily="18" charset="0"/>
              </a:rPr>
              <a:t>Τα πιο εντυπωσιακά αποτελέσματα, τόσο από άποψη γραφικών παραστάσεων όσο και από άποψη στατιστικής, εμφανίζονται στην περίπτωση των </a:t>
            </a:r>
            <a:r>
              <a:rPr lang="en-US" sz="2000" dirty="0">
                <a:solidFill>
                  <a:schemeClr val="bg1"/>
                </a:solidFill>
                <a:effectLst/>
                <a:latin typeface="Times New Roman" panose="02020603050405020304" pitchFamily="18" charset="0"/>
                <a:ea typeface="Times New Roman" panose="02020603050405020304" pitchFamily="18" charset="0"/>
              </a:rPr>
              <a:t>cloudy </a:t>
            </a:r>
            <a:r>
              <a:rPr lang="el-GR" sz="2000" dirty="0">
                <a:solidFill>
                  <a:schemeClr val="bg1"/>
                </a:solidFill>
                <a:effectLst/>
                <a:latin typeface="Times New Roman" panose="02020603050405020304" pitchFamily="18" charset="0"/>
                <a:ea typeface="Times New Roman" panose="02020603050405020304" pitchFamily="18" charset="0"/>
              </a:rPr>
              <a:t>συνθηκών. Οι καμπύλες εφάπτονται για ακόμα μία φορά και επιπλέον το </a:t>
            </a:r>
            <a:r>
              <a:rPr lang="en-US" sz="2000" dirty="0">
                <a:solidFill>
                  <a:schemeClr val="bg1"/>
                </a:solidFill>
                <a:effectLst/>
                <a:latin typeface="Times New Roman" panose="02020603050405020304" pitchFamily="18" charset="0"/>
                <a:ea typeface="Times New Roman" panose="02020603050405020304" pitchFamily="18" charset="0"/>
              </a:rPr>
              <a:t>MBE</a:t>
            </a:r>
            <a:r>
              <a:rPr lang="el-GR" sz="2000" dirty="0">
                <a:solidFill>
                  <a:schemeClr val="bg1"/>
                </a:solidFill>
                <a:effectLst/>
                <a:latin typeface="Times New Roman" panose="02020603050405020304" pitchFamily="18" charset="0"/>
                <a:ea typeface="Times New Roman" panose="02020603050405020304" pitchFamily="18" charset="0"/>
              </a:rPr>
              <a:t>, αν και εξακολουθεί να μην μηδενίζεται απόλυτα, αποκτά την μικρότερη τιμή του, όχι μόνο για τις συνθήκες αυτές αλλά για όλα τα δεδομένα της περιόδου αυτής συμπεριλαμβανομένων και των δύο μεθόδων διόρθωσης. Το σφάλμα διασποράς </a:t>
            </a:r>
            <a:r>
              <a:rPr lang="en-US" sz="2000" dirty="0">
                <a:solidFill>
                  <a:schemeClr val="bg1"/>
                </a:solidFill>
                <a:effectLst/>
                <a:latin typeface="Times New Roman" panose="02020603050405020304" pitchFamily="18" charset="0"/>
                <a:ea typeface="Times New Roman" panose="02020603050405020304" pitchFamily="18" charset="0"/>
              </a:rPr>
              <a:t>RMSE </a:t>
            </a:r>
            <a:r>
              <a:rPr lang="el-GR" sz="2000" dirty="0">
                <a:solidFill>
                  <a:schemeClr val="bg1"/>
                </a:solidFill>
                <a:effectLst/>
                <a:latin typeface="Times New Roman" panose="02020603050405020304" pitchFamily="18" charset="0"/>
                <a:ea typeface="Times New Roman" panose="02020603050405020304" pitchFamily="18" charset="0"/>
              </a:rPr>
              <a:t>σχεδόν </a:t>
            </a:r>
            <a:r>
              <a:rPr lang="el-GR" sz="2000" dirty="0" err="1">
                <a:solidFill>
                  <a:schemeClr val="bg1"/>
                </a:solidFill>
                <a:effectLst/>
                <a:latin typeface="Times New Roman" panose="02020603050405020304" pitchFamily="18" charset="0"/>
                <a:ea typeface="Times New Roman" panose="02020603050405020304" pitchFamily="18" charset="0"/>
              </a:rPr>
              <a:t>υποτριπλασιάζεται</a:t>
            </a:r>
            <a:r>
              <a:rPr lang="el-GR" sz="2000" dirty="0">
                <a:solidFill>
                  <a:schemeClr val="bg1"/>
                </a:solidFill>
                <a:effectLst/>
                <a:latin typeface="Times New Roman" panose="02020603050405020304" pitchFamily="18" charset="0"/>
                <a:ea typeface="Times New Roman" panose="02020603050405020304" pitchFamily="18" charset="0"/>
              </a:rPr>
              <a:t> και ο συντελεστής συσχέτισης </a:t>
            </a:r>
            <a:r>
              <a:rPr lang="en-US" sz="2000" dirty="0">
                <a:solidFill>
                  <a:schemeClr val="bg1"/>
                </a:solidFill>
                <a:effectLst/>
                <a:latin typeface="Times New Roman" panose="02020603050405020304" pitchFamily="18" charset="0"/>
                <a:ea typeface="Times New Roman" panose="02020603050405020304" pitchFamily="18" charset="0"/>
              </a:rPr>
              <a:t>R </a:t>
            </a:r>
            <a:r>
              <a:rPr lang="el-GR" sz="2000" dirty="0">
                <a:solidFill>
                  <a:schemeClr val="bg1"/>
                </a:solidFill>
                <a:effectLst/>
                <a:latin typeface="Times New Roman" panose="02020603050405020304" pitchFamily="18" charset="0"/>
                <a:ea typeface="Times New Roman" panose="02020603050405020304" pitchFamily="18" charset="0"/>
              </a:rPr>
              <a:t>παρουσιάζει μία μικρή άνοδο.</a:t>
            </a:r>
            <a:endParaRPr lang="en-GB" sz="2000" dirty="0">
              <a:solidFill>
                <a:schemeClr val="bg1"/>
              </a:solidFill>
              <a:effectLst/>
              <a:latin typeface="Times New Roman" panose="02020603050405020304" pitchFamily="18" charset="0"/>
              <a:ea typeface="Times New Roman" panose="02020603050405020304" pitchFamily="18" charset="0"/>
            </a:endParaRPr>
          </a:p>
        </p:txBody>
      </p:sp>
      <p:sp>
        <p:nvSpPr>
          <p:cNvPr id="2" name="TextBox 1">
            <a:extLst>
              <a:ext uri="{FF2B5EF4-FFF2-40B4-BE49-F238E27FC236}">
                <a16:creationId xmlns:a16="http://schemas.microsoft.com/office/drawing/2014/main" id="{2B5CE61B-AE44-97D3-D417-8A037EC66F09}"/>
              </a:ext>
            </a:extLst>
          </p:cNvPr>
          <p:cNvSpPr txBox="1"/>
          <p:nvPr/>
        </p:nvSpPr>
        <p:spPr>
          <a:xfrm>
            <a:off x="271834" y="55258"/>
            <a:ext cx="5950290" cy="646331"/>
          </a:xfrm>
          <a:prstGeom prst="rect">
            <a:avLst/>
          </a:prstGeom>
          <a:noFill/>
        </p:spPr>
        <p:txBody>
          <a:bodyPr wrap="square" rtlCol="0">
            <a:spAutoFit/>
          </a:bodyPr>
          <a:lstStyle/>
          <a:p>
            <a:r>
              <a:rPr lang="en-GB" sz="3600" dirty="0">
                <a:solidFill>
                  <a:schemeClr val="bg2"/>
                </a:solidFill>
                <a:latin typeface="Times New Roman" panose="02020603050405020304" pitchFamily="18" charset="0"/>
                <a:cs typeface="Times New Roman" panose="02020603050405020304" pitchFamily="18" charset="0"/>
              </a:rPr>
              <a:t>Cloudy – sky conditions</a:t>
            </a:r>
          </a:p>
        </p:txBody>
      </p:sp>
    </p:spTree>
    <p:extLst>
      <p:ext uri="{BB962C8B-B14F-4D97-AF65-F5344CB8AC3E}">
        <p14:creationId xmlns:p14="http://schemas.microsoft.com/office/powerpoint/2010/main" val="7021529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4484E7-6252-0D30-A4B3-7F935FA90B1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65C8372-BBEB-1987-FAAF-1FD87E384A0E}"/>
              </a:ext>
            </a:extLst>
          </p:cNvPr>
          <p:cNvSpPr txBox="1"/>
          <p:nvPr/>
        </p:nvSpPr>
        <p:spPr>
          <a:xfrm>
            <a:off x="1429406" y="2459504"/>
            <a:ext cx="9333187" cy="1938992"/>
          </a:xfrm>
          <a:prstGeom prst="rect">
            <a:avLst/>
          </a:prstGeom>
          <a:noFill/>
        </p:spPr>
        <p:txBody>
          <a:bodyPr wrap="square">
            <a:spAutoFit/>
          </a:bodyPr>
          <a:lstStyle/>
          <a:p>
            <a:pPr marL="0" marR="0" indent="228600" algn="just"/>
            <a:r>
              <a:rPr lang="el-GR" sz="2000" dirty="0">
                <a:solidFill>
                  <a:schemeClr val="bg1"/>
                </a:solidFill>
                <a:effectLst/>
                <a:latin typeface="Times New Roman" panose="02020603050405020304" pitchFamily="18" charset="0"/>
                <a:ea typeface="Times New Roman" panose="02020603050405020304" pitchFamily="18" charset="0"/>
              </a:rPr>
              <a:t>Από τα παραπάνω καταλήγουμε στο ότι η </a:t>
            </a:r>
            <a:r>
              <a:rPr lang="en-US" sz="2000" dirty="0">
                <a:solidFill>
                  <a:schemeClr val="bg1"/>
                </a:solidFill>
                <a:effectLst/>
                <a:latin typeface="Times New Roman" panose="02020603050405020304" pitchFamily="18" charset="0"/>
                <a:ea typeface="Times New Roman" panose="02020603050405020304" pitchFamily="18" charset="0"/>
              </a:rPr>
              <a:t>EQM </a:t>
            </a:r>
            <a:r>
              <a:rPr lang="el-GR" sz="2000" dirty="0">
                <a:solidFill>
                  <a:schemeClr val="bg1"/>
                </a:solidFill>
                <a:effectLst/>
                <a:latin typeface="Times New Roman" panose="02020603050405020304" pitchFamily="18" charset="0"/>
                <a:ea typeface="Times New Roman" panose="02020603050405020304" pitchFamily="18" charset="0"/>
              </a:rPr>
              <a:t>εφαρμόζεται με επιτυχία για τα δεδομένα της περιόδου 2015-2018 για την περιοχή της Πάτρας. Και στις 3 συνθήκες νεφοκάλυψης, η μέθοδος αυτή καταφέρνει να μηδενίσει σχεδόν το συστηματικό σφάλμα και να βελτιώσει σημαντικά το σφάλμα διασποράς. Συγκρίνοντας τα αποτελέσματα αυτά με εκείνα που υπολογίστηκαν για το </a:t>
            </a:r>
            <a:r>
              <a:rPr lang="en-US" sz="2000" dirty="0">
                <a:solidFill>
                  <a:schemeClr val="bg1"/>
                </a:solidFill>
                <a:effectLst/>
                <a:latin typeface="Times New Roman" panose="02020603050405020304" pitchFamily="18" charset="0"/>
                <a:ea typeface="Times New Roman" panose="02020603050405020304" pitchFamily="18" charset="0"/>
              </a:rPr>
              <a:t>Linear Regression </a:t>
            </a:r>
            <a:r>
              <a:rPr lang="el-GR" sz="2000" dirty="0">
                <a:solidFill>
                  <a:schemeClr val="bg1"/>
                </a:solidFill>
                <a:effectLst/>
                <a:latin typeface="Times New Roman" panose="02020603050405020304" pitchFamily="18" charset="0"/>
                <a:ea typeface="Times New Roman" panose="02020603050405020304" pitchFamily="18" charset="0"/>
              </a:rPr>
              <a:t>καταλήγουμε στο συμπέρασμα ότι η </a:t>
            </a:r>
            <a:r>
              <a:rPr lang="en-US" sz="2000" dirty="0">
                <a:solidFill>
                  <a:schemeClr val="bg1"/>
                </a:solidFill>
                <a:effectLst/>
                <a:latin typeface="Times New Roman" panose="02020603050405020304" pitchFamily="18" charset="0"/>
                <a:ea typeface="Times New Roman" panose="02020603050405020304" pitchFamily="18" charset="0"/>
              </a:rPr>
              <a:t>EQM </a:t>
            </a:r>
            <a:r>
              <a:rPr lang="el-GR" sz="2000" dirty="0">
                <a:solidFill>
                  <a:schemeClr val="bg1"/>
                </a:solidFill>
                <a:effectLst/>
                <a:latin typeface="Times New Roman" panose="02020603050405020304" pitchFamily="18" charset="0"/>
                <a:ea typeface="Times New Roman" panose="02020603050405020304" pitchFamily="18" charset="0"/>
              </a:rPr>
              <a:t>είναι η πιο αποτελεσματική εκ των δύο. </a:t>
            </a:r>
            <a:endParaRPr lang="en-GB" sz="2000" dirty="0">
              <a:solidFill>
                <a:schemeClr val="bg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693455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A57E27-CE6D-9175-049C-94F0850E584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5823B2F-3EAF-5880-9A52-B3AF4CFC6AFF}"/>
              </a:ext>
            </a:extLst>
          </p:cNvPr>
          <p:cNvSpPr txBox="1"/>
          <p:nvPr/>
        </p:nvSpPr>
        <p:spPr>
          <a:xfrm>
            <a:off x="0" y="591124"/>
            <a:ext cx="12192000" cy="6524863"/>
          </a:xfrm>
          <a:prstGeom prst="rect">
            <a:avLst/>
          </a:prstGeom>
          <a:noFill/>
        </p:spPr>
        <p:txBody>
          <a:bodyPr wrap="square">
            <a:spAutoFit/>
          </a:bodyPr>
          <a:lstStyle/>
          <a:p>
            <a:pPr marL="0" marR="0" indent="228600" algn="just">
              <a:buNone/>
            </a:pPr>
            <a:r>
              <a:rPr lang="el-GR" sz="1900" dirty="0">
                <a:solidFill>
                  <a:schemeClr val="bg1"/>
                </a:solidFill>
                <a:effectLst/>
                <a:latin typeface="Times New Roman" panose="02020603050405020304" pitchFamily="18" charset="0"/>
                <a:ea typeface="Times New Roman" panose="02020603050405020304" pitchFamily="18" charset="0"/>
              </a:rPr>
              <a:t>Για το </a:t>
            </a:r>
            <a:r>
              <a:rPr lang="en-US" sz="1900" dirty="0">
                <a:solidFill>
                  <a:schemeClr val="bg1"/>
                </a:solidFill>
                <a:effectLst/>
                <a:latin typeface="Times New Roman" panose="02020603050405020304" pitchFamily="18" charset="0"/>
                <a:ea typeface="Times New Roman" panose="02020603050405020304" pitchFamily="18" charset="0"/>
              </a:rPr>
              <a:t>Linear Regression</a:t>
            </a:r>
            <a:r>
              <a:rPr lang="el-GR" sz="1900" dirty="0">
                <a:solidFill>
                  <a:schemeClr val="bg1"/>
                </a:solidFill>
                <a:effectLst/>
                <a:latin typeface="Times New Roman" panose="02020603050405020304" pitchFamily="18" charset="0"/>
                <a:ea typeface="Times New Roman" panose="02020603050405020304" pitchFamily="18" charset="0"/>
              </a:rPr>
              <a:t>, τα αρχικά αποτελέσματά μας για το </a:t>
            </a:r>
            <a:r>
              <a:rPr lang="en-US" sz="1900" dirty="0">
                <a:solidFill>
                  <a:schemeClr val="bg1"/>
                </a:solidFill>
                <a:effectLst/>
                <a:latin typeface="Times New Roman" panose="02020603050405020304" pitchFamily="18" charset="0"/>
                <a:ea typeface="Times New Roman" panose="02020603050405020304" pitchFamily="18" charset="0"/>
              </a:rPr>
              <a:t>training period </a:t>
            </a:r>
            <a:r>
              <a:rPr lang="el-GR" sz="1900" dirty="0">
                <a:solidFill>
                  <a:schemeClr val="bg1"/>
                </a:solidFill>
                <a:effectLst/>
                <a:latin typeface="Times New Roman" panose="02020603050405020304" pitchFamily="18" charset="0"/>
                <a:ea typeface="Times New Roman" panose="02020603050405020304" pitchFamily="18" charset="0"/>
              </a:rPr>
              <a:t>ήταν τα αναμενόμενα και για τις 3 συνθήκες νεφοκάλυψης. Σε όλες τις περιπτώσεις παρατηρήσαμε </a:t>
            </a:r>
            <a:r>
              <a:rPr lang="el-GR" sz="1900" b="1" dirty="0">
                <a:solidFill>
                  <a:schemeClr val="accent5">
                    <a:lumMod val="75000"/>
                  </a:schemeClr>
                </a:solidFill>
                <a:effectLst/>
                <a:latin typeface="Times New Roman" panose="02020603050405020304" pitchFamily="18" charset="0"/>
                <a:ea typeface="Times New Roman" panose="02020603050405020304" pitchFamily="18" charset="0"/>
              </a:rPr>
              <a:t>μηδενισμό του συστηματικού σφάλματος </a:t>
            </a:r>
            <a:r>
              <a:rPr lang="en-US" sz="1900" b="1" dirty="0">
                <a:solidFill>
                  <a:schemeClr val="accent5">
                    <a:lumMod val="75000"/>
                  </a:schemeClr>
                </a:solidFill>
                <a:effectLst/>
                <a:latin typeface="Times New Roman" panose="02020603050405020304" pitchFamily="18" charset="0"/>
                <a:ea typeface="Times New Roman" panose="02020603050405020304" pitchFamily="18" charset="0"/>
              </a:rPr>
              <a:t>MBE </a:t>
            </a:r>
            <a:r>
              <a:rPr lang="el-GR" sz="1900" dirty="0">
                <a:solidFill>
                  <a:schemeClr val="bg1"/>
                </a:solidFill>
                <a:effectLst/>
                <a:latin typeface="Times New Roman" panose="02020603050405020304" pitchFamily="18" charset="0"/>
                <a:ea typeface="Times New Roman" panose="02020603050405020304" pitchFamily="18" charset="0"/>
              </a:rPr>
              <a:t>και </a:t>
            </a:r>
            <a:r>
              <a:rPr lang="el-GR" sz="1900" b="1" dirty="0">
                <a:solidFill>
                  <a:schemeClr val="accent5">
                    <a:lumMod val="75000"/>
                  </a:schemeClr>
                </a:solidFill>
                <a:effectLst/>
                <a:latin typeface="Times New Roman" panose="02020603050405020304" pitchFamily="18" charset="0"/>
                <a:ea typeface="Times New Roman" panose="02020603050405020304" pitchFamily="18" charset="0"/>
              </a:rPr>
              <a:t>βελτίωση του σφάλματος διασποράς</a:t>
            </a:r>
            <a:r>
              <a:rPr lang="el-GR" sz="1900" dirty="0">
                <a:solidFill>
                  <a:schemeClr val="accent5">
                    <a:lumMod val="75000"/>
                  </a:schemeClr>
                </a:solidFill>
                <a:effectLst/>
                <a:latin typeface="Times New Roman" panose="02020603050405020304" pitchFamily="18" charset="0"/>
                <a:ea typeface="Times New Roman" panose="02020603050405020304" pitchFamily="18" charset="0"/>
              </a:rPr>
              <a:t>. </a:t>
            </a:r>
            <a:r>
              <a:rPr lang="el-GR" sz="1900" dirty="0">
                <a:solidFill>
                  <a:schemeClr val="bg1"/>
                </a:solidFill>
                <a:effectLst/>
                <a:latin typeface="Times New Roman" panose="02020603050405020304" pitchFamily="18" charset="0"/>
                <a:ea typeface="Times New Roman" panose="02020603050405020304" pitchFamily="18" charset="0"/>
              </a:rPr>
              <a:t>Στόχος στο στάδιο αυτό ήταν η </a:t>
            </a:r>
            <a:r>
              <a:rPr lang="el-GR" sz="1900" b="1" dirty="0">
                <a:solidFill>
                  <a:schemeClr val="accent5">
                    <a:lumMod val="75000"/>
                  </a:schemeClr>
                </a:solidFill>
                <a:effectLst/>
                <a:latin typeface="Times New Roman" panose="02020603050405020304" pitchFamily="18" charset="0"/>
                <a:ea typeface="Times New Roman" panose="02020603050405020304" pitchFamily="18" charset="0"/>
              </a:rPr>
              <a:t>προσαρμογή της ευθείας των βέλτιστων τετραγώνων των δεδομένων στην ευθεία </a:t>
            </a:r>
            <a:r>
              <a:rPr lang="en-US" sz="1900" b="1" dirty="0">
                <a:solidFill>
                  <a:schemeClr val="accent5">
                    <a:lumMod val="75000"/>
                  </a:schemeClr>
                </a:solidFill>
                <a:effectLst/>
                <a:latin typeface="Times New Roman" panose="02020603050405020304" pitchFamily="18" charset="0"/>
                <a:ea typeface="Times New Roman" panose="02020603050405020304" pitchFamily="18" charset="0"/>
              </a:rPr>
              <a:t>y</a:t>
            </a:r>
            <a:r>
              <a:rPr lang="el-GR" sz="1900" b="1" dirty="0">
                <a:solidFill>
                  <a:schemeClr val="accent5">
                    <a:lumMod val="75000"/>
                  </a:schemeClr>
                </a:solidFill>
                <a:effectLst/>
                <a:latin typeface="Times New Roman" panose="02020603050405020304" pitchFamily="18" charset="0"/>
                <a:ea typeface="Times New Roman" panose="02020603050405020304" pitchFamily="18" charset="0"/>
              </a:rPr>
              <a:t> = </a:t>
            </a:r>
            <a:r>
              <a:rPr lang="en-US" sz="1900" b="1" dirty="0">
                <a:solidFill>
                  <a:schemeClr val="accent5">
                    <a:lumMod val="75000"/>
                  </a:schemeClr>
                </a:solidFill>
                <a:effectLst/>
                <a:latin typeface="Times New Roman" panose="02020603050405020304" pitchFamily="18" charset="0"/>
                <a:ea typeface="Times New Roman" panose="02020603050405020304" pitchFamily="18" charset="0"/>
              </a:rPr>
              <a:t>x</a:t>
            </a:r>
            <a:r>
              <a:rPr lang="el-GR" sz="1900" b="1" dirty="0">
                <a:solidFill>
                  <a:schemeClr val="accent5">
                    <a:lumMod val="75000"/>
                  </a:schemeClr>
                </a:solidFill>
                <a:effectLst/>
                <a:latin typeface="Times New Roman" panose="02020603050405020304" pitchFamily="18" charset="0"/>
                <a:ea typeface="Times New Roman" panose="02020603050405020304" pitchFamily="18" charset="0"/>
              </a:rPr>
              <a:t>, πράγμα που </a:t>
            </a:r>
            <a:r>
              <a:rPr lang="el-GR" sz="1900" b="1" dirty="0" err="1">
                <a:solidFill>
                  <a:schemeClr val="accent5">
                    <a:lumMod val="75000"/>
                  </a:schemeClr>
                </a:solidFill>
                <a:effectLst/>
                <a:latin typeface="Times New Roman" panose="02020603050405020304" pitchFamily="18" charset="0"/>
                <a:ea typeface="Times New Roman" panose="02020603050405020304" pitchFamily="18" charset="0"/>
              </a:rPr>
              <a:t>επιτεύχθει</a:t>
            </a:r>
            <a:r>
              <a:rPr lang="el-GR" sz="1900" b="1" dirty="0">
                <a:solidFill>
                  <a:schemeClr val="accent5">
                    <a:lumMod val="75000"/>
                  </a:schemeClr>
                </a:solidFill>
                <a:effectLst/>
                <a:latin typeface="Times New Roman" panose="02020603050405020304" pitchFamily="18" charset="0"/>
                <a:ea typeface="Times New Roman" panose="02020603050405020304" pitchFamily="18" charset="0"/>
              </a:rPr>
              <a:t> επιτυχώς</a:t>
            </a:r>
            <a:r>
              <a:rPr lang="el-GR" sz="1900" dirty="0">
                <a:solidFill>
                  <a:schemeClr val="bg1"/>
                </a:solidFill>
                <a:effectLst/>
                <a:latin typeface="Times New Roman" panose="02020603050405020304" pitchFamily="18" charset="0"/>
                <a:ea typeface="Times New Roman" panose="02020603050405020304" pitchFamily="18" charset="0"/>
              </a:rPr>
              <a:t>. Και στις 3 υπό μελέτη συνθήκες, η ευθεία που αντιπροσωπεύει τα διορθωμένα, </a:t>
            </a:r>
            <a:r>
              <a:rPr lang="el-GR" sz="1900" dirty="0" err="1">
                <a:solidFill>
                  <a:schemeClr val="bg1"/>
                </a:solidFill>
                <a:effectLst/>
                <a:latin typeface="Times New Roman" panose="02020603050405020304" pitchFamily="18" charset="0"/>
                <a:ea typeface="Times New Roman" panose="02020603050405020304" pitchFamily="18" charset="0"/>
              </a:rPr>
              <a:t>μοντελοποιημένα</a:t>
            </a:r>
            <a:r>
              <a:rPr lang="el-GR" sz="1900" dirty="0">
                <a:solidFill>
                  <a:schemeClr val="bg1"/>
                </a:solidFill>
                <a:effectLst/>
                <a:latin typeface="Times New Roman" panose="02020603050405020304" pitchFamily="18" charset="0"/>
                <a:ea typeface="Times New Roman" panose="02020603050405020304" pitchFamily="18" charset="0"/>
              </a:rPr>
              <a:t> δεδομένα είχε κλίση ίση με την μονάδα και μηδενικό σταθερό όρο. Συμπεραίνουμε, λοιπόν, ότι </a:t>
            </a:r>
            <a:r>
              <a:rPr lang="el-GR" sz="1900" b="1" dirty="0">
                <a:solidFill>
                  <a:schemeClr val="accent5">
                    <a:lumMod val="75000"/>
                  </a:schemeClr>
                </a:solidFill>
                <a:effectLst/>
                <a:latin typeface="Times New Roman" panose="02020603050405020304" pitchFamily="18" charset="0"/>
                <a:ea typeface="Times New Roman" panose="02020603050405020304" pitchFamily="18" charset="0"/>
              </a:rPr>
              <a:t>η μέθοδος εφαρμόζεται με επιτυχία για τα δεδομένα ολικής ακτινοβολίας που διαθέταμε για την περιοχή της Πάτρας για την περίοδο 2019 – 2020</a:t>
            </a:r>
            <a:r>
              <a:rPr lang="el-GR" sz="1900" dirty="0">
                <a:solidFill>
                  <a:schemeClr val="bg1"/>
                </a:solidFill>
                <a:effectLst/>
                <a:latin typeface="Times New Roman" panose="02020603050405020304" pitchFamily="18" charset="0"/>
                <a:ea typeface="Times New Roman" panose="02020603050405020304" pitchFamily="18" charset="0"/>
              </a:rPr>
              <a:t>. </a:t>
            </a:r>
            <a:endParaRPr lang="en-GB" sz="1900" dirty="0">
              <a:solidFill>
                <a:schemeClr val="bg1"/>
              </a:solidFill>
              <a:effectLst/>
              <a:latin typeface="Times New Roman" panose="02020603050405020304" pitchFamily="18" charset="0"/>
              <a:ea typeface="Times New Roman" panose="02020603050405020304" pitchFamily="18" charset="0"/>
            </a:endParaRPr>
          </a:p>
          <a:p>
            <a:pPr indent="228600" algn="just"/>
            <a:r>
              <a:rPr lang="el-GR" sz="1900" dirty="0">
                <a:solidFill>
                  <a:schemeClr val="bg1"/>
                </a:solidFill>
                <a:effectLst/>
                <a:latin typeface="Times New Roman" panose="02020603050405020304" pitchFamily="18" charset="0"/>
                <a:ea typeface="Times New Roman" panose="02020603050405020304" pitchFamily="18" charset="0"/>
              </a:rPr>
              <a:t>Στην συνέχεια, έγινε γραφική αναπαράσταση των αρχικών </a:t>
            </a:r>
            <a:r>
              <a:rPr lang="el-GR" sz="1900" dirty="0" err="1">
                <a:solidFill>
                  <a:schemeClr val="bg1"/>
                </a:solidFill>
                <a:effectLst/>
                <a:latin typeface="Times New Roman" panose="02020603050405020304" pitchFamily="18" charset="0"/>
                <a:ea typeface="Times New Roman" panose="02020603050405020304" pitchFamily="18" charset="0"/>
              </a:rPr>
              <a:t>μοντελοποιημένων</a:t>
            </a:r>
            <a:r>
              <a:rPr lang="el-GR" sz="1900" dirty="0">
                <a:solidFill>
                  <a:schemeClr val="bg1"/>
                </a:solidFill>
                <a:effectLst/>
                <a:latin typeface="Times New Roman" panose="02020603050405020304" pitchFamily="18" charset="0"/>
                <a:ea typeface="Times New Roman" panose="02020603050405020304" pitchFamily="18" charset="0"/>
              </a:rPr>
              <a:t> δεδομένων με τα διορθωμένα έτσι ώστε να προκύψουν δύο συντελεστές για κάθε περίπτωση, οι οποίοι αξιοποιήθηκαν στο </a:t>
            </a:r>
            <a:r>
              <a:rPr lang="en-US" sz="1900" dirty="0">
                <a:solidFill>
                  <a:schemeClr val="bg1"/>
                </a:solidFill>
                <a:effectLst/>
                <a:latin typeface="Times New Roman" panose="02020603050405020304" pitchFamily="18" charset="0"/>
                <a:ea typeface="Times New Roman" panose="02020603050405020304" pitchFamily="18" charset="0"/>
              </a:rPr>
              <a:t>testing period</a:t>
            </a:r>
            <a:r>
              <a:rPr lang="el-GR" sz="1900" dirty="0">
                <a:solidFill>
                  <a:schemeClr val="bg1"/>
                </a:solidFill>
                <a:effectLst/>
                <a:latin typeface="Times New Roman" panose="02020603050405020304" pitchFamily="18" charset="0"/>
                <a:ea typeface="Times New Roman" panose="02020603050405020304" pitchFamily="18" charset="0"/>
              </a:rPr>
              <a:t>. Στην περίοδο αυτή, η μέθοδος άρχισε να χάνει σε αξιοπιστία. Στις καθαρές συνθήκες ουρανού παρατηρήσαμε τα καλύτερα αποτελέσματα με την κλίση της ευθείας των βέλτιστων τετραγώνων των δεδομένων να υπερβαίνει μόλις 0.005 την αναμενόμενη. Ο σταθερός όρος και το συστηματικό σφάλμα δεν μηδενίστηκαν αλλά απέκτησαν τιμές ίσες με -1.98 </a:t>
            </a:r>
            <a:r>
              <a:rPr lang="en-US" sz="1900" dirty="0">
                <a:solidFill>
                  <a:schemeClr val="bg1"/>
                </a:solidFill>
                <a:effectLst/>
                <a:latin typeface="Times New Roman" panose="02020603050405020304" pitchFamily="18" charset="0"/>
                <a:ea typeface="Times New Roman" panose="02020603050405020304" pitchFamily="18" charset="0"/>
              </a:rPr>
              <a:t>Wm</a:t>
            </a:r>
            <a:r>
              <a:rPr lang="el-GR" sz="1900" baseline="30000" dirty="0">
                <a:solidFill>
                  <a:schemeClr val="bg1"/>
                </a:solidFill>
                <a:effectLst/>
                <a:latin typeface="Times New Roman" panose="02020603050405020304" pitchFamily="18" charset="0"/>
                <a:ea typeface="Times New Roman" panose="02020603050405020304" pitchFamily="18" charset="0"/>
              </a:rPr>
              <a:t>-2</a:t>
            </a:r>
            <a:r>
              <a:rPr lang="el-GR" sz="1900" dirty="0">
                <a:solidFill>
                  <a:schemeClr val="bg1"/>
                </a:solidFill>
                <a:effectLst/>
                <a:latin typeface="Times New Roman" panose="02020603050405020304" pitchFamily="18" charset="0"/>
                <a:ea typeface="Times New Roman" panose="02020603050405020304" pitchFamily="18" charset="0"/>
              </a:rPr>
              <a:t> και -0.59 </a:t>
            </a:r>
            <a:r>
              <a:rPr lang="en-US" sz="1900" dirty="0">
                <a:solidFill>
                  <a:schemeClr val="bg1"/>
                </a:solidFill>
                <a:effectLst/>
                <a:latin typeface="Times New Roman" panose="02020603050405020304" pitchFamily="18" charset="0"/>
                <a:ea typeface="Times New Roman" panose="02020603050405020304" pitchFamily="18" charset="0"/>
              </a:rPr>
              <a:t>Wm</a:t>
            </a:r>
            <a:r>
              <a:rPr lang="el-GR" sz="1900" baseline="30000" dirty="0">
                <a:solidFill>
                  <a:schemeClr val="bg1"/>
                </a:solidFill>
                <a:effectLst/>
                <a:latin typeface="Times New Roman" panose="02020603050405020304" pitchFamily="18" charset="0"/>
                <a:ea typeface="Times New Roman" panose="02020603050405020304" pitchFamily="18" charset="0"/>
              </a:rPr>
              <a:t>-2</a:t>
            </a:r>
            <a:r>
              <a:rPr lang="el-GR" sz="1900" dirty="0">
                <a:solidFill>
                  <a:schemeClr val="bg1"/>
                </a:solidFill>
                <a:effectLst/>
                <a:latin typeface="Times New Roman" panose="02020603050405020304" pitchFamily="18" charset="0"/>
                <a:ea typeface="Times New Roman" panose="02020603050405020304" pitchFamily="18" charset="0"/>
              </a:rPr>
              <a:t> αντίστοιχα. Στις </a:t>
            </a:r>
            <a:r>
              <a:rPr lang="en-US" sz="1900" dirty="0">
                <a:solidFill>
                  <a:schemeClr val="bg1"/>
                </a:solidFill>
                <a:effectLst/>
                <a:latin typeface="Times New Roman" panose="02020603050405020304" pitchFamily="18" charset="0"/>
                <a:ea typeface="Times New Roman" panose="02020603050405020304" pitchFamily="18" charset="0"/>
              </a:rPr>
              <a:t>intermediate </a:t>
            </a:r>
            <a:r>
              <a:rPr lang="el-GR" sz="1900" dirty="0">
                <a:solidFill>
                  <a:schemeClr val="bg1"/>
                </a:solidFill>
                <a:effectLst/>
                <a:latin typeface="Times New Roman" panose="02020603050405020304" pitchFamily="18" charset="0"/>
                <a:ea typeface="Times New Roman" panose="02020603050405020304" pitchFamily="18" charset="0"/>
              </a:rPr>
              <a:t>συνθήκες, οι αποκλίσεις από τα αναμενόμενα αποτελέσματα μεγαλώνουν. Η κλίση υπερβαίνει την μονάδα κατά 0.15 και ο σταθερός όρος έχει σημαντική τιμή ίση με -35.24 </a:t>
            </a:r>
            <a:r>
              <a:rPr lang="en-US" sz="1900" dirty="0">
                <a:solidFill>
                  <a:schemeClr val="bg1"/>
                </a:solidFill>
                <a:effectLst/>
                <a:latin typeface="Times New Roman" panose="02020603050405020304" pitchFamily="18" charset="0"/>
                <a:ea typeface="Times New Roman" panose="02020603050405020304" pitchFamily="18" charset="0"/>
              </a:rPr>
              <a:t>Wm</a:t>
            </a:r>
            <a:r>
              <a:rPr lang="el-GR" sz="1900" baseline="30000" dirty="0">
                <a:solidFill>
                  <a:schemeClr val="bg1"/>
                </a:solidFill>
                <a:effectLst/>
                <a:latin typeface="Times New Roman" panose="02020603050405020304" pitchFamily="18" charset="0"/>
                <a:ea typeface="Times New Roman" panose="02020603050405020304" pitchFamily="18" charset="0"/>
              </a:rPr>
              <a:t>-2</a:t>
            </a:r>
            <a:r>
              <a:rPr lang="el-GR" sz="1900" dirty="0">
                <a:solidFill>
                  <a:schemeClr val="bg1"/>
                </a:solidFill>
                <a:effectLst/>
                <a:latin typeface="Times New Roman" panose="02020603050405020304" pitchFamily="18" charset="0"/>
                <a:ea typeface="Times New Roman" panose="02020603050405020304" pitchFamily="18" charset="0"/>
              </a:rPr>
              <a:t> . Το συστηματικό σφάλμα αντί να μηδενίζεται, αντίθετα, πλησιάζει την μονάδα (-0.95 </a:t>
            </a:r>
            <a:r>
              <a:rPr lang="en-US" sz="1900" dirty="0">
                <a:solidFill>
                  <a:schemeClr val="bg1"/>
                </a:solidFill>
                <a:effectLst/>
                <a:latin typeface="Times New Roman" panose="02020603050405020304" pitchFamily="18" charset="0"/>
                <a:ea typeface="Times New Roman" panose="02020603050405020304" pitchFamily="18" charset="0"/>
              </a:rPr>
              <a:t>Wm</a:t>
            </a:r>
            <a:r>
              <a:rPr lang="el-GR" sz="1900" baseline="30000" dirty="0">
                <a:solidFill>
                  <a:schemeClr val="bg1"/>
                </a:solidFill>
                <a:effectLst/>
                <a:latin typeface="Times New Roman" panose="02020603050405020304" pitchFamily="18" charset="0"/>
                <a:ea typeface="Times New Roman" panose="02020603050405020304" pitchFamily="18" charset="0"/>
              </a:rPr>
              <a:t>-2</a:t>
            </a:r>
            <a:r>
              <a:rPr lang="el-GR" sz="1900" dirty="0">
                <a:solidFill>
                  <a:schemeClr val="bg1"/>
                </a:solidFill>
                <a:effectLst/>
                <a:latin typeface="Times New Roman" panose="02020603050405020304" pitchFamily="18" charset="0"/>
                <a:ea typeface="Times New Roman" panose="02020603050405020304" pitchFamily="18" charset="0"/>
              </a:rPr>
              <a:t> ). Ακόμα χειρότερα ήταν τα αποτελέσματα για τις νεφελώδεις συνθήκες ουρανού. Εδώ η κλίση της ευθείας άγγιξε το 1.44 ενώ ο σταθερός όρος έφτασε στα -44.47 </a:t>
            </a:r>
            <a:r>
              <a:rPr lang="en-US" sz="1900" dirty="0">
                <a:solidFill>
                  <a:schemeClr val="bg1"/>
                </a:solidFill>
                <a:effectLst/>
                <a:latin typeface="Times New Roman" panose="02020603050405020304" pitchFamily="18" charset="0"/>
                <a:ea typeface="Times New Roman" panose="02020603050405020304" pitchFamily="18" charset="0"/>
              </a:rPr>
              <a:t>Wm</a:t>
            </a:r>
            <a:r>
              <a:rPr lang="el-GR" sz="1900" baseline="30000" dirty="0">
                <a:solidFill>
                  <a:schemeClr val="bg1"/>
                </a:solidFill>
                <a:effectLst/>
                <a:latin typeface="Times New Roman" panose="02020603050405020304" pitchFamily="18" charset="0"/>
                <a:ea typeface="Times New Roman" panose="02020603050405020304" pitchFamily="18" charset="0"/>
              </a:rPr>
              <a:t>-2</a:t>
            </a:r>
            <a:r>
              <a:rPr lang="el-GR" sz="1900" dirty="0">
                <a:solidFill>
                  <a:schemeClr val="bg1"/>
                </a:solidFill>
                <a:effectLst/>
                <a:latin typeface="Times New Roman" panose="02020603050405020304" pitchFamily="18" charset="0"/>
                <a:ea typeface="Times New Roman" panose="02020603050405020304" pitchFamily="18" charset="0"/>
              </a:rPr>
              <a:t> ! Παρόλα αυτά, το συστηματικό σφάλμα έπεσε στα -0.25 </a:t>
            </a:r>
            <a:r>
              <a:rPr lang="en-US" sz="1900" dirty="0">
                <a:solidFill>
                  <a:schemeClr val="bg1"/>
                </a:solidFill>
                <a:effectLst/>
                <a:latin typeface="Times New Roman" panose="02020603050405020304" pitchFamily="18" charset="0"/>
                <a:ea typeface="Times New Roman" panose="02020603050405020304" pitchFamily="18" charset="0"/>
              </a:rPr>
              <a:t>Wm</a:t>
            </a:r>
            <a:r>
              <a:rPr lang="el-GR" sz="1900" baseline="30000" dirty="0">
                <a:solidFill>
                  <a:schemeClr val="bg1"/>
                </a:solidFill>
                <a:effectLst/>
                <a:latin typeface="Times New Roman" panose="02020603050405020304" pitchFamily="18" charset="0"/>
                <a:ea typeface="Times New Roman" panose="02020603050405020304" pitchFamily="18" charset="0"/>
              </a:rPr>
              <a:t>-2</a:t>
            </a:r>
            <a:r>
              <a:rPr lang="el-GR" sz="1900" dirty="0">
                <a:solidFill>
                  <a:schemeClr val="bg1"/>
                </a:solidFill>
                <a:effectLst/>
                <a:latin typeface="Times New Roman" panose="02020603050405020304" pitchFamily="18" charset="0"/>
                <a:ea typeface="Times New Roman" panose="02020603050405020304" pitchFamily="18" charset="0"/>
              </a:rPr>
              <a:t> που αποτελεί την χαμηλότερη τιμή και για τις 3 συνθήκες. Σημαντική βελτίωση σημειώθηκε και στην περίπτωση του σφάλματος διασποράς. Από τα παραπάνω, καταλήγουμε στο συμπέρασμα ότι </a:t>
            </a:r>
            <a:r>
              <a:rPr lang="el-GR" sz="1900" b="1" dirty="0">
                <a:solidFill>
                  <a:schemeClr val="accent5">
                    <a:lumMod val="75000"/>
                  </a:schemeClr>
                </a:solidFill>
                <a:effectLst/>
                <a:latin typeface="Times New Roman" panose="02020603050405020304" pitchFamily="18" charset="0"/>
                <a:ea typeface="Times New Roman" panose="02020603050405020304" pitchFamily="18" charset="0"/>
              </a:rPr>
              <a:t>το </a:t>
            </a:r>
            <a:r>
              <a:rPr lang="en-US" sz="1900" b="1" dirty="0">
                <a:solidFill>
                  <a:schemeClr val="accent5">
                    <a:lumMod val="75000"/>
                  </a:schemeClr>
                </a:solidFill>
                <a:effectLst/>
                <a:latin typeface="Times New Roman" panose="02020603050405020304" pitchFamily="18" charset="0"/>
                <a:ea typeface="Times New Roman" panose="02020603050405020304" pitchFamily="18" charset="0"/>
              </a:rPr>
              <a:t>Linear Regression </a:t>
            </a:r>
            <a:r>
              <a:rPr lang="el-GR" sz="1900" b="1" dirty="0">
                <a:solidFill>
                  <a:schemeClr val="accent5">
                    <a:lumMod val="75000"/>
                  </a:schemeClr>
                </a:solidFill>
                <a:effectLst/>
                <a:latin typeface="Times New Roman" panose="02020603050405020304" pitchFamily="18" charset="0"/>
                <a:ea typeface="Times New Roman" panose="02020603050405020304" pitchFamily="18" charset="0"/>
              </a:rPr>
              <a:t>δεν εφαρμόζεται επιτυχώς για τα έτη 2015 – 2018 </a:t>
            </a:r>
            <a:r>
              <a:rPr lang="el-GR" sz="1900" b="1" dirty="0">
                <a:solidFill>
                  <a:schemeClr val="bg1"/>
                </a:solidFill>
                <a:effectLst/>
                <a:latin typeface="Times New Roman" panose="02020603050405020304" pitchFamily="18" charset="0"/>
                <a:ea typeface="Times New Roman" panose="02020603050405020304" pitchFamily="18" charset="0"/>
              </a:rPr>
              <a:t>και ότι </a:t>
            </a:r>
            <a:r>
              <a:rPr lang="el-GR" sz="1900" b="1" dirty="0">
                <a:solidFill>
                  <a:schemeClr val="accent5">
                    <a:lumMod val="75000"/>
                  </a:schemeClr>
                </a:solidFill>
                <a:effectLst/>
                <a:latin typeface="Times New Roman" panose="02020603050405020304" pitchFamily="18" charset="0"/>
                <a:ea typeface="Times New Roman" panose="02020603050405020304" pitchFamily="18" charset="0"/>
              </a:rPr>
              <a:t>οι αποκλίσεις αυξάνονται με την χειροτέρευση των συνθηκών</a:t>
            </a:r>
            <a:r>
              <a:rPr lang="el-GR" sz="1900" dirty="0">
                <a:solidFill>
                  <a:schemeClr val="bg1"/>
                </a:solidFill>
                <a:effectLst/>
                <a:latin typeface="Times New Roman" panose="02020603050405020304" pitchFamily="18" charset="0"/>
                <a:ea typeface="Times New Roman" panose="02020603050405020304" pitchFamily="18" charset="0"/>
              </a:rPr>
              <a:t>. Συμπερασματικά, </a:t>
            </a:r>
            <a:r>
              <a:rPr lang="el-GR" sz="1900" b="1" dirty="0">
                <a:solidFill>
                  <a:schemeClr val="accent5">
                    <a:lumMod val="75000"/>
                  </a:schemeClr>
                </a:solidFill>
                <a:effectLst/>
                <a:latin typeface="Times New Roman" panose="02020603050405020304" pitchFamily="18" charset="0"/>
                <a:ea typeface="Times New Roman" panose="02020603050405020304" pitchFamily="18" charset="0"/>
              </a:rPr>
              <a:t>η μέθοδος αυτή εμφανίζει ικανοποιητικά αποτελέσματα για τις καθαρές συνθήκες ουρανού, όμως αποκλίνει όλο και περισσότερο με την χειροτέρευση των συνθηκών</a:t>
            </a:r>
            <a:r>
              <a:rPr lang="el-GR" sz="1900" dirty="0">
                <a:solidFill>
                  <a:schemeClr val="bg1"/>
                </a:solidFill>
                <a:effectLst/>
                <a:latin typeface="Times New Roman" panose="02020603050405020304" pitchFamily="18" charset="0"/>
                <a:ea typeface="Times New Roman" panose="02020603050405020304" pitchFamily="18" charset="0"/>
              </a:rPr>
              <a:t>.</a:t>
            </a:r>
            <a:endParaRPr lang="en-GB" sz="1900" dirty="0">
              <a:solidFill>
                <a:schemeClr val="bg1"/>
              </a:solidFill>
              <a:effectLst/>
              <a:latin typeface="Times New Roman" panose="02020603050405020304" pitchFamily="18" charset="0"/>
              <a:ea typeface="Times New Roman" panose="02020603050405020304" pitchFamily="18" charset="0"/>
            </a:endParaRPr>
          </a:p>
          <a:p>
            <a:pPr marL="0" marR="0" indent="228600" algn="just"/>
            <a:endParaRPr lang="en-GB" sz="1900" dirty="0">
              <a:solidFill>
                <a:schemeClr val="bg1"/>
              </a:solidFill>
              <a:effectLst/>
              <a:latin typeface="Times New Roman" panose="02020603050405020304" pitchFamily="18" charset="0"/>
              <a:ea typeface="Times New Roman" panose="02020603050405020304" pitchFamily="18" charset="0"/>
            </a:endParaRPr>
          </a:p>
        </p:txBody>
      </p:sp>
      <p:sp>
        <p:nvSpPr>
          <p:cNvPr id="2" name="TextBox 1">
            <a:extLst>
              <a:ext uri="{FF2B5EF4-FFF2-40B4-BE49-F238E27FC236}">
                <a16:creationId xmlns:a16="http://schemas.microsoft.com/office/drawing/2014/main" id="{EDA003F2-25E2-EA4E-235E-257E0D753924}"/>
              </a:ext>
            </a:extLst>
          </p:cNvPr>
          <p:cNvSpPr txBox="1"/>
          <p:nvPr/>
        </p:nvSpPr>
        <p:spPr>
          <a:xfrm>
            <a:off x="126124" y="0"/>
            <a:ext cx="9549132" cy="646331"/>
          </a:xfrm>
          <a:prstGeom prst="rect">
            <a:avLst/>
          </a:prstGeom>
          <a:noFill/>
        </p:spPr>
        <p:txBody>
          <a:bodyPr wrap="square" rtlCol="0">
            <a:spAutoFit/>
          </a:bodyPr>
          <a:lstStyle/>
          <a:p>
            <a:r>
              <a:rPr lang="el-GR" sz="3600" dirty="0">
                <a:solidFill>
                  <a:schemeClr val="bg2"/>
                </a:solidFill>
                <a:latin typeface="Times New Roman" panose="02020603050405020304" pitchFamily="18" charset="0"/>
                <a:cs typeface="Times New Roman" panose="02020603050405020304" pitchFamily="18" charset="0"/>
              </a:rPr>
              <a:t>Συμπεράσματα για την 1</a:t>
            </a:r>
            <a:r>
              <a:rPr lang="el-GR" sz="3600" baseline="30000" dirty="0">
                <a:solidFill>
                  <a:schemeClr val="bg2"/>
                </a:solidFill>
                <a:latin typeface="Times New Roman" panose="02020603050405020304" pitchFamily="18" charset="0"/>
                <a:cs typeface="Times New Roman" panose="02020603050405020304" pitchFamily="18" charset="0"/>
              </a:rPr>
              <a:t>η</a:t>
            </a:r>
            <a:r>
              <a:rPr lang="el-GR" sz="3600" dirty="0">
                <a:solidFill>
                  <a:schemeClr val="bg2"/>
                </a:solidFill>
                <a:latin typeface="Times New Roman" panose="02020603050405020304" pitchFamily="18" charset="0"/>
                <a:cs typeface="Times New Roman" panose="02020603050405020304" pitchFamily="18" charset="0"/>
              </a:rPr>
              <a:t> μέθοδο</a:t>
            </a:r>
            <a:endParaRPr lang="en-GB" sz="36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75917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C9233-829A-782B-BE68-2CA5311FD81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6413CB9-6F23-96D8-D051-807670CF80DB}"/>
              </a:ext>
            </a:extLst>
          </p:cNvPr>
          <p:cNvSpPr txBox="1"/>
          <p:nvPr/>
        </p:nvSpPr>
        <p:spPr>
          <a:xfrm>
            <a:off x="105104" y="541227"/>
            <a:ext cx="12086896" cy="6186309"/>
          </a:xfrm>
          <a:prstGeom prst="rect">
            <a:avLst/>
          </a:prstGeom>
          <a:noFill/>
        </p:spPr>
        <p:txBody>
          <a:bodyPr wrap="square">
            <a:spAutoFit/>
          </a:bodyPr>
          <a:lstStyle/>
          <a:p>
            <a:pPr marL="0" marR="0" indent="228600" algn="just">
              <a:buNone/>
            </a:pPr>
            <a:r>
              <a:rPr lang="el-GR" dirty="0">
                <a:solidFill>
                  <a:schemeClr val="bg1"/>
                </a:solidFill>
                <a:effectLst/>
                <a:latin typeface="Times New Roman" panose="02020603050405020304" pitchFamily="18" charset="0"/>
                <a:ea typeface="Times New Roman" panose="02020603050405020304" pitchFamily="18" charset="0"/>
              </a:rPr>
              <a:t>Στην μέθοδο αυτή, κύριος στόχος ήταν η διόρθωση ολόκληρης της κατανομής των </a:t>
            </a:r>
            <a:r>
              <a:rPr lang="el-GR" dirty="0" err="1">
                <a:solidFill>
                  <a:schemeClr val="bg1"/>
                </a:solidFill>
                <a:effectLst/>
                <a:latin typeface="Times New Roman" panose="02020603050405020304" pitchFamily="18" charset="0"/>
                <a:ea typeface="Times New Roman" panose="02020603050405020304" pitchFamily="18" charset="0"/>
              </a:rPr>
              <a:t>μοντελοποιημένων</a:t>
            </a:r>
            <a:r>
              <a:rPr lang="el-GR" dirty="0">
                <a:solidFill>
                  <a:schemeClr val="bg1"/>
                </a:solidFill>
                <a:effectLst/>
                <a:latin typeface="Times New Roman" panose="02020603050405020304" pitchFamily="18" charset="0"/>
                <a:ea typeface="Times New Roman" panose="02020603050405020304" pitchFamily="18" charset="0"/>
              </a:rPr>
              <a:t> τιμών μέσα από </a:t>
            </a:r>
            <a:r>
              <a:rPr lang="el-GR" dirty="0" err="1">
                <a:solidFill>
                  <a:schemeClr val="bg1"/>
                </a:solidFill>
                <a:effectLst/>
                <a:latin typeface="Times New Roman" panose="02020603050405020304" pitchFamily="18" charset="0"/>
                <a:ea typeface="Times New Roman" panose="02020603050405020304" pitchFamily="18" charset="0"/>
              </a:rPr>
              <a:t>ποσοστιμόρια</a:t>
            </a:r>
            <a:r>
              <a:rPr lang="el-GR" dirty="0">
                <a:solidFill>
                  <a:schemeClr val="bg1"/>
                </a:solidFill>
                <a:effectLst/>
                <a:latin typeface="Times New Roman" panose="02020603050405020304" pitchFamily="18" charset="0"/>
                <a:ea typeface="Times New Roman" panose="02020603050405020304" pitchFamily="18" charset="0"/>
              </a:rPr>
              <a:t> και εφαρμογή γραμμικής παλινδρόμησης σε αυτά. Για το </a:t>
            </a:r>
            <a:r>
              <a:rPr lang="en-US" dirty="0">
                <a:solidFill>
                  <a:schemeClr val="bg1"/>
                </a:solidFill>
                <a:effectLst/>
                <a:latin typeface="Times New Roman" panose="02020603050405020304" pitchFamily="18" charset="0"/>
                <a:ea typeface="Times New Roman" panose="02020603050405020304" pitchFamily="18" charset="0"/>
              </a:rPr>
              <a:t>training period </a:t>
            </a:r>
            <a:r>
              <a:rPr lang="el-GR" dirty="0">
                <a:solidFill>
                  <a:schemeClr val="bg1"/>
                </a:solidFill>
                <a:effectLst/>
                <a:latin typeface="Times New Roman" panose="02020603050405020304" pitchFamily="18" charset="0"/>
                <a:ea typeface="Times New Roman" panose="02020603050405020304" pitchFamily="18" charset="0"/>
              </a:rPr>
              <a:t>παρατηρούμε ότι </a:t>
            </a:r>
            <a:r>
              <a:rPr lang="el-GR" b="1" dirty="0">
                <a:solidFill>
                  <a:schemeClr val="accent5">
                    <a:lumMod val="75000"/>
                  </a:schemeClr>
                </a:solidFill>
                <a:effectLst/>
                <a:latin typeface="Times New Roman" panose="02020603050405020304" pitchFamily="18" charset="0"/>
                <a:ea typeface="Times New Roman" panose="02020603050405020304" pitchFamily="18" charset="0"/>
              </a:rPr>
              <a:t>και στις 3 συνθήκες οι κατανομές διορθώθηκαν επιτυχώς</a:t>
            </a:r>
            <a:r>
              <a:rPr lang="el-GR" dirty="0">
                <a:solidFill>
                  <a:schemeClr val="bg1"/>
                </a:solidFill>
                <a:effectLst/>
                <a:latin typeface="Times New Roman" panose="02020603050405020304" pitchFamily="18" charset="0"/>
                <a:ea typeface="Times New Roman" panose="02020603050405020304" pitchFamily="18" charset="0"/>
              </a:rPr>
              <a:t>. Στις </a:t>
            </a:r>
            <a:r>
              <a:rPr lang="en-US" dirty="0">
                <a:solidFill>
                  <a:schemeClr val="bg1"/>
                </a:solidFill>
                <a:effectLst/>
                <a:latin typeface="Times New Roman" panose="02020603050405020304" pitchFamily="18" charset="0"/>
                <a:ea typeface="Times New Roman" panose="02020603050405020304" pitchFamily="18" charset="0"/>
              </a:rPr>
              <a:t>clear</a:t>
            </a:r>
            <a:r>
              <a:rPr lang="el-GR" dirty="0">
                <a:solidFill>
                  <a:schemeClr val="bg1"/>
                </a:solidFill>
                <a:effectLst/>
                <a:latin typeface="Times New Roman" panose="02020603050405020304" pitchFamily="18" charset="0"/>
                <a:ea typeface="Times New Roman" panose="02020603050405020304" pitchFamily="18" charset="0"/>
              </a:rPr>
              <a:t> – </a:t>
            </a:r>
            <a:r>
              <a:rPr lang="en-US" dirty="0">
                <a:solidFill>
                  <a:schemeClr val="bg1"/>
                </a:solidFill>
                <a:effectLst/>
                <a:latin typeface="Times New Roman" panose="02020603050405020304" pitchFamily="18" charset="0"/>
                <a:ea typeface="Times New Roman" panose="02020603050405020304" pitchFamily="18" charset="0"/>
              </a:rPr>
              <a:t>sky </a:t>
            </a:r>
            <a:r>
              <a:rPr lang="el-GR" dirty="0">
                <a:solidFill>
                  <a:schemeClr val="bg1"/>
                </a:solidFill>
                <a:effectLst/>
                <a:latin typeface="Times New Roman" panose="02020603050405020304" pitchFamily="18" charset="0"/>
                <a:ea typeface="Times New Roman" panose="02020603050405020304" pitchFamily="18" charset="0"/>
              </a:rPr>
              <a:t>συνθήκες, το συστηματικό σφάλμα μειώθηκε πλησιάζοντας πολύ κοντά το μηδέν. Το σφάλμα διασποράς εμφάνισε μικρή πτώση ενώ απειροελάχιστη άνοδος παρουσιάστηκε στον συντελεστή συσχέτισης </a:t>
            </a:r>
            <a:r>
              <a:rPr lang="en-US" dirty="0">
                <a:solidFill>
                  <a:schemeClr val="bg1"/>
                </a:solidFill>
                <a:effectLst/>
                <a:latin typeface="Times New Roman" panose="02020603050405020304" pitchFamily="18" charset="0"/>
                <a:ea typeface="Times New Roman" panose="02020603050405020304" pitchFamily="18" charset="0"/>
              </a:rPr>
              <a:t>R</a:t>
            </a:r>
            <a:r>
              <a:rPr lang="el-GR" dirty="0">
                <a:solidFill>
                  <a:schemeClr val="bg1"/>
                </a:solidFill>
                <a:effectLst/>
                <a:latin typeface="Times New Roman" panose="02020603050405020304" pitchFamily="18" charset="0"/>
                <a:ea typeface="Times New Roman" panose="02020603050405020304" pitchFamily="18" charset="0"/>
              </a:rPr>
              <a:t>. </a:t>
            </a:r>
            <a:r>
              <a:rPr lang="el-GR" dirty="0">
                <a:solidFill>
                  <a:schemeClr val="bg1"/>
                </a:solidFill>
                <a:latin typeface="Times New Roman" panose="02020603050405020304" pitchFamily="18" charset="0"/>
                <a:ea typeface="Times New Roman" panose="02020603050405020304" pitchFamily="18" charset="0"/>
              </a:rPr>
              <a:t>Κ</a:t>
            </a:r>
            <a:r>
              <a:rPr lang="el-GR" dirty="0">
                <a:solidFill>
                  <a:schemeClr val="bg1"/>
                </a:solidFill>
                <a:effectLst/>
                <a:latin typeface="Times New Roman" panose="02020603050405020304" pitchFamily="18" charset="0"/>
                <a:ea typeface="Times New Roman" panose="02020603050405020304" pitchFamily="18" charset="0"/>
              </a:rPr>
              <a:t>αλύτερα αποτελέσματα εμφανίζονται στις </a:t>
            </a:r>
            <a:r>
              <a:rPr lang="en-US" dirty="0">
                <a:solidFill>
                  <a:schemeClr val="bg1"/>
                </a:solidFill>
                <a:effectLst/>
                <a:latin typeface="Times New Roman" panose="02020603050405020304" pitchFamily="18" charset="0"/>
                <a:ea typeface="Times New Roman" panose="02020603050405020304" pitchFamily="18" charset="0"/>
              </a:rPr>
              <a:t>intermediate </a:t>
            </a:r>
            <a:r>
              <a:rPr lang="el-GR" dirty="0">
                <a:solidFill>
                  <a:schemeClr val="bg1"/>
                </a:solidFill>
                <a:effectLst/>
                <a:latin typeface="Times New Roman" panose="02020603050405020304" pitchFamily="18" charset="0"/>
                <a:ea typeface="Times New Roman" panose="02020603050405020304" pitchFamily="18" charset="0"/>
              </a:rPr>
              <a:t>συνθήκες όπου πέραν από το γεγονός ότι η κατανομή των διορθωμένων</a:t>
            </a:r>
            <a:r>
              <a:rPr lang="el-GR" dirty="0">
                <a:solidFill>
                  <a:schemeClr val="bg1"/>
                </a:solidFill>
                <a:latin typeface="Times New Roman" panose="02020603050405020304" pitchFamily="18" charset="0"/>
                <a:ea typeface="Times New Roman" panose="02020603050405020304" pitchFamily="18" charset="0"/>
              </a:rPr>
              <a:t> </a:t>
            </a:r>
            <a:r>
              <a:rPr lang="el-GR" dirty="0">
                <a:solidFill>
                  <a:schemeClr val="bg1"/>
                </a:solidFill>
                <a:effectLst/>
                <a:latin typeface="Times New Roman" panose="02020603050405020304" pitchFamily="18" charset="0"/>
                <a:ea typeface="Times New Roman" panose="02020603050405020304" pitchFamily="18" charset="0"/>
              </a:rPr>
              <a:t>δεδομένων εφάπτεται με εκείνη των παρατηρούμενων, επιπρόσθετα ,το συστηματικό σφάλμα σχεδόν μηδενίζεται και το σφάλμα διασποράς παρουσίασε σημαντική βελτίωση. Αντίστοιχα με τις </a:t>
            </a:r>
            <a:r>
              <a:rPr lang="en-US" dirty="0">
                <a:solidFill>
                  <a:schemeClr val="bg1"/>
                </a:solidFill>
                <a:effectLst/>
                <a:latin typeface="Times New Roman" panose="02020603050405020304" pitchFamily="18" charset="0"/>
                <a:ea typeface="Times New Roman" panose="02020603050405020304" pitchFamily="18" charset="0"/>
              </a:rPr>
              <a:t>clear</a:t>
            </a:r>
            <a:r>
              <a:rPr lang="el-GR" dirty="0">
                <a:solidFill>
                  <a:schemeClr val="bg1"/>
                </a:solidFill>
                <a:effectLst/>
                <a:latin typeface="Times New Roman" panose="02020603050405020304" pitchFamily="18" charset="0"/>
                <a:ea typeface="Times New Roman" panose="02020603050405020304" pitchFamily="18" charset="0"/>
              </a:rPr>
              <a:t> – </a:t>
            </a:r>
            <a:r>
              <a:rPr lang="en-US" dirty="0">
                <a:solidFill>
                  <a:schemeClr val="bg1"/>
                </a:solidFill>
                <a:effectLst/>
                <a:latin typeface="Times New Roman" panose="02020603050405020304" pitchFamily="18" charset="0"/>
                <a:ea typeface="Times New Roman" panose="02020603050405020304" pitchFamily="18" charset="0"/>
              </a:rPr>
              <a:t>sky </a:t>
            </a:r>
            <a:r>
              <a:rPr lang="el-GR" dirty="0">
                <a:solidFill>
                  <a:schemeClr val="bg1"/>
                </a:solidFill>
                <a:effectLst/>
                <a:latin typeface="Times New Roman" panose="02020603050405020304" pitchFamily="18" charset="0"/>
                <a:ea typeface="Times New Roman" panose="02020603050405020304" pitchFamily="18" charset="0"/>
              </a:rPr>
              <a:t>συνθήκες μεταβλήθηκε και ο συντελεστής συσχέτισης. Τα πιο εντυπωσιακά αποτελέσματα εμφανίζονται στις </a:t>
            </a:r>
            <a:r>
              <a:rPr lang="en-US" dirty="0">
                <a:solidFill>
                  <a:schemeClr val="bg1"/>
                </a:solidFill>
                <a:effectLst/>
                <a:latin typeface="Times New Roman" panose="02020603050405020304" pitchFamily="18" charset="0"/>
                <a:ea typeface="Times New Roman" panose="02020603050405020304" pitchFamily="18" charset="0"/>
              </a:rPr>
              <a:t>cloudy</a:t>
            </a:r>
            <a:r>
              <a:rPr lang="el-GR" dirty="0">
                <a:solidFill>
                  <a:schemeClr val="bg1"/>
                </a:solidFill>
                <a:effectLst/>
                <a:latin typeface="Times New Roman" panose="02020603050405020304" pitchFamily="18" charset="0"/>
                <a:ea typeface="Times New Roman" panose="02020603050405020304" pitchFamily="18" charset="0"/>
              </a:rPr>
              <a:t> – </a:t>
            </a:r>
            <a:r>
              <a:rPr lang="en-US" dirty="0">
                <a:solidFill>
                  <a:schemeClr val="bg1"/>
                </a:solidFill>
                <a:effectLst/>
                <a:latin typeface="Times New Roman" panose="02020603050405020304" pitchFamily="18" charset="0"/>
                <a:ea typeface="Times New Roman" panose="02020603050405020304" pitchFamily="18" charset="0"/>
              </a:rPr>
              <a:t>sky </a:t>
            </a:r>
            <a:r>
              <a:rPr lang="el-GR" dirty="0">
                <a:solidFill>
                  <a:schemeClr val="bg1"/>
                </a:solidFill>
                <a:effectLst/>
                <a:latin typeface="Times New Roman" panose="02020603050405020304" pitchFamily="18" charset="0"/>
                <a:ea typeface="Times New Roman" panose="02020603050405020304" pitchFamily="18" charset="0"/>
              </a:rPr>
              <a:t>συνθήκες. Εδώ οι καμπύλες εξακολουθούν να εφάπτονται απόλυτα και το συστηματικό σφάλμα ισούται με μόλις 0.001 </a:t>
            </a:r>
            <a:r>
              <a:rPr lang="en-US" dirty="0">
                <a:solidFill>
                  <a:schemeClr val="bg1"/>
                </a:solidFill>
                <a:effectLst/>
                <a:latin typeface="Times New Roman" panose="02020603050405020304" pitchFamily="18" charset="0"/>
                <a:ea typeface="Times New Roman" panose="02020603050405020304" pitchFamily="18" charset="0"/>
              </a:rPr>
              <a:t>Wm</a:t>
            </a:r>
            <a:r>
              <a:rPr lang="el-GR" baseline="30000" dirty="0">
                <a:solidFill>
                  <a:schemeClr val="bg1"/>
                </a:solidFill>
                <a:effectLst/>
                <a:latin typeface="Times New Roman" panose="02020603050405020304" pitchFamily="18" charset="0"/>
                <a:ea typeface="Times New Roman" panose="02020603050405020304" pitchFamily="18" charset="0"/>
              </a:rPr>
              <a:t>-2</a:t>
            </a:r>
            <a:r>
              <a:rPr lang="el-GR" dirty="0">
                <a:solidFill>
                  <a:schemeClr val="bg1"/>
                </a:solidFill>
                <a:effectLst/>
                <a:latin typeface="Times New Roman" panose="02020603050405020304" pitchFamily="18" charset="0"/>
                <a:ea typeface="Times New Roman" panose="02020603050405020304" pitchFamily="18" charset="0"/>
              </a:rPr>
              <a:t> . Το σφάλμα διασποράς πέφτει μόλις στο 1/3 της αρχικής τιμής του</a:t>
            </a:r>
            <a:r>
              <a:rPr lang="el-GR" dirty="0">
                <a:solidFill>
                  <a:schemeClr val="bg1"/>
                </a:solidFill>
                <a:latin typeface="Times New Roman" panose="02020603050405020304" pitchFamily="18" charset="0"/>
                <a:ea typeface="Times New Roman" panose="02020603050405020304" pitchFamily="18" charset="0"/>
              </a:rPr>
              <a:t> ενώ ένα </a:t>
            </a:r>
            <a:r>
              <a:rPr lang="el-GR" dirty="0">
                <a:solidFill>
                  <a:schemeClr val="bg1"/>
                </a:solidFill>
                <a:effectLst/>
                <a:latin typeface="Times New Roman" panose="02020603050405020304" pitchFamily="18" charset="0"/>
                <a:ea typeface="Times New Roman" panose="02020603050405020304" pitchFamily="18" charset="0"/>
              </a:rPr>
              <a:t>ακόμα αξιοσημείωτο αποτέλεσμα που προέκυψε από την παραπάνω ανάλυση, είναι ότι στην περίπτωση αυτή παρατηρήθηκε </a:t>
            </a:r>
            <a:r>
              <a:rPr lang="el-GR" dirty="0" err="1">
                <a:solidFill>
                  <a:schemeClr val="bg1"/>
                </a:solidFill>
                <a:effectLst/>
                <a:latin typeface="Times New Roman" panose="02020603050405020304" pitchFamily="18" charset="0"/>
                <a:ea typeface="Times New Roman" panose="02020603050405020304" pitchFamily="18" charset="0"/>
              </a:rPr>
              <a:t>μι΄κρή</a:t>
            </a:r>
            <a:r>
              <a:rPr lang="el-GR" dirty="0">
                <a:solidFill>
                  <a:schemeClr val="bg1"/>
                </a:solidFill>
                <a:effectLst/>
                <a:latin typeface="Times New Roman" panose="02020603050405020304" pitchFamily="18" charset="0"/>
                <a:ea typeface="Times New Roman" panose="02020603050405020304" pitchFamily="18" charset="0"/>
              </a:rPr>
              <a:t> άνοδος του συντελεστή συσχέτισης. Ολοκληρώνοντας, </a:t>
            </a:r>
            <a:r>
              <a:rPr lang="el-GR" b="1" dirty="0">
                <a:solidFill>
                  <a:schemeClr val="accent5">
                    <a:lumMod val="75000"/>
                  </a:schemeClr>
                </a:solidFill>
                <a:effectLst/>
                <a:latin typeface="Times New Roman" panose="02020603050405020304" pitchFamily="18" charset="0"/>
                <a:ea typeface="Times New Roman" panose="02020603050405020304" pitchFamily="18" charset="0"/>
              </a:rPr>
              <a:t>μπορούμε να πούμε ότι η </a:t>
            </a:r>
            <a:r>
              <a:rPr lang="en-US" b="1" dirty="0">
                <a:solidFill>
                  <a:schemeClr val="accent5">
                    <a:lumMod val="75000"/>
                  </a:schemeClr>
                </a:solidFill>
                <a:effectLst/>
                <a:latin typeface="Times New Roman" panose="02020603050405020304" pitchFamily="18" charset="0"/>
                <a:ea typeface="Times New Roman" panose="02020603050405020304" pitchFamily="18" charset="0"/>
              </a:rPr>
              <a:t>EQM </a:t>
            </a:r>
            <a:r>
              <a:rPr lang="el-GR" b="1" dirty="0">
                <a:solidFill>
                  <a:schemeClr val="accent5">
                    <a:lumMod val="75000"/>
                  </a:schemeClr>
                </a:solidFill>
                <a:effectLst/>
                <a:latin typeface="Times New Roman" panose="02020603050405020304" pitchFamily="18" charset="0"/>
                <a:ea typeface="Times New Roman" panose="02020603050405020304" pitchFamily="18" charset="0"/>
              </a:rPr>
              <a:t>αποδεικνύεται πολύ αποτελεσματική για όλες τις συνθήκες νεφοκάλυψης για την περίοδο2 2019 – 2020</a:t>
            </a:r>
            <a:r>
              <a:rPr lang="el-GR" dirty="0">
                <a:solidFill>
                  <a:schemeClr val="bg1"/>
                </a:solidFill>
                <a:effectLst/>
                <a:latin typeface="Times New Roman" panose="02020603050405020304" pitchFamily="18" charset="0"/>
                <a:ea typeface="Times New Roman" panose="02020603050405020304" pitchFamily="18" charset="0"/>
              </a:rPr>
              <a:t>.</a:t>
            </a:r>
            <a:endParaRPr lang="en-GB" dirty="0">
              <a:solidFill>
                <a:schemeClr val="bg1"/>
              </a:solidFill>
              <a:effectLst/>
              <a:latin typeface="Times New Roman" panose="02020603050405020304" pitchFamily="18" charset="0"/>
              <a:ea typeface="Times New Roman" panose="02020603050405020304" pitchFamily="18" charset="0"/>
            </a:endParaRPr>
          </a:p>
          <a:p>
            <a:pPr marL="0" marR="0" indent="228600" algn="just"/>
            <a:r>
              <a:rPr lang="el-GR" dirty="0">
                <a:solidFill>
                  <a:schemeClr val="bg1"/>
                </a:solidFill>
                <a:effectLst/>
                <a:latin typeface="Times New Roman" panose="02020603050405020304" pitchFamily="18" charset="0"/>
                <a:ea typeface="Times New Roman" panose="02020603050405020304" pitchFamily="18" charset="0"/>
              </a:rPr>
              <a:t>Στο </a:t>
            </a:r>
            <a:r>
              <a:rPr lang="en-US" dirty="0">
                <a:solidFill>
                  <a:schemeClr val="bg1"/>
                </a:solidFill>
                <a:effectLst/>
                <a:latin typeface="Times New Roman" panose="02020603050405020304" pitchFamily="18" charset="0"/>
                <a:ea typeface="Times New Roman" panose="02020603050405020304" pitchFamily="18" charset="0"/>
              </a:rPr>
              <a:t>testing period</a:t>
            </a:r>
            <a:r>
              <a:rPr lang="el-GR" dirty="0">
                <a:solidFill>
                  <a:schemeClr val="bg1"/>
                </a:solidFill>
                <a:effectLst/>
                <a:latin typeface="Times New Roman" panose="02020603050405020304" pitchFamily="18" charset="0"/>
                <a:ea typeface="Times New Roman" panose="02020603050405020304" pitchFamily="18" charset="0"/>
              </a:rPr>
              <a:t>, τα αποτελέσματα της μεθόδου είναι εξίσου ικανοποιητικά. Ξανά παρατηρείται </a:t>
            </a:r>
            <a:r>
              <a:rPr lang="el-GR" b="1" dirty="0">
                <a:solidFill>
                  <a:schemeClr val="accent5">
                    <a:lumMod val="75000"/>
                  </a:schemeClr>
                </a:solidFill>
                <a:effectLst/>
                <a:latin typeface="Times New Roman" panose="02020603050405020304" pitchFamily="18" charset="0"/>
                <a:ea typeface="Times New Roman" panose="02020603050405020304" pitchFamily="18" charset="0"/>
              </a:rPr>
              <a:t>πλήρης εξίσωση των κατανομών των παρατηρούμενων δεδομένων με τα διορθωμένα </a:t>
            </a:r>
            <a:r>
              <a:rPr lang="el-GR" b="1" dirty="0" err="1">
                <a:solidFill>
                  <a:schemeClr val="accent5">
                    <a:lumMod val="75000"/>
                  </a:schemeClr>
                </a:solidFill>
                <a:effectLst/>
                <a:latin typeface="Times New Roman" panose="02020603050405020304" pitchFamily="18" charset="0"/>
                <a:ea typeface="Times New Roman" panose="02020603050405020304" pitchFamily="18" charset="0"/>
              </a:rPr>
              <a:t>μοντελοποιημένα</a:t>
            </a:r>
            <a:r>
              <a:rPr lang="el-GR" dirty="0">
                <a:solidFill>
                  <a:schemeClr val="bg1"/>
                </a:solidFill>
                <a:effectLst/>
                <a:latin typeface="Times New Roman" panose="02020603050405020304" pitchFamily="18" charset="0"/>
                <a:ea typeface="Times New Roman" panose="02020603050405020304" pitchFamily="18" charset="0"/>
              </a:rPr>
              <a:t>. Το συστηματικό σφάλμα λαμβάνει την τιμή -0.13 </a:t>
            </a:r>
            <a:r>
              <a:rPr lang="en-US" dirty="0">
                <a:solidFill>
                  <a:schemeClr val="bg1"/>
                </a:solidFill>
                <a:effectLst/>
                <a:latin typeface="Times New Roman" panose="02020603050405020304" pitchFamily="18" charset="0"/>
                <a:ea typeface="Times New Roman" panose="02020603050405020304" pitchFamily="18" charset="0"/>
              </a:rPr>
              <a:t>Wm</a:t>
            </a:r>
            <a:r>
              <a:rPr lang="el-GR" baseline="30000" dirty="0">
                <a:solidFill>
                  <a:schemeClr val="bg1"/>
                </a:solidFill>
                <a:effectLst/>
                <a:latin typeface="Times New Roman" panose="02020603050405020304" pitchFamily="18" charset="0"/>
                <a:ea typeface="Times New Roman" panose="02020603050405020304" pitchFamily="18" charset="0"/>
              </a:rPr>
              <a:t>-2</a:t>
            </a:r>
            <a:r>
              <a:rPr lang="el-GR" dirty="0">
                <a:solidFill>
                  <a:schemeClr val="bg1"/>
                </a:solidFill>
                <a:effectLst/>
                <a:latin typeface="Times New Roman" panose="02020603050405020304" pitchFamily="18" charset="0"/>
                <a:ea typeface="Times New Roman" panose="02020603050405020304" pitchFamily="18" charset="0"/>
              </a:rPr>
              <a:t> η οποία είναι ελαφρώς καλύτερη από την αντίστοιχη που είχαμε για το </a:t>
            </a:r>
            <a:r>
              <a:rPr lang="en-US" dirty="0">
                <a:solidFill>
                  <a:schemeClr val="bg1"/>
                </a:solidFill>
                <a:effectLst/>
                <a:latin typeface="Times New Roman" panose="02020603050405020304" pitchFamily="18" charset="0"/>
                <a:ea typeface="Times New Roman" panose="02020603050405020304" pitchFamily="18" charset="0"/>
              </a:rPr>
              <a:t>Linear Regression</a:t>
            </a:r>
            <a:r>
              <a:rPr lang="el-GR" dirty="0">
                <a:solidFill>
                  <a:schemeClr val="bg1"/>
                </a:solidFill>
                <a:effectLst/>
                <a:latin typeface="Times New Roman" panose="02020603050405020304" pitchFamily="18" charset="0"/>
                <a:ea typeface="Times New Roman" panose="02020603050405020304" pitchFamily="18" charset="0"/>
              </a:rPr>
              <a:t>. Το σφάλμα διασποράς και ο συντελεστής συσχέτισης παραμένουν ουσιαστικά σταθεροί. Στις </a:t>
            </a:r>
            <a:r>
              <a:rPr lang="en-US" dirty="0">
                <a:solidFill>
                  <a:schemeClr val="bg1"/>
                </a:solidFill>
                <a:effectLst/>
                <a:latin typeface="Times New Roman" panose="02020603050405020304" pitchFamily="18" charset="0"/>
                <a:ea typeface="Times New Roman" panose="02020603050405020304" pitchFamily="18" charset="0"/>
              </a:rPr>
              <a:t>intermediate </a:t>
            </a:r>
            <a:r>
              <a:rPr lang="el-GR" dirty="0">
                <a:solidFill>
                  <a:schemeClr val="bg1"/>
                </a:solidFill>
                <a:effectLst/>
                <a:latin typeface="Times New Roman" panose="02020603050405020304" pitchFamily="18" charset="0"/>
                <a:ea typeface="Times New Roman" panose="02020603050405020304" pitchFamily="18" charset="0"/>
              </a:rPr>
              <a:t>συνθήκες παρατηρούμε αντίστοιχα αποτελέσματα. Το συστηματικό σφάλμα ισούται με -0.55 </a:t>
            </a:r>
            <a:r>
              <a:rPr lang="en-US" dirty="0">
                <a:solidFill>
                  <a:schemeClr val="bg1"/>
                </a:solidFill>
                <a:effectLst/>
                <a:latin typeface="Times New Roman" panose="02020603050405020304" pitchFamily="18" charset="0"/>
                <a:ea typeface="Times New Roman" panose="02020603050405020304" pitchFamily="18" charset="0"/>
              </a:rPr>
              <a:t>Wm</a:t>
            </a:r>
            <a:r>
              <a:rPr lang="el-GR" baseline="30000" dirty="0">
                <a:solidFill>
                  <a:schemeClr val="bg1"/>
                </a:solidFill>
                <a:effectLst/>
                <a:latin typeface="Times New Roman" panose="02020603050405020304" pitchFamily="18" charset="0"/>
                <a:ea typeface="Times New Roman" panose="02020603050405020304" pitchFamily="18" charset="0"/>
              </a:rPr>
              <a:t>-2</a:t>
            </a:r>
            <a:r>
              <a:rPr lang="el-GR" dirty="0">
                <a:solidFill>
                  <a:schemeClr val="bg1"/>
                </a:solidFill>
                <a:effectLst/>
                <a:latin typeface="Times New Roman" panose="02020603050405020304" pitchFamily="18" charset="0"/>
                <a:ea typeface="Times New Roman" panose="02020603050405020304" pitchFamily="18" charset="0"/>
              </a:rPr>
              <a:t> και το σφάλμα διασποράς ελαττώνεται σχεδόν στο μισό. Ομοίως, λοιπόν, και εδώ η </a:t>
            </a:r>
            <a:r>
              <a:rPr lang="en-US" dirty="0">
                <a:solidFill>
                  <a:schemeClr val="bg1"/>
                </a:solidFill>
                <a:effectLst/>
                <a:latin typeface="Times New Roman" panose="02020603050405020304" pitchFamily="18" charset="0"/>
                <a:ea typeface="Times New Roman" panose="02020603050405020304" pitchFamily="18" charset="0"/>
              </a:rPr>
              <a:t>EQM </a:t>
            </a:r>
            <a:r>
              <a:rPr lang="el-GR" dirty="0">
                <a:solidFill>
                  <a:schemeClr val="bg1"/>
                </a:solidFill>
                <a:effectLst/>
                <a:latin typeface="Times New Roman" panose="02020603050405020304" pitchFamily="18" charset="0"/>
                <a:ea typeface="Times New Roman" panose="02020603050405020304" pitchFamily="18" charset="0"/>
              </a:rPr>
              <a:t>αποδεικνύεται πιο αποτελεσματική. Τέλος, για τις </a:t>
            </a:r>
            <a:r>
              <a:rPr lang="en-US" dirty="0">
                <a:solidFill>
                  <a:schemeClr val="bg1"/>
                </a:solidFill>
                <a:effectLst/>
                <a:latin typeface="Times New Roman" panose="02020603050405020304" pitchFamily="18" charset="0"/>
                <a:ea typeface="Times New Roman" panose="02020603050405020304" pitchFamily="18" charset="0"/>
              </a:rPr>
              <a:t>cloudy </a:t>
            </a:r>
            <a:r>
              <a:rPr lang="el-GR" dirty="0">
                <a:solidFill>
                  <a:schemeClr val="bg1"/>
                </a:solidFill>
                <a:effectLst/>
                <a:latin typeface="Times New Roman" panose="02020603050405020304" pitchFamily="18" charset="0"/>
                <a:ea typeface="Times New Roman" panose="02020603050405020304" pitchFamily="18" charset="0"/>
              </a:rPr>
              <a:t>συνθήκες έχουμε για ακόμα μία φορά πλήρη διόρθωση των κατανομών. Το συστηματικό σφάλμα πέφτει στα -0.12 </a:t>
            </a:r>
            <a:r>
              <a:rPr lang="en-US" dirty="0">
                <a:solidFill>
                  <a:schemeClr val="bg1"/>
                </a:solidFill>
                <a:effectLst/>
                <a:latin typeface="Times New Roman" panose="02020603050405020304" pitchFamily="18" charset="0"/>
                <a:ea typeface="Times New Roman" panose="02020603050405020304" pitchFamily="18" charset="0"/>
              </a:rPr>
              <a:t>Wm</a:t>
            </a:r>
            <a:r>
              <a:rPr lang="el-GR" baseline="30000" dirty="0">
                <a:solidFill>
                  <a:schemeClr val="bg1"/>
                </a:solidFill>
                <a:effectLst/>
                <a:latin typeface="Times New Roman" panose="02020603050405020304" pitchFamily="18" charset="0"/>
                <a:ea typeface="Times New Roman" panose="02020603050405020304" pitchFamily="18" charset="0"/>
              </a:rPr>
              <a:t>-2</a:t>
            </a:r>
            <a:r>
              <a:rPr lang="el-GR" dirty="0">
                <a:solidFill>
                  <a:schemeClr val="bg1"/>
                </a:solidFill>
                <a:effectLst/>
                <a:latin typeface="Times New Roman" panose="02020603050405020304" pitchFamily="18" charset="0"/>
                <a:ea typeface="Times New Roman" panose="02020603050405020304" pitchFamily="18" charset="0"/>
              </a:rPr>
              <a:t>, ελαφρώς βελτιωμένο σε σύγκριση με τα -0.25 </a:t>
            </a:r>
            <a:r>
              <a:rPr lang="en-US" dirty="0">
                <a:solidFill>
                  <a:schemeClr val="bg1"/>
                </a:solidFill>
                <a:effectLst/>
                <a:latin typeface="Times New Roman" panose="02020603050405020304" pitchFamily="18" charset="0"/>
                <a:ea typeface="Times New Roman" panose="02020603050405020304" pitchFamily="18" charset="0"/>
              </a:rPr>
              <a:t>Wm</a:t>
            </a:r>
            <a:r>
              <a:rPr lang="el-GR" baseline="30000" dirty="0">
                <a:solidFill>
                  <a:schemeClr val="bg1"/>
                </a:solidFill>
                <a:effectLst/>
                <a:latin typeface="Times New Roman" panose="02020603050405020304" pitchFamily="18" charset="0"/>
                <a:ea typeface="Times New Roman" panose="02020603050405020304" pitchFamily="18" charset="0"/>
              </a:rPr>
              <a:t>-2</a:t>
            </a:r>
            <a:r>
              <a:rPr lang="el-GR" dirty="0">
                <a:solidFill>
                  <a:schemeClr val="bg1"/>
                </a:solidFill>
                <a:effectLst/>
                <a:latin typeface="Times New Roman" panose="02020603050405020304" pitchFamily="18" charset="0"/>
                <a:ea typeface="Times New Roman" panose="02020603050405020304" pitchFamily="18" charset="0"/>
              </a:rPr>
              <a:t> που είχαμε με την χρήση του </a:t>
            </a:r>
            <a:r>
              <a:rPr lang="en-US" dirty="0">
                <a:solidFill>
                  <a:schemeClr val="bg1"/>
                </a:solidFill>
                <a:effectLst/>
                <a:latin typeface="Times New Roman" panose="02020603050405020304" pitchFamily="18" charset="0"/>
                <a:ea typeface="Times New Roman" panose="02020603050405020304" pitchFamily="18" charset="0"/>
              </a:rPr>
              <a:t>Linear Regression</a:t>
            </a:r>
            <a:r>
              <a:rPr lang="el-GR" dirty="0">
                <a:solidFill>
                  <a:schemeClr val="bg1"/>
                </a:solidFill>
                <a:effectLst/>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To </a:t>
            </a:r>
            <a:r>
              <a:rPr lang="el-GR" dirty="0">
                <a:solidFill>
                  <a:schemeClr val="bg1"/>
                </a:solidFill>
                <a:effectLst/>
                <a:latin typeface="Times New Roman" panose="02020603050405020304" pitchFamily="18" charset="0"/>
                <a:ea typeface="Times New Roman" panose="02020603050405020304" pitchFamily="18" charset="0"/>
              </a:rPr>
              <a:t>σφάλμα διασποράς ελαττώνεται στο 1/3 της αρχικής του τιμής και ο συντελεστής συσχέτισης ανεβαίνει κατά 0.03 (</a:t>
            </a:r>
            <a:r>
              <a:rPr lang="en-US" dirty="0">
                <a:solidFill>
                  <a:schemeClr val="bg1"/>
                </a:solidFill>
                <a:effectLst/>
                <a:latin typeface="Times New Roman" panose="02020603050405020304" pitchFamily="18" charset="0"/>
                <a:ea typeface="Times New Roman" panose="02020603050405020304" pitchFamily="18" charset="0"/>
              </a:rPr>
              <a:t>Wm</a:t>
            </a:r>
            <a:r>
              <a:rPr lang="el-GR" baseline="30000" dirty="0">
                <a:solidFill>
                  <a:schemeClr val="bg1"/>
                </a:solidFill>
                <a:effectLst/>
                <a:latin typeface="Times New Roman" panose="02020603050405020304" pitchFamily="18" charset="0"/>
                <a:ea typeface="Times New Roman" panose="02020603050405020304" pitchFamily="18" charset="0"/>
              </a:rPr>
              <a:t>-2</a:t>
            </a:r>
            <a:r>
              <a:rPr lang="el-GR" dirty="0">
                <a:solidFill>
                  <a:schemeClr val="bg1"/>
                </a:solidFill>
                <a:effectLst/>
                <a:latin typeface="Times New Roman" panose="02020603050405020304" pitchFamily="18" charset="0"/>
                <a:ea typeface="Times New Roman" panose="02020603050405020304" pitchFamily="18" charset="0"/>
              </a:rPr>
              <a:t>)</a:t>
            </a:r>
            <a:r>
              <a:rPr lang="el-GR" baseline="30000" dirty="0">
                <a:solidFill>
                  <a:schemeClr val="bg1"/>
                </a:solidFill>
                <a:effectLst/>
                <a:latin typeface="Times New Roman" panose="02020603050405020304" pitchFamily="18" charset="0"/>
                <a:ea typeface="Times New Roman" panose="02020603050405020304" pitchFamily="18" charset="0"/>
              </a:rPr>
              <a:t>-2</a:t>
            </a:r>
            <a:r>
              <a:rPr lang="el-GR" dirty="0">
                <a:solidFill>
                  <a:schemeClr val="bg1"/>
                </a:solidFill>
                <a:effectLst/>
                <a:latin typeface="Times New Roman" panose="02020603050405020304" pitchFamily="18" charset="0"/>
                <a:ea typeface="Times New Roman" panose="02020603050405020304" pitchFamily="18" charset="0"/>
              </a:rPr>
              <a:t>. Καταλήγουμε, λοιπόν, στο συμπέρασμα ότι, </a:t>
            </a:r>
            <a:r>
              <a:rPr lang="el-GR" b="1" dirty="0">
                <a:solidFill>
                  <a:schemeClr val="accent5">
                    <a:lumMod val="75000"/>
                  </a:schemeClr>
                </a:solidFill>
                <a:effectLst/>
                <a:latin typeface="Times New Roman" panose="02020603050405020304" pitchFamily="18" charset="0"/>
                <a:ea typeface="Times New Roman" panose="02020603050405020304" pitchFamily="18" charset="0"/>
              </a:rPr>
              <a:t>σε αντίθεση με το </a:t>
            </a:r>
            <a:r>
              <a:rPr lang="en-US" b="1" dirty="0">
                <a:solidFill>
                  <a:schemeClr val="accent5">
                    <a:lumMod val="75000"/>
                  </a:schemeClr>
                </a:solidFill>
                <a:effectLst/>
                <a:latin typeface="Times New Roman" panose="02020603050405020304" pitchFamily="18" charset="0"/>
                <a:ea typeface="Times New Roman" panose="02020603050405020304" pitchFamily="18" charset="0"/>
              </a:rPr>
              <a:t>Linear Regression</a:t>
            </a:r>
            <a:r>
              <a:rPr lang="el-GR" b="1" dirty="0">
                <a:solidFill>
                  <a:schemeClr val="accent5">
                    <a:lumMod val="75000"/>
                  </a:schemeClr>
                </a:solidFill>
                <a:effectLst/>
                <a:latin typeface="Times New Roman" panose="02020603050405020304" pitchFamily="18" charset="0"/>
                <a:ea typeface="Times New Roman" panose="02020603050405020304" pitchFamily="18" charset="0"/>
              </a:rPr>
              <a:t>, η </a:t>
            </a:r>
            <a:r>
              <a:rPr lang="en-US" b="1" dirty="0">
                <a:solidFill>
                  <a:schemeClr val="accent5">
                    <a:lumMod val="75000"/>
                  </a:schemeClr>
                </a:solidFill>
                <a:effectLst/>
                <a:latin typeface="Times New Roman" panose="02020603050405020304" pitchFamily="18" charset="0"/>
                <a:ea typeface="Times New Roman" panose="02020603050405020304" pitchFamily="18" charset="0"/>
              </a:rPr>
              <a:t>EQM </a:t>
            </a:r>
            <a:r>
              <a:rPr lang="el-GR" b="1" dirty="0">
                <a:solidFill>
                  <a:schemeClr val="accent5">
                    <a:lumMod val="75000"/>
                  </a:schemeClr>
                </a:solidFill>
                <a:effectLst/>
                <a:latin typeface="Times New Roman" panose="02020603050405020304" pitchFamily="18" charset="0"/>
                <a:ea typeface="Times New Roman" panose="02020603050405020304" pitchFamily="18" charset="0"/>
              </a:rPr>
              <a:t>αποδεικνύεται αποτελεσματική ακόμα και για την περίοδο 2015 – 2018.</a:t>
            </a:r>
            <a:endParaRPr lang="en-GB" b="1" dirty="0">
              <a:solidFill>
                <a:schemeClr val="accent5">
                  <a:lumMod val="75000"/>
                </a:schemeClr>
              </a:solidFill>
              <a:effectLst/>
              <a:latin typeface="Times New Roman" panose="02020603050405020304" pitchFamily="18" charset="0"/>
              <a:ea typeface="Times New Roman" panose="02020603050405020304" pitchFamily="18" charset="0"/>
            </a:endParaRPr>
          </a:p>
        </p:txBody>
      </p:sp>
      <p:sp>
        <p:nvSpPr>
          <p:cNvPr id="2" name="TextBox 1">
            <a:extLst>
              <a:ext uri="{FF2B5EF4-FFF2-40B4-BE49-F238E27FC236}">
                <a16:creationId xmlns:a16="http://schemas.microsoft.com/office/drawing/2014/main" id="{73AF7B21-331A-CE77-25A3-9EA7C0B42D2F}"/>
              </a:ext>
            </a:extLst>
          </p:cNvPr>
          <p:cNvSpPr txBox="1"/>
          <p:nvPr/>
        </p:nvSpPr>
        <p:spPr>
          <a:xfrm>
            <a:off x="0" y="0"/>
            <a:ext cx="9549132" cy="646331"/>
          </a:xfrm>
          <a:prstGeom prst="rect">
            <a:avLst/>
          </a:prstGeom>
          <a:noFill/>
        </p:spPr>
        <p:txBody>
          <a:bodyPr wrap="square" rtlCol="0">
            <a:spAutoFit/>
          </a:bodyPr>
          <a:lstStyle/>
          <a:p>
            <a:r>
              <a:rPr lang="el-GR" sz="3600" dirty="0">
                <a:solidFill>
                  <a:schemeClr val="bg2"/>
                </a:solidFill>
                <a:latin typeface="Times New Roman" panose="02020603050405020304" pitchFamily="18" charset="0"/>
                <a:cs typeface="Times New Roman" panose="02020603050405020304" pitchFamily="18" charset="0"/>
              </a:rPr>
              <a:t>Συμπεράσματα για την 2</a:t>
            </a:r>
            <a:r>
              <a:rPr lang="el-GR" sz="3600" baseline="30000" dirty="0">
                <a:solidFill>
                  <a:schemeClr val="bg2"/>
                </a:solidFill>
                <a:latin typeface="Times New Roman" panose="02020603050405020304" pitchFamily="18" charset="0"/>
                <a:cs typeface="Times New Roman" panose="02020603050405020304" pitchFamily="18" charset="0"/>
              </a:rPr>
              <a:t>η</a:t>
            </a:r>
            <a:r>
              <a:rPr lang="el-GR" sz="3600" dirty="0">
                <a:solidFill>
                  <a:schemeClr val="bg2"/>
                </a:solidFill>
                <a:latin typeface="Times New Roman" panose="02020603050405020304" pitchFamily="18" charset="0"/>
                <a:cs typeface="Times New Roman" panose="02020603050405020304" pitchFamily="18" charset="0"/>
              </a:rPr>
              <a:t> μέθοδο</a:t>
            </a:r>
            <a:endParaRPr lang="en-GB" sz="36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30428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CB07C7-2FCD-CA45-E76D-0FE3657305A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FB2E4BB-CB05-5794-8C93-3B9BF788E244}"/>
              </a:ext>
            </a:extLst>
          </p:cNvPr>
          <p:cNvSpPr txBox="1"/>
          <p:nvPr/>
        </p:nvSpPr>
        <p:spPr>
          <a:xfrm>
            <a:off x="4592303" y="2782669"/>
            <a:ext cx="3007394" cy="646331"/>
          </a:xfrm>
          <a:prstGeom prst="rect">
            <a:avLst/>
          </a:prstGeom>
          <a:noFill/>
        </p:spPr>
        <p:txBody>
          <a:bodyPr wrap="square" rtlCol="0">
            <a:spAutoFit/>
          </a:bodyPr>
          <a:lstStyle/>
          <a:p>
            <a:r>
              <a:rPr lang="en-GB" sz="3600" dirty="0">
                <a:solidFill>
                  <a:schemeClr val="bg2"/>
                </a:solidFill>
                <a:latin typeface="Times New Roman" panose="02020603050405020304" pitchFamily="18" charset="0"/>
                <a:cs typeface="Times New Roman" panose="02020603050405020304" pitchFamily="18" charset="0"/>
              </a:rPr>
              <a:t>Thank </a:t>
            </a:r>
            <a:r>
              <a:rPr lang="en-GB" sz="3600" dirty="0" err="1">
                <a:solidFill>
                  <a:schemeClr val="bg2"/>
                </a:solidFill>
                <a:latin typeface="Times New Roman" panose="02020603050405020304" pitchFamily="18" charset="0"/>
                <a:cs typeface="Times New Roman" panose="02020603050405020304" pitchFamily="18" charset="0"/>
              </a:rPr>
              <a:t>youuuu</a:t>
            </a:r>
            <a:endParaRPr lang="en-GB" sz="3600" dirty="0">
              <a:solidFill>
                <a:schemeClr val="bg2"/>
              </a:solidFill>
              <a:latin typeface="Times New Roman" panose="02020603050405020304" pitchFamily="18" charset="0"/>
              <a:cs typeface="Times New Roman" panose="02020603050405020304" pitchFamily="18" charset="0"/>
            </a:endParaRPr>
          </a:p>
        </p:txBody>
      </p:sp>
      <p:pic>
        <p:nvPicPr>
          <p:cNvPr id="1026" name="Picture 2" descr="THANK YOU FOR YOUR ATTENTION: Appreciation Gift for Someone Special  Notebook - Thank You for your Attention">
            <a:extLst>
              <a:ext uri="{FF2B5EF4-FFF2-40B4-BE49-F238E27FC236}">
                <a16:creationId xmlns:a16="http://schemas.microsoft.com/office/drawing/2014/main" id="{7632FB28-8754-BEE7-B3FC-81396CD3BE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44042" y="948479"/>
            <a:ext cx="3303915" cy="4961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0143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7A929-C5C1-E636-1F2C-A888066B394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17AE709-63B1-F317-BB07-0A16037F684F}"/>
              </a:ext>
            </a:extLst>
          </p:cNvPr>
          <p:cNvSpPr txBox="1"/>
          <p:nvPr/>
        </p:nvSpPr>
        <p:spPr>
          <a:xfrm>
            <a:off x="162427" y="148526"/>
            <a:ext cx="8170360" cy="646331"/>
          </a:xfrm>
          <a:prstGeom prst="rect">
            <a:avLst/>
          </a:prstGeom>
          <a:noFill/>
        </p:spPr>
        <p:txBody>
          <a:bodyPr wrap="square" rtlCol="0">
            <a:spAutoFit/>
          </a:bodyPr>
          <a:lstStyle/>
          <a:p>
            <a:r>
              <a:rPr lang="el-GR" sz="3600" dirty="0">
                <a:solidFill>
                  <a:schemeClr val="bg2"/>
                </a:solidFill>
                <a:latin typeface="Times New Roman" panose="02020603050405020304" pitchFamily="18" charset="0"/>
                <a:cs typeface="Times New Roman" panose="02020603050405020304" pitchFamily="18" charset="0"/>
              </a:rPr>
              <a:t>Αβεβαιότητες</a:t>
            </a:r>
            <a:endParaRPr lang="en-GB" sz="3600" dirty="0">
              <a:solidFill>
                <a:schemeClr val="bg2"/>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A96E6836-79AE-FF0B-9F22-339642622C02}"/>
              </a:ext>
            </a:extLst>
          </p:cNvPr>
          <p:cNvSpPr txBox="1"/>
          <p:nvPr/>
        </p:nvSpPr>
        <p:spPr>
          <a:xfrm>
            <a:off x="272355" y="1109121"/>
            <a:ext cx="11176319" cy="707886"/>
          </a:xfrm>
          <a:prstGeom prst="rect">
            <a:avLst/>
          </a:prstGeom>
          <a:noFill/>
        </p:spPr>
        <p:txBody>
          <a:bodyPr wrap="square" rtlCol="0">
            <a:spAutoFit/>
          </a:bodyPr>
          <a:lstStyle/>
          <a:p>
            <a:r>
              <a:rPr lang="el-GR" sz="2000" dirty="0">
                <a:solidFill>
                  <a:schemeClr val="bg2"/>
                </a:solidFill>
                <a:latin typeface="Times New Roman" panose="02020603050405020304" pitchFamily="18" charset="0"/>
                <a:cs typeface="Times New Roman" panose="02020603050405020304" pitchFamily="18" charset="0"/>
              </a:rPr>
              <a:t>Στον παρακάτω πίνακα εμφανίζονται οι αβεβαιότητες στον ακριβή προσδιορισμό της άμεσης και της ολικής ακτινοβολίας καθώς και η βαρύτητα που έχει ο κάθε παράγοντας.</a:t>
            </a:r>
          </a:p>
        </p:txBody>
      </p:sp>
      <p:pic>
        <p:nvPicPr>
          <p:cNvPr id="5" name="Picture 4">
            <a:extLst>
              <a:ext uri="{FF2B5EF4-FFF2-40B4-BE49-F238E27FC236}">
                <a16:creationId xmlns:a16="http://schemas.microsoft.com/office/drawing/2014/main" id="{AC0CBD57-6E6C-D14D-8926-3072F0BF3B21}"/>
              </a:ext>
            </a:extLst>
          </p:cNvPr>
          <p:cNvPicPr>
            <a:picLocks noChangeAspect="1"/>
          </p:cNvPicPr>
          <p:nvPr/>
        </p:nvPicPr>
        <p:blipFill>
          <a:blip r:embed="rId2"/>
          <a:stretch>
            <a:fillRect/>
          </a:stretch>
        </p:blipFill>
        <p:spPr>
          <a:xfrm>
            <a:off x="1490019" y="2476367"/>
            <a:ext cx="9211961" cy="1905266"/>
          </a:xfrm>
          <a:prstGeom prst="rect">
            <a:avLst/>
          </a:prstGeom>
        </p:spPr>
      </p:pic>
      <p:sp>
        <p:nvSpPr>
          <p:cNvPr id="6" name="TextBox 5">
            <a:extLst>
              <a:ext uri="{FF2B5EF4-FFF2-40B4-BE49-F238E27FC236}">
                <a16:creationId xmlns:a16="http://schemas.microsoft.com/office/drawing/2014/main" id="{0062B429-FFEA-69A9-AE7E-2F9AA3D83D70}"/>
              </a:ext>
            </a:extLst>
          </p:cNvPr>
          <p:cNvSpPr txBox="1"/>
          <p:nvPr/>
        </p:nvSpPr>
        <p:spPr>
          <a:xfrm>
            <a:off x="272355" y="4895818"/>
            <a:ext cx="11919645" cy="1015663"/>
          </a:xfrm>
          <a:prstGeom prst="rect">
            <a:avLst/>
          </a:prstGeom>
          <a:noFill/>
        </p:spPr>
        <p:txBody>
          <a:bodyPr wrap="square" rtlCol="0">
            <a:spAutoFit/>
          </a:bodyPr>
          <a:lstStyle/>
          <a:p>
            <a:r>
              <a:rPr lang="el-GR" sz="2000" dirty="0">
                <a:solidFill>
                  <a:schemeClr val="bg2"/>
                </a:solidFill>
                <a:latin typeface="Times New Roman" panose="02020603050405020304" pitchFamily="18" charset="0"/>
                <a:cs typeface="Times New Roman" panose="02020603050405020304" pitchFamily="18" charset="0"/>
              </a:rPr>
              <a:t>Οι παραπάνω αβεβαιότητες ποσοτικοποιούνται σε αυτό που ονομάζουμε </a:t>
            </a:r>
            <a:r>
              <a:rPr lang="en-GB" sz="2000" dirty="0">
                <a:solidFill>
                  <a:schemeClr val="bg2"/>
                </a:solidFill>
                <a:latin typeface="Times New Roman" panose="02020603050405020304" pitchFamily="18" charset="0"/>
                <a:cs typeface="Times New Roman" panose="02020603050405020304" pitchFamily="18" charset="0"/>
              </a:rPr>
              <a:t>Model Uncertainty Metrics. </a:t>
            </a:r>
            <a:r>
              <a:rPr lang="el-GR" sz="2000" dirty="0">
                <a:solidFill>
                  <a:schemeClr val="bg2"/>
                </a:solidFill>
                <a:latin typeface="Times New Roman" panose="02020603050405020304" pitchFamily="18" charset="0"/>
                <a:cs typeface="Times New Roman" panose="02020603050405020304" pitchFamily="18" charset="0"/>
              </a:rPr>
              <a:t>Στην παρούσα εργασία, για τον σκοπό αυτό χρησιμοποιήθηκαν το </a:t>
            </a:r>
            <a:r>
              <a:rPr lang="en-GB" sz="2000" dirty="0">
                <a:solidFill>
                  <a:schemeClr val="bg2"/>
                </a:solidFill>
                <a:latin typeface="Times New Roman" panose="02020603050405020304" pitchFamily="18" charset="0"/>
                <a:cs typeface="Times New Roman" panose="02020603050405020304" pitchFamily="18" charset="0"/>
              </a:rPr>
              <a:t>Mean Bias Difference (MBD),</a:t>
            </a:r>
            <a:r>
              <a:rPr lang="el-GR" sz="2000" dirty="0">
                <a:solidFill>
                  <a:schemeClr val="bg2"/>
                </a:solidFill>
                <a:latin typeface="Times New Roman" panose="02020603050405020304" pitchFamily="18" charset="0"/>
                <a:cs typeface="Times New Roman" panose="02020603050405020304" pitchFamily="18" charset="0"/>
              </a:rPr>
              <a:t> το</a:t>
            </a:r>
            <a:r>
              <a:rPr lang="en-GB" sz="2000" dirty="0">
                <a:solidFill>
                  <a:schemeClr val="bg2"/>
                </a:solidFill>
                <a:latin typeface="Times New Roman" panose="02020603050405020304" pitchFamily="18" charset="0"/>
                <a:cs typeface="Times New Roman" panose="02020603050405020304" pitchFamily="18" charset="0"/>
              </a:rPr>
              <a:t> Root Mean Square Difference (RMSD)</a:t>
            </a:r>
            <a:r>
              <a:rPr lang="el-GR" sz="2000" dirty="0">
                <a:solidFill>
                  <a:schemeClr val="bg2"/>
                </a:solidFill>
                <a:latin typeface="Times New Roman" panose="02020603050405020304" pitchFamily="18" charset="0"/>
                <a:cs typeface="Times New Roman" panose="02020603050405020304" pitchFamily="18" charset="0"/>
              </a:rPr>
              <a:t> και ο</a:t>
            </a:r>
            <a:r>
              <a:rPr lang="en-GB" sz="2000" dirty="0">
                <a:solidFill>
                  <a:schemeClr val="bg2"/>
                </a:solidFill>
                <a:latin typeface="Times New Roman" panose="02020603050405020304" pitchFamily="18" charset="0"/>
                <a:cs typeface="Times New Roman" panose="02020603050405020304" pitchFamily="18" charset="0"/>
              </a:rPr>
              <a:t> Pearson correlation coefficient R</a:t>
            </a:r>
            <a:r>
              <a:rPr lang="el-GR" sz="2000" dirty="0">
                <a:solidFill>
                  <a:schemeClr val="bg2"/>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81953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D9F45A-7282-A11F-0F78-A9B73C71E6AE}"/>
              </a:ext>
            </a:extLst>
          </p:cNvPr>
          <p:cNvSpPr txBox="1"/>
          <p:nvPr/>
        </p:nvSpPr>
        <p:spPr>
          <a:xfrm>
            <a:off x="336331" y="160052"/>
            <a:ext cx="11855669" cy="6863417"/>
          </a:xfrm>
          <a:prstGeom prst="rect">
            <a:avLst/>
          </a:prstGeom>
          <a:noFill/>
        </p:spPr>
        <p:txBody>
          <a:bodyPr wrap="square">
            <a:spAutoFit/>
          </a:bodyPr>
          <a:lstStyle/>
          <a:p>
            <a:r>
              <a:rPr lang="el-GR" sz="2000" dirty="0">
                <a:solidFill>
                  <a:schemeClr val="bg2"/>
                </a:solidFill>
                <a:latin typeface="Times New Roman" panose="02020603050405020304" pitchFamily="18" charset="0"/>
                <a:cs typeface="Times New Roman" panose="02020603050405020304" pitchFamily="18" charset="0"/>
              </a:rPr>
              <a:t>Η μέση διαφορά μεροληψίας </a:t>
            </a:r>
            <a:r>
              <a:rPr lang="en-GB" sz="2000" dirty="0">
                <a:solidFill>
                  <a:schemeClr val="bg2"/>
                </a:solidFill>
                <a:latin typeface="Times New Roman" panose="02020603050405020304" pitchFamily="18" charset="0"/>
                <a:cs typeface="Times New Roman" panose="02020603050405020304" pitchFamily="18" charset="0"/>
              </a:rPr>
              <a:t>(MBD)</a:t>
            </a:r>
            <a:r>
              <a:rPr lang="el-GR" sz="2000" dirty="0">
                <a:solidFill>
                  <a:schemeClr val="bg2"/>
                </a:solidFill>
                <a:latin typeface="Times New Roman" panose="02020603050405020304" pitchFamily="18" charset="0"/>
                <a:cs typeface="Times New Roman" panose="02020603050405020304" pitchFamily="18" charset="0"/>
              </a:rPr>
              <a:t> μετρά τη συστηματική μεροληψία μεταξύ των προβλεπόμενων και των παρατηρούμενων παραμέτρων (Βέλτιστη τιμή: 0).</a:t>
            </a:r>
            <a:endParaRPr lang="en-GB" sz="2000" dirty="0">
              <a:solidFill>
                <a:schemeClr val="bg2"/>
              </a:solidFill>
              <a:latin typeface="Times New Roman" panose="02020603050405020304" pitchFamily="18" charset="0"/>
              <a:cs typeface="Times New Roman" panose="02020603050405020304" pitchFamily="18" charset="0"/>
            </a:endParaRPr>
          </a:p>
          <a:p>
            <a:endParaRPr lang="en-GB" sz="2000" dirty="0">
              <a:solidFill>
                <a:schemeClr val="bg2"/>
              </a:solidFill>
              <a:latin typeface="Times New Roman" panose="02020603050405020304" pitchFamily="18" charset="0"/>
              <a:cs typeface="Times New Roman" panose="02020603050405020304" pitchFamily="18" charset="0"/>
            </a:endParaRPr>
          </a:p>
          <a:p>
            <a:endParaRPr lang="en-GB" sz="2000" dirty="0">
              <a:solidFill>
                <a:schemeClr val="bg2"/>
              </a:solidFill>
              <a:latin typeface="Times New Roman" panose="02020603050405020304" pitchFamily="18" charset="0"/>
              <a:cs typeface="Times New Roman" panose="02020603050405020304" pitchFamily="18" charset="0"/>
            </a:endParaRPr>
          </a:p>
          <a:p>
            <a:endParaRPr lang="en-GB" sz="2000" dirty="0">
              <a:solidFill>
                <a:schemeClr val="bg2"/>
              </a:solidFill>
              <a:latin typeface="Times New Roman" panose="02020603050405020304" pitchFamily="18" charset="0"/>
              <a:cs typeface="Times New Roman" panose="02020603050405020304" pitchFamily="18" charset="0"/>
            </a:endParaRPr>
          </a:p>
          <a:p>
            <a:endParaRPr lang="en-GB" sz="2000" dirty="0">
              <a:solidFill>
                <a:schemeClr val="bg2"/>
              </a:solidFill>
              <a:latin typeface="Times New Roman" panose="02020603050405020304" pitchFamily="18" charset="0"/>
              <a:cs typeface="Times New Roman" panose="02020603050405020304" pitchFamily="18" charset="0"/>
            </a:endParaRPr>
          </a:p>
          <a:p>
            <a:endParaRPr lang="en-GB" sz="2000" dirty="0">
              <a:solidFill>
                <a:schemeClr val="bg2"/>
              </a:solidFill>
              <a:latin typeface="Times New Roman" panose="02020603050405020304" pitchFamily="18" charset="0"/>
              <a:cs typeface="Times New Roman" panose="02020603050405020304" pitchFamily="18" charset="0"/>
            </a:endParaRPr>
          </a:p>
          <a:p>
            <a:r>
              <a:rPr lang="el-GR" sz="2000" dirty="0">
                <a:solidFill>
                  <a:schemeClr val="bg2"/>
                </a:solidFill>
                <a:latin typeface="Times New Roman" panose="02020603050405020304" pitchFamily="18" charset="0"/>
                <a:cs typeface="Times New Roman" panose="02020603050405020304" pitchFamily="18" charset="0"/>
              </a:rPr>
              <a:t>Η διαφορά της μέσης τετραγωνικής ρίζας (RMBD) μετρά την μεροληψία της διασποράς μεταξύ των προβλεπόμενων και των παρατηρούμενων παραμέτρων. (Βέλτιστη τιμή: 0)</a:t>
            </a:r>
            <a:endParaRPr lang="en-GB" sz="2000" dirty="0">
              <a:solidFill>
                <a:schemeClr val="bg2"/>
              </a:solidFill>
              <a:latin typeface="Times New Roman" panose="02020603050405020304" pitchFamily="18" charset="0"/>
              <a:cs typeface="Times New Roman" panose="02020603050405020304" pitchFamily="18" charset="0"/>
            </a:endParaRPr>
          </a:p>
          <a:p>
            <a:endParaRPr lang="en-GB" sz="2000" dirty="0">
              <a:solidFill>
                <a:schemeClr val="bg2"/>
              </a:solidFill>
              <a:latin typeface="Times New Roman" panose="02020603050405020304" pitchFamily="18" charset="0"/>
              <a:cs typeface="Times New Roman" panose="02020603050405020304" pitchFamily="18" charset="0"/>
            </a:endParaRPr>
          </a:p>
          <a:p>
            <a:endParaRPr lang="en-GB" sz="2000" dirty="0">
              <a:solidFill>
                <a:schemeClr val="bg2"/>
              </a:solidFill>
              <a:latin typeface="Times New Roman" panose="02020603050405020304" pitchFamily="18" charset="0"/>
              <a:cs typeface="Times New Roman" panose="02020603050405020304" pitchFamily="18" charset="0"/>
            </a:endParaRPr>
          </a:p>
          <a:p>
            <a:endParaRPr lang="en-GB" sz="2000" dirty="0">
              <a:solidFill>
                <a:schemeClr val="bg2"/>
              </a:solidFill>
              <a:latin typeface="Times New Roman" panose="02020603050405020304" pitchFamily="18" charset="0"/>
              <a:cs typeface="Times New Roman" panose="02020603050405020304" pitchFamily="18" charset="0"/>
            </a:endParaRPr>
          </a:p>
          <a:p>
            <a:endParaRPr lang="en-GB" sz="2000" dirty="0">
              <a:solidFill>
                <a:schemeClr val="bg2"/>
              </a:solidFill>
              <a:latin typeface="Times New Roman" panose="02020603050405020304" pitchFamily="18" charset="0"/>
              <a:cs typeface="Times New Roman" panose="02020603050405020304" pitchFamily="18" charset="0"/>
            </a:endParaRPr>
          </a:p>
          <a:p>
            <a:endParaRPr lang="en-GB" sz="2000" dirty="0">
              <a:solidFill>
                <a:schemeClr val="bg2"/>
              </a:solidFill>
              <a:latin typeface="Times New Roman" panose="02020603050405020304" pitchFamily="18" charset="0"/>
              <a:cs typeface="Times New Roman" panose="02020603050405020304" pitchFamily="18" charset="0"/>
            </a:endParaRPr>
          </a:p>
          <a:p>
            <a:endParaRPr lang="en-GB" sz="2000" dirty="0">
              <a:solidFill>
                <a:schemeClr val="bg2"/>
              </a:solidFill>
              <a:latin typeface="Times New Roman" panose="02020603050405020304" pitchFamily="18" charset="0"/>
              <a:cs typeface="Times New Roman" panose="02020603050405020304" pitchFamily="18" charset="0"/>
            </a:endParaRPr>
          </a:p>
          <a:p>
            <a:r>
              <a:rPr lang="el-GR" sz="2000" dirty="0">
                <a:solidFill>
                  <a:schemeClr val="bg2"/>
                </a:solidFill>
                <a:latin typeface="Times New Roman" panose="02020603050405020304" pitchFamily="18" charset="0"/>
                <a:cs typeface="Times New Roman" panose="02020603050405020304" pitchFamily="18" charset="0"/>
              </a:rPr>
              <a:t>Ο συντελεστής προσδιορισμού (R2) μετρά τη γραμμική συσχέτιση μεταξύ των προβλεπόμενων και των παρατηρούμενων παραμέτρων. (Βέλτιστη τιμή: 1)</a:t>
            </a:r>
            <a:endParaRPr lang="en-GB" sz="2000" dirty="0">
              <a:solidFill>
                <a:schemeClr val="bg2"/>
              </a:solidFill>
              <a:latin typeface="Times New Roman" panose="02020603050405020304" pitchFamily="18" charset="0"/>
              <a:cs typeface="Times New Roman" panose="02020603050405020304" pitchFamily="18" charset="0"/>
            </a:endParaRPr>
          </a:p>
          <a:p>
            <a:endParaRPr lang="en-GB" sz="2000" dirty="0">
              <a:solidFill>
                <a:schemeClr val="bg2"/>
              </a:solidFill>
              <a:latin typeface="Times New Roman" panose="02020603050405020304" pitchFamily="18" charset="0"/>
              <a:cs typeface="Times New Roman" panose="02020603050405020304" pitchFamily="18" charset="0"/>
            </a:endParaRPr>
          </a:p>
          <a:p>
            <a:endParaRPr lang="en-GB" sz="2000" dirty="0">
              <a:solidFill>
                <a:schemeClr val="bg2"/>
              </a:solidFill>
              <a:latin typeface="Times New Roman" panose="02020603050405020304" pitchFamily="18" charset="0"/>
              <a:cs typeface="Times New Roman" panose="02020603050405020304" pitchFamily="18" charset="0"/>
            </a:endParaRPr>
          </a:p>
          <a:p>
            <a:endParaRPr lang="en-GB" sz="2000" dirty="0">
              <a:solidFill>
                <a:schemeClr val="bg2"/>
              </a:solidFill>
              <a:latin typeface="Times New Roman" panose="02020603050405020304" pitchFamily="18" charset="0"/>
              <a:cs typeface="Times New Roman" panose="02020603050405020304" pitchFamily="18" charset="0"/>
            </a:endParaRPr>
          </a:p>
          <a:p>
            <a:endParaRPr lang="en-GB" sz="2000" dirty="0">
              <a:solidFill>
                <a:schemeClr val="bg2"/>
              </a:solidFill>
              <a:latin typeface="Times New Roman" panose="02020603050405020304" pitchFamily="18" charset="0"/>
              <a:cs typeface="Times New Roman" panose="02020603050405020304" pitchFamily="18" charset="0"/>
            </a:endParaRPr>
          </a:p>
          <a:p>
            <a:endParaRPr lang="el-GR" sz="2000" dirty="0">
              <a:solidFill>
                <a:schemeClr val="bg2"/>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D1FE4AF-8CEF-1DA6-4F65-DC28EF4320F5}"/>
              </a:ext>
            </a:extLst>
          </p:cNvPr>
          <p:cNvPicPr>
            <a:picLocks noChangeAspect="1"/>
          </p:cNvPicPr>
          <p:nvPr/>
        </p:nvPicPr>
        <p:blipFill>
          <a:blip r:embed="rId2"/>
          <a:stretch>
            <a:fillRect/>
          </a:stretch>
        </p:blipFill>
        <p:spPr>
          <a:xfrm>
            <a:off x="3409574" y="1101533"/>
            <a:ext cx="5372850" cy="866896"/>
          </a:xfrm>
          <a:prstGeom prst="rect">
            <a:avLst/>
          </a:prstGeom>
        </p:spPr>
      </p:pic>
      <p:pic>
        <p:nvPicPr>
          <p:cNvPr id="7" name="Picture 6">
            <a:extLst>
              <a:ext uri="{FF2B5EF4-FFF2-40B4-BE49-F238E27FC236}">
                <a16:creationId xmlns:a16="http://schemas.microsoft.com/office/drawing/2014/main" id="{FD8054CB-3D30-5909-2AE5-D41EB2D00032}"/>
              </a:ext>
            </a:extLst>
          </p:cNvPr>
          <p:cNvPicPr>
            <a:picLocks noChangeAspect="1"/>
          </p:cNvPicPr>
          <p:nvPr/>
        </p:nvPicPr>
        <p:blipFill>
          <a:blip r:embed="rId3"/>
          <a:stretch>
            <a:fillRect/>
          </a:stretch>
        </p:blipFill>
        <p:spPr>
          <a:xfrm>
            <a:off x="3142837" y="3228947"/>
            <a:ext cx="5906324" cy="1267002"/>
          </a:xfrm>
          <a:prstGeom prst="rect">
            <a:avLst/>
          </a:prstGeom>
        </p:spPr>
      </p:pic>
      <p:pic>
        <p:nvPicPr>
          <p:cNvPr id="9" name="Picture 8">
            <a:extLst>
              <a:ext uri="{FF2B5EF4-FFF2-40B4-BE49-F238E27FC236}">
                <a16:creationId xmlns:a16="http://schemas.microsoft.com/office/drawing/2014/main" id="{89C8A00B-717B-A710-776F-F1D77DAA1DFB}"/>
              </a:ext>
            </a:extLst>
          </p:cNvPr>
          <p:cNvPicPr>
            <a:picLocks noChangeAspect="1"/>
          </p:cNvPicPr>
          <p:nvPr/>
        </p:nvPicPr>
        <p:blipFill>
          <a:blip r:embed="rId4"/>
          <a:stretch>
            <a:fillRect/>
          </a:stretch>
        </p:blipFill>
        <p:spPr>
          <a:xfrm>
            <a:off x="3715835" y="5513183"/>
            <a:ext cx="4760328" cy="1079662"/>
          </a:xfrm>
          <a:prstGeom prst="rect">
            <a:avLst/>
          </a:prstGeom>
        </p:spPr>
      </p:pic>
    </p:spTree>
    <p:extLst>
      <p:ext uri="{BB962C8B-B14F-4D97-AF65-F5344CB8AC3E}">
        <p14:creationId xmlns:p14="http://schemas.microsoft.com/office/powerpoint/2010/main" val="130138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F31E882-FABA-5B28-FFB7-66ADDC2342B6}"/>
              </a:ext>
            </a:extLst>
          </p:cNvPr>
          <p:cNvSpPr txBox="1"/>
          <p:nvPr/>
        </p:nvSpPr>
        <p:spPr>
          <a:xfrm>
            <a:off x="207398" y="298428"/>
            <a:ext cx="9549132" cy="646331"/>
          </a:xfrm>
          <a:prstGeom prst="rect">
            <a:avLst/>
          </a:prstGeom>
          <a:noFill/>
        </p:spPr>
        <p:txBody>
          <a:bodyPr wrap="square" rtlCol="0">
            <a:spAutoFit/>
          </a:bodyPr>
          <a:lstStyle/>
          <a:p>
            <a:r>
              <a:rPr lang="el-GR" sz="3600" dirty="0">
                <a:solidFill>
                  <a:schemeClr val="bg2"/>
                </a:solidFill>
                <a:latin typeface="Times New Roman" panose="02020603050405020304" pitchFamily="18" charset="0"/>
                <a:cs typeface="Times New Roman" panose="02020603050405020304" pitchFamily="18" charset="0"/>
              </a:rPr>
              <a:t>Στόχοι και Προαπαιτούμενα του </a:t>
            </a:r>
            <a:r>
              <a:rPr lang="en-GB" sz="3600" dirty="0">
                <a:solidFill>
                  <a:schemeClr val="bg2"/>
                </a:solidFill>
                <a:latin typeface="Times New Roman" panose="02020603050405020304" pitchFamily="18" charset="0"/>
                <a:cs typeface="Times New Roman" panose="02020603050405020304" pitchFamily="18" charset="0"/>
              </a:rPr>
              <a:t>Site Adaptation</a:t>
            </a:r>
          </a:p>
        </p:txBody>
      </p:sp>
      <p:cxnSp>
        <p:nvCxnSpPr>
          <p:cNvPr id="6" name="Straight Connector 5">
            <a:extLst>
              <a:ext uri="{FF2B5EF4-FFF2-40B4-BE49-F238E27FC236}">
                <a16:creationId xmlns:a16="http://schemas.microsoft.com/office/drawing/2014/main" id="{7EA4AA0B-17DF-6F85-B0D1-907C7D8D6E65}"/>
              </a:ext>
            </a:extLst>
          </p:cNvPr>
          <p:cNvCxnSpPr>
            <a:cxnSpLocks/>
          </p:cNvCxnSpPr>
          <p:nvPr/>
        </p:nvCxnSpPr>
        <p:spPr>
          <a:xfrm>
            <a:off x="6096000" y="1324303"/>
            <a:ext cx="0" cy="312035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B2E9466-191A-F319-23AF-4322C629A678}"/>
              </a:ext>
            </a:extLst>
          </p:cNvPr>
          <p:cNvSpPr txBox="1"/>
          <p:nvPr/>
        </p:nvSpPr>
        <p:spPr>
          <a:xfrm>
            <a:off x="867706" y="1355883"/>
            <a:ext cx="4903076" cy="3477875"/>
          </a:xfrm>
          <a:prstGeom prst="rect">
            <a:avLst/>
          </a:prstGeom>
          <a:noFill/>
        </p:spPr>
        <p:txBody>
          <a:bodyPr wrap="square">
            <a:spAutoFit/>
          </a:bodyPr>
          <a:lstStyle/>
          <a:p>
            <a:r>
              <a:rPr lang="el-GR" sz="2000" dirty="0">
                <a:solidFill>
                  <a:schemeClr val="bg2"/>
                </a:solidFill>
                <a:latin typeface="Times New Roman" panose="02020603050405020304" pitchFamily="18" charset="0"/>
                <a:cs typeface="Times New Roman" panose="02020603050405020304" pitchFamily="18" charset="0"/>
              </a:rPr>
              <a:t>ΣΤΟΧΟΙ</a:t>
            </a:r>
          </a:p>
          <a:p>
            <a:pPr marL="285750" indent="-285750">
              <a:buFont typeface="Arial" panose="020B0604020202020204" pitchFamily="34" charset="0"/>
              <a:buChar char="•"/>
            </a:pPr>
            <a:r>
              <a:rPr lang="el-GR" sz="2000" dirty="0">
                <a:solidFill>
                  <a:schemeClr val="bg2"/>
                </a:solidFill>
                <a:latin typeface="Times New Roman" panose="02020603050405020304" pitchFamily="18" charset="0"/>
                <a:cs typeface="Times New Roman" panose="02020603050405020304" pitchFamily="18" charset="0"/>
              </a:rPr>
              <a:t>Μειωμένα συστηματικά σφάλματα και σφαλμάτων διασποράς</a:t>
            </a:r>
          </a:p>
          <a:p>
            <a:pPr marL="285750" indent="-285750">
              <a:buFont typeface="Arial" panose="020B0604020202020204" pitchFamily="34" charset="0"/>
              <a:buChar char="•"/>
            </a:pPr>
            <a:r>
              <a:rPr lang="el-GR" sz="2000" dirty="0">
                <a:solidFill>
                  <a:schemeClr val="bg2"/>
                </a:solidFill>
                <a:latin typeface="Times New Roman" panose="02020603050405020304" pitchFamily="18" charset="0"/>
                <a:cs typeface="Times New Roman" panose="02020603050405020304" pitchFamily="18" charset="0"/>
              </a:rPr>
              <a:t>Βελτιωμένη προσαρμογή των δεδομένων σε αθροιστικές συναρτήσεις κατανομής (</a:t>
            </a:r>
            <a:r>
              <a:rPr lang="en-GB" sz="2000" dirty="0">
                <a:solidFill>
                  <a:schemeClr val="bg2"/>
                </a:solidFill>
                <a:latin typeface="Times New Roman" panose="02020603050405020304" pitchFamily="18" charset="0"/>
                <a:cs typeface="Times New Roman" panose="02020603050405020304" pitchFamily="18" charset="0"/>
              </a:rPr>
              <a:t>Cumulative Distribution Function </a:t>
            </a:r>
            <a:r>
              <a:rPr lang="el-GR" sz="2000" dirty="0">
                <a:solidFill>
                  <a:schemeClr val="bg2"/>
                </a:solidFill>
                <a:latin typeface="Times New Roman" panose="02020603050405020304" pitchFamily="18" charset="0"/>
                <a:cs typeface="Times New Roman" panose="02020603050405020304" pitchFamily="18" charset="0"/>
              </a:rPr>
              <a:t>- </a:t>
            </a:r>
            <a:r>
              <a:rPr lang="en-GB" sz="2000" dirty="0">
                <a:solidFill>
                  <a:schemeClr val="bg2"/>
                </a:solidFill>
                <a:latin typeface="Times New Roman" panose="02020603050405020304" pitchFamily="18" charset="0"/>
                <a:cs typeface="Times New Roman" panose="02020603050405020304" pitchFamily="18" charset="0"/>
              </a:rPr>
              <a:t>CDF)</a:t>
            </a:r>
          </a:p>
          <a:p>
            <a:pPr marL="285750" indent="-285750">
              <a:buFont typeface="Arial" panose="020B0604020202020204" pitchFamily="34" charset="0"/>
              <a:buChar char="•"/>
            </a:pPr>
            <a:r>
              <a:rPr lang="el-GR" sz="2000" dirty="0">
                <a:solidFill>
                  <a:schemeClr val="bg2"/>
                </a:solidFill>
                <a:latin typeface="Times New Roman" panose="02020603050405020304" pitchFamily="18" charset="0"/>
                <a:cs typeface="Times New Roman" panose="02020603050405020304" pitchFamily="18" charset="0"/>
              </a:rPr>
              <a:t>Βελτιωμένη αντιπροσωπευτικότητα των δεδομένων</a:t>
            </a:r>
          </a:p>
          <a:p>
            <a:pPr marL="285750" indent="-285750">
              <a:buFont typeface="Arial" panose="020B0604020202020204" pitchFamily="34" charset="0"/>
              <a:buChar char="•"/>
            </a:pPr>
            <a:r>
              <a:rPr lang="el-GR" sz="2000" dirty="0">
                <a:solidFill>
                  <a:schemeClr val="bg2"/>
                </a:solidFill>
                <a:latin typeface="Times New Roman" panose="02020603050405020304" pitchFamily="18" charset="0"/>
                <a:cs typeface="Times New Roman" panose="02020603050405020304" pitchFamily="18" charset="0"/>
              </a:rPr>
              <a:t>Διατήρηση των ημερήσιων προφίλ</a:t>
            </a:r>
          </a:p>
          <a:p>
            <a:pPr marL="285750" indent="-285750">
              <a:buFont typeface="Arial" panose="020B0604020202020204" pitchFamily="34" charset="0"/>
              <a:buChar char="•"/>
            </a:pPr>
            <a:r>
              <a:rPr lang="el-GR" sz="2000" dirty="0">
                <a:solidFill>
                  <a:schemeClr val="bg2"/>
                </a:solidFill>
                <a:latin typeface="Times New Roman" panose="02020603050405020304" pitchFamily="18" charset="0"/>
                <a:cs typeface="Times New Roman" panose="02020603050405020304" pitchFamily="18" charset="0"/>
              </a:rPr>
              <a:t>Διατήρηση της συνοχής των τιμών των </a:t>
            </a:r>
            <a:r>
              <a:rPr lang="en-GB" sz="2000" dirty="0">
                <a:solidFill>
                  <a:schemeClr val="bg2"/>
                </a:solidFill>
                <a:latin typeface="Times New Roman" panose="02020603050405020304" pitchFamily="18" charset="0"/>
                <a:cs typeface="Times New Roman" panose="02020603050405020304" pitchFamily="18" charset="0"/>
              </a:rPr>
              <a:t>GHI, DIF</a:t>
            </a:r>
            <a:r>
              <a:rPr lang="el-GR" sz="2000" dirty="0">
                <a:solidFill>
                  <a:schemeClr val="bg2"/>
                </a:solidFill>
                <a:latin typeface="Times New Roman" panose="02020603050405020304" pitchFamily="18" charset="0"/>
                <a:cs typeface="Times New Roman" panose="02020603050405020304" pitchFamily="18" charset="0"/>
              </a:rPr>
              <a:t> και</a:t>
            </a:r>
            <a:r>
              <a:rPr lang="en-GB" sz="2000" dirty="0">
                <a:solidFill>
                  <a:schemeClr val="bg2"/>
                </a:solidFill>
                <a:latin typeface="Times New Roman" panose="02020603050405020304" pitchFamily="18" charset="0"/>
                <a:cs typeface="Times New Roman" panose="02020603050405020304" pitchFamily="18" charset="0"/>
              </a:rPr>
              <a:t> DNI </a:t>
            </a:r>
            <a:r>
              <a:rPr lang="el-GR" sz="2000" dirty="0">
                <a:solidFill>
                  <a:schemeClr val="bg2"/>
                </a:solidFill>
                <a:latin typeface="Times New Roman" panose="02020603050405020304" pitchFamily="18" charset="0"/>
                <a:cs typeface="Times New Roman" panose="02020603050405020304" pitchFamily="18" charset="0"/>
              </a:rPr>
              <a:t>ακτινοβολιών</a:t>
            </a:r>
          </a:p>
        </p:txBody>
      </p:sp>
      <p:sp>
        <p:nvSpPr>
          <p:cNvPr id="10" name="TextBox 9">
            <a:extLst>
              <a:ext uri="{FF2B5EF4-FFF2-40B4-BE49-F238E27FC236}">
                <a16:creationId xmlns:a16="http://schemas.microsoft.com/office/drawing/2014/main" id="{B84146E8-9AB3-9F8E-BCBC-74CF73E9869A}"/>
              </a:ext>
            </a:extLst>
          </p:cNvPr>
          <p:cNvSpPr txBox="1"/>
          <p:nvPr/>
        </p:nvSpPr>
        <p:spPr>
          <a:xfrm>
            <a:off x="6725416" y="1355883"/>
            <a:ext cx="4903076" cy="3170099"/>
          </a:xfrm>
          <a:prstGeom prst="rect">
            <a:avLst/>
          </a:prstGeom>
          <a:noFill/>
        </p:spPr>
        <p:txBody>
          <a:bodyPr wrap="square">
            <a:spAutoFit/>
          </a:bodyPr>
          <a:lstStyle/>
          <a:p>
            <a:r>
              <a:rPr lang="el-GR" sz="2000" dirty="0">
                <a:solidFill>
                  <a:schemeClr val="bg2"/>
                </a:solidFill>
                <a:latin typeface="Times New Roman" panose="02020603050405020304" pitchFamily="18" charset="0"/>
                <a:cs typeface="Times New Roman" panose="02020603050405020304" pitchFamily="18" charset="0"/>
              </a:rPr>
              <a:t>ΠΡΟΑΠΑΙΤΟΥΜΕΝΑ</a:t>
            </a:r>
          </a:p>
          <a:p>
            <a:pPr marL="285750" indent="-285750">
              <a:buFont typeface="Arial" panose="020B0604020202020204" pitchFamily="34" charset="0"/>
              <a:buChar char="•"/>
            </a:pPr>
            <a:r>
              <a:rPr lang="el-GR" sz="2000" dirty="0">
                <a:solidFill>
                  <a:schemeClr val="bg2"/>
                </a:solidFill>
                <a:latin typeface="Times New Roman" panose="02020603050405020304" pitchFamily="18" charset="0"/>
                <a:cs typeface="Times New Roman" panose="02020603050405020304" pitchFamily="18" charset="0"/>
              </a:rPr>
              <a:t>Μετρήσεις υψηλής ποιότητας των ηλιακών ακτινοβολιών (</a:t>
            </a:r>
            <a:r>
              <a:rPr lang="en-GB" sz="2000" dirty="0">
                <a:solidFill>
                  <a:schemeClr val="bg2"/>
                </a:solidFill>
                <a:latin typeface="Times New Roman" panose="02020603050405020304" pitchFamily="18" charset="0"/>
                <a:cs typeface="Times New Roman" panose="02020603050405020304" pitchFamily="18" charset="0"/>
              </a:rPr>
              <a:t>GHI, DIF</a:t>
            </a:r>
            <a:r>
              <a:rPr lang="el-GR" sz="2000" dirty="0">
                <a:solidFill>
                  <a:schemeClr val="bg2"/>
                </a:solidFill>
                <a:latin typeface="Times New Roman" panose="02020603050405020304" pitchFamily="18" charset="0"/>
                <a:cs typeface="Times New Roman" panose="02020603050405020304" pitchFamily="18" charset="0"/>
              </a:rPr>
              <a:t> και</a:t>
            </a:r>
            <a:r>
              <a:rPr lang="en-GB" sz="2000" dirty="0">
                <a:solidFill>
                  <a:schemeClr val="bg2"/>
                </a:solidFill>
                <a:latin typeface="Times New Roman" panose="02020603050405020304" pitchFamily="18" charset="0"/>
                <a:cs typeface="Times New Roman" panose="02020603050405020304" pitchFamily="18" charset="0"/>
              </a:rPr>
              <a:t> DN</a:t>
            </a:r>
            <a:r>
              <a:rPr lang="el-GR" sz="2000" dirty="0">
                <a:solidFill>
                  <a:schemeClr val="bg2"/>
                </a:solidFill>
                <a:latin typeface="Times New Roman" panose="02020603050405020304" pitchFamily="18" charset="0"/>
                <a:cs typeface="Times New Roman" panose="02020603050405020304" pitchFamily="18" charset="0"/>
              </a:rPr>
              <a:t>Ι)</a:t>
            </a:r>
          </a:p>
          <a:p>
            <a:pPr marL="285750" indent="-285750">
              <a:buFont typeface="Arial" panose="020B0604020202020204" pitchFamily="34" charset="0"/>
              <a:buChar char="•"/>
            </a:pPr>
            <a:r>
              <a:rPr lang="el-GR" sz="2000" dirty="0">
                <a:solidFill>
                  <a:schemeClr val="bg2"/>
                </a:solidFill>
                <a:latin typeface="Times New Roman" panose="02020603050405020304" pitchFamily="18" charset="0"/>
                <a:cs typeface="Times New Roman" panose="02020603050405020304" pitchFamily="18" charset="0"/>
              </a:rPr>
              <a:t>Μετρήσεις από επίγειους σταθμούς με υψηλή ακρίβεια για διάστημα τουλάχιστον 12 μηνών</a:t>
            </a:r>
          </a:p>
          <a:p>
            <a:pPr marL="285750" indent="-285750">
              <a:buFont typeface="Arial" panose="020B0604020202020204" pitchFamily="34" charset="0"/>
              <a:buChar char="•"/>
            </a:pPr>
            <a:r>
              <a:rPr lang="el-GR" sz="2000" dirty="0">
                <a:solidFill>
                  <a:schemeClr val="bg2"/>
                </a:solidFill>
                <a:latin typeface="Times New Roman" panose="02020603050405020304" pitchFamily="18" charset="0"/>
                <a:cs typeface="Times New Roman" panose="02020603050405020304" pitchFamily="18" charset="0"/>
              </a:rPr>
              <a:t>Υψηλής ποιότητας χρονοσειρές που προέρχονται είτε από μοντέλα είτε από δορυφόρους για διάστημα τουλάχιστον 10 ετών </a:t>
            </a:r>
          </a:p>
        </p:txBody>
      </p:sp>
      <p:sp>
        <p:nvSpPr>
          <p:cNvPr id="12" name="Rectangle: Rounded Corners 11">
            <a:extLst>
              <a:ext uri="{FF2B5EF4-FFF2-40B4-BE49-F238E27FC236}">
                <a16:creationId xmlns:a16="http://schemas.microsoft.com/office/drawing/2014/main" id="{1D12617A-C1DC-AFA3-FE6A-FEDA9469C974}"/>
              </a:ext>
            </a:extLst>
          </p:cNvPr>
          <p:cNvSpPr/>
          <p:nvPr/>
        </p:nvSpPr>
        <p:spPr>
          <a:xfrm>
            <a:off x="1321435" y="5105271"/>
            <a:ext cx="9549129" cy="1124263"/>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l-GR" sz="2000" dirty="0">
                <a:latin typeface="Times New Roman" panose="02020603050405020304" pitchFamily="18" charset="0"/>
                <a:cs typeface="Times New Roman" panose="02020603050405020304" pitchFamily="18" charset="0"/>
              </a:rPr>
              <a:t>Αποτέλεσμα είναι να λάβουμε χρονοσειρές ηλιακής ακτινοβολίας με μειωμένη αβεβαιότητα.</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6617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Εικόνα 45">
            <a:extLst>
              <a:ext uri="{FF2B5EF4-FFF2-40B4-BE49-F238E27FC236}">
                <a16:creationId xmlns:a16="http://schemas.microsoft.com/office/drawing/2014/main" id="{BC6E14B6-6C27-DB80-C3DF-4EC4C5CD7464}"/>
              </a:ext>
            </a:extLst>
          </p:cNvPr>
          <p:cNvPicPr>
            <a:picLocks noChangeAspect="1"/>
          </p:cNvPicPr>
          <p:nvPr/>
        </p:nvPicPr>
        <p:blipFill>
          <a:blip r:embed="rId2"/>
          <a:stretch>
            <a:fillRect/>
          </a:stretch>
        </p:blipFill>
        <p:spPr>
          <a:xfrm>
            <a:off x="3184198" y="1986266"/>
            <a:ext cx="5712805" cy="3448231"/>
          </a:xfrm>
          <a:prstGeom prst="rect">
            <a:avLst/>
          </a:prstGeom>
        </p:spPr>
      </p:pic>
      <p:sp>
        <p:nvSpPr>
          <p:cNvPr id="4" name="TextBox 3">
            <a:extLst>
              <a:ext uri="{FF2B5EF4-FFF2-40B4-BE49-F238E27FC236}">
                <a16:creationId xmlns:a16="http://schemas.microsoft.com/office/drawing/2014/main" id="{A2AEE9B2-8A3D-0000-51B7-2F4713F5BE62}"/>
              </a:ext>
            </a:extLst>
          </p:cNvPr>
          <p:cNvSpPr txBox="1"/>
          <p:nvPr/>
        </p:nvSpPr>
        <p:spPr>
          <a:xfrm rot="10800000" flipV="1">
            <a:off x="299110" y="5591230"/>
            <a:ext cx="11482983" cy="1009268"/>
          </a:xfrm>
          <a:prstGeom prst="rect">
            <a:avLst/>
          </a:prstGeom>
          <a:noFill/>
        </p:spPr>
        <p:txBody>
          <a:bodyPr wrap="square" rtlCol="0">
            <a:spAutoFit/>
          </a:bodyPr>
          <a:lstStyle/>
          <a:p>
            <a:pPr algn="just"/>
            <a:r>
              <a:rPr lang="el-GR" sz="2000" dirty="0">
                <a:solidFill>
                  <a:schemeClr val="bg2"/>
                </a:solidFill>
                <a:latin typeface="Times New Roman" panose="02020603050405020304" pitchFamily="18" charset="0"/>
                <a:cs typeface="Times New Roman" panose="02020603050405020304" pitchFamily="18" charset="0"/>
              </a:rPr>
              <a:t>Δεδομένα επίσης είχαμε για την </a:t>
            </a:r>
            <a:r>
              <a:rPr lang="el-GR" sz="2000" b="1" dirty="0">
                <a:solidFill>
                  <a:schemeClr val="accent5">
                    <a:lumMod val="75000"/>
                  </a:schemeClr>
                </a:solidFill>
                <a:latin typeface="Times New Roman" panose="02020603050405020304" pitchFamily="18" charset="0"/>
                <a:cs typeface="Times New Roman" panose="02020603050405020304" pitchFamily="18" charset="0"/>
              </a:rPr>
              <a:t>περίοδο 01-01-2015 έως 31-12-2019 </a:t>
            </a:r>
            <a:r>
              <a:rPr lang="el-GR" sz="2000" dirty="0">
                <a:solidFill>
                  <a:schemeClr val="bg2"/>
                </a:solidFill>
                <a:latin typeface="Times New Roman" panose="02020603050405020304" pitchFamily="18" charset="0"/>
                <a:cs typeface="Times New Roman" panose="02020603050405020304" pitchFamily="18" charset="0"/>
              </a:rPr>
              <a:t>με συχνότητα 1 λεπτού με σκοπό τον έλεγχο της μεθοδολογίας που εφαρμόσαμε. Επιπρόσθετα δεδομένα που διαθέτουμε και για τις 2 περιόδους αποτελούν η ακτινοβολία στο άνω όριο της ατμόσφαιρας καθώς και η ηλιακή ζενίθια γωνία. </a:t>
            </a:r>
            <a:endParaRPr lang="en-GB" sz="2000" dirty="0">
              <a:solidFill>
                <a:schemeClr val="bg2"/>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CC30620-DC98-C538-AED0-47EA05F92195}"/>
              </a:ext>
            </a:extLst>
          </p:cNvPr>
          <p:cNvSpPr txBox="1"/>
          <p:nvPr/>
        </p:nvSpPr>
        <p:spPr>
          <a:xfrm>
            <a:off x="299111" y="75208"/>
            <a:ext cx="11482985" cy="1754326"/>
          </a:xfrm>
          <a:prstGeom prst="rect">
            <a:avLst/>
          </a:prstGeom>
          <a:noFill/>
        </p:spPr>
        <p:txBody>
          <a:bodyPr wrap="square">
            <a:spAutoFit/>
          </a:bodyPr>
          <a:lstStyle/>
          <a:p>
            <a:pPr algn="just"/>
            <a:r>
              <a:rPr lang="el-GR" sz="1800" dirty="0">
                <a:solidFill>
                  <a:schemeClr val="bg2"/>
                </a:solidFill>
                <a:latin typeface="Times New Roman" panose="02020603050405020304" pitchFamily="18" charset="0"/>
                <a:cs typeface="Times New Roman" panose="02020603050405020304" pitchFamily="18" charset="0"/>
              </a:rPr>
              <a:t>Στην παρακάτω εικόνα παρουσιάζεται ένα σχεδιάγραμμα που περιγράφει την διαδικασία του </a:t>
            </a:r>
            <a:r>
              <a:rPr lang="en-GB" sz="1800" dirty="0">
                <a:solidFill>
                  <a:schemeClr val="bg2"/>
                </a:solidFill>
                <a:latin typeface="Times New Roman" panose="02020603050405020304" pitchFamily="18" charset="0"/>
                <a:cs typeface="Times New Roman" panose="02020603050405020304" pitchFamily="18" charset="0"/>
              </a:rPr>
              <a:t>site adaptation. </a:t>
            </a:r>
            <a:r>
              <a:rPr lang="el-GR" sz="1800" dirty="0">
                <a:solidFill>
                  <a:schemeClr val="bg2"/>
                </a:solidFill>
                <a:latin typeface="Times New Roman" panose="02020603050405020304" pitchFamily="18" charset="0"/>
                <a:cs typeface="Times New Roman" panose="02020603050405020304" pitchFamily="18" charset="0"/>
              </a:rPr>
              <a:t>Στην παρούσα εργασία χρησιμοποιήθηκαν επίγεια δεδομένα για την ολική ακτινοβολία από το Εργαστήριο Φυσικής της Ατμόσφαιρας του τμήματος Φυσικής του Πανεπιστημίου Πατρών για το διάστημα </a:t>
            </a:r>
            <a:r>
              <a:rPr lang="el-GR" sz="1800" b="1" dirty="0">
                <a:solidFill>
                  <a:schemeClr val="accent5">
                    <a:lumMod val="75000"/>
                  </a:schemeClr>
                </a:solidFill>
                <a:latin typeface="Times New Roman" panose="02020603050405020304" pitchFamily="18" charset="0"/>
                <a:cs typeface="Times New Roman" panose="02020603050405020304" pitchFamily="18" charset="0"/>
              </a:rPr>
              <a:t>01-01-2019 έως 31-12-2020 </a:t>
            </a:r>
            <a:r>
              <a:rPr lang="el-GR" sz="1800" dirty="0">
                <a:solidFill>
                  <a:schemeClr val="bg2"/>
                </a:solidFill>
                <a:latin typeface="Times New Roman" panose="02020603050405020304" pitchFamily="18" charset="0"/>
                <a:cs typeface="Times New Roman" panose="02020603050405020304" pitchFamily="18" charset="0"/>
              </a:rPr>
              <a:t>με συχνότητα του 1 λεπτού τα οποία από εδώ και στο εξής θα αναφέρονται ως παρατηρούμενα δεδομένα (</a:t>
            </a:r>
            <a:r>
              <a:rPr lang="el-GR" sz="1800" dirty="0" err="1">
                <a:solidFill>
                  <a:schemeClr val="bg2"/>
                </a:solidFill>
                <a:latin typeface="Times New Roman" panose="02020603050405020304" pitchFamily="18" charset="0"/>
                <a:cs typeface="Times New Roman" panose="02020603050405020304" pitchFamily="18" charset="0"/>
              </a:rPr>
              <a:t>observed</a:t>
            </a:r>
            <a:r>
              <a:rPr lang="el-GR" sz="1800" dirty="0">
                <a:solidFill>
                  <a:schemeClr val="bg2"/>
                </a:solidFill>
                <a:latin typeface="Times New Roman" panose="02020603050405020304" pitchFamily="18" charset="0"/>
                <a:cs typeface="Times New Roman" panose="02020603050405020304" pitchFamily="18" charset="0"/>
              </a:rPr>
              <a:t>) και δεδομένα για την ολική ακτινοβολία από την βάση δεδομένων του CAMS </a:t>
            </a:r>
            <a:r>
              <a:rPr lang="el-GR" sz="1800" dirty="0" err="1">
                <a:solidFill>
                  <a:schemeClr val="bg2"/>
                </a:solidFill>
                <a:latin typeface="Times New Roman" panose="02020603050405020304" pitchFamily="18" charset="0"/>
                <a:cs typeface="Times New Roman" panose="02020603050405020304" pitchFamily="18" charset="0"/>
              </a:rPr>
              <a:t>Radiation</a:t>
            </a:r>
            <a:r>
              <a:rPr lang="el-GR" sz="1800" dirty="0">
                <a:solidFill>
                  <a:schemeClr val="bg2"/>
                </a:solidFill>
                <a:latin typeface="Times New Roman" panose="02020603050405020304" pitchFamily="18" charset="0"/>
                <a:cs typeface="Times New Roman" panose="02020603050405020304" pitchFamily="18" charset="0"/>
              </a:rPr>
              <a:t> </a:t>
            </a:r>
            <a:r>
              <a:rPr lang="el-GR" sz="1800" dirty="0" err="1">
                <a:solidFill>
                  <a:schemeClr val="bg2"/>
                </a:solidFill>
                <a:latin typeface="Times New Roman" panose="02020603050405020304" pitchFamily="18" charset="0"/>
                <a:cs typeface="Times New Roman" panose="02020603050405020304" pitchFamily="18" charset="0"/>
              </a:rPr>
              <a:t>Service</a:t>
            </a:r>
            <a:r>
              <a:rPr lang="el-GR" sz="1800" dirty="0">
                <a:solidFill>
                  <a:schemeClr val="bg2"/>
                </a:solidFill>
                <a:latin typeface="Times New Roman" panose="02020603050405020304" pitchFamily="18" charset="0"/>
                <a:cs typeface="Times New Roman" panose="02020603050405020304" pitchFamily="18" charset="0"/>
              </a:rPr>
              <a:t> για το ίδιο διάστημα τα οποία θα αναφέρονται ως </a:t>
            </a:r>
            <a:r>
              <a:rPr lang="el-GR" sz="1800" dirty="0" err="1">
                <a:solidFill>
                  <a:schemeClr val="bg2"/>
                </a:solidFill>
                <a:latin typeface="Times New Roman" panose="02020603050405020304" pitchFamily="18" charset="0"/>
                <a:cs typeface="Times New Roman" panose="02020603050405020304" pitchFamily="18" charset="0"/>
              </a:rPr>
              <a:t>μοντελοποιημένα</a:t>
            </a:r>
            <a:r>
              <a:rPr lang="el-GR" sz="1800" dirty="0">
                <a:solidFill>
                  <a:schemeClr val="bg2"/>
                </a:solidFill>
                <a:latin typeface="Times New Roman" panose="02020603050405020304" pitchFamily="18" charset="0"/>
                <a:cs typeface="Times New Roman" panose="02020603050405020304" pitchFamily="18" charset="0"/>
              </a:rPr>
              <a:t> (</a:t>
            </a:r>
            <a:r>
              <a:rPr lang="el-GR" sz="1800" dirty="0" err="1">
                <a:solidFill>
                  <a:schemeClr val="bg2"/>
                </a:solidFill>
                <a:latin typeface="Times New Roman" panose="02020603050405020304" pitchFamily="18" charset="0"/>
                <a:cs typeface="Times New Roman" panose="02020603050405020304" pitchFamily="18" charset="0"/>
              </a:rPr>
              <a:t>modeled</a:t>
            </a:r>
            <a:r>
              <a:rPr lang="el-GR" sz="1800" dirty="0">
                <a:solidFill>
                  <a:schemeClr val="bg2"/>
                </a:solidFill>
                <a:latin typeface="Times New Roman" panose="02020603050405020304" pitchFamily="18" charset="0"/>
                <a:cs typeface="Times New Roman" panose="02020603050405020304" pitchFamily="18" charset="0"/>
              </a:rPr>
              <a:t>). </a:t>
            </a:r>
            <a:endParaRPr lang="en-GB" dirty="0"/>
          </a:p>
        </p:txBody>
      </p:sp>
    </p:spTree>
    <p:extLst>
      <p:ext uri="{BB962C8B-B14F-4D97-AF65-F5344CB8AC3E}">
        <p14:creationId xmlns:p14="http://schemas.microsoft.com/office/powerpoint/2010/main" val="32609322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9A8BF56-3D3E-6958-2FF7-F069A669DEFB}"/>
              </a:ext>
            </a:extLst>
          </p:cNvPr>
          <p:cNvPicPr>
            <a:picLocks noChangeAspect="1"/>
          </p:cNvPicPr>
          <p:nvPr/>
        </p:nvPicPr>
        <p:blipFill>
          <a:blip r:embed="rId2"/>
          <a:stretch>
            <a:fillRect/>
          </a:stretch>
        </p:blipFill>
        <p:spPr>
          <a:xfrm>
            <a:off x="2542125" y="3123200"/>
            <a:ext cx="7107750" cy="3213312"/>
          </a:xfrm>
          <a:prstGeom prst="rect">
            <a:avLst/>
          </a:prstGeom>
        </p:spPr>
      </p:pic>
      <p:sp>
        <p:nvSpPr>
          <p:cNvPr id="5" name="TextBox 4">
            <a:extLst>
              <a:ext uri="{FF2B5EF4-FFF2-40B4-BE49-F238E27FC236}">
                <a16:creationId xmlns:a16="http://schemas.microsoft.com/office/drawing/2014/main" id="{8B25EEC0-22D6-59F5-96DD-C6D8D1F4C9C0}"/>
              </a:ext>
            </a:extLst>
          </p:cNvPr>
          <p:cNvSpPr txBox="1"/>
          <p:nvPr/>
        </p:nvSpPr>
        <p:spPr>
          <a:xfrm>
            <a:off x="207398" y="790027"/>
            <a:ext cx="11859684" cy="2246769"/>
          </a:xfrm>
          <a:prstGeom prst="rect">
            <a:avLst/>
          </a:prstGeom>
          <a:noFill/>
        </p:spPr>
        <p:txBody>
          <a:bodyPr wrap="square" rtlCol="0">
            <a:spAutoFit/>
          </a:bodyPr>
          <a:lstStyle/>
          <a:p>
            <a:pPr algn="just"/>
            <a:r>
              <a:rPr lang="el-GR" sz="2000" dirty="0">
                <a:solidFill>
                  <a:schemeClr val="bg2"/>
                </a:solidFill>
                <a:latin typeface="Times New Roman" panose="02020603050405020304" pitchFamily="18" charset="0"/>
                <a:cs typeface="Times New Roman" panose="02020603050405020304" pitchFamily="18" charset="0"/>
              </a:rPr>
              <a:t>Το πρώτο βήμα αποτελεί ο διαχωρισμός των δεδομένων σε 2 περιόδους: στην </a:t>
            </a:r>
            <a:r>
              <a:rPr lang="el-GR" sz="2000" b="1" dirty="0" err="1">
                <a:solidFill>
                  <a:schemeClr val="accent5">
                    <a:lumMod val="75000"/>
                  </a:schemeClr>
                </a:solidFill>
                <a:latin typeface="Times New Roman" panose="02020603050405020304" pitchFamily="18" charset="0"/>
                <a:cs typeface="Times New Roman" panose="02020603050405020304" pitchFamily="18" charset="0"/>
              </a:rPr>
              <a:t>training</a:t>
            </a:r>
            <a:r>
              <a:rPr lang="el-GR" sz="2000" dirty="0">
                <a:solidFill>
                  <a:schemeClr val="bg2"/>
                </a:solidFill>
                <a:latin typeface="Times New Roman" panose="02020603050405020304" pitchFamily="18" charset="0"/>
                <a:cs typeface="Times New Roman" panose="02020603050405020304" pitchFamily="18" charset="0"/>
              </a:rPr>
              <a:t> (01-01-2019 έως 31-12-2020) όπου χρησιμοποιήσαμε για να δημιουργήσουμε το μοντέλο του </a:t>
            </a:r>
            <a:r>
              <a:rPr lang="el-GR" sz="2000" dirty="0" err="1">
                <a:solidFill>
                  <a:schemeClr val="bg2"/>
                </a:solidFill>
                <a:latin typeface="Times New Roman" panose="02020603050405020304" pitchFamily="18" charset="0"/>
                <a:cs typeface="Times New Roman" panose="02020603050405020304" pitchFamily="18" charset="0"/>
              </a:rPr>
              <a:t>site</a:t>
            </a:r>
            <a:r>
              <a:rPr lang="el-GR" sz="2000" dirty="0">
                <a:solidFill>
                  <a:schemeClr val="bg2"/>
                </a:solidFill>
                <a:latin typeface="Times New Roman" panose="02020603050405020304" pitchFamily="18" charset="0"/>
                <a:cs typeface="Times New Roman" panose="02020603050405020304" pitchFamily="18" charset="0"/>
              </a:rPr>
              <a:t> </a:t>
            </a:r>
            <a:r>
              <a:rPr lang="el-GR" sz="2000" dirty="0" err="1">
                <a:solidFill>
                  <a:schemeClr val="bg2"/>
                </a:solidFill>
                <a:latin typeface="Times New Roman" panose="02020603050405020304" pitchFamily="18" charset="0"/>
                <a:cs typeface="Times New Roman" panose="02020603050405020304" pitchFamily="18" charset="0"/>
              </a:rPr>
              <a:t>adaptation</a:t>
            </a:r>
            <a:r>
              <a:rPr lang="el-GR" sz="2000" dirty="0">
                <a:solidFill>
                  <a:schemeClr val="bg2"/>
                </a:solidFill>
                <a:latin typeface="Times New Roman" panose="02020603050405020304" pitchFamily="18" charset="0"/>
                <a:cs typeface="Times New Roman" panose="02020603050405020304" pitchFamily="18" charset="0"/>
              </a:rPr>
              <a:t> και στην </a:t>
            </a:r>
            <a:r>
              <a:rPr lang="el-GR" sz="2000" b="1" dirty="0" err="1">
                <a:solidFill>
                  <a:schemeClr val="accent5">
                    <a:lumMod val="75000"/>
                  </a:schemeClr>
                </a:solidFill>
                <a:latin typeface="Times New Roman" panose="02020603050405020304" pitchFamily="18" charset="0"/>
                <a:cs typeface="Times New Roman" panose="02020603050405020304" pitchFamily="18" charset="0"/>
              </a:rPr>
              <a:t>testing</a:t>
            </a:r>
            <a:r>
              <a:rPr lang="el-GR" sz="2000" dirty="0">
                <a:solidFill>
                  <a:schemeClr val="bg2"/>
                </a:solidFill>
                <a:latin typeface="Times New Roman" panose="02020603050405020304" pitchFamily="18" charset="0"/>
                <a:cs typeface="Times New Roman" panose="02020603050405020304" pitchFamily="18" charset="0"/>
              </a:rPr>
              <a:t> (01-01-2015 έως 31-12-2019) κατά την οποία ελέγξαμε τα αποτελέσματά μας. Για την παρούσα εργασία εφαρμόσαμε 2 μεθόδους: το </a:t>
            </a:r>
            <a:r>
              <a:rPr lang="en-GB" sz="2000" dirty="0">
                <a:solidFill>
                  <a:schemeClr val="bg2"/>
                </a:solidFill>
                <a:latin typeface="Times New Roman" panose="02020603050405020304" pitchFamily="18" charset="0"/>
                <a:cs typeface="Times New Roman" panose="02020603050405020304" pitchFamily="18" charset="0"/>
              </a:rPr>
              <a:t>L</a:t>
            </a:r>
            <a:r>
              <a:rPr lang="el-GR" sz="2000" dirty="0" err="1">
                <a:solidFill>
                  <a:schemeClr val="bg2"/>
                </a:solidFill>
                <a:latin typeface="Times New Roman" panose="02020603050405020304" pitchFamily="18" charset="0"/>
                <a:cs typeface="Times New Roman" panose="02020603050405020304" pitchFamily="18" charset="0"/>
              </a:rPr>
              <a:t>inear</a:t>
            </a:r>
            <a:r>
              <a:rPr lang="el-GR" sz="2000" dirty="0">
                <a:solidFill>
                  <a:schemeClr val="bg2"/>
                </a:solidFill>
                <a:latin typeface="Times New Roman" panose="02020603050405020304" pitchFamily="18" charset="0"/>
                <a:cs typeface="Times New Roman" panose="02020603050405020304" pitchFamily="18" charset="0"/>
              </a:rPr>
              <a:t> </a:t>
            </a:r>
            <a:r>
              <a:rPr lang="en-GB" sz="2000" dirty="0">
                <a:solidFill>
                  <a:schemeClr val="bg2"/>
                </a:solidFill>
                <a:latin typeface="Times New Roman" panose="02020603050405020304" pitchFamily="18" charset="0"/>
                <a:cs typeface="Times New Roman" panose="02020603050405020304" pitchFamily="18" charset="0"/>
              </a:rPr>
              <a:t>R</a:t>
            </a:r>
            <a:r>
              <a:rPr lang="el-GR" sz="2000" dirty="0" err="1">
                <a:solidFill>
                  <a:schemeClr val="bg2"/>
                </a:solidFill>
                <a:latin typeface="Times New Roman" panose="02020603050405020304" pitchFamily="18" charset="0"/>
                <a:cs typeface="Times New Roman" panose="02020603050405020304" pitchFamily="18" charset="0"/>
              </a:rPr>
              <a:t>egression</a:t>
            </a:r>
            <a:r>
              <a:rPr lang="el-GR" sz="2000" dirty="0">
                <a:solidFill>
                  <a:schemeClr val="bg2"/>
                </a:solidFill>
                <a:latin typeface="Times New Roman" panose="02020603050405020304" pitchFamily="18" charset="0"/>
                <a:cs typeface="Times New Roman" panose="02020603050405020304" pitchFamily="18" charset="0"/>
              </a:rPr>
              <a:t> και το Empirical </a:t>
            </a:r>
            <a:r>
              <a:rPr lang="el-GR" sz="2000" dirty="0" err="1">
                <a:solidFill>
                  <a:schemeClr val="bg2"/>
                </a:solidFill>
                <a:latin typeface="Times New Roman" panose="02020603050405020304" pitchFamily="18" charset="0"/>
                <a:cs typeface="Times New Roman" panose="02020603050405020304" pitchFamily="18" charset="0"/>
              </a:rPr>
              <a:t>Quantile</a:t>
            </a:r>
            <a:r>
              <a:rPr lang="el-GR" sz="2000" dirty="0">
                <a:solidFill>
                  <a:schemeClr val="bg2"/>
                </a:solidFill>
                <a:latin typeface="Times New Roman" panose="02020603050405020304" pitchFamily="18" charset="0"/>
                <a:cs typeface="Times New Roman" panose="02020603050405020304" pitchFamily="18" charset="0"/>
              </a:rPr>
              <a:t> Mapping </a:t>
            </a:r>
            <a:r>
              <a:rPr lang="el-GR" sz="2000" dirty="0" err="1">
                <a:solidFill>
                  <a:schemeClr val="bg2"/>
                </a:solidFill>
                <a:latin typeface="Times New Roman" panose="02020603050405020304" pitchFamily="18" charset="0"/>
                <a:cs typeface="Times New Roman" panose="02020603050405020304" pitchFamily="18" charset="0"/>
              </a:rPr>
              <a:t>correction</a:t>
            </a:r>
            <a:r>
              <a:rPr lang="el-GR" sz="2000" dirty="0">
                <a:solidFill>
                  <a:schemeClr val="bg2"/>
                </a:solidFill>
                <a:latin typeface="Times New Roman" panose="02020603050405020304" pitchFamily="18" charset="0"/>
                <a:cs typeface="Times New Roman" panose="02020603050405020304" pitchFamily="18" charset="0"/>
              </a:rPr>
              <a:t> (EQM). </a:t>
            </a:r>
          </a:p>
          <a:p>
            <a:pPr algn="just"/>
            <a:r>
              <a:rPr lang="el-GR" sz="2000" dirty="0">
                <a:solidFill>
                  <a:schemeClr val="bg2"/>
                </a:solidFill>
                <a:latin typeface="Times New Roman" panose="02020603050405020304" pitchFamily="18" charset="0"/>
                <a:cs typeface="Times New Roman" panose="02020603050405020304" pitchFamily="18" charset="0"/>
              </a:rPr>
              <a:t>Πριν την εφαρμογή των μεθόδων, αξιοποιούμε τον δείκτη καθαρότητας </a:t>
            </a:r>
            <a:r>
              <a:rPr lang="el-GR" sz="2000" dirty="0" err="1">
                <a:solidFill>
                  <a:schemeClr val="bg2"/>
                </a:solidFill>
                <a:latin typeface="Times New Roman" panose="02020603050405020304" pitchFamily="18" charset="0"/>
                <a:cs typeface="Times New Roman" panose="02020603050405020304" pitchFamily="18" charset="0"/>
              </a:rPr>
              <a:t>Kt</a:t>
            </a:r>
            <a:r>
              <a:rPr lang="el-GR" sz="2000" dirty="0">
                <a:solidFill>
                  <a:schemeClr val="bg2"/>
                </a:solidFill>
                <a:latin typeface="Times New Roman" panose="02020603050405020304" pitchFamily="18" charset="0"/>
                <a:cs typeface="Times New Roman" panose="02020603050405020304" pitchFamily="18" charset="0"/>
              </a:rPr>
              <a:t> έτσι ώστε να διαχωρίσουμε τα δεδομένα μας σε 3 κατηγορίες ανάλογα με τις επικρατούσες συνθήκες. Οι κατηγορίες αυτές είναι : </a:t>
            </a:r>
            <a:r>
              <a:rPr lang="el-GR" sz="2000" dirty="0" err="1">
                <a:solidFill>
                  <a:schemeClr val="bg2"/>
                </a:solidFill>
                <a:latin typeface="Times New Roman" panose="02020603050405020304" pitchFamily="18" charset="0"/>
                <a:cs typeface="Times New Roman" panose="02020603050405020304" pitchFamily="18" charset="0"/>
              </a:rPr>
              <a:t>clear</a:t>
            </a:r>
            <a:r>
              <a:rPr lang="el-GR" sz="2000" dirty="0">
                <a:solidFill>
                  <a:schemeClr val="bg2"/>
                </a:solidFill>
                <a:latin typeface="Times New Roman" panose="02020603050405020304" pitchFamily="18" charset="0"/>
                <a:cs typeface="Times New Roman" panose="02020603050405020304" pitchFamily="18" charset="0"/>
              </a:rPr>
              <a:t>, </a:t>
            </a:r>
            <a:r>
              <a:rPr lang="el-GR" sz="2000" dirty="0" err="1">
                <a:solidFill>
                  <a:schemeClr val="bg2"/>
                </a:solidFill>
                <a:latin typeface="Times New Roman" panose="02020603050405020304" pitchFamily="18" charset="0"/>
                <a:cs typeface="Times New Roman" panose="02020603050405020304" pitchFamily="18" charset="0"/>
              </a:rPr>
              <a:t>intermediate</a:t>
            </a:r>
            <a:r>
              <a:rPr lang="el-GR" sz="2000" dirty="0">
                <a:solidFill>
                  <a:schemeClr val="bg2"/>
                </a:solidFill>
                <a:latin typeface="Times New Roman" panose="02020603050405020304" pitchFamily="18" charset="0"/>
                <a:cs typeface="Times New Roman" panose="02020603050405020304" pitchFamily="18" charset="0"/>
              </a:rPr>
              <a:t> και </a:t>
            </a:r>
            <a:r>
              <a:rPr lang="el-GR" sz="2000" dirty="0" err="1">
                <a:solidFill>
                  <a:schemeClr val="bg2"/>
                </a:solidFill>
                <a:latin typeface="Times New Roman" panose="02020603050405020304" pitchFamily="18" charset="0"/>
                <a:cs typeface="Times New Roman" panose="02020603050405020304" pitchFamily="18" charset="0"/>
              </a:rPr>
              <a:t>cloudy</a:t>
            </a:r>
            <a:r>
              <a:rPr lang="el-GR" sz="2000" dirty="0">
                <a:solidFill>
                  <a:schemeClr val="bg2"/>
                </a:solidFill>
                <a:latin typeface="Times New Roman" panose="02020603050405020304" pitchFamily="18" charset="0"/>
                <a:cs typeface="Times New Roman" panose="02020603050405020304" pitchFamily="18" charset="0"/>
              </a:rPr>
              <a:t>.</a:t>
            </a:r>
            <a:endParaRPr lang="en-GB" sz="2000" dirty="0">
              <a:solidFill>
                <a:schemeClr val="bg2"/>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4BCAE9C-40B0-C1B9-27A2-CA1CF6A2F355}"/>
              </a:ext>
            </a:extLst>
          </p:cNvPr>
          <p:cNvSpPr txBox="1"/>
          <p:nvPr/>
        </p:nvSpPr>
        <p:spPr>
          <a:xfrm>
            <a:off x="207398" y="143696"/>
            <a:ext cx="9549132" cy="646331"/>
          </a:xfrm>
          <a:prstGeom prst="rect">
            <a:avLst/>
          </a:prstGeom>
          <a:noFill/>
        </p:spPr>
        <p:txBody>
          <a:bodyPr wrap="square" rtlCol="0">
            <a:spAutoFit/>
          </a:bodyPr>
          <a:lstStyle/>
          <a:p>
            <a:r>
              <a:rPr lang="el-GR" sz="3600" dirty="0">
                <a:solidFill>
                  <a:schemeClr val="bg2"/>
                </a:solidFill>
                <a:latin typeface="Times New Roman" panose="02020603050405020304" pitchFamily="18" charset="0"/>
                <a:cs typeface="Times New Roman" panose="02020603050405020304" pitchFamily="18" charset="0"/>
              </a:rPr>
              <a:t>Προετοιμασία των δεδομένων </a:t>
            </a:r>
            <a:endParaRPr lang="en-GB" sz="36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0179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966D0B-3189-AAE3-3210-EFB70E5BA12E}"/>
              </a:ext>
            </a:extLst>
          </p:cNvPr>
          <p:cNvSpPr txBox="1"/>
          <p:nvPr/>
        </p:nvSpPr>
        <p:spPr>
          <a:xfrm>
            <a:off x="63094" y="0"/>
            <a:ext cx="9549132" cy="646331"/>
          </a:xfrm>
          <a:prstGeom prst="rect">
            <a:avLst/>
          </a:prstGeom>
          <a:noFill/>
        </p:spPr>
        <p:txBody>
          <a:bodyPr wrap="square" rtlCol="0">
            <a:spAutoFit/>
          </a:bodyPr>
          <a:lstStyle/>
          <a:p>
            <a:r>
              <a:rPr lang="el-GR" sz="3600" dirty="0">
                <a:solidFill>
                  <a:schemeClr val="bg2"/>
                </a:solidFill>
                <a:latin typeface="Times New Roman" panose="02020603050405020304" pitchFamily="18" charset="0"/>
                <a:cs typeface="Times New Roman" panose="02020603050405020304" pitchFamily="18" charset="0"/>
              </a:rPr>
              <a:t>Μέθοδος πρώτη : </a:t>
            </a:r>
            <a:r>
              <a:rPr lang="en-GB" sz="3600" dirty="0">
                <a:solidFill>
                  <a:schemeClr val="bg2"/>
                </a:solidFill>
                <a:latin typeface="Times New Roman" panose="02020603050405020304" pitchFamily="18" charset="0"/>
                <a:cs typeface="Times New Roman" panose="02020603050405020304" pitchFamily="18" charset="0"/>
              </a:rPr>
              <a:t>Least-Square Linear correction</a:t>
            </a:r>
          </a:p>
        </p:txBody>
      </p:sp>
      <p:sp>
        <p:nvSpPr>
          <p:cNvPr id="5" name="TextBox 4">
            <a:extLst>
              <a:ext uri="{FF2B5EF4-FFF2-40B4-BE49-F238E27FC236}">
                <a16:creationId xmlns:a16="http://schemas.microsoft.com/office/drawing/2014/main" id="{6EF4AC77-BF2D-B47D-30DB-C3A8360133F5}"/>
              </a:ext>
            </a:extLst>
          </p:cNvPr>
          <p:cNvSpPr txBox="1"/>
          <p:nvPr/>
        </p:nvSpPr>
        <p:spPr>
          <a:xfrm>
            <a:off x="63094" y="610136"/>
            <a:ext cx="7157545" cy="6247864"/>
          </a:xfrm>
          <a:prstGeom prst="rect">
            <a:avLst/>
          </a:prstGeom>
          <a:noFill/>
        </p:spPr>
        <p:txBody>
          <a:bodyPr wrap="square" rtlCol="0">
            <a:spAutoFit/>
          </a:bodyPr>
          <a:lstStyle/>
          <a:p>
            <a:r>
              <a:rPr lang="el-GR" sz="2000" dirty="0">
                <a:solidFill>
                  <a:schemeClr val="bg2"/>
                </a:solidFill>
                <a:latin typeface="Times New Roman" panose="02020603050405020304" pitchFamily="18" charset="0"/>
                <a:cs typeface="Times New Roman" panose="02020603050405020304" pitchFamily="18" charset="0"/>
              </a:rPr>
              <a:t>Η μέθοδος στοχεύει στην εξαφάνιση του συστηματικού σφάλματος μέσα από την εύρεση μιας γραμμικής σχέσης. Η πιο απλή εφαρμογή είναι ο υπολογισμός του σφάλματος αυτού και η αφαίρεσή του από το σύνολο των δεδομένων. Η μεθοδολογία που ακολουθούμε είναι η προσαρμογή των σημείων σε μία ευθεία με χρήση της μεθόδου των ελαχίστων τετραγώνων. Με την γραφική αναπαράσταση του </a:t>
            </a:r>
            <a:r>
              <a:rPr lang="en-GB" sz="2000" dirty="0">
                <a:solidFill>
                  <a:schemeClr val="bg2"/>
                </a:solidFill>
                <a:latin typeface="Times New Roman" panose="02020603050405020304" pitchFamily="18" charset="0"/>
                <a:cs typeface="Times New Roman" panose="02020603050405020304" pitchFamily="18" charset="0"/>
              </a:rPr>
              <a:t>training dataset, </a:t>
            </a:r>
            <a:r>
              <a:rPr lang="el-GR" sz="2000" dirty="0">
                <a:solidFill>
                  <a:schemeClr val="bg2"/>
                </a:solidFill>
                <a:latin typeface="Times New Roman" panose="02020603050405020304" pitchFamily="18" charset="0"/>
                <a:cs typeface="Times New Roman" panose="02020603050405020304" pitchFamily="18" charset="0"/>
              </a:rPr>
              <a:t>μπορούμε να προσδιορίσουμε τους συντελεστές α και β οπότε η διόρθωση των </a:t>
            </a:r>
            <a:r>
              <a:rPr lang="el-GR" sz="2000" dirty="0" err="1">
                <a:solidFill>
                  <a:schemeClr val="bg2"/>
                </a:solidFill>
                <a:latin typeface="Times New Roman" panose="02020603050405020304" pitchFamily="18" charset="0"/>
                <a:cs typeface="Times New Roman" panose="02020603050405020304" pitchFamily="18" charset="0"/>
              </a:rPr>
              <a:t>μοντελοποιημένων</a:t>
            </a:r>
            <a:r>
              <a:rPr lang="el-GR" sz="2000" dirty="0">
                <a:solidFill>
                  <a:schemeClr val="bg2"/>
                </a:solidFill>
                <a:latin typeface="Times New Roman" panose="02020603050405020304" pitchFamily="18" charset="0"/>
                <a:cs typeface="Times New Roman" panose="02020603050405020304" pitchFamily="18" charset="0"/>
              </a:rPr>
              <a:t> δεδομένων γίνεται με την χρήση της 2</a:t>
            </a:r>
            <a:r>
              <a:rPr lang="el-GR" sz="2000" baseline="30000" dirty="0">
                <a:solidFill>
                  <a:schemeClr val="bg2"/>
                </a:solidFill>
                <a:latin typeface="Times New Roman" panose="02020603050405020304" pitchFamily="18" charset="0"/>
                <a:cs typeface="Times New Roman" panose="02020603050405020304" pitchFamily="18" charset="0"/>
              </a:rPr>
              <a:t>ης</a:t>
            </a:r>
            <a:r>
              <a:rPr lang="el-GR" sz="2000" dirty="0">
                <a:solidFill>
                  <a:schemeClr val="bg2"/>
                </a:solidFill>
                <a:latin typeface="Times New Roman" panose="02020603050405020304" pitchFamily="18" charset="0"/>
                <a:cs typeface="Times New Roman" panose="02020603050405020304" pitchFamily="18" charset="0"/>
              </a:rPr>
              <a:t> εξίσωσης. Στην συνέχεια, γίνεται γραφική αναπαράσταση των αρχικών </a:t>
            </a:r>
            <a:r>
              <a:rPr lang="el-GR" sz="2000" dirty="0" err="1">
                <a:solidFill>
                  <a:schemeClr val="bg2"/>
                </a:solidFill>
                <a:latin typeface="Times New Roman" panose="02020603050405020304" pitchFamily="18" charset="0"/>
                <a:cs typeface="Times New Roman" panose="02020603050405020304" pitchFamily="18" charset="0"/>
              </a:rPr>
              <a:t>μοντελοποιημένων</a:t>
            </a:r>
            <a:r>
              <a:rPr lang="el-GR" sz="2000" dirty="0">
                <a:solidFill>
                  <a:schemeClr val="bg2"/>
                </a:solidFill>
                <a:latin typeface="Times New Roman" panose="02020603050405020304" pitchFamily="18" charset="0"/>
                <a:cs typeface="Times New Roman" panose="02020603050405020304" pitchFamily="18" charset="0"/>
              </a:rPr>
              <a:t> δεδομένων με τα διορθωμένα </a:t>
            </a:r>
            <a:r>
              <a:rPr lang="el-GR" sz="2000" dirty="0" err="1">
                <a:solidFill>
                  <a:schemeClr val="bg2"/>
                </a:solidFill>
                <a:latin typeface="Times New Roman" panose="02020603050405020304" pitchFamily="18" charset="0"/>
                <a:cs typeface="Times New Roman" panose="02020603050405020304" pitchFamily="18" charset="0"/>
              </a:rPr>
              <a:t>μοντελοποιημένα</a:t>
            </a:r>
            <a:r>
              <a:rPr lang="el-GR" sz="2000" dirty="0">
                <a:solidFill>
                  <a:schemeClr val="bg2"/>
                </a:solidFill>
                <a:latin typeface="Times New Roman" panose="02020603050405020304" pitchFamily="18" charset="0"/>
                <a:cs typeface="Times New Roman" panose="02020603050405020304" pitchFamily="18" charset="0"/>
              </a:rPr>
              <a:t> δεδομένα έτσι ώστε να προκύψουν 2 νέοι συντελεστές, οι a* και b*. Πλέον, αξιοποιούνται μόνο δορυφορικά δεδομένα, χωρίς να χρειάζονται και επίγεια. Μέχρι εδώ, όλα τα δεδομένα μας προέρχονται από το </a:t>
            </a:r>
            <a:r>
              <a:rPr lang="el-GR" sz="2000" dirty="0" err="1">
                <a:solidFill>
                  <a:schemeClr val="bg2"/>
                </a:solidFill>
                <a:latin typeface="Times New Roman" panose="02020603050405020304" pitchFamily="18" charset="0"/>
                <a:cs typeface="Times New Roman" panose="02020603050405020304" pitchFamily="18" charset="0"/>
              </a:rPr>
              <a:t>training</a:t>
            </a:r>
            <a:r>
              <a:rPr lang="el-GR" sz="2000" dirty="0">
                <a:solidFill>
                  <a:schemeClr val="bg2"/>
                </a:solidFill>
                <a:latin typeface="Times New Roman" panose="02020603050405020304" pitchFamily="18" charset="0"/>
                <a:cs typeface="Times New Roman" panose="02020603050405020304" pitchFamily="18" charset="0"/>
              </a:rPr>
              <a:t> </a:t>
            </a:r>
            <a:r>
              <a:rPr lang="el-GR" sz="2000" dirty="0" err="1">
                <a:solidFill>
                  <a:schemeClr val="bg2"/>
                </a:solidFill>
                <a:latin typeface="Times New Roman" panose="02020603050405020304" pitchFamily="18" charset="0"/>
                <a:cs typeface="Times New Roman" panose="02020603050405020304" pitchFamily="18" charset="0"/>
              </a:rPr>
              <a:t>period</a:t>
            </a:r>
            <a:r>
              <a:rPr lang="el-GR" sz="2000" dirty="0">
                <a:solidFill>
                  <a:schemeClr val="bg2"/>
                </a:solidFill>
                <a:latin typeface="Times New Roman" panose="02020603050405020304" pitchFamily="18" charset="0"/>
                <a:cs typeface="Times New Roman" panose="02020603050405020304" pitchFamily="18" charset="0"/>
              </a:rPr>
              <a:t> </a:t>
            </a:r>
            <a:r>
              <a:rPr lang="en-GB" sz="2000" dirty="0">
                <a:solidFill>
                  <a:schemeClr val="bg2"/>
                </a:solidFill>
                <a:latin typeface="Times New Roman" panose="02020603050405020304" pitchFamily="18" charset="0"/>
                <a:cs typeface="Times New Roman" panose="02020603050405020304" pitchFamily="18" charset="0"/>
              </a:rPr>
              <a:t>dataset</a:t>
            </a:r>
            <a:r>
              <a:rPr lang="el-GR" sz="2000" dirty="0">
                <a:solidFill>
                  <a:schemeClr val="bg2"/>
                </a:solidFill>
                <a:latin typeface="Times New Roman" panose="02020603050405020304" pitchFamily="18" charset="0"/>
                <a:cs typeface="Times New Roman" panose="02020603050405020304" pitchFamily="18" charset="0"/>
              </a:rPr>
              <a:t>, το οποίο στην συνέχεια συγκρίνουμε με ένα ανεξάρτητο </a:t>
            </a:r>
            <a:r>
              <a:rPr lang="el-GR" sz="2000" dirty="0" err="1">
                <a:solidFill>
                  <a:schemeClr val="bg2"/>
                </a:solidFill>
                <a:latin typeface="Times New Roman" panose="02020603050405020304" pitchFamily="18" charset="0"/>
                <a:cs typeface="Times New Roman" panose="02020603050405020304" pitchFamily="18" charset="0"/>
              </a:rPr>
              <a:t>testing</a:t>
            </a:r>
            <a:r>
              <a:rPr lang="el-GR" sz="2000" dirty="0">
                <a:solidFill>
                  <a:schemeClr val="bg2"/>
                </a:solidFill>
                <a:latin typeface="Times New Roman" panose="02020603050405020304" pitchFamily="18" charset="0"/>
                <a:cs typeface="Times New Roman" panose="02020603050405020304" pitchFamily="18" charset="0"/>
              </a:rPr>
              <a:t> </a:t>
            </a:r>
            <a:r>
              <a:rPr lang="el-GR" sz="2000" dirty="0" err="1">
                <a:solidFill>
                  <a:schemeClr val="bg2"/>
                </a:solidFill>
                <a:latin typeface="Times New Roman" panose="02020603050405020304" pitchFamily="18" charset="0"/>
                <a:cs typeface="Times New Roman" panose="02020603050405020304" pitchFamily="18" charset="0"/>
              </a:rPr>
              <a:t>period</a:t>
            </a:r>
            <a:r>
              <a:rPr lang="el-GR" sz="2000" dirty="0">
                <a:solidFill>
                  <a:schemeClr val="bg2"/>
                </a:solidFill>
                <a:latin typeface="Times New Roman" panose="02020603050405020304" pitchFamily="18" charset="0"/>
                <a:cs typeface="Times New Roman" panose="02020603050405020304" pitchFamily="18" charset="0"/>
              </a:rPr>
              <a:t> </a:t>
            </a:r>
            <a:r>
              <a:rPr lang="en-GB" sz="2000" dirty="0">
                <a:solidFill>
                  <a:schemeClr val="bg2"/>
                </a:solidFill>
                <a:latin typeface="Times New Roman" panose="02020603050405020304" pitchFamily="18" charset="0"/>
                <a:cs typeface="Times New Roman" panose="02020603050405020304" pitchFamily="18" charset="0"/>
              </a:rPr>
              <a:t>dataset</a:t>
            </a:r>
            <a:r>
              <a:rPr lang="el-GR" sz="2000" dirty="0">
                <a:solidFill>
                  <a:schemeClr val="bg2"/>
                </a:solidFill>
                <a:latin typeface="Times New Roman" panose="02020603050405020304" pitchFamily="18" charset="0"/>
                <a:cs typeface="Times New Roman" panose="02020603050405020304" pitchFamily="18" charset="0"/>
              </a:rPr>
              <a:t> έτσι ώστε να προκύψουν οι βέλτιστοι συντελεστές διόρθωσης. Για να πάρουμε τα διορθωμένα </a:t>
            </a:r>
            <a:r>
              <a:rPr lang="el-GR" sz="2000" dirty="0" err="1">
                <a:solidFill>
                  <a:schemeClr val="bg2"/>
                </a:solidFill>
                <a:latin typeface="Times New Roman" panose="02020603050405020304" pitchFamily="18" charset="0"/>
                <a:cs typeface="Times New Roman" panose="02020603050405020304" pitchFamily="18" charset="0"/>
              </a:rPr>
              <a:t>μοντελοποιημένα</a:t>
            </a:r>
            <a:r>
              <a:rPr lang="el-GR" sz="2000" dirty="0">
                <a:solidFill>
                  <a:schemeClr val="bg2"/>
                </a:solidFill>
                <a:latin typeface="Times New Roman" panose="02020603050405020304" pitchFamily="18" charset="0"/>
                <a:cs typeface="Times New Roman" panose="02020603050405020304" pitchFamily="18" charset="0"/>
              </a:rPr>
              <a:t> δεδομένα για το </a:t>
            </a:r>
            <a:r>
              <a:rPr lang="el-GR" sz="2000" dirty="0" err="1">
                <a:solidFill>
                  <a:schemeClr val="bg2"/>
                </a:solidFill>
                <a:latin typeface="Times New Roman" panose="02020603050405020304" pitchFamily="18" charset="0"/>
                <a:cs typeface="Times New Roman" panose="02020603050405020304" pitchFamily="18" charset="0"/>
              </a:rPr>
              <a:t>testing</a:t>
            </a:r>
            <a:r>
              <a:rPr lang="el-GR" sz="2000" dirty="0">
                <a:solidFill>
                  <a:schemeClr val="bg2"/>
                </a:solidFill>
                <a:latin typeface="Times New Roman" panose="02020603050405020304" pitchFamily="18" charset="0"/>
                <a:cs typeface="Times New Roman" panose="02020603050405020304" pitchFamily="18" charset="0"/>
              </a:rPr>
              <a:t> </a:t>
            </a:r>
            <a:r>
              <a:rPr lang="el-GR" sz="2000" dirty="0" err="1">
                <a:solidFill>
                  <a:schemeClr val="bg2"/>
                </a:solidFill>
                <a:latin typeface="Times New Roman" panose="02020603050405020304" pitchFamily="18" charset="0"/>
                <a:cs typeface="Times New Roman" panose="02020603050405020304" pitchFamily="18" charset="0"/>
              </a:rPr>
              <a:t>period</a:t>
            </a:r>
            <a:r>
              <a:rPr lang="el-GR" sz="2000" dirty="0">
                <a:solidFill>
                  <a:schemeClr val="bg2"/>
                </a:solidFill>
                <a:latin typeface="Times New Roman" panose="02020603050405020304" pitchFamily="18" charset="0"/>
                <a:cs typeface="Times New Roman" panose="02020603050405020304" pitchFamily="18" charset="0"/>
              </a:rPr>
              <a:t>, το μόνο που χρειάζεται να κάνουμε είναι να έχουμε τα </a:t>
            </a:r>
            <a:r>
              <a:rPr lang="el-GR" sz="2000" dirty="0" err="1">
                <a:solidFill>
                  <a:schemeClr val="bg2"/>
                </a:solidFill>
                <a:latin typeface="Times New Roman" panose="02020603050405020304" pitchFamily="18" charset="0"/>
                <a:cs typeface="Times New Roman" panose="02020603050405020304" pitchFamily="18" charset="0"/>
              </a:rPr>
              <a:t>μοντελοποιημένα</a:t>
            </a:r>
            <a:r>
              <a:rPr lang="el-GR" sz="2000" dirty="0">
                <a:solidFill>
                  <a:schemeClr val="bg2"/>
                </a:solidFill>
                <a:latin typeface="Times New Roman" panose="02020603050405020304" pitchFamily="18" charset="0"/>
                <a:cs typeface="Times New Roman" panose="02020603050405020304" pitchFamily="18" charset="0"/>
              </a:rPr>
              <a:t> δεδομένα για την περίοδο που θέλουμε και να χρησιμοποιήσουμε τους συντελεστές a* και b*. </a:t>
            </a:r>
            <a:endParaRPr lang="en-GB" sz="2000" dirty="0">
              <a:solidFill>
                <a:schemeClr val="bg2"/>
              </a:solidFill>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9D8C488A-FC9E-C86B-6D7A-48A981AFA12A}"/>
              </a:ext>
            </a:extLst>
          </p:cNvPr>
          <p:cNvPicPr>
            <a:picLocks noChangeAspect="1"/>
          </p:cNvPicPr>
          <p:nvPr/>
        </p:nvPicPr>
        <p:blipFill>
          <a:blip r:embed="rId2"/>
          <a:stretch>
            <a:fillRect/>
          </a:stretch>
        </p:blipFill>
        <p:spPr>
          <a:xfrm>
            <a:off x="8245196" y="1968665"/>
            <a:ext cx="2734057" cy="428685"/>
          </a:xfrm>
          <a:prstGeom prst="rect">
            <a:avLst/>
          </a:prstGeom>
        </p:spPr>
      </p:pic>
      <p:pic>
        <p:nvPicPr>
          <p:cNvPr id="11" name="Picture 10">
            <a:extLst>
              <a:ext uri="{FF2B5EF4-FFF2-40B4-BE49-F238E27FC236}">
                <a16:creationId xmlns:a16="http://schemas.microsoft.com/office/drawing/2014/main" id="{60376F64-224F-2955-B816-4FD8FE4A4921}"/>
              </a:ext>
            </a:extLst>
          </p:cNvPr>
          <p:cNvPicPr>
            <a:picLocks noChangeAspect="1"/>
          </p:cNvPicPr>
          <p:nvPr/>
        </p:nvPicPr>
        <p:blipFill>
          <a:blip r:embed="rId3"/>
          <a:stretch>
            <a:fillRect/>
          </a:stretch>
        </p:blipFill>
        <p:spPr>
          <a:xfrm>
            <a:off x="7283036" y="2803748"/>
            <a:ext cx="4658375" cy="476316"/>
          </a:xfrm>
          <a:prstGeom prst="rect">
            <a:avLst/>
          </a:prstGeom>
        </p:spPr>
      </p:pic>
      <p:pic>
        <p:nvPicPr>
          <p:cNvPr id="13" name="Picture 12">
            <a:extLst>
              <a:ext uri="{FF2B5EF4-FFF2-40B4-BE49-F238E27FC236}">
                <a16:creationId xmlns:a16="http://schemas.microsoft.com/office/drawing/2014/main" id="{C77F615A-CA42-3DB9-D192-E9C071EC6DFA}"/>
              </a:ext>
            </a:extLst>
          </p:cNvPr>
          <p:cNvPicPr>
            <a:picLocks noChangeAspect="1"/>
          </p:cNvPicPr>
          <p:nvPr/>
        </p:nvPicPr>
        <p:blipFill>
          <a:blip r:embed="rId4"/>
          <a:stretch>
            <a:fillRect/>
          </a:stretch>
        </p:blipFill>
        <p:spPr>
          <a:xfrm>
            <a:off x="7373535" y="3734068"/>
            <a:ext cx="4477375" cy="533474"/>
          </a:xfrm>
          <a:prstGeom prst="rect">
            <a:avLst/>
          </a:prstGeom>
        </p:spPr>
      </p:pic>
      <p:pic>
        <p:nvPicPr>
          <p:cNvPr id="15" name="Picture 14">
            <a:extLst>
              <a:ext uri="{FF2B5EF4-FFF2-40B4-BE49-F238E27FC236}">
                <a16:creationId xmlns:a16="http://schemas.microsoft.com/office/drawing/2014/main" id="{DA536FE1-7A55-D294-F885-B995A5AC062A}"/>
              </a:ext>
            </a:extLst>
          </p:cNvPr>
          <p:cNvPicPr>
            <a:picLocks noChangeAspect="1"/>
          </p:cNvPicPr>
          <p:nvPr/>
        </p:nvPicPr>
        <p:blipFill>
          <a:blip r:embed="rId5"/>
          <a:stretch>
            <a:fillRect/>
          </a:stretch>
        </p:blipFill>
        <p:spPr>
          <a:xfrm>
            <a:off x="8116588" y="4708992"/>
            <a:ext cx="2991267" cy="447737"/>
          </a:xfrm>
          <a:prstGeom prst="rect">
            <a:avLst/>
          </a:prstGeom>
        </p:spPr>
      </p:pic>
    </p:spTree>
    <p:extLst>
      <p:ext uri="{BB962C8B-B14F-4D97-AF65-F5344CB8AC3E}">
        <p14:creationId xmlns:p14="http://schemas.microsoft.com/office/powerpoint/2010/main" val="915672040"/>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417</TotalTime>
  <Words>4029</Words>
  <Application>Microsoft Office PowerPoint</Application>
  <PresentationFormat>Widescreen</PresentationFormat>
  <Paragraphs>138</Paragraphs>
  <Slides>39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Aptos</vt:lpstr>
      <vt:lpstr>Arial</vt:lpstr>
      <vt:lpstr>Cambria Math</vt:lpstr>
      <vt:lpstr>Neue Haas Grotesk Text Pro</vt:lpstr>
      <vt:lpstr>Symbol</vt:lpstr>
      <vt:lpstr>Times New Roman</vt:lpstr>
      <vt:lpstr>VanillaVTI</vt:lpstr>
      <vt:lpstr>Ενεργειακή Μετεωρολογία</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ΚΑΪΡΑΚΤΙΔΗ ΚΩΝΣΤΑΝΤΙΝΑ</dc:creator>
  <cp:lastModifiedBy>ΚΑΪΡΑΚΤΙΔΗ ΚΩΝΣΤΑΝΤΙΝΑ</cp:lastModifiedBy>
  <cp:revision>78</cp:revision>
  <dcterms:created xsi:type="dcterms:W3CDTF">2025-03-26T17:23:11Z</dcterms:created>
  <dcterms:modified xsi:type="dcterms:W3CDTF">2025-05-06T07:37:26Z</dcterms:modified>
</cp:coreProperties>
</file>