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77" r:id="rId5"/>
    <p:sldId id="281" r:id="rId6"/>
    <p:sldId id="286" r:id="rId7"/>
    <p:sldId id="289" r:id="rId8"/>
    <p:sldId id="282" r:id="rId9"/>
    <p:sldId id="290" r:id="rId10"/>
    <p:sldId id="293" r:id="rId11"/>
    <p:sldId id="291" r:id="rId12"/>
    <p:sldId id="295" r:id="rId13"/>
    <p:sldId id="292" r:id="rId14"/>
    <p:sldId id="294" r:id="rId15"/>
    <p:sldId id="285" r:id="rId16"/>
    <p:sldId id="287" r:id="rId17"/>
    <p:sldId id="296" r:id="rId18"/>
    <p:sldId id="297" r:id="rId19"/>
    <p:sldId id="25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4" autoAdjust="0"/>
  </p:normalViewPr>
  <p:slideViewPr>
    <p:cSldViewPr snapToGrid="0">
      <p:cViewPr varScale="1">
        <p:scale>
          <a:sx n="59" d="100"/>
          <a:sy n="59" d="100"/>
        </p:scale>
        <p:origin x="964" y="4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12/20/2024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16</a:t>
            </a:fld>
            <a:endParaRPr lang="en-US" dirty="0"/>
          </a:p>
        </p:txBody>
      </p:sp>
    </p:spTree>
    <p:extLst>
      <p:ext uri="{BB962C8B-B14F-4D97-AF65-F5344CB8AC3E}">
        <p14:creationId xmlns:p14="http://schemas.microsoft.com/office/powerpoint/2010/main" val="2456864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0.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nadezsha/MSc---Applied-Meteorology-and-Environmental-Physics/tree/main/Radiation%20and%20Atmosphere%20Interaction/Report%203"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mysoftware.dnv.com/download/public/renewables/solarfarmer/manuals/v1_3/UserGuide/UIChapters/DefineClimate/Albedo.html"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r>
              <a:rPr lang="el-GR" dirty="0" err="1"/>
              <a:t>Αλληλεπιδραση</a:t>
            </a:r>
            <a:r>
              <a:rPr lang="el-GR" dirty="0"/>
              <a:t> </a:t>
            </a:r>
            <a:r>
              <a:rPr lang="el-GR" dirty="0" err="1"/>
              <a:t>ακτινοβολιας</a:t>
            </a:r>
            <a:r>
              <a:rPr lang="el-GR" dirty="0"/>
              <a:t> και </a:t>
            </a:r>
            <a:r>
              <a:rPr lang="el-GR" dirty="0" err="1"/>
              <a:t>ατμοσφαιρασ</a:t>
            </a:r>
            <a:endParaRPr lang="en-ZA" dirty="0"/>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518127"/>
            <a:ext cx="6338887" cy="2668587"/>
          </a:xfrm>
        </p:spPr>
        <p:txBody>
          <a:bodyPr>
            <a:normAutofit/>
          </a:bodyPr>
          <a:lstStyle/>
          <a:p>
            <a:r>
              <a:rPr lang="el-GR" b="1" dirty="0"/>
              <a:t>ΕΡΓΑΣΙΑ ΤΡΙΑ</a:t>
            </a:r>
          </a:p>
          <a:p>
            <a:endParaRPr lang="en-US" dirty="0"/>
          </a:p>
          <a:p>
            <a:r>
              <a:rPr lang="el-GR" dirty="0" err="1"/>
              <a:t>Καϊρακτίδη</a:t>
            </a:r>
            <a:r>
              <a:rPr lang="el-GR" dirty="0"/>
              <a:t> Νάντια</a:t>
            </a:r>
            <a:endParaRPr lang="en-US" dirty="0"/>
          </a:p>
          <a:p>
            <a:r>
              <a:rPr lang="el-GR" dirty="0"/>
              <a:t>ΑΜ : 1068622</a:t>
            </a:r>
            <a:endParaRPr lang="en-US"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8CA5E-CFAD-74BD-A876-88FC0ED700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7C650F-EC22-0E70-564B-4AE59B701298}"/>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9" name="TextBox 8">
            <a:extLst>
              <a:ext uri="{FF2B5EF4-FFF2-40B4-BE49-F238E27FC236}">
                <a16:creationId xmlns:a16="http://schemas.microsoft.com/office/drawing/2014/main" id="{5555BEF4-CDBF-35BB-AFBE-E9F66F992D0C}"/>
              </a:ext>
            </a:extLst>
          </p:cNvPr>
          <p:cNvSpPr txBox="1"/>
          <p:nvPr/>
        </p:nvSpPr>
        <p:spPr>
          <a:xfrm>
            <a:off x="6649159" y="1765270"/>
            <a:ext cx="4547616" cy="400110"/>
          </a:xfrm>
          <a:prstGeom prst="rect">
            <a:avLst/>
          </a:prstGeom>
          <a:noFill/>
        </p:spPr>
        <p:txBody>
          <a:bodyPr wrap="square" rtlCol="0">
            <a:spAutoFit/>
          </a:bodyPr>
          <a:lstStyle/>
          <a:p>
            <a:r>
              <a:rPr lang="el-GR" sz="2000" dirty="0">
                <a:solidFill>
                  <a:schemeClr val="accent4"/>
                </a:solidFill>
              </a:rPr>
              <a:t>Διάχυτη ακτινική ροή (προς τα πάνω)</a:t>
            </a:r>
            <a:endParaRPr lang="en-US" sz="2000" dirty="0">
              <a:solidFill>
                <a:schemeClr val="accent4"/>
              </a:solidFill>
            </a:endParaRPr>
          </a:p>
        </p:txBody>
      </p:sp>
      <p:pic>
        <p:nvPicPr>
          <p:cNvPr id="2" name="Picture 1" descr="A graph of a graph showing different colors&#10;&#10;Description automatically generated with medium confidence">
            <a:extLst>
              <a:ext uri="{FF2B5EF4-FFF2-40B4-BE49-F238E27FC236}">
                <a16:creationId xmlns:a16="http://schemas.microsoft.com/office/drawing/2014/main" id="{981F50CC-11D0-73BF-F85B-67B0C35CF8DF}"/>
              </a:ext>
            </a:extLst>
          </p:cNvPr>
          <p:cNvPicPr>
            <a:picLocks noChangeAspect="1"/>
          </p:cNvPicPr>
          <p:nvPr/>
        </p:nvPicPr>
        <p:blipFill>
          <a:blip r:embed="rId2"/>
          <a:stretch>
            <a:fillRect/>
          </a:stretch>
        </p:blipFill>
        <p:spPr>
          <a:xfrm>
            <a:off x="1189029" y="-19987"/>
            <a:ext cx="4543984" cy="3407988"/>
          </a:xfrm>
          <a:prstGeom prst="rect">
            <a:avLst/>
          </a:prstGeom>
        </p:spPr>
      </p:pic>
      <p:pic>
        <p:nvPicPr>
          <p:cNvPr id="3" name="Picture 2" descr="A graph of a graph showing different colors&#10;&#10;Description automatically generated with medium confidence">
            <a:extLst>
              <a:ext uri="{FF2B5EF4-FFF2-40B4-BE49-F238E27FC236}">
                <a16:creationId xmlns:a16="http://schemas.microsoft.com/office/drawing/2014/main" id="{C6D93784-75C4-6C56-C0CE-8031C6860B10}"/>
              </a:ext>
            </a:extLst>
          </p:cNvPr>
          <p:cNvPicPr>
            <a:picLocks noChangeAspect="1"/>
          </p:cNvPicPr>
          <p:nvPr/>
        </p:nvPicPr>
        <p:blipFill>
          <a:blip r:embed="rId3"/>
          <a:stretch>
            <a:fillRect/>
          </a:stretch>
        </p:blipFill>
        <p:spPr>
          <a:xfrm>
            <a:off x="1189029" y="3429000"/>
            <a:ext cx="4547616" cy="3410712"/>
          </a:xfrm>
          <a:prstGeom prst="rect">
            <a:avLst/>
          </a:prstGeom>
        </p:spPr>
      </p:pic>
      <p:pic>
        <p:nvPicPr>
          <p:cNvPr id="8" name="Picture 7" descr="A graph of a graph showing different colors&#10;&#10;Description automatically generated with medium confidence">
            <a:extLst>
              <a:ext uri="{FF2B5EF4-FFF2-40B4-BE49-F238E27FC236}">
                <a16:creationId xmlns:a16="http://schemas.microsoft.com/office/drawing/2014/main" id="{29A21FFE-2A3D-36E7-8442-E84B77C40EF9}"/>
              </a:ext>
            </a:extLst>
          </p:cNvPr>
          <p:cNvPicPr>
            <a:picLocks noChangeAspect="1"/>
          </p:cNvPicPr>
          <p:nvPr/>
        </p:nvPicPr>
        <p:blipFill>
          <a:blip r:embed="rId4"/>
          <a:stretch>
            <a:fillRect/>
          </a:stretch>
        </p:blipFill>
        <p:spPr>
          <a:xfrm>
            <a:off x="6455357" y="3447287"/>
            <a:ext cx="4547617" cy="3410713"/>
          </a:xfrm>
          <a:prstGeom prst="rect">
            <a:avLst/>
          </a:prstGeom>
        </p:spPr>
      </p:pic>
    </p:spTree>
    <p:extLst>
      <p:ext uri="{BB962C8B-B14F-4D97-AF65-F5344CB8AC3E}">
        <p14:creationId xmlns:p14="http://schemas.microsoft.com/office/powerpoint/2010/main" val="303456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06EBF-D5E1-9589-D42E-1A1F108448D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910C4E7-4803-1B82-26FA-E4EB226C5EFD}"/>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6" name="TextBox 5">
            <a:extLst>
              <a:ext uri="{FF2B5EF4-FFF2-40B4-BE49-F238E27FC236}">
                <a16:creationId xmlns:a16="http://schemas.microsoft.com/office/drawing/2014/main" id="{89FB8DE8-1456-9027-E691-13D78BAD9552}"/>
              </a:ext>
            </a:extLst>
          </p:cNvPr>
          <p:cNvSpPr txBox="1"/>
          <p:nvPr/>
        </p:nvSpPr>
        <p:spPr>
          <a:xfrm>
            <a:off x="3285776" y="1443841"/>
            <a:ext cx="8209537" cy="3970318"/>
          </a:xfrm>
          <a:prstGeom prst="rect">
            <a:avLst/>
          </a:prstGeom>
          <a:noFill/>
        </p:spPr>
        <p:txBody>
          <a:bodyPr wrap="square" rtlCol="0">
            <a:spAutoFit/>
          </a:bodyPr>
          <a:lstStyle/>
          <a:p>
            <a:pPr marL="285750" indent="-285750">
              <a:buFont typeface="Arial" panose="020B0604020202020204" pitchFamily="34" charset="0"/>
              <a:buChar char="•"/>
            </a:pPr>
            <a:r>
              <a:rPr lang="el-GR" dirty="0"/>
              <a:t>Τέλος, μελετάμε την διάχυτη ακτινική ροή προς τα πάνω. Παρατηρούμε ότι και εδώ, ενώ οι τιμές μεταβάλλονται με την μεταβολή της ζενίθιας γωνίας, εν τούτοις οι λόγοι της ακτινικής ροής για τις διάφορες επιφάνειες παραμένουν σταθεροί και τα διαγράμματα εμφανίζονται αμετάβλητα.</a:t>
            </a:r>
          </a:p>
          <a:p>
            <a:pPr marL="285750" indent="-285750">
              <a:buFont typeface="Arial" panose="020B0604020202020204" pitchFamily="34" charset="0"/>
              <a:buChar char="•"/>
            </a:pPr>
            <a:r>
              <a:rPr lang="el-GR" dirty="0"/>
              <a:t>Ισχύει και εδώ το γεγονός ότι τα μικρά μήκη κύματος παρουσιάζουν εντονότερες διακυμάνσεις καθώς το μέρος αυτό του φάσματος της ακτινοβολίας είναι πιο ευαίσθητο στην σκέδαση </a:t>
            </a:r>
            <a:r>
              <a:rPr lang="el-GR" dirty="0" err="1"/>
              <a:t>Rayleigh</a:t>
            </a:r>
            <a:r>
              <a:rPr lang="el-GR" dirty="0"/>
              <a:t> σε σχέση με το ορατό και το υπέρυθρο.</a:t>
            </a:r>
          </a:p>
          <a:p>
            <a:pPr marL="285750" indent="-285750">
              <a:buFont typeface="Arial" panose="020B0604020202020204" pitchFamily="34" charset="0"/>
              <a:buChar char="•"/>
            </a:pPr>
            <a:r>
              <a:rPr lang="el-GR" dirty="0"/>
              <a:t> Όπως και στην περίπτωση της διάχυτης ακτινοβολίας προς τα πάνω, έτσι και εδώ παρατηρούμε ότι μετά τα 700 nm οι καμπύλες των 3 επιφανειών τείνουν να συμπέσουν και να εκμηδενιστούν οι μεταξύ τους αποκλίσεις. Αυτό συμβαίνει καθώς όπως σχολιάσθηκε παραπάνω, το γρασίδι στην περιοχή του </a:t>
            </a:r>
            <a:r>
              <a:rPr lang="el-GR" dirty="0" err="1"/>
              <a:t>υπερύθρου</a:t>
            </a:r>
            <a:r>
              <a:rPr lang="el-GR" dirty="0"/>
              <a:t> παρουσιάζει αυξημένες τιμές ανακλαστικότητας λόγω της ικανότητας φωτοσύνθεσης των φυτών, με αποτέλεσμα να πλησιάζει την ανακλαστικότητα των υπολοίπων υπό μελέτη επιφανειών και να μειώνονται οι αποκλίσεις.</a:t>
            </a:r>
            <a:endParaRPr lang="en-US" dirty="0"/>
          </a:p>
        </p:txBody>
      </p:sp>
    </p:spTree>
    <p:extLst>
      <p:ext uri="{BB962C8B-B14F-4D97-AF65-F5344CB8AC3E}">
        <p14:creationId xmlns:p14="http://schemas.microsoft.com/office/powerpoint/2010/main" val="428750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9B7B-D6EC-0FAD-DED9-5225473AD0DA}"/>
              </a:ext>
            </a:extLst>
          </p:cNvPr>
          <p:cNvSpPr>
            <a:spLocks noGrp="1"/>
          </p:cNvSpPr>
          <p:nvPr>
            <p:ph type="ctrTitle"/>
          </p:nvPr>
        </p:nvSpPr>
        <p:spPr>
          <a:xfrm>
            <a:off x="5582466" y="505152"/>
            <a:ext cx="5769429" cy="749880"/>
          </a:xfrm>
        </p:spPr>
        <p:txBody>
          <a:bodyPr/>
          <a:lstStyle/>
          <a:p>
            <a:pPr algn="ctr"/>
            <a:r>
              <a:rPr lang="el-GR" dirty="0"/>
              <a:t>ΣΥΜΠΕΡΑΣΜΑΤΑ</a:t>
            </a:r>
            <a:endParaRPr lang="en-US" dirty="0"/>
          </a:p>
        </p:txBody>
      </p:sp>
      <p:sp>
        <p:nvSpPr>
          <p:cNvPr id="4" name="Slide Number Placeholder 3">
            <a:extLst>
              <a:ext uri="{FF2B5EF4-FFF2-40B4-BE49-F238E27FC236}">
                <a16:creationId xmlns:a16="http://schemas.microsoft.com/office/drawing/2014/main" id="{89DF9DEB-62F9-4871-A768-24984CD4EA7A}"/>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5" name="TextBox 4">
            <a:extLst>
              <a:ext uri="{FF2B5EF4-FFF2-40B4-BE49-F238E27FC236}">
                <a16:creationId xmlns:a16="http://schemas.microsoft.com/office/drawing/2014/main" id="{3C7E38FC-AF79-D840-1001-DCDFC42A2BD7}"/>
              </a:ext>
            </a:extLst>
          </p:cNvPr>
          <p:cNvSpPr txBox="1"/>
          <p:nvPr/>
        </p:nvSpPr>
        <p:spPr>
          <a:xfrm>
            <a:off x="5018314" y="1582340"/>
            <a:ext cx="6758124" cy="4524315"/>
          </a:xfrm>
          <a:prstGeom prst="rect">
            <a:avLst/>
          </a:prstGeom>
          <a:noFill/>
        </p:spPr>
        <p:txBody>
          <a:bodyPr wrap="square" rtlCol="0">
            <a:spAutoFit/>
          </a:bodyPr>
          <a:lstStyle/>
          <a:p>
            <a:pPr marL="285750" indent="-285750">
              <a:buFont typeface="Arial" panose="020B0604020202020204" pitchFamily="34" charset="0"/>
              <a:buChar char="•"/>
            </a:pPr>
            <a:r>
              <a:rPr lang="el-GR" dirty="0">
                <a:solidFill>
                  <a:schemeClr val="tx2"/>
                </a:solidFill>
              </a:rPr>
              <a:t>Οι αποκλίσεις στην ανακλαστικότητα των επιφανειών μειώνονται με την αύξηση του μήκους κύματος καθώς λόγω της σκέδασης Rayleigh τα μικρά μήκη κύματος είναι πιο ευαίσθητα σε σκεδάσεις και συνεπώς λιγότερα φωτόνια φτάνουν στις επιφάνειες για να ανακλαστούν.</a:t>
            </a:r>
          </a:p>
          <a:p>
            <a:pPr marL="285750" indent="-285750">
              <a:buFont typeface="Arial" panose="020B0604020202020204" pitchFamily="34" charset="0"/>
              <a:buChar char="•"/>
            </a:pPr>
            <a:r>
              <a:rPr lang="el-GR" dirty="0">
                <a:solidFill>
                  <a:schemeClr val="tx2"/>
                </a:solidFill>
              </a:rPr>
              <a:t>Η αλλαγή της ζενίθιας γωνίας δεν επηρεάζει την ανακλαστικότητα όσων αφορά την ολική ακτινοβολία, την διάχυτη προς τα πάνω ακτινοβολία και την διάχυτη ακτινική ροή.</a:t>
            </a:r>
          </a:p>
          <a:p>
            <a:pPr marL="285750" indent="-285750">
              <a:buFont typeface="Arial" panose="020B0604020202020204" pitchFamily="34" charset="0"/>
              <a:buChar char="•"/>
            </a:pPr>
            <a:r>
              <a:rPr lang="el-GR" dirty="0">
                <a:solidFill>
                  <a:schemeClr val="tx2"/>
                </a:solidFill>
              </a:rPr>
              <a:t>Η ακτινική ροή σε σφαιρική επιφάνεια παρουσιάζει μικρή βελτίωση στις αποκλίσεις με την αύξηση της ζενίθιας γωνίας.</a:t>
            </a:r>
          </a:p>
          <a:p>
            <a:pPr marL="285750" indent="-285750">
              <a:buFont typeface="Arial" panose="020B0604020202020204" pitchFamily="34" charset="0"/>
              <a:buChar char="•"/>
            </a:pPr>
            <a:r>
              <a:rPr lang="el-GR" dirty="0">
                <a:solidFill>
                  <a:schemeClr val="tx2"/>
                </a:solidFill>
              </a:rPr>
              <a:t>Από τους 4 μελετώμενους τύπους ακτινοβολίας, μικρότερες αποκλίσεις παρατηρούνται στην ολική ακτινοβολία κάτι που είναι αναμενόμενο καθώς η ακτινική ροή επηρεάζεται περισσότερο από την εισφορά της διάχυτης ακτινοβολίας. Για τον λόγο αυτό, παρουσιάζουμε στην συνέχεια τα διαγράμματα της άμεσης και της διάχυτης προς τα κάτω ακτινοβολία.</a:t>
            </a:r>
            <a:endParaRPr lang="en-US" dirty="0">
              <a:solidFill>
                <a:schemeClr val="tx2"/>
              </a:solidFill>
            </a:endParaRPr>
          </a:p>
        </p:txBody>
      </p:sp>
    </p:spTree>
    <p:extLst>
      <p:ext uri="{BB962C8B-B14F-4D97-AF65-F5344CB8AC3E}">
        <p14:creationId xmlns:p14="http://schemas.microsoft.com/office/powerpoint/2010/main" val="3315638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8099E3C-31F1-EFB3-1A26-C9DBB41C9B92}"/>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13" name="Picture 12" descr="A graph with a line&#10;&#10;Description automatically generated">
            <a:extLst>
              <a:ext uri="{FF2B5EF4-FFF2-40B4-BE49-F238E27FC236}">
                <a16:creationId xmlns:a16="http://schemas.microsoft.com/office/drawing/2014/main" id="{8F87AEA0-8EF0-3194-AECC-F4AA656512E7}"/>
              </a:ext>
            </a:extLst>
          </p:cNvPr>
          <p:cNvPicPr>
            <a:picLocks noChangeAspect="1"/>
          </p:cNvPicPr>
          <p:nvPr/>
        </p:nvPicPr>
        <p:blipFill>
          <a:blip r:embed="rId2"/>
          <a:stretch>
            <a:fillRect/>
          </a:stretch>
        </p:blipFill>
        <p:spPr>
          <a:xfrm>
            <a:off x="435432" y="3429001"/>
            <a:ext cx="4571997" cy="3428999"/>
          </a:xfrm>
          <a:prstGeom prst="rect">
            <a:avLst/>
          </a:prstGeom>
        </p:spPr>
      </p:pic>
      <p:pic>
        <p:nvPicPr>
          <p:cNvPr id="15" name="Picture 14" descr="A graph with a line&#10;&#10;Description automatically generated">
            <a:extLst>
              <a:ext uri="{FF2B5EF4-FFF2-40B4-BE49-F238E27FC236}">
                <a16:creationId xmlns:a16="http://schemas.microsoft.com/office/drawing/2014/main" id="{862ACD24-0660-87D8-84CD-624BD737C2B4}"/>
              </a:ext>
            </a:extLst>
          </p:cNvPr>
          <p:cNvPicPr>
            <a:picLocks noChangeAspect="1"/>
          </p:cNvPicPr>
          <p:nvPr/>
        </p:nvPicPr>
        <p:blipFill>
          <a:blip r:embed="rId3"/>
          <a:stretch>
            <a:fillRect/>
          </a:stretch>
        </p:blipFill>
        <p:spPr>
          <a:xfrm>
            <a:off x="6853377" y="-2"/>
            <a:ext cx="4571998" cy="3428999"/>
          </a:xfrm>
          <a:prstGeom prst="rect">
            <a:avLst/>
          </a:prstGeom>
        </p:spPr>
      </p:pic>
      <p:pic>
        <p:nvPicPr>
          <p:cNvPr id="17" name="Picture 16" descr="A graph with a line">
            <a:extLst>
              <a:ext uri="{FF2B5EF4-FFF2-40B4-BE49-F238E27FC236}">
                <a16:creationId xmlns:a16="http://schemas.microsoft.com/office/drawing/2014/main" id="{3065B0EA-F107-5706-B620-512A39C699FC}"/>
              </a:ext>
            </a:extLst>
          </p:cNvPr>
          <p:cNvPicPr>
            <a:picLocks noChangeAspect="1"/>
          </p:cNvPicPr>
          <p:nvPr/>
        </p:nvPicPr>
        <p:blipFill>
          <a:blip r:embed="rId4"/>
          <a:stretch>
            <a:fillRect/>
          </a:stretch>
        </p:blipFill>
        <p:spPr>
          <a:xfrm>
            <a:off x="435431" y="-1"/>
            <a:ext cx="4571998" cy="3428999"/>
          </a:xfrm>
          <a:prstGeom prst="rect">
            <a:avLst/>
          </a:prstGeom>
        </p:spPr>
      </p:pic>
      <p:sp>
        <p:nvSpPr>
          <p:cNvPr id="18" name="TextBox 17">
            <a:extLst>
              <a:ext uri="{FF2B5EF4-FFF2-40B4-BE49-F238E27FC236}">
                <a16:creationId xmlns:a16="http://schemas.microsoft.com/office/drawing/2014/main" id="{26E04F06-D82E-601B-8338-DBE00D8AEC32}"/>
              </a:ext>
            </a:extLst>
          </p:cNvPr>
          <p:cNvSpPr txBox="1"/>
          <p:nvPr/>
        </p:nvSpPr>
        <p:spPr>
          <a:xfrm>
            <a:off x="5236029" y="3712339"/>
            <a:ext cx="7086600" cy="2862322"/>
          </a:xfrm>
          <a:prstGeom prst="rect">
            <a:avLst/>
          </a:prstGeom>
          <a:noFill/>
        </p:spPr>
        <p:txBody>
          <a:bodyPr wrap="square" rtlCol="0">
            <a:spAutoFit/>
          </a:bodyPr>
          <a:lstStyle/>
          <a:p>
            <a:r>
              <a:rPr lang="el-GR" dirty="0"/>
              <a:t>Για την άμεση ακτινοβολία παρατηρούμε ότι οι αποκλίσεις είναι μηδενικές τόσο για όλο το εύρος του φάσματος της ακτινοβολίας, όσο και για όλες τις </a:t>
            </a:r>
            <a:r>
              <a:rPr lang="el-GR" dirty="0" err="1"/>
              <a:t>ζενίθιες</a:t>
            </a:r>
            <a:r>
              <a:rPr lang="el-GR" dirty="0"/>
              <a:t> γωνίες και όλες τις επιφάνειες. Αυτό συνεπάγεται ότι η ακτινοβολία αυτή , που προσπίπτει κάθετα στην επιφάνεια, δεν επηρεάζεται από το μήκος του οπτικού δρόμου (εξάρτηση από την ζενίθια γωνία) ούτε από το μέρος του φάσματος της ακτινοβολίας (εξάρτηση από το μήκος κύματος). Από την άμεση ακτινοβολία εξαρτάται η ολική ακτινοβολία η οποία εμφανίζει μικρότερες αποκλίσεις από την ακτινική ροή η οποία εξαρτάται κυρίως από την διάχυτη ακτινοβολία.</a:t>
            </a:r>
            <a:endParaRPr lang="en-US" dirty="0"/>
          </a:p>
        </p:txBody>
      </p:sp>
    </p:spTree>
    <p:extLst>
      <p:ext uri="{BB962C8B-B14F-4D97-AF65-F5344CB8AC3E}">
        <p14:creationId xmlns:p14="http://schemas.microsoft.com/office/powerpoint/2010/main" val="276908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277-EBAA-8200-8077-0ACA3D05BA0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CF3A604-251E-2747-AB81-D32FA9B048A9}"/>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7" name="Picture 6" descr="A graph of different colors and numbers&#10;&#10;Description automatically generated">
            <a:extLst>
              <a:ext uri="{FF2B5EF4-FFF2-40B4-BE49-F238E27FC236}">
                <a16:creationId xmlns:a16="http://schemas.microsoft.com/office/drawing/2014/main" id="{7928309C-F8BB-DE60-4510-B07C3C6813B0}"/>
              </a:ext>
            </a:extLst>
          </p:cNvPr>
          <p:cNvPicPr>
            <a:picLocks noChangeAspect="1"/>
          </p:cNvPicPr>
          <p:nvPr/>
        </p:nvPicPr>
        <p:blipFill>
          <a:blip r:embed="rId2"/>
          <a:stretch>
            <a:fillRect/>
          </a:stretch>
        </p:blipFill>
        <p:spPr>
          <a:xfrm>
            <a:off x="6736168" y="3429000"/>
            <a:ext cx="4367424" cy="3444701"/>
          </a:xfrm>
          <a:prstGeom prst="rect">
            <a:avLst/>
          </a:prstGeom>
        </p:spPr>
      </p:pic>
      <p:pic>
        <p:nvPicPr>
          <p:cNvPr id="9" name="Picture 8" descr="A graph of different colors and numbers&#10;&#10;Description automatically generated">
            <a:extLst>
              <a:ext uri="{FF2B5EF4-FFF2-40B4-BE49-F238E27FC236}">
                <a16:creationId xmlns:a16="http://schemas.microsoft.com/office/drawing/2014/main" id="{39679AD2-4C00-E657-A2CE-E5537DD3B049}"/>
              </a:ext>
            </a:extLst>
          </p:cNvPr>
          <p:cNvPicPr>
            <a:picLocks noChangeAspect="1"/>
          </p:cNvPicPr>
          <p:nvPr/>
        </p:nvPicPr>
        <p:blipFill>
          <a:blip r:embed="rId3"/>
          <a:stretch>
            <a:fillRect/>
          </a:stretch>
        </p:blipFill>
        <p:spPr>
          <a:xfrm>
            <a:off x="590637" y="3413296"/>
            <a:ext cx="4367425" cy="3444701"/>
          </a:xfrm>
          <a:prstGeom prst="rect">
            <a:avLst/>
          </a:prstGeom>
        </p:spPr>
      </p:pic>
      <p:pic>
        <p:nvPicPr>
          <p:cNvPr id="11" name="Picture 10" descr="A graph of different colors&#10;&#10;Description automatically generated">
            <a:extLst>
              <a:ext uri="{FF2B5EF4-FFF2-40B4-BE49-F238E27FC236}">
                <a16:creationId xmlns:a16="http://schemas.microsoft.com/office/drawing/2014/main" id="{79229142-7985-6FB8-11A7-4A631D2E90AE}"/>
              </a:ext>
            </a:extLst>
          </p:cNvPr>
          <p:cNvPicPr>
            <a:picLocks noChangeAspect="1"/>
          </p:cNvPicPr>
          <p:nvPr/>
        </p:nvPicPr>
        <p:blipFill>
          <a:blip r:embed="rId4"/>
          <a:stretch>
            <a:fillRect/>
          </a:stretch>
        </p:blipFill>
        <p:spPr>
          <a:xfrm>
            <a:off x="600591" y="0"/>
            <a:ext cx="4347518" cy="3429000"/>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9A96A69-D579-62C9-9B3B-62F7E4950CB1}"/>
                  </a:ext>
                </a:extLst>
              </p:cNvPr>
              <p:cNvSpPr txBox="1"/>
              <p:nvPr/>
            </p:nvSpPr>
            <p:spPr>
              <a:xfrm rot="16200000">
                <a:off x="-1666182" y="3274797"/>
                <a:ext cx="42167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l-GR" b="0" i="1" smtClean="0">
                          <a:latin typeface="Cambria Math" panose="02040503050406030204" pitchFamily="18" charset="0"/>
                        </a:rPr>
                        <m:t>𝑑𝑖𝑓𝑓𝑢𝑠𝑒𝑑</m:t>
                      </m:r>
                      <m:r>
                        <a:rPr lang="el-GR" b="0" i="1" smtClean="0">
                          <a:latin typeface="Cambria Math" panose="02040503050406030204" pitchFamily="18" charset="0"/>
                        </a:rPr>
                        <m:t> </m:t>
                      </m:r>
                      <m:r>
                        <a:rPr lang="el-GR" b="0" i="1" smtClean="0">
                          <a:latin typeface="Cambria Math" panose="02040503050406030204" pitchFamily="18" charset="0"/>
                        </a:rPr>
                        <m:t>𝑢𝑝</m:t>
                      </m:r>
                      <m:r>
                        <a:rPr lang="el-GR" b="0" i="1" smtClean="0">
                          <a:latin typeface="Cambria Math" panose="02040503050406030204" pitchFamily="18" charset="0"/>
                        </a:rPr>
                        <m:t>=</m:t>
                      </m:r>
                      <m:r>
                        <a:rPr lang="el-GR" b="0" i="1" smtClean="0">
                          <a:latin typeface="Cambria Math" panose="02040503050406030204" pitchFamily="18" charset="0"/>
                        </a:rPr>
                        <m:t>𝑑𝑖𝑓𝑓𝑢𝑠𝑒𝑑</m:t>
                      </m:r>
                      <m:r>
                        <a:rPr lang="el-GR" b="0" i="1" smtClean="0">
                          <a:latin typeface="Cambria Math" panose="02040503050406030204" pitchFamily="18" charset="0"/>
                        </a:rPr>
                        <m:t> </m:t>
                      </m:r>
                      <m:r>
                        <a:rPr lang="el-GR" b="0" i="1" smtClean="0">
                          <a:latin typeface="Cambria Math" panose="02040503050406030204" pitchFamily="18" charset="0"/>
                        </a:rPr>
                        <m:t>𝑑𝑜𝑤𝑛</m:t>
                      </m:r>
                      <m:r>
                        <a:rPr lang="el-GR" b="0" i="1" smtClean="0">
                          <a:latin typeface="Cambria Math" panose="02040503050406030204" pitchFamily="18" charset="0"/>
                        </a:rPr>
                        <m:t> ∗</m:t>
                      </m:r>
                      <m:r>
                        <a:rPr lang="el-GR" b="0" i="1" smtClean="0">
                          <a:latin typeface="Cambria Math" panose="02040503050406030204" pitchFamily="18" charset="0"/>
                        </a:rPr>
                        <m:t>𝑎𝑙𝑏𝑒𝑑𝑜</m:t>
                      </m:r>
                      <m:r>
                        <a:rPr lang="el-GR" b="0" i="1" smtClean="0">
                          <a:latin typeface="Cambria Math" panose="02040503050406030204" pitchFamily="18" charset="0"/>
                        </a:rPr>
                        <m:t> </m:t>
                      </m:r>
                    </m:oMath>
                  </m:oMathPara>
                </a14:m>
                <a:endParaRPr lang="en-US" dirty="0"/>
              </a:p>
            </p:txBody>
          </p:sp>
        </mc:Choice>
        <mc:Fallback>
          <p:sp>
            <p:nvSpPr>
              <p:cNvPr id="2" name="TextBox 1">
                <a:extLst>
                  <a:ext uri="{FF2B5EF4-FFF2-40B4-BE49-F238E27FC236}">
                    <a16:creationId xmlns:a16="http://schemas.microsoft.com/office/drawing/2014/main" id="{79A96A69-D579-62C9-9B3B-62F7E4950CB1}"/>
                  </a:ext>
                </a:extLst>
              </p:cNvPr>
              <p:cNvSpPr txBox="1">
                <a:spLocks noRot="1" noChangeAspect="1" noMove="1" noResize="1" noEditPoints="1" noAdjustHandles="1" noChangeArrowheads="1" noChangeShapeType="1" noTextEdit="1"/>
              </p:cNvSpPr>
              <p:nvPr/>
            </p:nvSpPr>
            <p:spPr>
              <a:xfrm rot="16200000">
                <a:off x="-1666182" y="3274797"/>
                <a:ext cx="4216732" cy="276999"/>
              </a:xfrm>
              <a:prstGeom prst="rect">
                <a:avLst/>
              </a:prstGeom>
              <a:blipFill>
                <a:blip r:embed="rId5"/>
                <a:stretch>
                  <a:fillRect r="-37778" b="-144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0A690B4-6257-E878-6DD3-F08A9DFD1BF7}"/>
              </a:ext>
            </a:extLst>
          </p:cNvPr>
          <p:cNvSpPr txBox="1"/>
          <p:nvPr/>
        </p:nvSpPr>
        <p:spPr>
          <a:xfrm>
            <a:off x="4977969" y="1"/>
            <a:ext cx="7214031" cy="3693319"/>
          </a:xfrm>
          <a:prstGeom prst="rect">
            <a:avLst/>
          </a:prstGeom>
          <a:noFill/>
        </p:spPr>
        <p:txBody>
          <a:bodyPr wrap="square" rtlCol="0">
            <a:spAutoFit/>
          </a:bodyPr>
          <a:lstStyle/>
          <a:p>
            <a:r>
              <a:rPr lang="el-GR" dirty="0"/>
              <a:t>Η διάχυτη προς τα πάνω ακτινοβολία εκφράζει τον αριθμό των φωτονίων που αφότου προσπέσουν στην επιφάνεια, ανακλώνται και γυρίζουν προς τα πίσω. Είναι συνιστώσα τόσο της ολικής ακτινοβολίας όσο και της ακτινικής ροής, η οποία όμως επηρεάζεται σε μεγαλύτερο βαθμό σε σχέση με την ολική ακτινοβολία. Μεγαλύτερη ανάκλαση υποδηλώνει μεγαλύτερη πιθανότητα για </a:t>
            </a:r>
            <a:r>
              <a:rPr lang="el-GR" dirty="0" err="1"/>
              <a:t>επανασκέδαση</a:t>
            </a:r>
            <a:r>
              <a:rPr lang="el-GR" dirty="0"/>
              <a:t> δηλαδή περισσότερη </a:t>
            </a:r>
            <a:r>
              <a:rPr lang="el-GR" dirty="0" err="1"/>
              <a:t>diffused</a:t>
            </a:r>
            <a:r>
              <a:rPr lang="el-GR" dirty="0"/>
              <a:t> </a:t>
            </a:r>
            <a:r>
              <a:rPr lang="el-GR" dirty="0" err="1"/>
              <a:t>upwards</a:t>
            </a:r>
            <a:r>
              <a:rPr lang="el-GR" dirty="0"/>
              <a:t> ακτινοβολία. Αναφορικά με τα διαγράμματα, στα 760 nm παρατηρούμε μία κορυφή η οποία ενδεχομένως σχετίζεται με την ζώνη απορρόφησης του οξυγόνου στην ατμόσφαιρα. Επίσης, παρατηρούμε ότι με την αύξηση της ζενίθιας γωνίας, οι αποκλίσεις μειώνονται για όλες τις επιφάνειες. Χαρακτηριστική είναι η περίπτωση του χιονιού όπου η απόκλιση πέφτει στο 1/3 της τιμής της καθώς η ζενίθια μεταβάλλεται από 0 στις 70 μοίρες.</a:t>
            </a:r>
            <a:endParaRPr lang="en-US" dirty="0"/>
          </a:p>
        </p:txBody>
      </p:sp>
    </p:spTree>
    <p:extLst>
      <p:ext uri="{BB962C8B-B14F-4D97-AF65-F5344CB8AC3E}">
        <p14:creationId xmlns:p14="http://schemas.microsoft.com/office/powerpoint/2010/main" val="324686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BC52-E0FC-FCBB-A1BB-9566E2253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56F3DB-BF65-1248-8196-46E95B68DFAF}"/>
              </a:ext>
            </a:extLst>
          </p:cNvPr>
          <p:cNvSpPr>
            <a:spLocks noGrp="1"/>
          </p:cNvSpPr>
          <p:nvPr>
            <p:ph type="ctrTitle"/>
          </p:nvPr>
        </p:nvSpPr>
        <p:spPr>
          <a:xfrm>
            <a:off x="5582466" y="505152"/>
            <a:ext cx="5769429" cy="749880"/>
          </a:xfrm>
        </p:spPr>
        <p:txBody>
          <a:bodyPr>
            <a:normAutofit fontScale="90000"/>
          </a:bodyPr>
          <a:lstStyle/>
          <a:p>
            <a:pPr algn="ctr"/>
            <a:r>
              <a:rPr lang="el-GR" dirty="0"/>
              <a:t>ΤΕΛΙΚΑ ΣΥΜΠΕΡΑΣΜΑΤΑ</a:t>
            </a:r>
            <a:endParaRPr lang="en-US" dirty="0"/>
          </a:p>
        </p:txBody>
      </p:sp>
      <p:sp>
        <p:nvSpPr>
          <p:cNvPr id="4" name="Slide Number Placeholder 3">
            <a:extLst>
              <a:ext uri="{FF2B5EF4-FFF2-40B4-BE49-F238E27FC236}">
                <a16:creationId xmlns:a16="http://schemas.microsoft.com/office/drawing/2014/main" id="{5F085E52-D1A1-38A8-FBDB-D18F92546F4B}"/>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5" name="TextBox 4">
            <a:extLst>
              <a:ext uri="{FF2B5EF4-FFF2-40B4-BE49-F238E27FC236}">
                <a16:creationId xmlns:a16="http://schemas.microsoft.com/office/drawing/2014/main" id="{BA85FA97-10AE-46AB-2518-02A584316591}"/>
              </a:ext>
            </a:extLst>
          </p:cNvPr>
          <p:cNvSpPr txBox="1"/>
          <p:nvPr/>
        </p:nvSpPr>
        <p:spPr>
          <a:xfrm>
            <a:off x="5018314" y="1582340"/>
            <a:ext cx="6758124" cy="3970318"/>
          </a:xfrm>
          <a:prstGeom prst="rect">
            <a:avLst/>
          </a:prstGeom>
          <a:noFill/>
        </p:spPr>
        <p:txBody>
          <a:bodyPr wrap="square" rtlCol="0">
            <a:spAutoFit/>
          </a:bodyPr>
          <a:lstStyle/>
          <a:p>
            <a:pPr marL="285750" indent="-285750">
              <a:buFont typeface="Arial" panose="020B0604020202020204" pitchFamily="34" charset="0"/>
              <a:buChar char="•"/>
            </a:pPr>
            <a:r>
              <a:rPr lang="el-GR" dirty="0">
                <a:solidFill>
                  <a:schemeClr val="tx2"/>
                </a:solidFill>
              </a:rPr>
              <a:t>Η απόκλιση στην ανακλαστικότητα μεταξύ 2 επιφανειών εξαρτάται από το μέρος του φάσματος της ακτινοβολίας που μελετάμε. Το υπέρυθρο εμφανίζει λιγότερα σφάλματα και αποκλίσεις απ’ ότι το υπεριώδες το οποίο χαρακτηρίζεται από εντονότερες σκεδάσεις και απορρόφηση της ακτινοβολίας.</a:t>
            </a:r>
          </a:p>
          <a:p>
            <a:pPr marL="285750" indent="-285750">
              <a:buFont typeface="Arial" panose="020B0604020202020204" pitchFamily="34" charset="0"/>
              <a:buChar char="•"/>
            </a:pPr>
            <a:r>
              <a:rPr lang="el-GR" dirty="0">
                <a:solidFill>
                  <a:schemeClr val="tx2"/>
                </a:solidFill>
              </a:rPr>
              <a:t>Η αλλαγή της ζενίθιας γωνίας επηρεάζει την ανακλαστικότητα μόνο στην περίπτωση της ακτινικής ροής σε ημισφαιρική επιφάνεια όπου η ποσοστιαία απόκλιση μειώνεται με την αύξηση της ζενίθιας γωνίας. </a:t>
            </a:r>
          </a:p>
          <a:p>
            <a:pPr marL="285750" indent="-285750">
              <a:buFont typeface="Arial" panose="020B0604020202020204" pitchFamily="34" charset="0"/>
              <a:buChar char="•"/>
            </a:pPr>
            <a:r>
              <a:rPr lang="el-GR" dirty="0">
                <a:solidFill>
                  <a:schemeClr val="tx2"/>
                </a:solidFill>
              </a:rPr>
              <a:t>Η διάχυτη ακτινοβολία παρουσιάζει μεγαλύτερες αποκλίσεις σε σχέση με την άμεση ακτινοβολία και για τον λόγο αυτό η ακτινική ροή που εξαρτάται κυρίως από την διάχυτη εμφανίζει πολύ μεγαλύτερες αποκλίσεις σε σχέση με την ολική ακτινοβολία η οποία εξαρτάται κυρίως από την άμεση. </a:t>
            </a:r>
            <a:endParaRPr lang="en-US" dirty="0">
              <a:solidFill>
                <a:schemeClr val="tx2"/>
              </a:solidFill>
            </a:endParaRPr>
          </a:p>
        </p:txBody>
      </p:sp>
    </p:spTree>
    <p:extLst>
      <p:ext uri="{BB962C8B-B14F-4D97-AF65-F5344CB8AC3E}">
        <p14:creationId xmlns:p14="http://schemas.microsoft.com/office/powerpoint/2010/main" val="161583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BDF4F-25F1-F82B-8022-967D58C54FE3}"/>
              </a:ext>
            </a:extLst>
          </p:cNvPr>
          <p:cNvSpPr txBox="1"/>
          <p:nvPr/>
        </p:nvSpPr>
        <p:spPr>
          <a:xfrm>
            <a:off x="4844143" y="2667000"/>
            <a:ext cx="6063343" cy="1200329"/>
          </a:xfrm>
          <a:prstGeom prst="rect">
            <a:avLst/>
          </a:prstGeom>
          <a:noFill/>
        </p:spPr>
        <p:txBody>
          <a:bodyPr wrap="square" rtlCol="0">
            <a:spAutoFit/>
          </a:bodyPr>
          <a:lstStyle/>
          <a:p>
            <a:r>
              <a:rPr lang="el-GR" dirty="0">
                <a:solidFill>
                  <a:schemeClr val="bg1"/>
                </a:solidFill>
              </a:rPr>
              <a:t>Ο κώδικας και τα αρχεία που τον συνοδεύουν μπορούν να βρεθούν στον προσωπικό μου λογαριασμό στο </a:t>
            </a:r>
            <a:r>
              <a:rPr lang="el-GR" dirty="0" err="1">
                <a:solidFill>
                  <a:schemeClr val="bg1"/>
                </a:solidFill>
              </a:rPr>
              <a:t>Github</a:t>
            </a:r>
            <a:r>
              <a:rPr lang="el-GR" dirty="0">
                <a:solidFill>
                  <a:schemeClr val="bg1"/>
                </a:solidFill>
              </a:rPr>
              <a:t> :</a:t>
            </a:r>
            <a:endParaRPr lang="el-GR" dirty="0">
              <a:solidFill>
                <a:schemeClr val="accent1">
                  <a:lumMod val="60000"/>
                  <a:lumOff val="40000"/>
                </a:schemeClr>
              </a:solidFill>
            </a:endParaRPr>
          </a:p>
          <a:p>
            <a:r>
              <a:rPr lang="en-US"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MSc--Applied-Meteorology-and-Environmental-Physics</a:t>
            </a:r>
            <a:endParaRPr lang="el-GR" dirty="0">
              <a:solidFill>
                <a:schemeClr val="accent1">
                  <a:lumMod val="60000"/>
                  <a:lumOff val="40000"/>
                </a:schemeClr>
              </a:solidFill>
            </a:endParaRP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D7BEA-5465-F8EC-2F5C-EAFCB566103A}"/>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6" name="TextBox 5">
            <a:extLst>
              <a:ext uri="{FF2B5EF4-FFF2-40B4-BE49-F238E27FC236}">
                <a16:creationId xmlns:a16="http://schemas.microsoft.com/office/drawing/2014/main" id="{4D06569F-F4B9-32FB-CC6E-A25E5B080A7B}"/>
              </a:ext>
            </a:extLst>
          </p:cNvPr>
          <p:cNvSpPr txBox="1"/>
          <p:nvPr/>
        </p:nvSpPr>
        <p:spPr>
          <a:xfrm>
            <a:off x="3278521" y="516667"/>
            <a:ext cx="8612413" cy="3139321"/>
          </a:xfrm>
          <a:prstGeom prst="rect">
            <a:avLst/>
          </a:prstGeom>
          <a:noFill/>
        </p:spPr>
        <p:txBody>
          <a:bodyPr wrap="square" rtlCol="0">
            <a:spAutoFit/>
          </a:bodyPr>
          <a:lstStyle/>
          <a:p>
            <a:r>
              <a:rPr lang="el-GR" dirty="0"/>
              <a:t>Στην παρούσα εργασία μελετάμε την μεταβολή της ανακλαστικότητας σε 4 διαφορετικές επιφάνειες και για 3 </a:t>
            </a:r>
            <a:r>
              <a:rPr lang="el-GR" dirty="0" err="1"/>
              <a:t>ζενίθιες</a:t>
            </a:r>
            <a:r>
              <a:rPr lang="el-GR" dirty="0"/>
              <a:t> γωνίες. Συγκεκριμένα, οι επιφάνειες που μελετάμε είναι το γρασίδι (</a:t>
            </a:r>
            <a:r>
              <a:rPr lang="el-GR" dirty="0" err="1"/>
              <a:t>grass</a:t>
            </a:r>
            <a:r>
              <a:rPr lang="el-GR" dirty="0"/>
              <a:t>), το στεγνό τσιμέντο (</a:t>
            </a:r>
            <a:r>
              <a:rPr lang="el-GR" dirty="0" err="1"/>
              <a:t>cdry</a:t>
            </a:r>
            <a:r>
              <a:rPr lang="el-GR" dirty="0"/>
              <a:t>), η άμμος (</a:t>
            </a:r>
            <a:r>
              <a:rPr lang="el-GR" dirty="0" err="1"/>
              <a:t>sand</a:t>
            </a:r>
            <a:r>
              <a:rPr lang="el-GR" dirty="0"/>
              <a:t>) και το χιόνι 2 </a:t>
            </a:r>
            <a:r>
              <a:rPr lang="el-GR" dirty="0" err="1"/>
              <a:t>cm</a:t>
            </a:r>
            <a:r>
              <a:rPr lang="el-GR" dirty="0"/>
              <a:t> (sno2) και όλες οι γραφικές παραστάσεις έγιναν συγκρίνοντας την ποσοστιαία απόκλιση των 3 τελευταίων με το γρασίδι. Οι </a:t>
            </a:r>
            <a:r>
              <a:rPr lang="el-GR" dirty="0" err="1"/>
              <a:t>ζενίθιες</a:t>
            </a:r>
            <a:r>
              <a:rPr lang="el-GR" dirty="0"/>
              <a:t> γωνίες που </a:t>
            </a:r>
            <a:r>
              <a:rPr lang="el-GR" dirty="0" err="1"/>
              <a:t>επιλέχθησαν</a:t>
            </a:r>
            <a:r>
              <a:rPr lang="el-GR" dirty="0"/>
              <a:t> είναι οι 10, 40 και 70 μοίρες. Η μελέτη έγινε για 4 κατηγορίες της ηλιακής ακτινοβολίας και συγκεκριμένα για την ολική ακτινοβολία (</a:t>
            </a:r>
            <a:r>
              <a:rPr lang="el-GR" dirty="0" err="1"/>
              <a:t>global</a:t>
            </a:r>
            <a:r>
              <a:rPr lang="el-GR" dirty="0"/>
              <a:t> </a:t>
            </a:r>
            <a:r>
              <a:rPr lang="el-GR" dirty="0" err="1"/>
              <a:t>irradiance</a:t>
            </a:r>
            <a:r>
              <a:rPr lang="el-GR" dirty="0"/>
              <a:t>)</a:t>
            </a:r>
            <a:r>
              <a:rPr lang="en-US" dirty="0"/>
              <a:t>,</a:t>
            </a:r>
            <a:r>
              <a:rPr lang="el-GR" dirty="0"/>
              <a:t> την διάχυτη</a:t>
            </a:r>
            <a:r>
              <a:rPr lang="en-US" dirty="0"/>
              <a:t> </a:t>
            </a:r>
            <a:r>
              <a:rPr lang="el-GR" dirty="0"/>
              <a:t>ακτινοβολία(</a:t>
            </a:r>
            <a:r>
              <a:rPr lang="en-US" dirty="0"/>
              <a:t>diffuse upward horizontal irradiance</a:t>
            </a:r>
            <a:r>
              <a:rPr lang="el-GR" dirty="0"/>
              <a:t>)</a:t>
            </a:r>
            <a:r>
              <a:rPr lang="en-US" dirty="0"/>
              <a:t>,</a:t>
            </a:r>
            <a:r>
              <a:rPr lang="el-GR" dirty="0"/>
              <a:t> την ακτινική ροή σε ημισφαιρική επιφάνεια</a:t>
            </a:r>
            <a:r>
              <a:rPr lang="en-US" dirty="0"/>
              <a:t> </a:t>
            </a:r>
            <a:r>
              <a:rPr lang="el-GR" dirty="0"/>
              <a:t>(</a:t>
            </a:r>
            <a:r>
              <a:rPr lang="en-US" dirty="0"/>
              <a:t>actinic flux on a </a:t>
            </a:r>
            <a:r>
              <a:rPr lang="el-GR" dirty="0"/>
              <a:t>s</a:t>
            </a:r>
            <a:r>
              <a:rPr lang="en-US" dirty="0" err="1"/>
              <a:t>emispherical</a:t>
            </a:r>
            <a:r>
              <a:rPr lang="en-US" dirty="0"/>
              <a:t> surface</a:t>
            </a:r>
            <a:r>
              <a:rPr lang="el-GR" dirty="0"/>
              <a:t>) και τέλος την ακτινική ροή με κατεύθυνση προς τα πάνω (</a:t>
            </a:r>
            <a:r>
              <a:rPr lang="en-US" dirty="0"/>
              <a:t>actinic flux diffuse upward</a:t>
            </a:r>
            <a:r>
              <a:rPr lang="el-GR" dirty="0"/>
              <a:t>). Στον παρακάτω πίνακα φαίνονται οι τυπικές τιμές ανακλαστικότητας για τις 4 υπό μελέτη επιφάνειες με βάση την βιβλιογραφία:</a:t>
            </a:r>
            <a:endParaRPr lang="en-US" dirty="0"/>
          </a:p>
        </p:txBody>
      </p:sp>
      <p:graphicFrame>
        <p:nvGraphicFramePr>
          <p:cNvPr id="9" name="Table 8">
            <a:extLst>
              <a:ext uri="{FF2B5EF4-FFF2-40B4-BE49-F238E27FC236}">
                <a16:creationId xmlns:a16="http://schemas.microsoft.com/office/drawing/2014/main" id="{313A869B-F661-9DE8-99A5-B1F7E68F8F73}"/>
              </a:ext>
            </a:extLst>
          </p:cNvPr>
          <p:cNvGraphicFramePr>
            <a:graphicFrameLocks noGrp="1"/>
          </p:cNvGraphicFramePr>
          <p:nvPr>
            <p:extLst>
              <p:ext uri="{D42A27DB-BD31-4B8C-83A1-F6EECF244321}">
                <p14:modId xmlns:p14="http://schemas.microsoft.com/office/powerpoint/2010/main" val="97007688"/>
              </p:ext>
            </p:extLst>
          </p:nvPr>
        </p:nvGraphicFramePr>
        <p:xfrm>
          <a:off x="3520727" y="4217477"/>
          <a:ext cx="8128000" cy="746760"/>
        </p:xfrm>
        <a:graphic>
          <a:graphicData uri="http://schemas.openxmlformats.org/drawingml/2006/table">
            <a:tbl>
              <a:tblPr firstRow="1" bandRow="1">
                <a:tableStyleId>{C4B1156A-380E-4F78-BDF5-A606A8083BF9}</a:tableStyleId>
              </a:tblPr>
              <a:tblGrid>
                <a:gridCol w="2039257">
                  <a:extLst>
                    <a:ext uri="{9D8B030D-6E8A-4147-A177-3AD203B41FA5}">
                      <a16:colId xmlns:a16="http://schemas.microsoft.com/office/drawing/2014/main" val="3466043776"/>
                    </a:ext>
                  </a:extLst>
                </a:gridCol>
                <a:gridCol w="1295400">
                  <a:extLst>
                    <a:ext uri="{9D8B030D-6E8A-4147-A177-3AD203B41FA5}">
                      <a16:colId xmlns:a16="http://schemas.microsoft.com/office/drawing/2014/main" val="193667380"/>
                    </a:ext>
                  </a:extLst>
                </a:gridCol>
                <a:gridCol w="1542143">
                  <a:extLst>
                    <a:ext uri="{9D8B030D-6E8A-4147-A177-3AD203B41FA5}">
                      <a16:colId xmlns:a16="http://schemas.microsoft.com/office/drawing/2014/main" val="256164171"/>
                    </a:ext>
                  </a:extLst>
                </a:gridCol>
                <a:gridCol w="1625600">
                  <a:extLst>
                    <a:ext uri="{9D8B030D-6E8A-4147-A177-3AD203B41FA5}">
                      <a16:colId xmlns:a16="http://schemas.microsoft.com/office/drawing/2014/main" val="3649820241"/>
                    </a:ext>
                  </a:extLst>
                </a:gridCol>
                <a:gridCol w="1625600">
                  <a:extLst>
                    <a:ext uri="{9D8B030D-6E8A-4147-A177-3AD203B41FA5}">
                      <a16:colId xmlns:a16="http://schemas.microsoft.com/office/drawing/2014/main" val="1402067717"/>
                    </a:ext>
                  </a:extLst>
                </a:gridCol>
              </a:tblGrid>
              <a:tr h="370840">
                <a:tc>
                  <a:txBody>
                    <a:bodyPr/>
                    <a:lstStyle/>
                    <a:p>
                      <a:r>
                        <a:rPr lang="el-GR" b="0" dirty="0"/>
                        <a:t>Επιφάνεια</a:t>
                      </a:r>
                      <a:endParaRPr lang="en-US" b="0" dirty="0"/>
                    </a:p>
                  </a:txBody>
                  <a:tcPr/>
                </a:tc>
                <a:tc>
                  <a:txBody>
                    <a:bodyPr/>
                    <a:lstStyle/>
                    <a:p>
                      <a:r>
                        <a:rPr lang="el-GR" b="0" dirty="0"/>
                        <a:t>Γρασίδι</a:t>
                      </a:r>
                      <a:endParaRPr lang="en-US" b="0" dirty="0"/>
                    </a:p>
                  </a:txBody>
                  <a:tcPr/>
                </a:tc>
                <a:tc>
                  <a:txBody>
                    <a:bodyPr/>
                    <a:lstStyle/>
                    <a:p>
                      <a:r>
                        <a:rPr lang="el-GR" b="0" dirty="0"/>
                        <a:t>Τσιμέντο</a:t>
                      </a:r>
                      <a:endParaRPr lang="en-US" b="0" dirty="0"/>
                    </a:p>
                  </a:txBody>
                  <a:tcPr/>
                </a:tc>
                <a:tc>
                  <a:txBody>
                    <a:bodyPr/>
                    <a:lstStyle/>
                    <a:p>
                      <a:r>
                        <a:rPr lang="el-GR" b="0" dirty="0"/>
                        <a:t>Άμμος</a:t>
                      </a:r>
                      <a:endParaRPr lang="en-US" b="0" dirty="0"/>
                    </a:p>
                  </a:txBody>
                  <a:tcPr/>
                </a:tc>
                <a:tc>
                  <a:txBody>
                    <a:bodyPr/>
                    <a:lstStyle/>
                    <a:p>
                      <a:r>
                        <a:rPr lang="el-GR" b="0" dirty="0"/>
                        <a:t>Χιόνι</a:t>
                      </a:r>
                      <a:endParaRPr lang="en-US" b="0" dirty="0"/>
                    </a:p>
                  </a:txBody>
                  <a:tcPr/>
                </a:tc>
                <a:extLst>
                  <a:ext uri="{0D108BD9-81ED-4DB2-BD59-A6C34878D82A}">
                    <a16:rowId xmlns:a16="http://schemas.microsoft.com/office/drawing/2014/main" val="2630235634"/>
                  </a:ext>
                </a:extLst>
              </a:tr>
              <a:tr h="370840">
                <a:tc>
                  <a:txBody>
                    <a:bodyPr/>
                    <a:lstStyle/>
                    <a:p>
                      <a:r>
                        <a:rPr lang="el-GR" b="0" dirty="0"/>
                        <a:t>Ανακλαστικότητα</a:t>
                      </a:r>
                      <a:endParaRPr lang="en-US" b="0" dirty="0"/>
                    </a:p>
                  </a:txBody>
                  <a:tcPr/>
                </a:tc>
                <a:tc>
                  <a:txBody>
                    <a:bodyPr/>
                    <a:lstStyle/>
                    <a:p>
                      <a:r>
                        <a:rPr lang="en-US" dirty="0">
                          <a:effectLst/>
                        </a:rPr>
                        <a:t>0.15 -</a:t>
                      </a:r>
                      <a:r>
                        <a:rPr lang="el-GR" dirty="0">
                          <a:effectLst/>
                        </a:rPr>
                        <a:t> </a:t>
                      </a:r>
                      <a:r>
                        <a:rPr lang="en-US" dirty="0">
                          <a:effectLst/>
                        </a:rPr>
                        <a:t>0.27</a:t>
                      </a:r>
                    </a:p>
                  </a:txBody>
                  <a:tcPr marL="63500" marR="63500" marT="50800" marB="50800" anchor="ctr"/>
                </a:tc>
                <a:tc>
                  <a:txBody>
                    <a:bodyPr/>
                    <a:lstStyle/>
                    <a:p>
                      <a:r>
                        <a:rPr lang="en-US" sz="1800" b="0" i="0" kern="1200" dirty="0">
                          <a:solidFill>
                            <a:schemeClr val="dk1"/>
                          </a:solidFill>
                          <a:effectLst/>
                          <a:latin typeface="+mn-lt"/>
                          <a:ea typeface="+mn-ea"/>
                          <a:cs typeface="+mn-cs"/>
                        </a:rPr>
                        <a:t>0.17 - 0.31</a:t>
                      </a:r>
                      <a:endParaRPr lang="en-US" dirty="0"/>
                    </a:p>
                  </a:txBody>
                  <a:tcPr/>
                </a:tc>
                <a:tc>
                  <a:txBody>
                    <a:bodyPr/>
                    <a:lstStyle/>
                    <a:p>
                      <a:r>
                        <a:rPr lang="en-US" sz="1800" b="0" i="0" kern="1200" dirty="0">
                          <a:solidFill>
                            <a:schemeClr val="dk1"/>
                          </a:solidFill>
                          <a:effectLst/>
                          <a:latin typeface="+mn-lt"/>
                          <a:ea typeface="+mn-ea"/>
                          <a:cs typeface="+mn-cs"/>
                        </a:rPr>
                        <a:t>0.15 - 0.45</a:t>
                      </a:r>
                      <a:endParaRPr lang="en-US" dirty="0"/>
                    </a:p>
                  </a:txBody>
                  <a:tcPr/>
                </a:tc>
                <a:tc>
                  <a:txBody>
                    <a:bodyPr/>
                    <a:lstStyle/>
                    <a:p>
                      <a:r>
                        <a:rPr lang="en-US" sz="1800" b="0" i="0" kern="1200" dirty="0">
                          <a:solidFill>
                            <a:schemeClr val="dk1"/>
                          </a:solidFill>
                          <a:effectLst/>
                          <a:latin typeface="+mn-lt"/>
                          <a:ea typeface="+mn-ea"/>
                          <a:cs typeface="+mn-cs"/>
                        </a:rPr>
                        <a:t>0.80 - 0.90</a:t>
                      </a:r>
                      <a:endParaRPr lang="en-US" dirty="0"/>
                    </a:p>
                  </a:txBody>
                  <a:tcPr/>
                </a:tc>
                <a:extLst>
                  <a:ext uri="{0D108BD9-81ED-4DB2-BD59-A6C34878D82A}">
                    <a16:rowId xmlns:a16="http://schemas.microsoft.com/office/drawing/2014/main" val="45050727"/>
                  </a:ext>
                </a:extLst>
              </a:tr>
            </a:tbl>
          </a:graphicData>
        </a:graphic>
      </p:graphicFrame>
      <p:sp>
        <p:nvSpPr>
          <p:cNvPr id="10" name="TextBox 9">
            <a:extLst>
              <a:ext uri="{FF2B5EF4-FFF2-40B4-BE49-F238E27FC236}">
                <a16:creationId xmlns:a16="http://schemas.microsoft.com/office/drawing/2014/main" id="{01DDEBDB-E1DF-1A91-0220-DA499D8C7F87}"/>
              </a:ext>
            </a:extLst>
          </p:cNvPr>
          <p:cNvSpPr txBox="1"/>
          <p:nvPr/>
        </p:nvSpPr>
        <p:spPr>
          <a:xfrm>
            <a:off x="10007705" y="4964237"/>
            <a:ext cx="1883229" cy="369332"/>
          </a:xfrm>
          <a:prstGeom prst="rect">
            <a:avLst/>
          </a:prstGeom>
          <a:noFill/>
        </p:spPr>
        <p:txBody>
          <a:bodyPr wrap="square" rtlCol="0">
            <a:spAutoFit/>
          </a:bodyPr>
          <a:lstStyle/>
          <a:p>
            <a:r>
              <a:rPr lang="en-US" dirty="0">
                <a:hlinkClick r:id="rId2"/>
              </a:rPr>
              <a:t>albedo values</a:t>
            </a:r>
            <a:r>
              <a:rPr lang="el-GR" dirty="0"/>
              <a:t> </a:t>
            </a:r>
            <a:endParaRPr lang="en-US" dirty="0"/>
          </a:p>
        </p:txBody>
      </p:sp>
      <p:sp>
        <p:nvSpPr>
          <p:cNvPr id="11" name="TextBox 10">
            <a:extLst>
              <a:ext uri="{FF2B5EF4-FFF2-40B4-BE49-F238E27FC236}">
                <a16:creationId xmlns:a16="http://schemas.microsoft.com/office/drawing/2014/main" id="{7757C900-858D-D7A8-0C82-8DD39D9E05D7}"/>
              </a:ext>
            </a:extLst>
          </p:cNvPr>
          <p:cNvSpPr txBox="1"/>
          <p:nvPr/>
        </p:nvSpPr>
        <p:spPr>
          <a:xfrm>
            <a:off x="3278521" y="5533217"/>
            <a:ext cx="8612412" cy="923330"/>
          </a:xfrm>
          <a:prstGeom prst="rect">
            <a:avLst/>
          </a:prstGeom>
          <a:noFill/>
        </p:spPr>
        <p:txBody>
          <a:bodyPr wrap="square" rtlCol="0">
            <a:spAutoFit/>
          </a:bodyPr>
          <a:lstStyle/>
          <a:p>
            <a:r>
              <a:rPr lang="el-GR" dirty="0"/>
              <a:t>Παρατηρούμε ήδη από τις θεωρητικές τιμές ότι το γρασίδι, το τσιμέντο και η άμμος έχουν κοντινό εύρος τιμών για την ανακλαστικότητα ενώ το χιόνι έχει αρκετά υψηλότερες τιμές.</a:t>
            </a:r>
            <a:endParaRPr lang="en-US" dirty="0"/>
          </a:p>
        </p:txBody>
      </p:sp>
    </p:spTree>
    <p:extLst>
      <p:ext uri="{BB962C8B-B14F-4D97-AF65-F5344CB8AC3E}">
        <p14:creationId xmlns:p14="http://schemas.microsoft.com/office/powerpoint/2010/main" val="138991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9F5A82B-63AC-2909-880F-C1A76936AB4B}"/>
              </a:ext>
            </a:extLst>
          </p:cNvPr>
          <p:cNvSpPr>
            <a:spLocks noGrp="1"/>
          </p:cNvSpPr>
          <p:nvPr>
            <p:ph type="sldNum" sz="quarter" idx="12"/>
          </p:nvPr>
        </p:nvSpPr>
        <p:spPr/>
        <p:txBody>
          <a:bodyPr/>
          <a:lstStyle/>
          <a:p>
            <a:fld id="{B5CEABB6-07DC-46E8-9B57-56EC44A396E5}" type="slidenum">
              <a:rPr lang="en-US" smtClean="0"/>
              <a:pPr/>
              <a:t>3</a:t>
            </a:fld>
            <a:endParaRPr lang="en-US" dirty="0"/>
          </a:p>
        </p:txBody>
      </p:sp>
      <p:graphicFrame>
        <p:nvGraphicFramePr>
          <p:cNvPr id="8" name="Table 7">
            <a:extLst>
              <a:ext uri="{FF2B5EF4-FFF2-40B4-BE49-F238E27FC236}">
                <a16:creationId xmlns:a16="http://schemas.microsoft.com/office/drawing/2014/main" id="{71A1C5FA-E9E4-5D53-0299-1837C69CB6C3}"/>
              </a:ext>
            </a:extLst>
          </p:cNvPr>
          <p:cNvGraphicFramePr>
            <a:graphicFrameLocks noGrp="1"/>
          </p:cNvGraphicFramePr>
          <p:nvPr>
            <p:extLst>
              <p:ext uri="{D42A27DB-BD31-4B8C-83A1-F6EECF244321}">
                <p14:modId xmlns:p14="http://schemas.microsoft.com/office/powerpoint/2010/main" val="2761861169"/>
              </p:ext>
            </p:extLst>
          </p:nvPr>
        </p:nvGraphicFramePr>
        <p:xfrm>
          <a:off x="1229721" y="5473879"/>
          <a:ext cx="6547094" cy="746760"/>
        </p:xfrm>
        <a:graphic>
          <a:graphicData uri="http://schemas.openxmlformats.org/drawingml/2006/table">
            <a:tbl>
              <a:tblPr firstRow="1" bandRow="1">
                <a:tableStyleId>{C4B1156A-380E-4F78-BDF5-A606A8083BF9}</a:tableStyleId>
              </a:tblPr>
              <a:tblGrid>
                <a:gridCol w="1642618">
                  <a:extLst>
                    <a:ext uri="{9D8B030D-6E8A-4147-A177-3AD203B41FA5}">
                      <a16:colId xmlns:a16="http://schemas.microsoft.com/office/drawing/2014/main" val="3466043776"/>
                    </a:ext>
                  </a:extLst>
                </a:gridCol>
                <a:gridCol w="1043443">
                  <a:extLst>
                    <a:ext uri="{9D8B030D-6E8A-4147-A177-3AD203B41FA5}">
                      <a16:colId xmlns:a16="http://schemas.microsoft.com/office/drawing/2014/main" val="193667380"/>
                    </a:ext>
                  </a:extLst>
                </a:gridCol>
                <a:gridCol w="1242195">
                  <a:extLst>
                    <a:ext uri="{9D8B030D-6E8A-4147-A177-3AD203B41FA5}">
                      <a16:colId xmlns:a16="http://schemas.microsoft.com/office/drawing/2014/main" val="256164171"/>
                    </a:ext>
                  </a:extLst>
                </a:gridCol>
                <a:gridCol w="1309419">
                  <a:extLst>
                    <a:ext uri="{9D8B030D-6E8A-4147-A177-3AD203B41FA5}">
                      <a16:colId xmlns:a16="http://schemas.microsoft.com/office/drawing/2014/main" val="3649820241"/>
                    </a:ext>
                  </a:extLst>
                </a:gridCol>
                <a:gridCol w="1309419">
                  <a:extLst>
                    <a:ext uri="{9D8B030D-6E8A-4147-A177-3AD203B41FA5}">
                      <a16:colId xmlns:a16="http://schemas.microsoft.com/office/drawing/2014/main" val="1402067717"/>
                    </a:ext>
                  </a:extLst>
                </a:gridCol>
              </a:tblGrid>
              <a:tr h="370840">
                <a:tc>
                  <a:txBody>
                    <a:bodyPr/>
                    <a:lstStyle/>
                    <a:p>
                      <a:r>
                        <a:rPr lang="el-GR" b="0" dirty="0"/>
                        <a:t>Επιφάνεια</a:t>
                      </a:r>
                      <a:endParaRPr lang="en-US" b="0" dirty="0"/>
                    </a:p>
                  </a:txBody>
                  <a:tcPr/>
                </a:tc>
                <a:tc>
                  <a:txBody>
                    <a:bodyPr/>
                    <a:lstStyle/>
                    <a:p>
                      <a:pPr algn="ctr"/>
                      <a:r>
                        <a:rPr lang="el-GR" b="0" dirty="0"/>
                        <a:t>Γρασίδι</a:t>
                      </a:r>
                      <a:endParaRPr lang="en-US" b="0" dirty="0"/>
                    </a:p>
                  </a:txBody>
                  <a:tcPr/>
                </a:tc>
                <a:tc>
                  <a:txBody>
                    <a:bodyPr/>
                    <a:lstStyle/>
                    <a:p>
                      <a:pPr algn="ctr"/>
                      <a:r>
                        <a:rPr lang="el-GR" b="0" dirty="0"/>
                        <a:t>Τσιμέντο</a:t>
                      </a:r>
                      <a:endParaRPr lang="en-US" b="0" dirty="0"/>
                    </a:p>
                  </a:txBody>
                  <a:tcPr/>
                </a:tc>
                <a:tc>
                  <a:txBody>
                    <a:bodyPr/>
                    <a:lstStyle/>
                    <a:p>
                      <a:pPr algn="ctr"/>
                      <a:r>
                        <a:rPr lang="el-GR" b="0" dirty="0"/>
                        <a:t>Άμμος</a:t>
                      </a:r>
                      <a:endParaRPr lang="en-US" b="0" dirty="0"/>
                    </a:p>
                  </a:txBody>
                  <a:tcPr/>
                </a:tc>
                <a:tc>
                  <a:txBody>
                    <a:bodyPr/>
                    <a:lstStyle/>
                    <a:p>
                      <a:pPr algn="ctr"/>
                      <a:r>
                        <a:rPr lang="el-GR" b="0" dirty="0"/>
                        <a:t>Χιόνι</a:t>
                      </a:r>
                      <a:endParaRPr lang="en-US" b="0" dirty="0"/>
                    </a:p>
                  </a:txBody>
                  <a:tcPr/>
                </a:tc>
                <a:extLst>
                  <a:ext uri="{0D108BD9-81ED-4DB2-BD59-A6C34878D82A}">
                    <a16:rowId xmlns:a16="http://schemas.microsoft.com/office/drawing/2014/main" val="2630235634"/>
                  </a:ext>
                </a:extLst>
              </a:tr>
              <a:tr h="370840">
                <a:tc>
                  <a:txBody>
                    <a:bodyPr/>
                    <a:lstStyle/>
                    <a:p>
                      <a:r>
                        <a:rPr lang="el-GR" b="0" dirty="0" err="1"/>
                        <a:t>Ανακλαστικότ</a:t>
                      </a:r>
                      <a:r>
                        <a:rPr lang="el-GR" b="0" dirty="0"/>
                        <a:t>.</a:t>
                      </a:r>
                      <a:endParaRPr lang="en-US" b="0" dirty="0"/>
                    </a:p>
                  </a:txBody>
                  <a:tcPr/>
                </a:tc>
                <a:tc>
                  <a:txBody>
                    <a:bodyPr/>
                    <a:lstStyle/>
                    <a:p>
                      <a:pPr algn="ctr"/>
                      <a:r>
                        <a:rPr lang="en-US" dirty="0">
                          <a:effectLst/>
                        </a:rPr>
                        <a:t>0.12</a:t>
                      </a:r>
                    </a:p>
                  </a:txBody>
                  <a:tcPr marL="63500" marR="63500" marT="50800" marB="50800" anchor="ctr"/>
                </a:tc>
                <a:tc>
                  <a:txBody>
                    <a:bodyPr/>
                    <a:lstStyle/>
                    <a:p>
                      <a:pPr algn="ctr"/>
                      <a:r>
                        <a:rPr lang="en-US" sz="1800" b="0" i="0" kern="1200" dirty="0">
                          <a:solidFill>
                            <a:schemeClr val="dk1"/>
                          </a:solidFill>
                          <a:effectLst/>
                          <a:latin typeface="+mn-lt"/>
                          <a:ea typeface="+mn-ea"/>
                          <a:cs typeface="+mn-cs"/>
                        </a:rPr>
                        <a:t>0.21</a:t>
                      </a:r>
                      <a:endParaRPr lang="en-US" dirty="0"/>
                    </a:p>
                  </a:txBody>
                  <a:tcPr/>
                </a:tc>
                <a:tc>
                  <a:txBody>
                    <a:bodyPr/>
                    <a:lstStyle/>
                    <a:p>
                      <a:pPr algn="ctr"/>
                      <a:r>
                        <a:rPr lang="en-US" sz="1800" b="0" i="0" kern="1200" dirty="0">
                          <a:solidFill>
                            <a:schemeClr val="dk1"/>
                          </a:solidFill>
                          <a:effectLst/>
                          <a:latin typeface="+mn-lt"/>
                          <a:ea typeface="+mn-ea"/>
                          <a:cs typeface="+mn-cs"/>
                        </a:rPr>
                        <a:t>0.30</a:t>
                      </a:r>
                      <a:endParaRPr lang="en-US" dirty="0"/>
                    </a:p>
                  </a:txBody>
                  <a:tcPr/>
                </a:tc>
                <a:tc>
                  <a:txBody>
                    <a:bodyPr/>
                    <a:lstStyle/>
                    <a:p>
                      <a:pPr algn="ctr"/>
                      <a:r>
                        <a:rPr lang="en-US" sz="1800" b="0" i="0" kern="1200" dirty="0">
                          <a:solidFill>
                            <a:schemeClr val="dk1"/>
                          </a:solidFill>
                          <a:effectLst/>
                          <a:latin typeface="+mn-lt"/>
                          <a:ea typeface="+mn-ea"/>
                          <a:cs typeface="+mn-cs"/>
                        </a:rPr>
                        <a:t>0.69</a:t>
                      </a:r>
                      <a:endParaRPr lang="en-US" dirty="0"/>
                    </a:p>
                  </a:txBody>
                  <a:tcPr/>
                </a:tc>
                <a:extLst>
                  <a:ext uri="{0D108BD9-81ED-4DB2-BD59-A6C34878D82A}">
                    <a16:rowId xmlns:a16="http://schemas.microsoft.com/office/drawing/2014/main" val="45050727"/>
                  </a:ext>
                </a:extLst>
              </a:tr>
            </a:tbl>
          </a:graphicData>
        </a:graphic>
      </p:graphicFrame>
      <p:sp>
        <p:nvSpPr>
          <p:cNvPr id="9" name="TextBox 8">
            <a:extLst>
              <a:ext uri="{FF2B5EF4-FFF2-40B4-BE49-F238E27FC236}">
                <a16:creationId xmlns:a16="http://schemas.microsoft.com/office/drawing/2014/main" id="{9F06F7AE-A87C-6D9F-256C-7F9B59E2CD53}"/>
              </a:ext>
            </a:extLst>
          </p:cNvPr>
          <p:cNvSpPr txBox="1"/>
          <p:nvPr/>
        </p:nvSpPr>
        <p:spPr>
          <a:xfrm>
            <a:off x="7811648" y="34330"/>
            <a:ext cx="4380352" cy="6740307"/>
          </a:xfrm>
          <a:prstGeom prst="rect">
            <a:avLst/>
          </a:prstGeom>
          <a:noFill/>
        </p:spPr>
        <p:txBody>
          <a:bodyPr wrap="square" rtlCol="0">
            <a:spAutoFit/>
          </a:bodyPr>
          <a:lstStyle/>
          <a:p>
            <a:r>
              <a:rPr lang="el-GR" dirty="0">
                <a:solidFill>
                  <a:schemeClr val="bg2"/>
                </a:solidFill>
              </a:rPr>
              <a:t>Στο διπλανό διάγραμμα απεικονίζεται η ανακλαστικότητα των 4 επιφανειών συναρτήσει του μήκους κύματος και στον πίνακα εμφανίζονται οι μέσες τιμές της. Σε γενικές γραμμές, οι τιμές είναι ίδιες με τις θεωρητικά αναμενόμενες με μοναδική εξαίρεση το χιόνι που εμφανίζει ελάχιστα χαμηλότερες τιμές. Το τσιμέντο, η άμμος και το χιόνι εμφανίζουν αυξητική τάση της ανακλαστικότητας με την αύξηση του μήκους κύματος ενώ για το γρασίδι παρατηρούμε την ιδιαιτερότητα ότι στο υπέρυθρο, οι τιμές της ανακλαστικότητας εκτινάζονται από  το 0.044 στο 0.593. Αυτό οφείλεται στην ικανότητα του γρασιδιού για φωτοσύνθεση η οποία οδηγεί τα φυτά σε ανάκλαση της προσπίπτουσας IR ακτινοβολίας. Επιπρόσθετα, στα 555 nm, παρατηρείται ένα</a:t>
            </a:r>
            <a:r>
              <a:rPr lang="en-US" dirty="0">
                <a:solidFill>
                  <a:schemeClr val="bg2"/>
                </a:solidFill>
              </a:rPr>
              <a:t> peak</a:t>
            </a:r>
            <a:r>
              <a:rPr lang="el-GR" dirty="0">
                <a:solidFill>
                  <a:schemeClr val="bg2"/>
                </a:solidFill>
              </a:rPr>
              <a:t> στην ανακλαστικότητα του γρασιδιού που αγγίζει το 0.095. Το μέγιστο αυτό αιτιολογείται καθώς σε αυτά τα μήκη κύματος το γρασίδι ανακλά την προσπίπτουσα ακτινοβολία προσδίδοντας του έτσι το πράσινο χρώμα.</a:t>
            </a:r>
            <a:endParaRPr lang="en-US" dirty="0">
              <a:solidFill>
                <a:schemeClr val="bg2"/>
              </a:solidFill>
            </a:endParaRPr>
          </a:p>
        </p:txBody>
      </p:sp>
      <p:pic>
        <p:nvPicPr>
          <p:cNvPr id="11" name="Picture 10" descr="A graph of different colored lines">
            <a:extLst>
              <a:ext uri="{FF2B5EF4-FFF2-40B4-BE49-F238E27FC236}">
                <a16:creationId xmlns:a16="http://schemas.microsoft.com/office/drawing/2014/main" id="{D0B9139C-0DC1-4242-A185-C1272D59D90C}"/>
              </a:ext>
            </a:extLst>
          </p:cNvPr>
          <p:cNvPicPr>
            <a:picLocks noChangeAspect="1"/>
          </p:cNvPicPr>
          <p:nvPr/>
        </p:nvPicPr>
        <p:blipFill>
          <a:blip r:embed="rId2"/>
          <a:stretch>
            <a:fillRect/>
          </a:stretch>
        </p:blipFill>
        <p:spPr>
          <a:xfrm>
            <a:off x="1229721" y="391861"/>
            <a:ext cx="6512260" cy="4884195"/>
          </a:xfrm>
          <a:prstGeom prst="rect">
            <a:avLst/>
          </a:prstGeom>
        </p:spPr>
      </p:pic>
    </p:spTree>
    <p:extLst>
      <p:ext uri="{BB962C8B-B14F-4D97-AF65-F5344CB8AC3E}">
        <p14:creationId xmlns:p14="http://schemas.microsoft.com/office/powerpoint/2010/main" val="138776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9267F66-BC3A-DBC4-A50C-043BB8FE69BA}"/>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5" name="Picture 4" descr="A graph of a graph showing different colors">
            <a:extLst>
              <a:ext uri="{FF2B5EF4-FFF2-40B4-BE49-F238E27FC236}">
                <a16:creationId xmlns:a16="http://schemas.microsoft.com/office/drawing/2014/main" id="{1A02EDF2-2289-BD09-A1D4-31F66FD4E61D}"/>
              </a:ext>
            </a:extLst>
          </p:cNvPr>
          <p:cNvPicPr>
            <a:picLocks noChangeAspect="1"/>
          </p:cNvPicPr>
          <p:nvPr/>
        </p:nvPicPr>
        <p:blipFill>
          <a:blip r:embed="rId2"/>
          <a:stretch>
            <a:fillRect/>
          </a:stretch>
        </p:blipFill>
        <p:spPr>
          <a:xfrm>
            <a:off x="1130256" y="39299"/>
            <a:ext cx="4543985" cy="3407989"/>
          </a:xfrm>
          <a:prstGeom prst="rect">
            <a:avLst/>
          </a:prstGeom>
        </p:spPr>
      </p:pic>
      <p:pic>
        <p:nvPicPr>
          <p:cNvPr id="6" name="Picture 5" descr="A graph of a graph showing the different types of temperature">
            <a:extLst>
              <a:ext uri="{FF2B5EF4-FFF2-40B4-BE49-F238E27FC236}">
                <a16:creationId xmlns:a16="http://schemas.microsoft.com/office/drawing/2014/main" id="{AD52A6AD-F411-0203-8A5F-54C90DDB7C36}"/>
              </a:ext>
            </a:extLst>
          </p:cNvPr>
          <p:cNvPicPr>
            <a:picLocks noChangeAspect="1"/>
          </p:cNvPicPr>
          <p:nvPr/>
        </p:nvPicPr>
        <p:blipFill>
          <a:blip r:embed="rId3"/>
          <a:stretch>
            <a:fillRect/>
          </a:stretch>
        </p:blipFill>
        <p:spPr>
          <a:xfrm>
            <a:off x="1126625" y="3447288"/>
            <a:ext cx="4547616" cy="3410712"/>
          </a:xfrm>
          <a:prstGeom prst="rect">
            <a:avLst/>
          </a:prstGeom>
        </p:spPr>
      </p:pic>
      <p:pic>
        <p:nvPicPr>
          <p:cNvPr id="7" name="Picture 6" descr="A graph of a graph showing the different types of temperature">
            <a:extLst>
              <a:ext uri="{FF2B5EF4-FFF2-40B4-BE49-F238E27FC236}">
                <a16:creationId xmlns:a16="http://schemas.microsoft.com/office/drawing/2014/main" id="{D5924A6B-2E8C-47D4-E155-FBD9DBC5E782}"/>
              </a:ext>
            </a:extLst>
          </p:cNvPr>
          <p:cNvPicPr>
            <a:picLocks noChangeAspect="1"/>
          </p:cNvPicPr>
          <p:nvPr/>
        </p:nvPicPr>
        <p:blipFill>
          <a:blip r:embed="rId4"/>
          <a:stretch>
            <a:fillRect/>
          </a:stretch>
        </p:blipFill>
        <p:spPr>
          <a:xfrm>
            <a:off x="6517761" y="3429000"/>
            <a:ext cx="4547616" cy="3410712"/>
          </a:xfrm>
          <a:prstGeom prst="rect">
            <a:avLst/>
          </a:prstGeom>
        </p:spPr>
      </p:pic>
      <p:sp>
        <p:nvSpPr>
          <p:cNvPr id="8" name="TextBox 7">
            <a:extLst>
              <a:ext uri="{FF2B5EF4-FFF2-40B4-BE49-F238E27FC236}">
                <a16:creationId xmlns:a16="http://schemas.microsoft.com/office/drawing/2014/main" id="{BF2A032B-DF4E-AFE9-5EF1-DE6F1A79FF0D}"/>
              </a:ext>
            </a:extLst>
          </p:cNvPr>
          <p:cNvSpPr txBox="1"/>
          <p:nvPr/>
        </p:nvSpPr>
        <p:spPr>
          <a:xfrm>
            <a:off x="7740502" y="1411326"/>
            <a:ext cx="2296633" cy="400110"/>
          </a:xfrm>
          <a:prstGeom prst="rect">
            <a:avLst/>
          </a:prstGeom>
          <a:noFill/>
        </p:spPr>
        <p:txBody>
          <a:bodyPr wrap="square" rtlCol="0">
            <a:spAutoFit/>
          </a:bodyPr>
          <a:lstStyle/>
          <a:p>
            <a:r>
              <a:rPr lang="el-GR" sz="2000" dirty="0">
                <a:solidFill>
                  <a:schemeClr val="accent4"/>
                </a:solidFill>
              </a:rPr>
              <a:t>Ολική ακτινοβολία</a:t>
            </a:r>
            <a:endParaRPr lang="en-US" sz="2000" dirty="0">
              <a:solidFill>
                <a:schemeClr val="accent4"/>
              </a:solidFill>
            </a:endParaRPr>
          </a:p>
        </p:txBody>
      </p:sp>
    </p:spTree>
    <p:extLst>
      <p:ext uri="{BB962C8B-B14F-4D97-AF65-F5344CB8AC3E}">
        <p14:creationId xmlns:p14="http://schemas.microsoft.com/office/powerpoint/2010/main" val="346365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8359A0F-EFA5-3C73-1129-1C2AC1EEB445}"/>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6" name="TextBox 5">
            <a:extLst>
              <a:ext uri="{FF2B5EF4-FFF2-40B4-BE49-F238E27FC236}">
                <a16:creationId xmlns:a16="http://schemas.microsoft.com/office/drawing/2014/main" id="{B692E790-3FB6-EFEE-D2D4-8D74A0EC9B5B}"/>
              </a:ext>
            </a:extLst>
          </p:cNvPr>
          <p:cNvSpPr txBox="1"/>
          <p:nvPr/>
        </p:nvSpPr>
        <p:spPr>
          <a:xfrm>
            <a:off x="3503491" y="1166842"/>
            <a:ext cx="8044543" cy="4524315"/>
          </a:xfrm>
          <a:prstGeom prst="rect">
            <a:avLst/>
          </a:prstGeom>
          <a:noFill/>
        </p:spPr>
        <p:txBody>
          <a:bodyPr wrap="square" rtlCol="0">
            <a:spAutoFit/>
          </a:bodyPr>
          <a:lstStyle/>
          <a:p>
            <a:pPr marL="285750" indent="-285750">
              <a:buFont typeface="Arial" panose="020B0604020202020204" pitchFamily="34" charset="0"/>
              <a:buChar char="•"/>
            </a:pPr>
            <a:r>
              <a:rPr lang="el-GR" dirty="0"/>
              <a:t>Και στα 3 διαγράμματα παρατηρούμε αρχικά ότι όπως ήταν αναμενόμενο, το χιόνι εμφανίζει την μεγαλύτερη απόκλιση από όλες τις επιφάνειες σε σχέση με το γρασίδι.</a:t>
            </a:r>
          </a:p>
          <a:p>
            <a:pPr marL="285750" indent="-285750">
              <a:buFont typeface="Arial" panose="020B0604020202020204" pitchFamily="34" charset="0"/>
              <a:buChar char="•"/>
            </a:pPr>
            <a:r>
              <a:rPr lang="el-GR" dirty="0"/>
              <a:t>Για όλες τις επιφάνειες, η απόκλιση με την πρότυπη μειώνεται με την αύξηση του μήκους κύματος και οι καμπύλες τείνουν να συμπέσουν από ένα μήκος κύματος και μετά. Ο λόγος που εμφανίζονται περισσότερες αποκλίσεις στα μικρά μήκη κύματος είναι το γεγονός ότι στα μικρά μήκη κύματος παρατηρούνται περισσότερες σκεδάσεις σε σχέση με τα μεγαλύτερα μήκη κύματος (σκέδαση Rayleigh, το μπλε σκεδάζεται περισσότερο από το κόκκινο). Συνεπώς, λόγω της σκέδασης παρατηρείται απορρόφηση της ακτινοβολίας και λιγότερα φωτόνια φτάνουν στο έδαφος δηλαδή στην υπό μελέτη επιφάνεια.</a:t>
            </a:r>
          </a:p>
          <a:p>
            <a:pPr marL="285750" indent="-285750">
              <a:buFont typeface="Arial" panose="020B0604020202020204" pitchFamily="34" charset="0"/>
              <a:buChar char="•"/>
            </a:pPr>
            <a:r>
              <a:rPr lang="el-GR" dirty="0"/>
              <a:t>Για την ολική ακτινοβολία παρατηρούμε ότι αυτή η σύγκλιση μεταξύ των επιφανειών παρατηρείται από τα 600 </a:t>
            </a:r>
            <a:r>
              <a:rPr lang="en-US" dirty="0"/>
              <a:t>nm</a:t>
            </a:r>
            <a:r>
              <a:rPr lang="el-GR" dirty="0"/>
              <a:t> περίπου και πάνω.</a:t>
            </a:r>
          </a:p>
          <a:p>
            <a:pPr marL="285750" indent="-285750">
              <a:buFont typeface="Arial" panose="020B0604020202020204" pitchFamily="34" charset="0"/>
              <a:buChar char="•"/>
            </a:pPr>
            <a:r>
              <a:rPr lang="el-GR" dirty="0"/>
              <a:t>Με την αύξηση της ζενίθιας γωνίας, οι τιμές της ολικής ακτινοβολίας αλλάζουν αλλά οι λόγοι παραμένουν ίδιοι και γι’ αυτό τα διαγράμματα φαίνεται να μην επηρεάζονται από την μεταβολή της ζενίθιας γωνίας.</a:t>
            </a:r>
          </a:p>
        </p:txBody>
      </p:sp>
    </p:spTree>
    <p:extLst>
      <p:ext uri="{BB962C8B-B14F-4D97-AF65-F5344CB8AC3E}">
        <p14:creationId xmlns:p14="http://schemas.microsoft.com/office/powerpoint/2010/main" val="253536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3579C-EB9F-69A8-8057-9A6020C1D41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4F31E8-4C3B-3B9F-C664-4C4553F43044}"/>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2" name="Picture 1" descr="A graph of a graph showing a number of different colors&#10;&#10;Description automatically generated with medium confidence">
            <a:extLst>
              <a:ext uri="{FF2B5EF4-FFF2-40B4-BE49-F238E27FC236}">
                <a16:creationId xmlns:a16="http://schemas.microsoft.com/office/drawing/2014/main" id="{1457174A-B490-16BD-38A3-EE280B3AC4AE}"/>
              </a:ext>
            </a:extLst>
          </p:cNvPr>
          <p:cNvPicPr>
            <a:picLocks noChangeAspect="1"/>
          </p:cNvPicPr>
          <p:nvPr/>
        </p:nvPicPr>
        <p:blipFill>
          <a:blip r:embed="rId2"/>
          <a:stretch>
            <a:fillRect/>
          </a:stretch>
        </p:blipFill>
        <p:spPr>
          <a:xfrm>
            <a:off x="1187212" y="21011"/>
            <a:ext cx="4543985" cy="3407989"/>
          </a:xfrm>
          <a:prstGeom prst="rect">
            <a:avLst/>
          </a:prstGeom>
        </p:spPr>
      </p:pic>
      <p:pic>
        <p:nvPicPr>
          <p:cNvPr id="3" name="Picture 2" descr="A graph of a graph showing a number of different colors&#10;&#10;Description automatically generated with medium confidence">
            <a:extLst>
              <a:ext uri="{FF2B5EF4-FFF2-40B4-BE49-F238E27FC236}">
                <a16:creationId xmlns:a16="http://schemas.microsoft.com/office/drawing/2014/main" id="{6280160F-72E9-AF43-E2E5-072E5EF11190}"/>
              </a:ext>
            </a:extLst>
          </p:cNvPr>
          <p:cNvPicPr>
            <a:picLocks noChangeAspect="1"/>
          </p:cNvPicPr>
          <p:nvPr/>
        </p:nvPicPr>
        <p:blipFill>
          <a:blip r:embed="rId3"/>
          <a:stretch>
            <a:fillRect/>
          </a:stretch>
        </p:blipFill>
        <p:spPr>
          <a:xfrm>
            <a:off x="1183581" y="3429000"/>
            <a:ext cx="4547616" cy="3410712"/>
          </a:xfrm>
          <a:prstGeom prst="rect">
            <a:avLst/>
          </a:prstGeom>
        </p:spPr>
      </p:pic>
      <p:pic>
        <p:nvPicPr>
          <p:cNvPr id="8" name="Picture 7" descr="A graph of a graph showing a number of different colors&#10;&#10;Description automatically generated with medium confidence">
            <a:extLst>
              <a:ext uri="{FF2B5EF4-FFF2-40B4-BE49-F238E27FC236}">
                <a16:creationId xmlns:a16="http://schemas.microsoft.com/office/drawing/2014/main" id="{F69C611D-9AF4-C66B-9CE0-BBF4C5F8E589}"/>
              </a:ext>
            </a:extLst>
          </p:cNvPr>
          <p:cNvPicPr>
            <a:picLocks noChangeAspect="1"/>
          </p:cNvPicPr>
          <p:nvPr/>
        </p:nvPicPr>
        <p:blipFill>
          <a:blip r:embed="rId4"/>
          <a:stretch>
            <a:fillRect/>
          </a:stretch>
        </p:blipFill>
        <p:spPr>
          <a:xfrm>
            <a:off x="6460805" y="3429000"/>
            <a:ext cx="4547616" cy="3410712"/>
          </a:xfrm>
          <a:prstGeom prst="rect">
            <a:avLst/>
          </a:prstGeom>
        </p:spPr>
      </p:pic>
      <p:sp>
        <p:nvSpPr>
          <p:cNvPr id="9" name="TextBox 8">
            <a:extLst>
              <a:ext uri="{FF2B5EF4-FFF2-40B4-BE49-F238E27FC236}">
                <a16:creationId xmlns:a16="http://schemas.microsoft.com/office/drawing/2014/main" id="{B00FF0FE-F6D9-B5D5-19F9-2C15B0567166}"/>
              </a:ext>
            </a:extLst>
          </p:cNvPr>
          <p:cNvSpPr txBox="1"/>
          <p:nvPr/>
        </p:nvSpPr>
        <p:spPr>
          <a:xfrm>
            <a:off x="7059983" y="1283735"/>
            <a:ext cx="3349256" cy="707886"/>
          </a:xfrm>
          <a:prstGeom prst="rect">
            <a:avLst/>
          </a:prstGeom>
          <a:noFill/>
        </p:spPr>
        <p:txBody>
          <a:bodyPr wrap="square" rtlCol="0">
            <a:spAutoFit/>
          </a:bodyPr>
          <a:lstStyle/>
          <a:p>
            <a:r>
              <a:rPr lang="el-GR" sz="2000" dirty="0">
                <a:solidFill>
                  <a:schemeClr val="accent4"/>
                </a:solidFill>
              </a:rPr>
              <a:t>Διάχυτη (προς τα πάνω ακτινοβολία) - Ανακλώμενη</a:t>
            </a:r>
            <a:endParaRPr lang="en-US" sz="2000" dirty="0">
              <a:solidFill>
                <a:schemeClr val="accent4"/>
              </a:solidFill>
            </a:endParaRPr>
          </a:p>
        </p:txBody>
      </p:sp>
    </p:spTree>
    <p:extLst>
      <p:ext uri="{BB962C8B-B14F-4D97-AF65-F5344CB8AC3E}">
        <p14:creationId xmlns:p14="http://schemas.microsoft.com/office/powerpoint/2010/main" val="3102859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5A070-BF96-9D2E-2F1E-BF4814A21F2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15F26E6-3627-734E-E0AF-54C87D8F7F76}"/>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6" name="TextBox 5">
            <a:extLst>
              <a:ext uri="{FF2B5EF4-FFF2-40B4-BE49-F238E27FC236}">
                <a16:creationId xmlns:a16="http://schemas.microsoft.com/office/drawing/2014/main" id="{37E40F01-3307-53C0-1915-7193AC30122B}"/>
              </a:ext>
            </a:extLst>
          </p:cNvPr>
          <p:cNvSpPr txBox="1"/>
          <p:nvPr/>
        </p:nvSpPr>
        <p:spPr>
          <a:xfrm>
            <a:off x="3470834" y="1443841"/>
            <a:ext cx="8176880" cy="3970318"/>
          </a:xfrm>
          <a:prstGeom prst="rect">
            <a:avLst/>
          </a:prstGeom>
          <a:noFill/>
        </p:spPr>
        <p:txBody>
          <a:bodyPr wrap="square" rtlCol="0">
            <a:spAutoFit/>
          </a:bodyPr>
          <a:lstStyle/>
          <a:p>
            <a:pPr marL="285750" indent="-285750">
              <a:buFont typeface="Arial" panose="020B0604020202020204" pitchFamily="34" charset="0"/>
              <a:buChar char="•"/>
            </a:pPr>
            <a:r>
              <a:rPr lang="el-GR" dirty="0"/>
              <a:t>Και εδώ το χιόνι εμφανίζει την μεγαλύτερη απόκλιση σε σχέση με τις άλλες επιφάνειες, ιδιαίτερα στα μικρά μήκη κύματος (λόγω της σκέδασης </a:t>
            </a:r>
            <a:r>
              <a:rPr lang="el-GR" dirty="0" err="1"/>
              <a:t>Rayleigh</a:t>
            </a:r>
            <a:r>
              <a:rPr lang="en-US" dirty="0"/>
              <a:t>)</a:t>
            </a:r>
            <a:r>
              <a:rPr lang="el-GR" dirty="0"/>
              <a:t>.</a:t>
            </a:r>
          </a:p>
          <a:p>
            <a:pPr marL="285750" indent="-285750">
              <a:buFont typeface="Arial" panose="020B0604020202020204" pitchFamily="34" charset="0"/>
              <a:buChar char="•"/>
            </a:pPr>
            <a:r>
              <a:rPr lang="el-GR" dirty="0"/>
              <a:t>Η σύγκλιση των αποκλίσεων των επιφανειών που παρατηρήθηκε στην ολική ακτινοβολία, παρατηρείται και εδώ αλλά σε μεγαλύτερα μήκη κύματος. Συγκεκριμένα, μετά τα 700 nm, οι 3 επιφάνειες τείνουν να εκμηδενίζουν τις αποκλίσεις τους και μάλιστα οι καμπύλες του τσιμέντου και της άμμου εφάπτονται. Αυτό συμβαίνει καθώς όπως αναλύσαμε και παραπάνω, στα μήκη κύματος αυτά, το γρασίδι ανακλά περισσότερο, πλησιάζοντας τις τιμές ανακλαστικότητας των υπολοίπων επιφανειών και εκμηδενίζοντας τις αποκλίσεις. Στην διάχυτη ακτινοβολία παρουσιάζονται μεγάλες ποσοστιαίες αποκλίσεις ακόμα και στην σύγκριση των επιφανειών του τσιμέντου και της άμμου με το γρασίδι. Η απόκλιση του χιονιού από το γρασίδι αγγίζει το 5000% και στις 2 περιπτώσεις ενώ οι άλλες επιφάνειες ξεπερνούν σε ορισμένα μήκη κύματος το 1000%. </a:t>
            </a:r>
          </a:p>
        </p:txBody>
      </p:sp>
    </p:spTree>
    <p:extLst>
      <p:ext uri="{BB962C8B-B14F-4D97-AF65-F5344CB8AC3E}">
        <p14:creationId xmlns:p14="http://schemas.microsoft.com/office/powerpoint/2010/main" val="3564546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9651-12CB-E190-6DCE-47575B8BE71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5640BA-375C-7C6E-F9FD-DDE77492603F}"/>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
        <p:nvSpPr>
          <p:cNvPr id="9" name="TextBox 8">
            <a:extLst>
              <a:ext uri="{FF2B5EF4-FFF2-40B4-BE49-F238E27FC236}">
                <a16:creationId xmlns:a16="http://schemas.microsoft.com/office/drawing/2014/main" id="{46ADC307-AE88-5589-1CDE-AEACB9CDC2D6}"/>
              </a:ext>
            </a:extLst>
          </p:cNvPr>
          <p:cNvSpPr txBox="1"/>
          <p:nvPr/>
        </p:nvSpPr>
        <p:spPr>
          <a:xfrm>
            <a:off x="6649159" y="1765270"/>
            <a:ext cx="4547616" cy="400110"/>
          </a:xfrm>
          <a:prstGeom prst="rect">
            <a:avLst/>
          </a:prstGeom>
          <a:noFill/>
        </p:spPr>
        <p:txBody>
          <a:bodyPr wrap="square" rtlCol="0">
            <a:spAutoFit/>
          </a:bodyPr>
          <a:lstStyle/>
          <a:p>
            <a:r>
              <a:rPr lang="el-GR" sz="2000" dirty="0">
                <a:solidFill>
                  <a:schemeClr val="accent4"/>
                </a:solidFill>
              </a:rPr>
              <a:t>Ακτινική ροή σε ημισφαιρική επιφάνεια</a:t>
            </a:r>
            <a:endParaRPr lang="en-US" sz="2000" dirty="0">
              <a:solidFill>
                <a:schemeClr val="accent4"/>
              </a:solidFill>
            </a:endParaRPr>
          </a:p>
        </p:txBody>
      </p:sp>
      <p:pic>
        <p:nvPicPr>
          <p:cNvPr id="5" name="Picture 4" descr="A graph of a graph showing a blue line&#10;&#10;Description automatically generated">
            <a:extLst>
              <a:ext uri="{FF2B5EF4-FFF2-40B4-BE49-F238E27FC236}">
                <a16:creationId xmlns:a16="http://schemas.microsoft.com/office/drawing/2014/main" id="{DB18BB52-AD59-03F9-C75C-D6D18758CF56}"/>
              </a:ext>
            </a:extLst>
          </p:cNvPr>
          <p:cNvPicPr>
            <a:picLocks noChangeAspect="1"/>
          </p:cNvPicPr>
          <p:nvPr/>
        </p:nvPicPr>
        <p:blipFill>
          <a:blip r:embed="rId2"/>
          <a:stretch>
            <a:fillRect/>
          </a:stretch>
        </p:blipFill>
        <p:spPr>
          <a:xfrm>
            <a:off x="1185397" y="0"/>
            <a:ext cx="4543985" cy="3407989"/>
          </a:xfrm>
          <a:prstGeom prst="rect">
            <a:avLst/>
          </a:prstGeom>
        </p:spPr>
      </p:pic>
      <p:pic>
        <p:nvPicPr>
          <p:cNvPr id="6" name="Picture 5" descr="A graph of a graph showing a line of different colors&#10;&#10;Description automatically generated with medium confidence">
            <a:extLst>
              <a:ext uri="{FF2B5EF4-FFF2-40B4-BE49-F238E27FC236}">
                <a16:creationId xmlns:a16="http://schemas.microsoft.com/office/drawing/2014/main" id="{8A260361-516A-2236-9F57-CCB47F6A87A1}"/>
              </a:ext>
            </a:extLst>
          </p:cNvPr>
          <p:cNvPicPr>
            <a:picLocks noChangeAspect="1"/>
          </p:cNvPicPr>
          <p:nvPr/>
        </p:nvPicPr>
        <p:blipFill>
          <a:blip r:embed="rId3"/>
          <a:stretch>
            <a:fillRect/>
          </a:stretch>
        </p:blipFill>
        <p:spPr>
          <a:xfrm>
            <a:off x="1185397" y="3429000"/>
            <a:ext cx="4547616" cy="3410712"/>
          </a:xfrm>
          <a:prstGeom prst="rect">
            <a:avLst/>
          </a:prstGeom>
        </p:spPr>
      </p:pic>
      <p:pic>
        <p:nvPicPr>
          <p:cNvPr id="7" name="Picture 6" descr="A graph of a graph showing a line of different colors&#10;&#10;Description automatically generated with medium confidence">
            <a:extLst>
              <a:ext uri="{FF2B5EF4-FFF2-40B4-BE49-F238E27FC236}">
                <a16:creationId xmlns:a16="http://schemas.microsoft.com/office/drawing/2014/main" id="{0DD0FE86-B23A-81BA-AF73-C37C8FA01E2D}"/>
              </a:ext>
            </a:extLst>
          </p:cNvPr>
          <p:cNvPicPr>
            <a:picLocks noChangeAspect="1"/>
          </p:cNvPicPr>
          <p:nvPr/>
        </p:nvPicPr>
        <p:blipFill>
          <a:blip r:embed="rId4"/>
          <a:stretch>
            <a:fillRect/>
          </a:stretch>
        </p:blipFill>
        <p:spPr>
          <a:xfrm>
            <a:off x="6460803" y="3429000"/>
            <a:ext cx="4547616" cy="3410712"/>
          </a:xfrm>
          <a:prstGeom prst="rect">
            <a:avLst/>
          </a:prstGeom>
        </p:spPr>
      </p:pic>
    </p:spTree>
    <p:extLst>
      <p:ext uri="{BB962C8B-B14F-4D97-AF65-F5344CB8AC3E}">
        <p14:creationId xmlns:p14="http://schemas.microsoft.com/office/powerpoint/2010/main" val="763117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26D96-0014-712E-FDC9-055440CAFDED}"/>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616E9F2-DE81-C79C-A8D1-BC0D41903B15}"/>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2" name="TextBox 1">
            <a:extLst>
              <a:ext uri="{FF2B5EF4-FFF2-40B4-BE49-F238E27FC236}">
                <a16:creationId xmlns:a16="http://schemas.microsoft.com/office/drawing/2014/main" id="{28073FC8-77A2-FF58-7928-016456CDF806}"/>
              </a:ext>
            </a:extLst>
          </p:cNvPr>
          <p:cNvSpPr txBox="1"/>
          <p:nvPr/>
        </p:nvSpPr>
        <p:spPr>
          <a:xfrm>
            <a:off x="4015120" y="1720840"/>
            <a:ext cx="7043058" cy="3416320"/>
          </a:xfrm>
          <a:prstGeom prst="rect">
            <a:avLst/>
          </a:prstGeom>
          <a:noFill/>
        </p:spPr>
        <p:txBody>
          <a:bodyPr wrap="square" rtlCol="0">
            <a:spAutoFit/>
          </a:bodyPr>
          <a:lstStyle/>
          <a:p>
            <a:pPr marL="285750" indent="-285750">
              <a:buFont typeface="Arial" panose="020B0604020202020204" pitchFamily="34" charset="0"/>
              <a:buChar char="•"/>
            </a:pPr>
            <a:r>
              <a:rPr lang="el-GR" dirty="0"/>
              <a:t>Για την ακτινική ροή σε ημισφαιρική επιφάνεια παρατηρούμε ότι με την αύξηση της ζενίθιας γωνίας, η εικόνα που έχουμε για όλα τα διαγράμματα παραμένει ίδια αλλά η ποσοστιαία απόκλιση μειώνεται (τιμές άξονα y). Αυτό σημαίνει ότι με την αύξηση της ζενίθιας γωνίας, μειώνονται τα φωτόνια που φτάνουν στο έδαφος και συνεπώς μειώνεται η ανακλαστικότητα.</a:t>
            </a:r>
          </a:p>
          <a:p>
            <a:pPr marL="285750" indent="-285750">
              <a:buFont typeface="Arial" panose="020B0604020202020204" pitchFamily="34" charset="0"/>
              <a:buChar char="•"/>
            </a:pPr>
            <a:r>
              <a:rPr lang="el-GR" dirty="0"/>
              <a:t>Και εδώ ισχύουν ξανά, τα όσα αναφέρθηκαν νωρίτερα σχετικά με τις αποκλίσεις των επιφανειών και συγκεκριμένα ότι μεγαλύτερη απόκλιση εμφανίζει το χιόνι ενώ με την αύξηση του μήκους κύματος οι αποκλίσεις τείνουν να εκμηδενιστούν. Τα μικρότερα μήκη κύματος επηρεάζονται περισσότερο από τα μεγαλύτερα καθώς είναι πιο ευαίσθητα σε διαδικασίες απορρόφησης όπως είναι η σκέδαση.</a:t>
            </a:r>
            <a:endParaRPr lang="en-US" dirty="0"/>
          </a:p>
        </p:txBody>
      </p:sp>
    </p:spTree>
    <p:extLst>
      <p:ext uri="{BB962C8B-B14F-4D97-AF65-F5344CB8AC3E}">
        <p14:creationId xmlns:p14="http://schemas.microsoft.com/office/powerpoint/2010/main" val="27302809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{3A082779-B56B-4BE0-B16C-66B47DFA2976}tf33968143_win32</Template>
  <TotalTime>409</TotalTime>
  <Words>1534</Words>
  <Application>Microsoft Office PowerPoint</Application>
  <PresentationFormat>Widescreen</PresentationFormat>
  <Paragraphs>75</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Next LT Pro</vt:lpstr>
      <vt:lpstr>Calibri</vt:lpstr>
      <vt:lpstr>Cambria Math</vt:lpstr>
      <vt:lpstr>Custom</vt:lpstr>
      <vt:lpstr>Αλληλεπιδραση ακτινοβολιας και ατμοσφαιρασ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ΣΥΜΠΕΡΑΣΜΑΤΑ</vt:lpstr>
      <vt:lpstr>PowerPoint Presentation</vt:lpstr>
      <vt:lpstr>PowerPoint Presentation</vt:lpstr>
      <vt:lpstr>ΤΕΛΙΚΑ ΣΥΜΠΕΡΑΣΜΑΤΑ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nefeli kairaktidi</dc:creator>
  <cp:lastModifiedBy>ΚΑΪΡΑΚΤΙΔΗ ΝΕΦΕΛΗ ΖΩΗ</cp:lastModifiedBy>
  <cp:revision>22</cp:revision>
  <dcterms:created xsi:type="dcterms:W3CDTF">2024-12-10T08:55:56Z</dcterms:created>
  <dcterms:modified xsi:type="dcterms:W3CDTF">2024-12-20T09:38:52Z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