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1" r:id="rId3"/>
    <p:sldId id="266" r:id="rId4"/>
    <p:sldId id="257" r:id="rId5"/>
    <p:sldId id="260" r:id="rId6"/>
    <p:sldId id="271" r:id="rId7"/>
    <p:sldId id="276" r:id="rId8"/>
    <p:sldId id="275" r:id="rId9"/>
    <p:sldId id="267" r:id="rId10"/>
    <p:sldId id="263" r:id="rId11"/>
    <p:sldId id="268" r:id="rId12"/>
    <p:sldId id="273" r:id="rId13"/>
    <p:sldId id="274" r:id="rId14"/>
    <p:sldId id="269" r:id="rId15"/>
    <p:sldId id="262" r:id="rId16"/>
    <p:sldId id="258" r:id="rId17"/>
    <p:sldId id="272" r:id="rId18"/>
    <p:sldId id="278" r:id="rId19"/>
    <p:sldId id="265" r:id="rId20"/>
    <p:sldId id="264" r:id="rId21"/>
    <p:sldId id="259" r:id="rId22"/>
    <p:sldId id="277" r:id="rId23"/>
    <p:sldId id="279" r:id="rId24"/>
    <p:sldId id="280"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CDE23C7-78A4-413A-A84B-93D4CC0A9EB1}" type="datetimeFigureOut">
              <a:rPr lang="en-US" smtClean="0"/>
              <a:t>1/30/2025</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CB39E08-E0E5-4B1A-8F7D-08FE7678A3B6}"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708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53442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57178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32131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E23C7-78A4-413A-A84B-93D4CC0A9EB1}"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08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E23C7-78A4-413A-A84B-93D4CC0A9EB1}"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72330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E23C7-78A4-413A-A84B-93D4CC0A9EB1}" type="datetimeFigureOut">
              <a:rPr lang="en-US" smtClean="0"/>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70556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DE23C7-78A4-413A-A84B-93D4CC0A9EB1}" type="datetimeFigureOut">
              <a:rPr lang="en-US" smtClean="0"/>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21740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E23C7-78A4-413A-A84B-93D4CC0A9EB1}" type="datetimeFigureOut">
              <a:rPr lang="en-US" smtClean="0"/>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48570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5760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29301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CDE23C7-78A4-413A-A84B-93D4CC0A9EB1}" type="datetimeFigureOut">
              <a:rPr lang="en-US" smtClean="0"/>
              <a:pPr/>
              <a:t>1/30/2025</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CB39E08-E0E5-4B1A-8F7D-08FE7678A3B6}" type="slidenum">
              <a:rPr lang="en-US" smtClean="0"/>
              <a:pPr/>
              <a:t>‹#›</a:t>
            </a:fld>
            <a:endParaRPr lang="en-US"/>
          </a:p>
        </p:txBody>
      </p:sp>
    </p:spTree>
    <p:extLst>
      <p:ext uri="{BB962C8B-B14F-4D97-AF65-F5344CB8AC3E}">
        <p14:creationId xmlns:p14="http://schemas.microsoft.com/office/powerpoint/2010/main" val="38996167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earthdata.nasa.gov/"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nadezsha/MSc---Applied-Meteorology-and-Environmental-Physics/tree/main/Radiation%20and%20Atmosphere%20Interact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laid">
          <a:fgClr>
            <a:schemeClr val="accent1">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147E-19BD-9526-895B-F9ECC6869582}"/>
              </a:ext>
            </a:extLst>
          </p:cNvPr>
          <p:cNvSpPr>
            <a:spLocks noGrp="1"/>
          </p:cNvSpPr>
          <p:nvPr>
            <p:ph type="ctrTitle"/>
          </p:nvPr>
        </p:nvSpPr>
        <p:spPr>
          <a:xfrm>
            <a:off x="462643" y="1104899"/>
            <a:ext cx="11266714" cy="2476501"/>
          </a:xfrm>
        </p:spPr>
        <p:txBody>
          <a:bodyPr>
            <a:normAutofit/>
          </a:bodyPr>
          <a:lstStyle/>
          <a:p>
            <a:r>
              <a:rPr lang="el-GR" sz="5400" dirty="0" err="1">
                <a:solidFill>
                  <a:srgbClr val="FFFFFF"/>
                </a:solidFill>
              </a:rPr>
              <a:t>Αλληλεπιδραση</a:t>
            </a:r>
            <a:br>
              <a:rPr lang="el-GR" sz="5400" dirty="0">
                <a:solidFill>
                  <a:srgbClr val="FFFFFF"/>
                </a:solidFill>
              </a:rPr>
            </a:br>
            <a:r>
              <a:rPr lang="el-GR" sz="5400" dirty="0" err="1">
                <a:solidFill>
                  <a:srgbClr val="FFFFFF"/>
                </a:solidFill>
              </a:rPr>
              <a:t>ακτινοβολιασ</a:t>
            </a:r>
            <a:r>
              <a:rPr lang="el-GR" sz="5400" dirty="0">
                <a:solidFill>
                  <a:srgbClr val="FFFFFF"/>
                </a:solidFill>
              </a:rPr>
              <a:t> - </a:t>
            </a:r>
            <a:r>
              <a:rPr lang="el-GR" sz="5400" dirty="0" err="1">
                <a:solidFill>
                  <a:srgbClr val="FFFFFF"/>
                </a:solidFill>
              </a:rPr>
              <a:t>ατμοσφαιρασ</a:t>
            </a:r>
            <a:endParaRPr lang="en-US" sz="5400" dirty="0">
              <a:solidFill>
                <a:srgbClr val="FFFFFF"/>
              </a:solidFill>
            </a:endParaRPr>
          </a:p>
        </p:txBody>
      </p:sp>
      <p:sp>
        <p:nvSpPr>
          <p:cNvPr id="3" name="Subtitle 2">
            <a:extLst>
              <a:ext uri="{FF2B5EF4-FFF2-40B4-BE49-F238E27FC236}">
                <a16:creationId xmlns:a16="http://schemas.microsoft.com/office/drawing/2014/main" id="{5AE382A0-2A75-B587-5F74-5A954B872517}"/>
              </a:ext>
            </a:extLst>
          </p:cNvPr>
          <p:cNvSpPr>
            <a:spLocks noGrp="1"/>
          </p:cNvSpPr>
          <p:nvPr>
            <p:ph type="subTitle" idx="1"/>
          </p:nvPr>
        </p:nvSpPr>
        <p:spPr>
          <a:xfrm>
            <a:off x="3688842" y="4096171"/>
            <a:ext cx="4814316" cy="1778503"/>
          </a:xfrm>
        </p:spPr>
        <p:txBody>
          <a:bodyPr anchor="b">
            <a:normAutofit/>
          </a:bodyPr>
          <a:lstStyle/>
          <a:p>
            <a:r>
              <a:rPr lang="el-GR" dirty="0">
                <a:solidFill>
                  <a:srgbClr val="FFFFFF"/>
                </a:solidFill>
              </a:rPr>
              <a:t>Εργασία Έξι</a:t>
            </a:r>
          </a:p>
          <a:p>
            <a:r>
              <a:rPr lang="el-GR" dirty="0"/>
              <a:t>Καϊρακτίδη Νάντια</a:t>
            </a:r>
          </a:p>
          <a:p>
            <a:r>
              <a:rPr lang="el-GR" dirty="0">
                <a:solidFill>
                  <a:srgbClr val="FFFFFF"/>
                </a:solidFill>
              </a:rPr>
              <a:t>ΑΜ : 1068622</a:t>
            </a:r>
            <a:endParaRPr lang="en-US" dirty="0">
              <a:solidFill>
                <a:srgbClr val="FFFFFF"/>
              </a:solidFill>
            </a:endParaRPr>
          </a:p>
        </p:txBody>
      </p:sp>
    </p:spTree>
    <p:extLst>
      <p:ext uri="{BB962C8B-B14F-4D97-AF65-F5344CB8AC3E}">
        <p14:creationId xmlns:p14="http://schemas.microsoft.com/office/powerpoint/2010/main" val="319664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76259-C4B2-7696-157B-73F6CA9C1D86}"/>
            </a:ext>
          </a:extLst>
        </p:cNvPr>
        <p:cNvGrpSpPr/>
        <p:nvPr/>
      </p:nvGrpSpPr>
      <p:grpSpPr>
        <a:xfrm>
          <a:off x="0" y="0"/>
          <a:ext cx="0" cy="0"/>
          <a:chOff x="0" y="0"/>
          <a:chExt cx="0" cy="0"/>
        </a:xfrm>
      </p:grpSpPr>
      <p:pic>
        <p:nvPicPr>
          <p:cNvPr id="18" name="Picture 17" descr="A graph with a line and numbers&#10;&#10;Description automatically generated with medium confidence">
            <a:extLst>
              <a:ext uri="{FF2B5EF4-FFF2-40B4-BE49-F238E27FC236}">
                <a16:creationId xmlns:a16="http://schemas.microsoft.com/office/drawing/2014/main" id="{793B61FC-6FBD-23A5-197B-567865A28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29000"/>
            <a:ext cx="5334000" cy="3200400"/>
          </a:xfrm>
          <a:prstGeom prst="rect">
            <a:avLst/>
          </a:prstGeom>
        </p:spPr>
      </p:pic>
      <p:pic>
        <p:nvPicPr>
          <p:cNvPr id="19" name="Picture 18" descr="A graph with a line and a line&#10;&#10;Description automatically generated with medium confidence">
            <a:extLst>
              <a:ext uri="{FF2B5EF4-FFF2-40B4-BE49-F238E27FC236}">
                <a16:creationId xmlns:a16="http://schemas.microsoft.com/office/drawing/2014/main" id="{0CFA6BEE-84BD-22CC-AE53-9A8E5FE8B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28600"/>
            <a:ext cx="5334000" cy="3200400"/>
          </a:xfrm>
          <a:prstGeom prst="rect">
            <a:avLst/>
          </a:prstGeom>
        </p:spPr>
      </p:pic>
      <p:pic>
        <p:nvPicPr>
          <p:cNvPr id="20" name="Picture 19" descr="A graph with a line in red blue and green&#10;&#10;Description automatically generated">
            <a:extLst>
              <a:ext uri="{FF2B5EF4-FFF2-40B4-BE49-F238E27FC236}">
                <a16:creationId xmlns:a16="http://schemas.microsoft.com/office/drawing/2014/main" id="{97879E10-2B2D-44DE-D523-EBFE522DAE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8600"/>
            <a:ext cx="5334000" cy="3200400"/>
          </a:xfrm>
          <a:prstGeom prst="rect">
            <a:avLst/>
          </a:prstGeom>
        </p:spPr>
      </p:pic>
      <p:pic>
        <p:nvPicPr>
          <p:cNvPr id="21" name="Picture 20" descr="A graph with a line in the middle&#10;&#10;Description automatically generated with medium confidence">
            <a:extLst>
              <a:ext uri="{FF2B5EF4-FFF2-40B4-BE49-F238E27FC236}">
                <a16:creationId xmlns:a16="http://schemas.microsoft.com/office/drawing/2014/main" id="{BEA9C7DA-CEF2-06A0-91F2-D1D4920C7D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9000"/>
            <a:ext cx="5334000" cy="3200400"/>
          </a:xfrm>
          <a:prstGeom prst="rect">
            <a:avLst/>
          </a:prstGeom>
        </p:spPr>
      </p:pic>
    </p:spTree>
    <p:extLst>
      <p:ext uri="{BB962C8B-B14F-4D97-AF65-F5344CB8AC3E}">
        <p14:creationId xmlns:p14="http://schemas.microsoft.com/office/powerpoint/2010/main" val="261839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753D0-A27A-91BF-919B-58658EEB9444}"/>
            </a:ext>
          </a:extLst>
        </p:cNvPr>
        <p:cNvGrpSpPr/>
        <p:nvPr/>
      </p:nvGrpSpPr>
      <p:grpSpPr>
        <a:xfrm>
          <a:off x="0" y="0"/>
          <a:ext cx="0" cy="0"/>
          <a:chOff x="0" y="0"/>
          <a:chExt cx="0" cy="0"/>
        </a:xfrm>
      </p:grpSpPr>
      <p:pic>
        <p:nvPicPr>
          <p:cNvPr id="2" name="Picture 1" descr="A graph with a line and a red line&#10;&#10;Description automatically generated with medium confidence">
            <a:extLst>
              <a:ext uri="{FF2B5EF4-FFF2-40B4-BE49-F238E27FC236}">
                <a16:creationId xmlns:a16="http://schemas.microsoft.com/office/drawing/2014/main" id="{A953B588-D6FB-EB8E-B1E7-91EB7D28E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29000"/>
            <a:ext cx="5334000" cy="3200400"/>
          </a:xfrm>
          <a:prstGeom prst="rect">
            <a:avLst/>
          </a:prstGeom>
        </p:spPr>
      </p:pic>
      <p:pic>
        <p:nvPicPr>
          <p:cNvPr id="3" name="Picture 2" descr="A graph with a line and a line&#10;&#10;Description automatically generated with medium confidence">
            <a:extLst>
              <a:ext uri="{FF2B5EF4-FFF2-40B4-BE49-F238E27FC236}">
                <a16:creationId xmlns:a16="http://schemas.microsoft.com/office/drawing/2014/main" id="{420BCE61-00C1-9810-F09A-89924F81B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28600"/>
            <a:ext cx="5334000" cy="3200400"/>
          </a:xfrm>
          <a:prstGeom prst="rect">
            <a:avLst/>
          </a:prstGeom>
        </p:spPr>
      </p:pic>
      <p:pic>
        <p:nvPicPr>
          <p:cNvPr id="4" name="Picture 3" descr="A graph with a line and a red line&#10;&#10;Description automatically generated">
            <a:extLst>
              <a:ext uri="{FF2B5EF4-FFF2-40B4-BE49-F238E27FC236}">
                <a16:creationId xmlns:a16="http://schemas.microsoft.com/office/drawing/2014/main" id="{565D446E-86CC-C32D-9FF2-B52DB572CA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8600"/>
            <a:ext cx="5334000" cy="3200400"/>
          </a:xfrm>
          <a:prstGeom prst="rect">
            <a:avLst/>
          </a:prstGeom>
        </p:spPr>
      </p:pic>
      <p:pic>
        <p:nvPicPr>
          <p:cNvPr id="5" name="Picture 4" descr="A graph of a line&#10;&#10;Description automatically generated">
            <a:extLst>
              <a:ext uri="{FF2B5EF4-FFF2-40B4-BE49-F238E27FC236}">
                <a16:creationId xmlns:a16="http://schemas.microsoft.com/office/drawing/2014/main" id="{E49EA264-4DC0-BCBB-C902-1432EFA62B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9000"/>
            <a:ext cx="5334000" cy="3200400"/>
          </a:xfrm>
          <a:prstGeom prst="rect">
            <a:avLst/>
          </a:prstGeom>
        </p:spPr>
      </p:pic>
    </p:spTree>
    <p:extLst>
      <p:ext uri="{BB962C8B-B14F-4D97-AF65-F5344CB8AC3E}">
        <p14:creationId xmlns:p14="http://schemas.microsoft.com/office/powerpoint/2010/main" val="4124958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7520FC4-5EA7-572F-0CD3-F8648C64D13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693A46C-B134-ED04-48A6-FECE87C84853}"/>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34C13D35-5D16-75D2-0479-87F7D65014EC}"/>
              </a:ext>
            </a:extLst>
          </p:cNvPr>
          <p:cNvSpPr txBox="1"/>
          <p:nvPr/>
        </p:nvSpPr>
        <p:spPr>
          <a:xfrm>
            <a:off x="370114" y="842274"/>
            <a:ext cx="11081657" cy="5632311"/>
          </a:xfrm>
          <a:prstGeom prst="rect">
            <a:avLst/>
          </a:prstGeom>
          <a:noFill/>
        </p:spPr>
        <p:txBody>
          <a:bodyPr wrap="square" rtlCol="0">
            <a:spAutoFit/>
          </a:bodyPr>
          <a:lstStyle/>
          <a:p>
            <a:pPr marL="342900" indent="-342900">
              <a:buFont typeface="Arial" panose="020B0604020202020204" pitchFamily="34" charset="0"/>
              <a:buChar char="•"/>
            </a:pPr>
            <a:r>
              <a:rPr lang="el-GR" sz="2000" dirty="0">
                <a:solidFill>
                  <a:schemeClr val="bg1"/>
                </a:solidFill>
              </a:rPr>
              <a:t>Η άμεση ακτινοβολία μειώνεται καθώς πλησιάζει το έδαφος λόγω των απορροφήσεων που υπόκειται που οδηγούν στην εξασθένησή της, σε αντίθεση με την διάχυτη που λόγω σκεδάσεων ενισχύεται καθώς κατέρχεται από τα υψηλότερα στα κατώτερα στρώματα.</a:t>
            </a:r>
          </a:p>
          <a:p>
            <a:pPr marL="342900" indent="-342900">
              <a:buFont typeface="Arial" panose="020B0604020202020204" pitchFamily="34" charset="0"/>
              <a:buChar char="•"/>
            </a:pPr>
            <a:r>
              <a:rPr lang="el-GR" sz="2000" dirty="0">
                <a:solidFill>
                  <a:schemeClr val="bg1"/>
                </a:solidFill>
              </a:rPr>
              <a:t>Στην περίπτωση της άμεσης ακτινοβολίας παρατηρούμε ότι οι μέγιστες τιμές της εντοπίζονται στην περίπτωση που έχουμε ανέφελο ουρανό. Σε αντίθεση με την διάχυτη ακτινοβολία η οποία ενισχύεται γενικά από την ύπαρξη νεφών λόγω των πολλαπλών σκεδάσεων, η άμεση ακτινοβολία αποκόβεται από τα σύννεφα και συνεπώς εμφανίζει υψηλότερες τιμές για τ = 0.</a:t>
            </a:r>
          </a:p>
          <a:p>
            <a:pPr marL="342900" indent="-342900">
              <a:buFont typeface="Arial" panose="020B0604020202020204" pitchFamily="34" charset="0"/>
              <a:buChar char="•"/>
            </a:pPr>
            <a:r>
              <a:rPr lang="el-GR" sz="2000" dirty="0">
                <a:solidFill>
                  <a:schemeClr val="bg1"/>
                </a:solidFill>
              </a:rPr>
              <a:t>Η ακτινοβολία εδώ παρατηρούμε ότι καθώς εισέρχεται στα νέφη (στα 1-2 </a:t>
            </a:r>
            <a:r>
              <a:rPr lang="el-GR" sz="2000" dirty="0" err="1">
                <a:solidFill>
                  <a:schemeClr val="bg1"/>
                </a:solidFill>
              </a:rPr>
              <a:t>χλμ</a:t>
            </a:r>
            <a:r>
              <a:rPr lang="el-GR" sz="2000" dirty="0">
                <a:solidFill>
                  <a:schemeClr val="bg1"/>
                </a:solidFill>
              </a:rPr>
              <a:t> για τ = 5 και 6-7 </a:t>
            </a:r>
            <a:r>
              <a:rPr lang="el-GR" sz="2000" dirty="0" err="1">
                <a:solidFill>
                  <a:schemeClr val="bg1"/>
                </a:solidFill>
              </a:rPr>
              <a:t>χλμ</a:t>
            </a:r>
            <a:r>
              <a:rPr lang="el-GR" sz="2000" dirty="0">
                <a:solidFill>
                  <a:schemeClr val="bg1"/>
                </a:solidFill>
              </a:rPr>
              <a:t> για τ = 2) μειώνεται απότομα σε αντίθεση με την περίπτωση της διάχυτης όπου παρατηρούνταν έντονη αύξηση. Για τ = 5, παρατηρούμε ότι κάτω από την βάση του νέφους η ακτινοβολία έχει απορροφηθεί και αποκοπεί πλήρως ενώ στην περίπτωση όπου τ = 2, η ακτινοβολία αποκόβεται σημαντικά αλλά δεν μηδενίζεται πλήρως καθώς το νέφος είναι πιο αραιό. </a:t>
            </a:r>
          </a:p>
          <a:p>
            <a:pPr marL="342900" indent="-342900">
              <a:buFont typeface="Arial" panose="020B0604020202020204" pitchFamily="34" charset="0"/>
              <a:buChar char="•"/>
            </a:pPr>
            <a:r>
              <a:rPr lang="el-GR" sz="2000" dirty="0">
                <a:solidFill>
                  <a:schemeClr val="bg1"/>
                </a:solidFill>
              </a:rPr>
              <a:t>Για όλες τις καμπύλες και συνδυασμούς ζενίθιας γωνίας, μήκους κύματος και οπτικού βάθους, η μέγιστη τιμή εντοπίζεται πάνω από τα νέφη και  συγκεκριμένα, για όλες τις περιπτώσεις εντοπίζεται στα 8 </a:t>
            </a:r>
            <a:r>
              <a:rPr lang="el-GR" sz="2000" dirty="0" err="1">
                <a:solidFill>
                  <a:schemeClr val="bg1"/>
                </a:solidFill>
              </a:rPr>
              <a:t>χλμ</a:t>
            </a:r>
            <a:r>
              <a:rPr lang="el-GR" sz="2000" dirty="0">
                <a:solidFill>
                  <a:schemeClr val="bg1"/>
                </a:solidFill>
              </a:rPr>
              <a:t> που αποτελούν και το μεγαλύτερο ύψος το οποίο μελετάμε. Αυτό προκύπτει ως αποτέλεσμα των παραπάνω αιτιολογήσεων που υποδηλώνουν γιατί η άμεση ακτινοβολία μειώνεται όσο κατέρχεται στην ατμόσφαιρα.</a:t>
            </a:r>
          </a:p>
        </p:txBody>
      </p:sp>
    </p:spTree>
    <p:extLst>
      <p:ext uri="{BB962C8B-B14F-4D97-AF65-F5344CB8AC3E}">
        <p14:creationId xmlns:p14="http://schemas.microsoft.com/office/powerpoint/2010/main" val="36915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A50E72B-49F3-B6E8-6B5E-7EC625A216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C7E54D3-AD69-99F7-2620-95F39AE6EB71}"/>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831C1EE0-CF29-CB5B-F9FF-36BADD517378}"/>
              </a:ext>
            </a:extLst>
          </p:cNvPr>
          <p:cNvSpPr txBox="1"/>
          <p:nvPr/>
        </p:nvSpPr>
        <p:spPr>
          <a:xfrm>
            <a:off x="370114" y="842274"/>
            <a:ext cx="11157857" cy="4708981"/>
          </a:xfrm>
          <a:prstGeom prst="rect">
            <a:avLst/>
          </a:prstGeom>
          <a:noFill/>
        </p:spPr>
        <p:txBody>
          <a:bodyPr wrap="square" rtlCol="0">
            <a:spAutoFit/>
          </a:bodyPr>
          <a:lstStyle/>
          <a:p>
            <a:pPr marL="342900" indent="-342900">
              <a:buFont typeface="Arial" panose="020B0604020202020204" pitchFamily="34" charset="0"/>
              <a:buChar char="•"/>
            </a:pPr>
            <a:r>
              <a:rPr lang="el-GR" sz="2000" dirty="0">
                <a:solidFill>
                  <a:schemeClr val="bg1"/>
                </a:solidFill>
              </a:rPr>
              <a:t>Για τους παραπάνω λόγους επίσης, παρατηρούμε ότι η καμπύλη που αντιστοιχεί σε ανέφελο ουρανό, εμφανίζει μεγαλύτερες τιμές για την άμεση ακτινοβολία σε σχέση με τις υπόλοιπες τιμές του οπτικού βάθους. Ύστερα ακολουθεί η καμπύλη με το χαμηλό νέφος και τέλος η καμπύλη για το υψηλό νέφος. Οι 2 αυτές καμπύλες αλλάζουν μεταξύ τους συμπεριφορά κάτω από την βάση του χαμηλού νέφους όπου η ακτινοβολία για τ = 5 μηδενίζεται λόγω του μεγάλου οπτικού βάθους του χαμηλού νέφους.</a:t>
            </a:r>
          </a:p>
          <a:p>
            <a:pPr marL="342900" indent="-342900">
              <a:buFont typeface="Arial" panose="020B0604020202020204" pitchFamily="34" charset="0"/>
              <a:buChar char="•"/>
            </a:pPr>
            <a:r>
              <a:rPr lang="el-GR" sz="2000" dirty="0">
                <a:solidFill>
                  <a:schemeClr val="bg1"/>
                </a:solidFill>
              </a:rPr>
              <a:t>Όπως και στην περίπτωση της διάχυτης ακτινοβολίας, έτσι και εδώ, με την αύξηση της ηλιακής ζενίθιας γωνίας παρατηρούμε ότι οι τιμές της ακτινοβολίας μειώνονται σημαντικά. Αυτό οφείλεται στην εξασθένηση της ακτινοβολίας στην ατμόσφαιρα που προκύπτει από την αύξηση του οπτικού δρόμου που ακολουθεί η ακτινοβολία για μεγάλες γωνίες καθώς ο ήλιος βρίσκεται πιο κοντά στον ορίζοντα. </a:t>
            </a:r>
          </a:p>
          <a:p>
            <a:pPr marL="342900" indent="-342900">
              <a:buFont typeface="Arial" panose="020B0604020202020204" pitchFamily="34" charset="0"/>
              <a:buChar char="•"/>
            </a:pPr>
            <a:r>
              <a:rPr lang="el-GR" sz="2000" dirty="0">
                <a:solidFill>
                  <a:schemeClr val="bg1"/>
                </a:solidFill>
              </a:rPr>
              <a:t>Στην περίπτωση των 70°, παρατηρούμε ότι για τ = 2, η άμεση ακτινοβολία αποκόβεται πλήρως, σε αντίθεση με τις 20° όπου ένα μέρος της διαπερνούσε το νέφος και έφτανε στο έδαφος. Αυτό προκύπτει ξανά ως αποτέλεσμα του μεγαλύτερου οπτικού δρόμου.</a:t>
            </a:r>
          </a:p>
          <a:p>
            <a:pPr marL="342900" indent="-342900">
              <a:buFont typeface="Arial" panose="020B0604020202020204" pitchFamily="34" charset="0"/>
              <a:buChar char="•"/>
            </a:pPr>
            <a:endParaRPr lang="el-GR" sz="2000" dirty="0">
              <a:solidFill>
                <a:schemeClr val="bg1"/>
              </a:solidFill>
            </a:endParaRPr>
          </a:p>
        </p:txBody>
      </p:sp>
    </p:spTree>
    <p:extLst>
      <p:ext uri="{BB962C8B-B14F-4D97-AF65-F5344CB8AC3E}">
        <p14:creationId xmlns:p14="http://schemas.microsoft.com/office/powerpoint/2010/main" val="1995665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3E7E0-ED5E-A10A-125E-5435960A5C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6E881E-1E34-85A1-7365-D383D51B9E23}"/>
              </a:ext>
            </a:extLst>
          </p:cNvPr>
          <p:cNvSpPr>
            <a:spLocks noGrp="1"/>
          </p:cNvSpPr>
          <p:nvPr>
            <p:ph type="ctrTitle"/>
          </p:nvPr>
        </p:nvSpPr>
        <p:spPr/>
        <p:txBody>
          <a:bodyPr>
            <a:normAutofit/>
          </a:bodyPr>
          <a:lstStyle/>
          <a:p>
            <a:r>
              <a:rPr lang="en-US" sz="6600" dirty="0"/>
              <a:t>global irradiance</a:t>
            </a:r>
          </a:p>
        </p:txBody>
      </p:sp>
    </p:spTree>
    <p:extLst>
      <p:ext uri="{BB962C8B-B14F-4D97-AF65-F5344CB8AC3E}">
        <p14:creationId xmlns:p14="http://schemas.microsoft.com/office/powerpoint/2010/main" val="239479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B97D0-BC8E-5DC1-8883-5FC20E94B28F}"/>
            </a:ext>
          </a:extLst>
        </p:cNvPr>
        <p:cNvGrpSpPr/>
        <p:nvPr/>
      </p:nvGrpSpPr>
      <p:grpSpPr>
        <a:xfrm>
          <a:off x="0" y="0"/>
          <a:ext cx="0" cy="0"/>
          <a:chOff x="0" y="0"/>
          <a:chExt cx="0" cy="0"/>
        </a:xfrm>
      </p:grpSpPr>
      <p:pic>
        <p:nvPicPr>
          <p:cNvPr id="18" name="Picture 17" descr="A graph with lines and numbers&#10;&#10;Description automatically generated">
            <a:extLst>
              <a:ext uri="{FF2B5EF4-FFF2-40B4-BE49-F238E27FC236}">
                <a16:creationId xmlns:a16="http://schemas.microsoft.com/office/drawing/2014/main" id="{E6C3FF9A-4599-7336-12BA-EDAE179F4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29000"/>
            <a:ext cx="5334000" cy="3200400"/>
          </a:xfrm>
          <a:prstGeom prst="rect">
            <a:avLst/>
          </a:prstGeom>
        </p:spPr>
      </p:pic>
      <p:pic>
        <p:nvPicPr>
          <p:cNvPr id="19" name="Picture 18" descr="A graph with different colored lines&#10;&#10;Description automatically generated">
            <a:extLst>
              <a:ext uri="{FF2B5EF4-FFF2-40B4-BE49-F238E27FC236}">
                <a16:creationId xmlns:a16="http://schemas.microsoft.com/office/drawing/2014/main" id="{66CC1056-C01D-7D47-3B34-BE87E0A73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28600"/>
            <a:ext cx="5334000" cy="3200400"/>
          </a:xfrm>
          <a:prstGeom prst="rect">
            <a:avLst/>
          </a:prstGeom>
        </p:spPr>
      </p:pic>
      <p:pic>
        <p:nvPicPr>
          <p:cNvPr id="20" name="Picture 19" descr="A graph of different colored lines&#10;&#10;Description automatically generated">
            <a:extLst>
              <a:ext uri="{FF2B5EF4-FFF2-40B4-BE49-F238E27FC236}">
                <a16:creationId xmlns:a16="http://schemas.microsoft.com/office/drawing/2014/main" id="{4F941B4E-5C75-6CBB-92B6-CCBF8667B5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8600"/>
            <a:ext cx="5334000" cy="3200400"/>
          </a:xfrm>
          <a:prstGeom prst="rect">
            <a:avLst/>
          </a:prstGeom>
        </p:spPr>
      </p:pic>
      <p:pic>
        <p:nvPicPr>
          <p:cNvPr id="21" name="Picture 20" descr="A graph of a number of people&#10;&#10;Description automatically generated with medium confidence">
            <a:extLst>
              <a:ext uri="{FF2B5EF4-FFF2-40B4-BE49-F238E27FC236}">
                <a16:creationId xmlns:a16="http://schemas.microsoft.com/office/drawing/2014/main" id="{DEA66543-FFDC-3A6E-F1F1-1B1F19ED0B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9000"/>
            <a:ext cx="5334000" cy="3200400"/>
          </a:xfrm>
          <a:prstGeom prst="rect">
            <a:avLst/>
          </a:prstGeom>
        </p:spPr>
      </p:pic>
    </p:spTree>
    <p:extLst>
      <p:ext uri="{BB962C8B-B14F-4D97-AF65-F5344CB8AC3E}">
        <p14:creationId xmlns:p14="http://schemas.microsoft.com/office/powerpoint/2010/main" val="2462027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D6F6C-BFA4-BD5B-B6B7-EB9E9B206679}"/>
            </a:ext>
          </a:extLst>
        </p:cNvPr>
        <p:cNvGrpSpPr/>
        <p:nvPr/>
      </p:nvGrpSpPr>
      <p:grpSpPr>
        <a:xfrm>
          <a:off x="0" y="0"/>
          <a:ext cx="0" cy="0"/>
          <a:chOff x="0" y="0"/>
          <a:chExt cx="0" cy="0"/>
        </a:xfrm>
      </p:grpSpPr>
      <p:pic>
        <p:nvPicPr>
          <p:cNvPr id="2" name="Picture 1" descr="A graph with lines and numbers&#10;&#10;Description automatically generated">
            <a:extLst>
              <a:ext uri="{FF2B5EF4-FFF2-40B4-BE49-F238E27FC236}">
                <a16:creationId xmlns:a16="http://schemas.microsoft.com/office/drawing/2014/main" id="{70C4F41F-0EAF-8326-8BED-76ACBD090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29000"/>
            <a:ext cx="5334000" cy="3200400"/>
          </a:xfrm>
          <a:prstGeom prst="rect">
            <a:avLst/>
          </a:prstGeom>
        </p:spPr>
      </p:pic>
      <p:pic>
        <p:nvPicPr>
          <p:cNvPr id="3" name="Picture 2" descr="A graph with a line graph&#10;&#10;Description automatically generated with medium confidence">
            <a:extLst>
              <a:ext uri="{FF2B5EF4-FFF2-40B4-BE49-F238E27FC236}">
                <a16:creationId xmlns:a16="http://schemas.microsoft.com/office/drawing/2014/main" id="{10898B10-EA76-B8CB-8F40-6EFFFE4C2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83029"/>
            <a:ext cx="5334000" cy="3200400"/>
          </a:xfrm>
          <a:prstGeom prst="rect">
            <a:avLst/>
          </a:prstGeom>
        </p:spPr>
      </p:pic>
      <p:pic>
        <p:nvPicPr>
          <p:cNvPr id="4" name="Picture 3" descr="A graph with lines and dots&#10;&#10;Description automatically generated">
            <a:extLst>
              <a:ext uri="{FF2B5EF4-FFF2-40B4-BE49-F238E27FC236}">
                <a16:creationId xmlns:a16="http://schemas.microsoft.com/office/drawing/2014/main" id="{3128D6F3-68A4-8817-A938-2FA7FDEEB6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37457"/>
            <a:ext cx="5334000" cy="3200400"/>
          </a:xfrm>
          <a:prstGeom prst="rect">
            <a:avLst/>
          </a:prstGeom>
        </p:spPr>
      </p:pic>
      <p:pic>
        <p:nvPicPr>
          <p:cNvPr id="5" name="Picture 4" descr="A graph with lines and points&#10;&#10;Description automatically generated">
            <a:extLst>
              <a:ext uri="{FF2B5EF4-FFF2-40B4-BE49-F238E27FC236}">
                <a16:creationId xmlns:a16="http://schemas.microsoft.com/office/drawing/2014/main" id="{73B8AC4D-A39E-D6A1-9E19-5C46485797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9000"/>
            <a:ext cx="5334000" cy="3200400"/>
          </a:xfrm>
          <a:prstGeom prst="rect">
            <a:avLst/>
          </a:prstGeom>
        </p:spPr>
      </p:pic>
    </p:spTree>
    <p:extLst>
      <p:ext uri="{BB962C8B-B14F-4D97-AF65-F5344CB8AC3E}">
        <p14:creationId xmlns:p14="http://schemas.microsoft.com/office/powerpoint/2010/main" val="1077948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E65595C-CD94-4D3F-41E5-DE8D6562A2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D12B2DA-E2F5-44C6-767A-5E3D5C88614A}"/>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7321BBC9-CF09-52C5-052D-A61DE8EBF4D2}"/>
              </a:ext>
            </a:extLst>
          </p:cNvPr>
          <p:cNvSpPr txBox="1"/>
          <p:nvPr/>
        </p:nvSpPr>
        <p:spPr>
          <a:xfrm>
            <a:off x="370114" y="842274"/>
            <a:ext cx="11234057" cy="5940088"/>
          </a:xfrm>
          <a:prstGeom prst="rect">
            <a:avLst/>
          </a:prstGeom>
          <a:noFill/>
        </p:spPr>
        <p:txBody>
          <a:bodyPr wrap="square" rtlCol="0">
            <a:spAutoFit/>
          </a:bodyPr>
          <a:lstStyle/>
          <a:p>
            <a:pPr marL="342900" indent="-342900">
              <a:buFont typeface="Arial" panose="020B0604020202020204" pitchFamily="34" charset="0"/>
              <a:buChar char="•"/>
            </a:pPr>
            <a:r>
              <a:rPr lang="el-GR" sz="2000" dirty="0">
                <a:solidFill>
                  <a:schemeClr val="bg1"/>
                </a:solidFill>
              </a:rPr>
              <a:t>Παρατηρούμε ότι στην περίπτωση που έχουμε ανέφελο ουρανό, δηλαδή για τ = 0, η ολική ακτινοβολία μειώνεται καθώς διέρχεται από την ατμόσφαιρα και πλησιάζει προς το έδαφος. Συνδυάζοντας την παρατήρηση αυτή με τα προηγούμενα διαγράμματα για τις υπόλοιπες συνιστώσες της ακτινοβολίας, αντιλαμβανόμαστε ότι η ολική ακτινοβολία εξαρτάται σε μεγαλύτερο βαθμό από την άμεση ακτινοβολία και όχι από την διάχυτη όπου αυξανόταν με την μείωση του υψομέτρου.</a:t>
            </a:r>
          </a:p>
          <a:p>
            <a:pPr marL="342900" indent="-342900">
              <a:buFont typeface="Arial" panose="020B0604020202020204" pitchFamily="34" charset="0"/>
              <a:buChar char="•"/>
            </a:pPr>
            <a:r>
              <a:rPr lang="el-GR" sz="2000" dirty="0">
                <a:solidFill>
                  <a:schemeClr val="bg1"/>
                </a:solidFill>
              </a:rPr>
              <a:t>Μέγιστες τιμές εντοπίζονται και εδώ στα 8 </a:t>
            </a:r>
            <a:r>
              <a:rPr lang="el-GR" sz="2000" dirty="0" err="1">
                <a:solidFill>
                  <a:schemeClr val="bg1"/>
                </a:solidFill>
              </a:rPr>
              <a:t>χλμ</a:t>
            </a:r>
            <a:r>
              <a:rPr lang="el-GR" sz="2000" dirty="0">
                <a:solidFill>
                  <a:schemeClr val="bg1"/>
                </a:solidFill>
              </a:rPr>
              <a:t> για όλες τις περιπτώσεις και μέσα στα νέφη η ακτινοβολία μειώνεται κατ’ αντιστοιχία και με την περίπτωση της άμεσης ακτινοβολίας.</a:t>
            </a:r>
          </a:p>
          <a:p>
            <a:pPr marL="342900" indent="-342900">
              <a:buFont typeface="Arial" panose="020B0604020202020204" pitchFamily="34" charset="0"/>
              <a:buChar char="•"/>
            </a:pPr>
            <a:r>
              <a:rPr lang="el-GR" sz="2000" dirty="0">
                <a:solidFill>
                  <a:schemeClr val="bg1"/>
                </a:solidFill>
              </a:rPr>
              <a:t>Για τ = 2, αφότου η ακτινοβολία διέλθει από το σύννεφο, ένα μέρος της αποκόβεται και το εναπομένον είναι χαμηλότερο απ’ ότι στην περίπτωση του καθαρού ουρανού, ξανά λόγω της εξάρτησης της ολικής ακτινοβολίας από την άμεση συνιστώσα. Πάνω από την κορυφή του νέφους παρατηρείται μία ανεστραμμένη εικόνα όπου η ολική ακτινοβολία για τ = 2 είναι μεγαλύτερη απ’ ότι η ακτινοβολία για τ = 0. Εδώ, συμβάλλει η διάχυτη συνιστώσα και λόγω της </a:t>
            </a:r>
            <a:r>
              <a:rPr lang="el-GR" sz="2000" dirty="0" err="1">
                <a:solidFill>
                  <a:schemeClr val="bg1"/>
                </a:solidFill>
              </a:rPr>
              <a:t>οπισθοσκέδασης</a:t>
            </a:r>
            <a:r>
              <a:rPr lang="el-GR" sz="2000" dirty="0">
                <a:solidFill>
                  <a:schemeClr val="bg1"/>
                </a:solidFill>
              </a:rPr>
              <a:t> λόγω της ύπαρξης νέφους και της </a:t>
            </a:r>
            <a:r>
              <a:rPr lang="el-GR" sz="2000" dirty="0" err="1">
                <a:solidFill>
                  <a:schemeClr val="bg1"/>
                </a:solidFill>
              </a:rPr>
              <a:t>επανασκέδασης</a:t>
            </a:r>
            <a:r>
              <a:rPr lang="el-GR" sz="2000" dirty="0">
                <a:solidFill>
                  <a:schemeClr val="bg1"/>
                </a:solidFill>
              </a:rPr>
              <a:t> της ακτινοβολίας προς τα κάτω, η ακτινοβολία είναι μεγαλύτερη πάνω από την κορυφή του νέφους σε σύγκριση με το σενάριο του ανέφελου ουρανού. </a:t>
            </a:r>
          </a:p>
          <a:p>
            <a:pPr marL="342900" indent="-342900">
              <a:buFont typeface="Arial" panose="020B0604020202020204" pitchFamily="34" charset="0"/>
              <a:buChar char="•"/>
            </a:pPr>
            <a:r>
              <a:rPr lang="el-GR" sz="2000" dirty="0">
                <a:solidFill>
                  <a:schemeClr val="bg1"/>
                </a:solidFill>
              </a:rPr>
              <a:t>Αντίστοιχα, και στην περίπτωση όπου τ = 5 ισχύουν αντίστοιχες παρατηρήσεις με την διαφορά ότι λόγω του πυκνότερου νέφους, η εξασθένηση της ακτινοβολίας θα είναι εντονότερη αφότου διέλθει απ’ αυτό.</a:t>
            </a:r>
            <a:endParaRPr lang="en-US" sz="2000" dirty="0">
              <a:solidFill>
                <a:schemeClr val="bg1"/>
              </a:solidFill>
            </a:endParaRPr>
          </a:p>
        </p:txBody>
      </p:sp>
    </p:spTree>
    <p:extLst>
      <p:ext uri="{BB962C8B-B14F-4D97-AF65-F5344CB8AC3E}">
        <p14:creationId xmlns:p14="http://schemas.microsoft.com/office/powerpoint/2010/main" val="600632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2F51EA0-9FE6-F38C-C54C-F095F86C482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B76F34-A844-0751-73A3-8D2B46B9BF45}"/>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C2E427CE-44A9-7786-2259-65A2EFB97852}"/>
              </a:ext>
            </a:extLst>
          </p:cNvPr>
          <p:cNvSpPr txBox="1"/>
          <p:nvPr/>
        </p:nvSpPr>
        <p:spPr>
          <a:xfrm>
            <a:off x="370114" y="842274"/>
            <a:ext cx="11234057" cy="3785652"/>
          </a:xfrm>
          <a:prstGeom prst="rect">
            <a:avLst/>
          </a:prstGeom>
          <a:noFill/>
        </p:spPr>
        <p:txBody>
          <a:bodyPr wrap="square" rtlCol="0">
            <a:spAutoFit/>
          </a:bodyPr>
          <a:lstStyle/>
          <a:p>
            <a:pPr marL="342900" indent="-342900">
              <a:buFont typeface="Arial" panose="020B0604020202020204" pitchFamily="34" charset="0"/>
              <a:buChar char="•"/>
            </a:pPr>
            <a:r>
              <a:rPr lang="el-GR" sz="2000" dirty="0">
                <a:solidFill>
                  <a:schemeClr val="bg1"/>
                </a:solidFill>
              </a:rPr>
              <a:t>Όλες οι γραφικές παραστάσεις διατηρούν την ίδια συμπεριφορά για την ακτινοβολία όσον αφορά την κατακόρυφη κατανομή της. Όσο πλησιάζουμε προς τα μεγαλύτερα μήκη κύματος (VIS, IR) παρατηρούμε ότι οι καμπύλες για το πυκνό και το αραιό νέφος τείνουν να συμπέσουν και μάλιστα σε ορισμένες περιπτώσεις ταυτίζονται και με την περίπτωση του ανέφελου ουρανού (ιδιαίτερα στην περίπτωση του υπέρυθρου, τόσο για την περίπτωση των 20° όσο και για την περίπτωση των 70° ).</a:t>
            </a:r>
          </a:p>
          <a:p>
            <a:pPr marL="342900" indent="-342900">
              <a:buFont typeface="Arial" panose="020B0604020202020204" pitchFamily="34" charset="0"/>
              <a:buChar char="•"/>
            </a:pPr>
            <a:r>
              <a:rPr lang="el-GR" sz="2000" dirty="0">
                <a:solidFill>
                  <a:schemeClr val="bg1"/>
                </a:solidFill>
              </a:rPr>
              <a:t>Για ακόμα μία φορά, από τις τιμές των αξόνων y παρατηρούμε ότι με την αύξηση της ζενίθιας γωνίας, οι τιμές της ολικής ακτινοβολίας πέφτουν σημαντικά. Αυτό οφείλεται ξανά στην αύξηση του οπτικού δρόμου ο οποίος είναι υπεύθυνος για την εξασθένηση της ακτινοβολίας καθώς αυτή διέρχεται από την ατμόσφαιρα. Μεγαλύτερη διαφορά σε σύγκριση με την περίπτωση των 20° εντοπίζουμε στην περίπτωση όπου τ = 2 όπου η εξασθένηση της ακτινοβολίας καθώς αυτή διέρχεται από το σύννεφο είναι εντονότερη.</a:t>
            </a:r>
            <a:endParaRPr lang="en-US" sz="2000" dirty="0">
              <a:solidFill>
                <a:schemeClr val="bg1"/>
              </a:solidFill>
            </a:endParaRPr>
          </a:p>
        </p:txBody>
      </p:sp>
    </p:spTree>
    <p:extLst>
      <p:ext uri="{BB962C8B-B14F-4D97-AF65-F5344CB8AC3E}">
        <p14:creationId xmlns:p14="http://schemas.microsoft.com/office/powerpoint/2010/main" val="1481736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D958-EF92-9ED9-46C5-58688A9B1FB2}"/>
              </a:ext>
            </a:extLst>
          </p:cNvPr>
          <p:cNvSpPr>
            <a:spLocks noGrp="1"/>
          </p:cNvSpPr>
          <p:nvPr>
            <p:ph type="ctrTitle"/>
          </p:nvPr>
        </p:nvSpPr>
        <p:spPr/>
        <p:txBody>
          <a:bodyPr/>
          <a:lstStyle/>
          <a:p>
            <a:r>
              <a:rPr lang="en-US" dirty="0"/>
              <a:t>Actinic Flux</a:t>
            </a:r>
          </a:p>
        </p:txBody>
      </p:sp>
    </p:spTree>
    <p:extLst>
      <p:ext uri="{BB962C8B-B14F-4D97-AF65-F5344CB8AC3E}">
        <p14:creationId xmlns:p14="http://schemas.microsoft.com/office/powerpoint/2010/main" val="1047397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32BCF-5A71-7EC4-9E49-C6EC4EC0086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F664194-FC29-F451-5F8C-7454798ADD8E}"/>
              </a:ext>
            </a:extLst>
          </p:cNvPr>
          <p:cNvSpPr txBox="1"/>
          <p:nvPr/>
        </p:nvSpPr>
        <p:spPr>
          <a:xfrm>
            <a:off x="380999" y="391886"/>
            <a:ext cx="5312229" cy="769441"/>
          </a:xfrm>
          <a:prstGeom prst="rect">
            <a:avLst/>
          </a:prstGeom>
          <a:noFill/>
        </p:spPr>
        <p:txBody>
          <a:bodyPr wrap="square" rtlCol="0">
            <a:spAutoFit/>
          </a:bodyPr>
          <a:lstStyle/>
          <a:p>
            <a:r>
              <a:rPr lang="el-GR" sz="4400" dirty="0"/>
              <a:t>ΕΙΣΑΓΩΓΗ</a:t>
            </a:r>
            <a:endParaRPr lang="en-US" sz="4400" dirty="0"/>
          </a:p>
        </p:txBody>
      </p:sp>
      <p:sp>
        <p:nvSpPr>
          <p:cNvPr id="3" name="TextBox 2">
            <a:extLst>
              <a:ext uri="{FF2B5EF4-FFF2-40B4-BE49-F238E27FC236}">
                <a16:creationId xmlns:a16="http://schemas.microsoft.com/office/drawing/2014/main" id="{45192DC8-0ACC-6B6E-8BD1-7CBA3DC6B88C}"/>
              </a:ext>
            </a:extLst>
          </p:cNvPr>
          <p:cNvSpPr txBox="1"/>
          <p:nvPr/>
        </p:nvSpPr>
        <p:spPr>
          <a:xfrm>
            <a:off x="500742" y="1182231"/>
            <a:ext cx="11190515" cy="5262979"/>
          </a:xfrm>
          <a:prstGeom prst="rect">
            <a:avLst/>
          </a:prstGeom>
          <a:noFill/>
        </p:spPr>
        <p:txBody>
          <a:bodyPr wrap="square" rtlCol="0">
            <a:spAutoFit/>
          </a:bodyPr>
          <a:lstStyle/>
          <a:p>
            <a:r>
              <a:rPr lang="el-GR" sz="2000" dirty="0"/>
              <a:t>Στην παρούσα εργασία, μελετάμε το κατακόρυφο προφίλ της ακτινοβολίας, όπως αυτό επηρεάζεται από την ύπαρξη νεφών στην ατμόσφαιρα. Όπως και στην προηγούμενη εργασία, έτσι και εδώ για την μελέτη της νέφωσης αξιοποιούμε το οπτικό βάθος, το οποίο εκφράζει τον βαθμό στον οποίο ένα σύννεφο εμποδίζει το φως να περάσει μέσα από αυτό. Το οπτικό βάθος εξαρτάται από τη φυσική σύσταση του νέφους (κρύσταλλοι, σταγόνες, σταγονίδια), τη μορφή, τη συγκέντρωση των σωματιδίων και την κατακόρυφη έκταση του (</a:t>
            </a:r>
            <a:r>
              <a:rPr lang="en-US" sz="2000" dirty="0">
                <a:hlinkClick r:id="rId2"/>
              </a:rPr>
              <a:t>https://www.earthdata.nasa.gov</a:t>
            </a:r>
            <a:r>
              <a:rPr lang="el-GR" sz="2000" dirty="0"/>
              <a:t>). Οι τιμές για το οπτικό βάθος που χρησιμοποιήσαμε ήταν οι εξής :</a:t>
            </a:r>
          </a:p>
          <a:p>
            <a:pPr marL="342900" indent="-342900">
              <a:buFont typeface="Arial" panose="020B0604020202020204" pitchFamily="34" charset="0"/>
              <a:buChar char="•"/>
            </a:pPr>
            <a:r>
              <a:rPr lang="el-GR" sz="2000" dirty="0"/>
              <a:t>τ = 0 (ανέφελος/ καθαρός ουρανός)</a:t>
            </a:r>
          </a:p>
          <a:p>
            <a:pPr marL="342900" indent="-342900">
              <a:buFont typeface="Arial" panose="020B0604020202020204" pitchFamily="34" charset="0"/>
              <a:buChar char="•"/>
            </a:pPr>
            <a:r>
              <a:rPr lang="el-GR" sz="2000" dirty="0"/>
              <a:t>τ = 5 (για πυκνό νέφος που εκτείνεται από 1-2 </a:t>
            </a:r>
            <a:r>
              <a:rPr lang="en-US" sz="2000" dirty="0"/>
              <a:t>km</a:t>
            </a:r>
            <a:r>
              <a:rPr lang="el-GR" sz="2000" dirty="0"/>
              <a:t>)</a:t>
            </a:r>
          </a:p>
          <a:p>
            <a:pPr marL="342900" indent="-342900">
              <a:buFont typeface="Arial" panose="020B0604020202020204" pitchFamily="34" charset="0"/>
              <a:buChar char="•"/>
            </a:pPr>
            <a:r>
              <a:rPr lang="el-GR" sz="2000" dirty="0"/>
              <a:t>τ = 2 (για πιο αραιό νέφος που εκτείνεται από 6-7 </a:t>
            </a:r>
            <a:r>
              <a:rPr lang="en-US" sz="2000" dirty="0"/>
              <a:t>km</a:t>
            </a:r>
            <a:r>
              <a:rPr lang="el-GR" sz="2000" dirty="0"/>
              <a:t>)</a:t>
            </a:r>
          </a:p>
          <a:p>
            <a:r>
              <a:rPr lang="el-GR" sz="2000" dirty="0"/>
              <a:t>Επιπρόσθετα με το οπτικό βάθος, έχουμε αξιοποιήσει και 2 τιμές της ζενίθιας γωνίας και συγκεκριμένα τις γωνίες 20 και 70°. Οι ποσότητες που έχουν μελετηθεί είναι η ακτινική ροή, η διάχυτη προς τα κάτω ακτινοβολία, η άμεση ακτινοβολία και τέλος η ολική ακτινοβολία. Τέλος, η μελέτη περιορίστηκε στα πρώτα 8 </a:t>
            </a:r>
            <a:r>
              <a:rPr lang="en-US" sz="2000" dirty="0"/>
              <a:t>km</a:t>
            </a:r>
            <a:r>
              <a:rPr lang="el-GR" sz="2000" dirty="0"/>
              <a:t> από το έδαφος και το βήμα που αξιοποιήθηκε ήταν το 1 </a:t>
            </a:r>
            <a:r>
              <a:rPr lang="en-US" sz="2000" dirty="0"/>
              <a:t>km</a:t>
            </a:r>
            <a:r>
              <a:rPr lang="el-GR" sz="2000" dirty="0"/>
              <a:t>.</a:t>
            </a:r>
          </a:p>
          <a:p>
            <a:endParaRPr lang="el-GR" sz="2000" dirty="0"/>
          </a:p>
          <a:p>
            <a:r>
              <a:rPr lang="el-GR" dirty="0"/>
              <a:t>Σημείωση : οι τιμές στους άξονες y αντιστοιχούν σε </a:t>
            </a:r>
            <a:r>
              <a:rPr lang="el-GR" dirty="0" err="1"/>
              <a:t>mW</a:t>
            </a:r>
            <a:r>
              <a:rPr lang="el-GR" dirty="0"/>
              <a:t> και όχι σε W όπως φαίνεται στα διαγράμματα που ακολουθούν.</a:t>
            </a:r>
          </a:p>
        </p:txBody>
      </p:sp>
    </p:spTree>
    <p:extLst>
      <p:ext uri="{BB962C8B-B14F-4D97-AF65-F5344CB8AC3E}">
        <p14:creationId xmlns:p14="http://schemas.microsoft.com/office/powerpoint/2010/main" val="3176456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a line graph&#10;&#10;Description automatically generated with medium confidence">
            <a:extLst>
              <a:ext uri="{FF2B5EF4-FFF2-40B4-BE49-F238E27FC236}">
                <a16:creationId xmlns:a16="http://schemas.microsoft.com/office/drawing/2014/main" id="{E894EEB3-32AC-5238-BCF6-80564F262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29000"/>
            <a:ext cx="5334000" cy="3200400"/>
          </a:xfrm>
          <a:prstGeom prst="rect">
            <a:avLst/>
          </a:prstGeom>
        </p:spPr>
      </p:pic>
      <p:pic>
        <p:nvPicPr>
          <p:cNvPr id="3" name="Picture 2" descr="A graph with different colored lines&#10;&#10;Description automatically generated">
            <a:extLst>
              <a:ext uri="{FF2B5EF4-FFF2-40B4-BE49-F238E27FC236}">
                <a16:creationId xmlns:a16="http://schemas.microsoft.com/office/drawing/2014/main" id="{835F9807-1FF3-93E1-D21C-215549BD7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28600"/>
            <a:ext cx="5334000" cy="3200400"/>
          </a:xfrm>
          <a:prstGeom prst="rect">
            <a:avLst/>
          </a:prstGeom>
        </p:spPr>
      </p:pic>
      <p:pic>
        <p:nvPicPr>
          <p:cNvPr id="4" name="Picture 3" descr="A graph with lines and numbers&#10;&#10;Description automatically generated">
            <a:extLst>
              <a:ext uri="{FF2B5EF4-FFF2-40B4-BE49-F238E27FC236}">
                <a16:creationId xmlns:a16="http://schemas.microsoft.com/office/drawing/2014/main" id="{6E7BBD6E-4E82-6F0C-5F5B-A5694C9689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8600"/>
            <a:ext cx="5334000" cy="3200400"/>
          </a:xfrm>
          <a:prstGeom prst="rect">
            <a:avLst/>
          </a:prstGeom>
        </p:spPr>
      </p:pic>
      <p:pic>
        <p:nvPicPr>
          <p:cNvPr id="5" name="Picture 4" descr="A graph of a line graph&#10;&#10;Description automatically generated with medium confidence">
            <a:extLst>
              <a:ext uri="{FF2B5EF4-FFF2-40B4-BE49-F238E27FC236}">
                <a16:creationId xmlns:a16="http://schemas.microsoft.com/office/drawing/2014/main" id="{94AB651E-885E-FD0A-878B-54F49C2C2F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9000"/>
            <a:ext cx="5334000" cy="3200400"/>
          </a:xfrm>
          <a:prstGeom prst="rect">
            <a:avLst/>
          </a:prstGeom>
        </p:spPr>
      </p:pic>
    </p:spTree>
    <p:extLst>
      <p:ext uri="{BB962C8B-B14F-4D97-AF65-F5344CB8AC3E}">
        <p14:creationId xmlns:p14="http://schemas.microsoft.com/office/powerpoint/2010/main" val="3177986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26906-CAFD-C5DE-4451-FC2FC318378A}"/>
            </a:ext>
          </a:extLst>
        </p:cNvPr>
        <p:cNvGrpSpPr/>
        <p:nvPr/>
      </p:nvGrpSpPr>
      <p:grpSpPr>
        <a:xfrm>
          <a:off x="0" y="0"/>
          <a:ext cx="0" cy="0"/>
          <a:chOff x="0" y="0"/>
          <a:chExt cx="0" cy="0"/>
        </a:xfrm>
      </p:grpSpPr>
      <p:pic>
        <p:nvPicPr>
          <p:cNvPr id="2" name="Picture 1" descr="A graph of a line graph">
            <a:extLst>
              <a:ext uri="{FF2B5EF4-FFF2-40B4-BE49-F238E27FC236}">
                <a16:creationId xmlns:a16="http://schemas.microsoft.com/office/drawing/2014/main" id="{3C07D018-27FA-D181-F604-019CEEADA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5" y="3429000"/>
            <a:ext cx="5334000" cy="3200400"/>
          </a:xfrm>
          <a:prstGeom prst="rect">
            <a:avLst/>
          </a:prstGeom>
        </p:spPr>
      </p:pic>
      <p:pic>
        <p:nvPicPr>
          <p:cNvPr id="3" name="Picture 2" descr="A graph with a line graph&#10;&#10;Description automatically generated">
            <a:extLst>
              <a:ext uri="{FF2B5EF4-FFF2-40B4-BE49-F238E27FC236}">
                <a16:creationId xmlns:a16="http://schemas.microsoft.com/office/drawing/2014/main" id="{C9BB6DA3-F562-DA12-BDE2-5992242C4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95" y="228600"/>
            <a:ext cx="5334000" cy="3200400"/>
          </a:xfrm>
          <a:prstGeom prst="rect">
            <a:avLst/>
          </a:prstGeom>
        </p:spPr>
      </p:pic>
      <p:pic>
        <p:nvPicPr>
          <p:cNvPr id="4" name="Picture 3" descr="A graph with a line graph&#10;&#10;Description automatically generated with medium confidence">
            <a:extLst>
              <a:ext uri="{FF2B5EF4-FFF2-40B4-BE49-F238E27FC236}">
                <a16:creationId xmlns:a16="http://schemas.microsoft.com/office/drawing/2014/main" id="{0CD30930-119A-64B7-FF43-7CA44992AC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8600"/>
            <a:ext cx="5333999" cy="3200400"/>
          </a:xfrm>
          <a:prstGeom prst="rect">
            <a:avLst/>
          </a:prstGeom>
        </p:spPr>
      </p:pic>
      <p:pic>
        <p:nvPicPr>
          <p:cNvPr id="5" name="Picture 4" descr="A graph with lines and numbers&#10;&#10;Description automatically generated">
            <a:extLst>
              <a:ext uri="{FF2B5EF4-FFF2-40B4-BE49-F238E27FC236}">
                <a16:creationId xmlns:a16="http://schemas.microsoft.com/office/drawing/2014/main" id="{33F5C35C-8CAA-014F-4DEE-642643B799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8800" y="3429000"/>
            <a:ext cx="5334000" cy="3200400"/>
          </a:xfrm>
          <a:prstGeom prst="rect">
            <a:avLst/>
          </a:prstGeom>
        </p:spPr>
      </p:pic>
    </p:spTree>
    <p:extLst>
      <p:ext uri="{BB962C8B-B14F-4D97-AF65-F5344CB8AC3E}">
        <p14:creationId xmlns:p14="http://schemas.microsoft.com/office/powerpoint/2010/main" val="3548891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B60D36E-8F05-5129-727E-E7A80086FBA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778CA09-06A5-550D-98F3-0D48B51A9150}"/>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243945A5-AB07-745C-B08D-0BB5E9852768}"/>
              </a:ext>
            </a:extLst>
          </p:cNvPr>
          <p:cNvSpPr txBox="1"/>
          <p:nvPr/>
        </p:nvSpPr>
        <p:spPr>
          <a:xfrm>
            <a:off x="370113" y="842274"/>
            <a:ext cx="11560629" cy="5940088"/>
          </a:xfrm>
          <a:prstGeom prst="rect">
            <a:avLst/>
          </a:prstGeom>
          <a:noFill/>
        </p:spPr>
        <p:txBody>
          <a:bodyPr wrap="square" rtlCol="0">
            <a:spAutoFit/>
          </a:bodyPr>
          <a:lstStyle/>
          <a:p>
            <a:pPr marL="342900" indent="-342900">
              <a:buFont typeface="Arial" panose="020B0604020202020204" pitchFamily="34" charset="0"/>
              <a:buChar char="•"/>
            </a:pPr>
            <a:r>
              <a:rPr lang="el-GR" sz="2000" dirty="0">
                <a:solidFill>
                  <a:schemeClr val="bg1"/>
                </a:solidFill>
              </a:rPr>
              <a:t>Τέλος, μελετάμε την περίπτωση της ακτινικής ροής που αντιπροσωπεύει την συνολική ακτινοβολία που δέχεται μία σφαίρα όπως είναι για παράδειγμα ένα μόριο στην ατμόσφαιρα. Για τον λόγο αυτό αναμένουμε να έχουμε τιμές μεγαλύτερες απ’ ότι στις προηγούμενες περιπτώσεις όπου αναφέρονται στην πρόσπτωση ακτινοβολίας σε μία επιφάνεια. Η αναμενόμενη αυτή  συμπεριφορά επιβεβαιώνεται αν για δεδομένη γωνία και μέρος του φάσματος ελέγξουμε τις τιμές που λαμβάνει ο άξονας y. Στις περισσότερες περιπτώσεις μάλιστα παρατηρούμε ότι η ακτινική ροή λαμβάνει σχεδόν διπλάσια τιμή σε σχέση με τα υπόλοιπα διαγράμματα.</a:t>
            </a:r>
          </a:p>
          <a:p>
            <a:pPr marL="342900" indent="-342900">
              <a:buFont typeface="Arial" panose="020B0604020202020204" pitchFamily="34" charset="0"/>
              <a:buChar char="•"/>
            </a:pPr>
            <a:r>
              <a:rPr lang="el-GR" sz="2000" dirty="0">
                <a:solidFill>
                  <a:schemeClr val="bg1"/>
                </a:solidFill>
              </a:rPr>
              <a:t>Η μέγιστη τιμή της ακτινικής ροής δεν παρατηρείται παντού στο ίδιο σημείο. Στις 70° τα πράγματα είναι απλά καθώς όλες οι γραφικές εμφανίζουν τις μέγιστες ακτινοβολίες για όλα τα οπτικά βάθη στα 8 </a:t>
            </a:r>
            <a:r>
              <a:rPr lang="el-GR" sz="2000" dirty="0" err="1">
                <a:solidFill>
                  <a:schemeClr val="bg1"/>
                </a:solidFill>
              </a:rPr>
              <a:t>χλμ</a:t>
            </a:r>
            <a:r>
              <a:rPr lang="el-GR" sz="2000" dirty="0">
                <a:solidFill>
                  <a:schemeClr val="bg1"/>
                </a:solidFill>
              </a:rPr>
              <a:t> υψόμετρο, ακολουθώντας δηλαδή την κατανομή της άμεσης συνιστώσας της ακτινοβολίας. Στις 20° όμως τα πράγματα είναι πιο σύνθετα και εξαρτώνται κάθε φορά από το οπτικό βάθος και το μέρος του φάσματος που μελετάμε.</a:t>
            </a:r>
          </a:p>
          <a:p>
            <a:pPr marL="342900" indent="-342900">
              <a:buFont typeface="Arial" panose="020B0604020202020204" pitchFamily="34" charset="0"/>
              <a:buChar char="•"/>
            </a:pPr>
            <a:r>
              <a:rPr lang="el-GR" sz="2000" dirty="0">
                <a:solidFill>
                  <a:schemeClr val="bg1"/>
                </a:solidFill>
              </a:rPr>
              <a:t>Συγκεκριμένα :</a:t>
            </a:r>
          </a:p>
          <a:p>
            <a:pPr marL="800100" lvl="1" indent="-342900">
              <a:buFont typeface="Arial" panose="020B0604020202020204" pitchFamily="34" charset="0"/>
              <a:buChar char="•"/>
            </a:pPr>
            <a:r>
              <a:rPr lang="el-GR" sz="2000" dirty="0">
                <a:solidFill>
                  <a:schemeClr val="bg1"/>
                </a:solidFill>
              </a:rPr>
              <a:t>Για τον ανέφελο ουρανό το μέγιστο εντοπίζεται παντού στα 8 </a:t>
            </a:r>
            <a:r>
              <a:rPr lang="el-GR" sz="2000" dirty="0" err="1">
                <a:solidFill>
                  <a:schemeClr val="bg1"/>
                </a:solidFill>
              </a:rPr>
              <a:t>χλμ</a:t>
            </a:r>
            <a:r>
              <a:rPr lang="el-GR" sz="2000" dirty="0">
                <a:solidFill>
                  <a:schemeClr val="bg1"/>
                </a:solidFill>
              </a:rPr>
              <a:t> και η ακτινική ροή για όλα τα μέρη του φάσματος και για όλες τις ζενίθιες γωνίες, μειώνεται καθώς πλησιάζουμε έδαφος.</a:t>
            </a:r>
          </a:p>
          <a:p>
            <a:pPr marL="800100" lvl="1" indent="-342900">
              <a:buFont typeface="Arial" panose="020B0604020202020204" pitchFamily="34" charset="0"/>
              <a:buChar char="•"/>
            </a:pPr>
            <a:r>
              <a:rPr lang="el-GR" sz="2000" dirty="0">
                <a:solidFill>
                  <a:schemeClr val="bg1"/>
                </a:solidFill>
              </a:rPr>
              <a:t>Σε όλες τις περιοχές του φάσματος, για το αραιό νέφος (τ = 2) παρατηρείται ενίσχυση της ακτινοβολίας</a:t>
            </a:r>
            <a:r>
              <a:rPr lang="en-US" sz="2000" dirty="0">
                <a:solidFill>
                  <a:schemeClr val="bg1"/>
                </a:solidFill>
              </a:rPr>
              <a:t> </a:t>
            </a:r>
            <a:r>
              <a:rPr lang="el-GR" sz="2000" dirty="0">
                <a:solidFill>
                  <a:schemeClr val="bg1"/>
                </a:solidFill>
              </a:rPr>
              <a:t>στις 20° καθώς αυτή διέρχεται από αυτό οπότε το μέγιστο εντοπίζεται στην βάση του νέφους.</a:t>
            </a:r>
            <a:r>
              <a:rPr lang="en-US" sz="2000" dirty="0">
                <a:solidFill>
                  <a:schemeClr val="bg1"/>
                </a:solidFill>
              </a:rPr>
              <a:t> </a:t>
            </a:r>
            <a:r>
              <a:rPr lang="el-GR" sz="2000" dirty="0">
                <a:solidFill>
                  <a:schemeClr val="bg1"/>
                </a:solidFill>
              </a:rPr>
              <a:t>Στις 70° αντίθετα, έχουμε μείωση της ακτινοβολίας και το μέγιστο εντοπίζεται στα 8 χλμ.</a:t>
            </a:r>
            <a:endParaRPr lang="en-US" sz="2000" dirty="0">
              <a:solidFill>
                <a:schemeClr val="bg1"/>
              </a:solidFill>
            </a:endParaRPr>
          </a:p>
        </p:txBody>
      </p:sp>
    </p:spTree>
    <p:extLst>
      <p:ext uri="{BB962C8B-B14F-4D97-AF65-F5344CB8AC3E}">
        <p14:creationId xmlns:p14="http://schemas.microsoft.com/office/powerpoint/2010/main" val="2467815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8188E89-D86C-D894-B088-4E26D077E2D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BD5A8B2-4AAB-D16E-AAE0-0CADF4F4CA7D}"/>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C04CA644-CAE0-CE41-63A2-6E5EA5D18744}"/>
              </a:ext>
            </a:extLst>
          </p:cNvPr>
          <p:cNvSpPr txBox="1"/>
          <p:nvPr/>
        </p:nvSpPr>
        <p:spPr>
          <a:xfrm>
            <a:off x="370114" y="842274"/>
            <a:ext cx="11604173" cy="5940088"/>
          </a:xfrm>
          <a:prstGeom prst="rect">
            <a:avLst/>
          </a:prstGeom>
          <a:noFill/>
        </p:spPr>
        <p:txBody>
          <a:bodyPr wrap="square" rtlCol="0">
            <a:spAutoFit/>
          </a:bodyPr>
          <a:lstStyle/>
          <a:p>
            <a:pPr marL="342900" indent="-342900">
              <a:buFont typeface="Arial" panose="020B0604020202020204" pitchFamily="34" charset="0"/>
              <a:buChar char="•"/>
            </a:pPr>
            <a:r>
              <a:rPr lang="el-GR" sz="2000" dirty="0">
                <a:solidFill>
                  <a:schemeClr val="bg1"/>
                </a:solidFill>
              </a:rPr>
              <a:t>(συνέχεια) </a:t>
            </a:r>
          </a:p>
          <a:p>
            <a:pPr marL="800100" lvl="1" indent="-342900">
              <a:buFont typeface="Arial" panose="020B0604020202020204" pitchFamily="34" charset="0"/>
              <a:buChar char="•"/>
            </a:pPr>
            <a:r>
              <a:rPr lang="el-GR" sz="2000" dirty="0">
                <a:solidFill>
                  <a:schemeClr val="bg1"/>
                </a:solidFill>
              </a:rPr>
              <a:t>Για το πυκνό νέφος (τ = 5), στις 20°, στα UVA, UVB και VIS παρατηρούμε εξασθένηση της ακτινοβολίας καθώς διέρχεται από το νέφος ενώ για το IR παρατηρείται ενίσχυση. Στην περίπτωση του υπεριώδους, το μέγιστο εντοπίζεται πριν η ακτινοβολία φτάσει το νέφος, στο ορατό το μέγιστο εντοπίζεται στην κορυφή του νέφους ενώ στο υπέρυθρο το μέγιστο εντοπίζεται στην βάση του νέφους. Στις 70° αντίστοιχα, η ακτινοβολία πάντα μειώνεται όταν διέρχεται από το πυκνό νέφος και συνεπώς το μέγιστο παρουσιάζεται και εδώ στα 8 χλμ. Τα παραπάνω μας υποδηλώνουν την εξάρτηση της ακτινικής ροής από την άμεση και την διάχυτη ακτινοβολία καθώς και τον διαφορετικό βαθμό συμμετοχής καθεμίας από αυτές στην συνολική ροή ανάλογα με τις επικρατούσες συνθήκες και παραμέτρους.</a:t>
            </a:r>
          </a:p>
          <a:p>
            <a:pPr marL="342900" indent="-342900">
              <a:buFont typeface="Arial" panose="020B0604020202020204" pitchFamily="34" charset="0"/>
              <a:buChar char="•"/>
            </a:pPr>
            <a:r>
              <a:rPr lang="el-GR" sz="2000" dirty="0">
                <a:solidFill>
                  <a:schemeClr val="bg1"/>
                </a:solidFill>
              </a:rPr>
              <a:t>Η ακτινική ροή δεν εμφανίζει ορισμένη τάση μείωσης ή αύξησής της καθώς αυτή διέρχεται από την ατμόσφαιρα. Για παράδειγμα, στις 20° στο ορατό, για οπτικό βάθος ίσο με 5, η ακτινοβολία αυξάνεται μέχρι να φτάσει την κορυφή του νέφους και έπειτα μειώνεται έως ότου φτάσει το έδαφος. Για το ίδιο νέφος στο υπέρυθρο παρατηρούμε ότι η ακτινοβολία μειώνεται μέχρι να φτάσει την κορυφή του νέφους, αυξάνεται μέσα στο νέφος και μειώνεται ξανά όταν διέλθει από αυτό.</a:t>
            </a:r>
          </a:p>
          <a:p>
            <a:pPr marL="342900" indent="-342900">
              <a:buFont typeface="Arial" panose="020B0604020202020204" pitchFamily="34" charset="0"/>
              <a:buChar char="•"/>
            </a:pPr>
            <a:r>
              <a:rPr lang="el-GR" sz="2000" dirty="0">
                <a:solidFill>
                  <a:schemeClr val="bg1"/>
                </a:solidFill>
              </a:rPr>
              <a:t>Κάτι που διατηρείται κοινό σε αντιστοιχία με την μελέτη για τις υπόλοιπες ακτινοβολίες, είναι το γεγονός ότι καθώς η ζενίθια γωνία αυξάνει, οι τιμές της ακτινικής ροής μειώνονται για όλες τις τιμές οπτικού βάθους και σε όλα τα μέρη του φάσματος της ακτινοβολίας, λόγω της εξασθένησης που δέχεται η ακτινοβολία για μεγάλες γωνίες. </a:t>
            </a:r>
          </a:p>
        </p:txBody>
      </p:sp>
    </p:spTree>
    <p:extLst>
      <p:ext uri="{BB962C8B-B14F-4D97-AF65-F5344CB8AC3E}">
        <p14:creationId xmlns:p14="http://schemas.microsoft.com/office/powerpoint/2010/main" val="2727763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87D571A-4B55-0E8C-3D41-998CFA8A681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C1F6869-2070-9AF5-963F-F15E9976822B}"/>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593167DE-5232-3B80-105A-AD63FC00040E}"/>
              </a:ext>
            </a:extLst>
          </p:cNvPr>
          <p:cNvSpPr txBox="1"/>
          <p:nvPr/>
        </p:nvSpPr>
        <p:spPr>
          <a:xfrm>
            <a:off x="370113" y="842274"/>
            <a:ext cx="11625944" cy="4093428"/>
          </a:xfrm>
          <a:prstGeom prst="rect">
            <a:avLst/>
          </a:prstGeom>
          <a:noFill/>
        </p:spPr>
        <p:txBody>
          <a:bodyPr wrap="square" rtlCol="0">
            <a:spAutoFit/>
          </a:bodyPr>
          <a:lstStyle/>
          <a:p>
            <a:pPr marL="342900" indent="-342900">
              <a:buFont typeface="Arial" panose="020B0604020202020204" pitchFamily="34" charset="0"/>
              <a:buChar char="•"/>
            </a:pPr>
            <a:r>
              <a:rPr lang="el-GR" sz="2000" dirty="0">
                <a:solidFill>
                  <a:schemeClr val="bg1"/>
                </a:solidFill>
              </a:rPr>
              <a:t>Στις 70°, υψηλότερες τιμές ακτινικής ροής εντοπίζονται για το πυκνό νέφος, έπειτα για τον ανέφελο ουρανό και τέλος για το αραιό νέφος. Η διάταξη αυτή αλλάζει από το ύψος του χαμηλότερου νέφους και κάτω όπου πλέον μεγαλύτερες τιμές κυριαρχούν για ανέφελο ουρανό, λίγο χαμηλότερες για το αραιό νέφος και τέλος τις ελάχιστες τιμές παρατηρούμε για το πυκνό νέφος.</a:t>
            </a:r>
          </a:p>
          <a:p>
            <a:pPr marL="342900" indent="-342900">
              <a:buFont typeface="Arial" panose="020B0604020202020204" pitchFamily="34" charset="0"/>
              <a:buChar char="•"/>
            </a:pPr>
            <a:r>
              <a:rPr lang="el-GR" sz="2000" dirty="0">
                <a:solidFill>
                  <a:schemeClr val="bg1"/>
                </a:solidFill>
              </a:rPr>
              <a:t>Σε γενικές γραμμές φαίνεται ότι η ακτινική ροή, για ζενίθια γωνία ίση με 20° τείνει να ακολουθεί και να εξαρτάται σε μεγαλύτερο βαθμό από την συμπεριφορά της διάχυτης ακτινοβολίας, ενώ όσο αυξάνουμε στις 70°, τείνει να υιοθετεί χαρακτηριστικά και από την συμπεριφορά της άμεσης ακτινοβολίας. Δεν παρατηρείται κάποιος συγκεκριμένος, αυστηρός κανόνας για το ποια συμπεριφορά θα ακολουθήσει η ακτινική ροή για κάποια τιμή οπτικού βάθους, ζενίθιας γωνίας και μήκους κύματος αλλά κάθε φορά διαμορφώνεται με βάση τα επικρατούντα χαρακτηριστικά και τις διεργασίες σκέδασης και γενικότερα εξασθένησης που επικρατούν στην ατμόσφαιρα.  </a:t>
            </a:r>
          </a:p>
          <a:p>
            <a:pPr marL="342900" indent="-342900">
              <a:buFont typeface="Arial" panose="020B0604020202020204" pitchFamily="34" charset="0"/>
              <a:buChar char="•"/>
            </a:pPr>
            <a:endParaRPr lang="el-GR" sz="2000" dirty="0">
              <a:solidFill>
                <a:schemeClr val="bg1"/>
              </a:solidFill>
            </a:endParaRPr>
          </a:p>
          <a:p>
            <a:pPr lvl="1"/>
            <a:endParaRPr lang="el-GR" sz="2000" dirty="0">
              <a:solidFill>
                <a:schemeClr val="bg1"/>
              </a:solidFill>
            </a:endParaRPr>
          </a:p>
        </p:txBody>
      </p:sp>
    </p:spTree>
    <p:extLst>
      <p:ext uri="{BB962C8B-B14F-4D97-AF65-F5344CB8AC3E}">
        <p14:creationId xmlns:p14="http://schemas.microsoft.com/office/powerpoint/2010/main" val="1075691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67C4C24-60BE-BEBE-CE4A-1043223EB19B}"/>
              </a:ext>
            </a:extLst>
          </p:cNvPr>
          <p:cNvSpPr>
            <a:spLocks noGrp="1"/>
          </p:cNvSpPr>
          <p:nvPr>
            <p:ph type="subTitle" idx="1"/>
          </p:nvPr>
        </p:nvSpPr>
        <p:spPr>
          <a:xfrm>
            <a:off x="1712070" y="2944348"/>
            <a:ext cx="8767860" cy="1388165"/>
          </a:xfrm>
        </p:spPr>
        <p:txBody>
          <a:bodyPr/>
          <a:lstStyle/>
          <a:p>
            <a:pPr algn="ctr"/>
            <a:r>
              <a:rPr lang="el-GR" sz="2400" dirty="0">
                <a:latin typeface="Times New Roman" panose="02020603050405020304" pitchFamily="18" charset="0"/>
                <a:cs typeface="Times New Roman" panose="02020603050405020304" pitchFamily="18" charset="0"/>
              </a:rPr>
              <a:t>Ο κώδικας, καθώς και τα αρχεία που τον συνοδεύουν μπορούν να βρεθούν στον παρακάτω σύνδεσμο :</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MSc---Applied-Meteorology-and-Environmental-Physics</a:t>
            </a: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0402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CB702-BA8D-1799-3605-F1C5EF21F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D591FB-2FC0-E819-641A-D049BE3D387B}"/>
              </a:ext>
            </a:extLst>
          </p:cNvPr>
          <p:cNvSpPr>
            <a:spLocks noGrp="1"/>
          </p:cNvSpPr>
          <p:nvPr>
            <p:ph type="ctrTitle"/>
          </p:nvPr>
        </p:nvSpPr>
        <p:spPr/>
        <p:txBody>
          <a:bodyPr>
            <a:normAutofit/>
          </a:bodyPr>
          <a:lstStyle/>
          <a:p>
            <a:r>
              <a:rPr lang="en-US" sz="6600" dirty="0"/>
              <a:t>Diffused downward irradiance</a:t>
            </a:r>
          </a:p>
        </p:txBody>
      </p:sp>
    </p:spTree>
    <p:extLst>
      <p:ext uri="{BB962C8B-B14F-4D97-AF65-F5344CB8AC3E}">
        <p14:creationId xmlns:p14="http://schemas.microsoft.com/office/powerpoint/2010/main" val="148069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graph with different colored lines&#10;&#10;Description automatically generated">
            <a:extLst>
              <a:ext uri="{FF2B5EF4-FFF2-40B4-BE49-F238E27FC236}">
                <a16:creationId xmlns:a16="http://schemas.microsoft.com/office/drawing/2014/main" id="{59C463BE-F19D-8E44-0DA7-E53C4C2AF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29000"/>
            <a:ext cx="5334000" cy="3200400"/>
          </a:xfrm>
          <a:prstGeom prst="rect">
            <a:avLst/>
          </a:prstGeom>
        </p:spPr>
      </p:pic>
      <p:pic>
        <p:nvPicPr>
          <p:cNvPr id="19" name="Picture 18" descr="A graph with lines and numbers&#10;&#10;Description automatically generated">
            <a:extLst>
              <a:ext uri="{FF2B5EF4-FFF2-40B4-BE49-F238E27FC236}">
                <a16:creationId xmlns:a16="http://schemas.microsoft.com/office/drawing/2014/main" id="{7AA0176E-5295-8DB9-3FA2-42C7B48B9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10243"/>
            <a:ext cx="5334000" cy="3200400"/>
          </a:xfrm>
          <a:prstGeom prst="rect">
            <a:avLst/>
          </a:prstGeom>
        </p:spPr>
      </p:pic>
      <p:pic>
        <p:nvPicPr>
          <p:cNvPr id="20" name="Picture 19" descr="A graph of a number of different colored lines&#10;&#10;Description automatically generated">
            <a:extLst>
              <a:ext uri="{FF2B5EF4-FFF2-40B4-BE49-F238E27FC236}">
                <a16:creationId xmlns:a16="http://schemas.microsoft.com/office/drawing/2014/main" id="{128C9F6F-D6B9-B160-5C9B-B86FE372A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10243"/>
            <a:ext cx="5334000" cy="3200400"/>
          </a:xfrm>
          <a:prstGeom prst="rect">
            <a:avLst/>
          </a:prstGeom>
        </p:spPr>
      </p:pic>
      <p:pic>
        <p:nvPicPr>
          <p:cNvPr id="21" name="Picture 20" descr="A graph of a number of different colored lines&#10;&#10;Description automatically generated with medium confidence">
            <a:extLst>
              <a:ext uri="{FF2B5EF4-FFF2-40B4-BE49-F238E27FC236}">
                <a16:creationId xmlns:a16="http://schemas.microsoft.com/office/drawing/2014/main" id="{10293384-990A-84FA-4967-43B9E481DE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9000"/>
            <a:ext cx="5334000" cy="3200400"/>
          </a:xfrm>
          <a:prstGeom prst="rect">
            <a:avLst/>
          </a:prstGeom>
        </p:spPr>
      </p:pic>
    </p:spTree>
    <p:extLst>
      <p:ext uri="{BB962C8B-B14F-4D97-AF65-F5344CB8AC3E}">
        <p14:creationId xmlns:p14="http://schemas.microsoft.com/office/powerpoint/2010/main" val="127273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DBB59-9B4F-AAB9-2CE3-479AEF38148B}"/>
            </a:ext>
          </a:extLst>
        </p:cNvPr>
        <p:cNvGrpSpPr/>
        <p:nvPr/>
      </p:nvGrpSpPr>
      <p:grpSpPr>
        <a:xfrm>
          <a:off x="0" y="0"/>
          <a:ext cx="0" cy="0"/>
          <a:chOff x="0" y="0"/>
          <a:chExt cx="0" cy="0"/>
        </a:xfrm>
      </p:grpSpPr>
      <p:pic>
        <p:nvPicPr>
          <p:cNvPr id="2" name="Picture 1" descr="A graph of a number of different colored lines&#10;&#10;Description automatically generated">
            <a:extLst>
              <a:ext uri="{FF2B5EF4-FFF2-40B4-BE49-F238E27FC236}">
                <a16:creationId xmlns:a16="http://schemas.microsoft.com/office/drawing/2014/main" id="{64844CA3-9F9F-23E7-C7C8-CB1F5010F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29000"/>
            <a:ext cx="5334000" cy="3200400"/>
          </a:xfrm>
          <a:prstGeom prst="rect">
            <a:avLst/>
          </a:prstGeom>
        </p:spPr>
      </p:pic>
      <p:pic>
        <p:nvPicPr>
          <p:cNvPr id="3" name="Picture 2" descr="A graph with lines and numbers&#10;&#10;Description automatically generated">
            <a:extLst>
              <a:ext uri="{FF2B5EF4-FFF2-40B4-BE49-F238E27FC236}">
                <a16:creationId xmlns:a16="http://schemas.microsoft.com/office/drawing/2014/main" id="{03279F39-A6D4-1D67-A731-38DDBD15B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28600"/>
            <a:ext cx="5334000" cy="3200400"/>
          </a:xfrm>
          <a:prstGeom prst="rect">
            <a:avLst/>
          </a:prstGeom>
        </p:spPr>
      </p:pic>
      <p:pic>
        <p:nvPicPr>
          <p:cNvPr id="4" name="Picture 3" descr="A graph with lines and numbers&#10;&#10;Description automatically generated">
            <a:extLst>
              <a:ext uri="{FF2B5EF4-FFF2-40B4-BE49-F238E27FC236}">
                <a16:creationId xmlns:a16="http://schemas.microsoft.com/office/drawing/2014/main" id="{7D364B3D-98A1-059C-B261-E16FCFF9B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8600"/>
            <a:ext cx="5334000" cy="3200400"/>
          </a:xfrm>
          <a:prstGeom prst="rect">
            <a:avLst/>
          </a:prstGeom>
        </p:spPr>
      </p:pic>
      <p:pic>
        <p:nvPicPr>
          <p:cNvPr id="5" name="Picture 4" descr="A graph of a number of different colored lines&#10;&#10;Description automatically generated with medium confidence">
            <a:extLst>
              <a:ext uri="{FF2B5EF4-FFF2-40B4-BE49-F238E27FC236}">
                <a16:creationId xmlns:a16="http://schemas.microsoft.com/office/drawing/2014/main" id="{0D55E4FA-6BB0-65EB-B152-9EC13F48F3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9000"/>
            <a:ext cx="5334000" cy="3200400"/>
          </a:xfrm>
          <a:prstGeom prst="rect">
            <a:avLst/>
          </a:prstGeom>
        </p:spPr>
      </p:pic>
    </p:spTree>
    <p:extLst>
      <p:ext uri="{BB962C8B-B14F-4D97-AF65-F5344CB8AC3E}">
        <p14:creationId xmlns:p14="http://schemas.microsoft.com/office/powerpoint/2010/main" val="53261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73593E-FA76-E18A-ACFA-E9A2E4873295}"/>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5" name="TextBox 4">
            <a:extLst>
              <a:ext uri="{FF2B5EF4-FFF2-40B4-BE49-F238E27FC236}">
                <a16:creationId xmlns:a16="http://schemas.microsoft.com/office/drawing/2014/main" id="{5B7AAE33-624C-C514-A403-4E96AA2B96DE}"/>
              </a:ext>
            </a:extLst>
          </p:cNvPr>
          <p:cNvSpPr txBox="1"/>
          <p:nvPr/>
        </p:nvSpPr>
        <p:spPr>
          <a:xfrm>
            <a:off x="370114" y="842274"/>
            <a:ext cx="11364686" cy="5940088"/>
          </a:xfrm>
          <a:prstGeom prst="rect">
            <a:avLst/>
          </a:prstGeom>
          <a:noFill/>
        </p:spPr>
        <p:txBody>
          <a:bodyPr wrap="square" rtlCol="0">
            <a:spAutoFit/>
          </a:bodyPr>
          <a:lstStyle/>
          <a:p>
            <a:pPr marL="285750" indent="-285750">
              <a:buFont typeface="Arial" panose="020B0604020202020204" pitchFamily="34" charset="0"/>
              <a:buChar char="•"/>
            </a:pPr>
            <a:r>
              <a:rPr lang="el-GR" sz="2000" dirty="0">
                <a:solidFill>
                  <a:schemeClr val="bg1"/>
                </a:solidFill>
              </a:rPr>
              <a:t>Σε ανέφελο ουρανό αλλά και σε ύψη πάνω από τα οποία παρατηρούνται νέφη, παρατηρούμε ότι η διάχυτη ακτινοβολία αυξάνεται όσο πλησιάζουμε από τα υψηλότερα επίπεδα προς το έδαφος. Αυτό συμβαίνει καθώς η κατερχόμενη ακτινοβολία, όσο προχωράει στα στρώματα της ατμόσφαιρας, σκεδάζεται</a:t>
            </a:r>
            <a:r>
              <a:rPr lang="en-US" sz="2000" dirty="0">
                <a:solidFill>
                  <a:schemeClr val="bg1"/>
                </a:solidFill>
              </a:rPr>
              <a:t>, </a:t>
            </a:r>
            <a:r>
              <a:rPr lang="el-GR" sz="2000" dirty="0">
                <a:solidFill>
                  <a:schemeClr val="bg1"/>
                </a:solidFill>
              </a:rPr>
              <a:t>η άμεση αποκόβεται και μετατρέπεται σε διάχυτη, ενισχύοντας την συνιστώσα αυτή της ακτινοβολίας.</a:t>
            </a:r>
          </a:p>
          <a:p>
            <a:pPr marL="285750" indent="-285750">
              <a:buFont typeface="Arial" panose="020B0604020202020204" pitchFamily="34" charset="0"/>
              <a:buChar char="•"/>
            </a:pPr>
            <a:r>
              <a:rPr lang="el-GR" sz="2000" dirty="0">
                <a:solidFill>
                  <a:schemeClr val="bg1"/>
                </a:solidFill>
              </a:rPr>
              <a:t>Οι χαμηλότερες τιμές της διάχυτης ακτινοβολίας εντοπίζονται σε καθαρό/ ανέφελο ουρανό όπου τ = 0 γιατί στην περίπτωση αυτή, οι σκεδάσεις της ακτινοβολίας είναι λιγότερες.</a:t>
            </a:r>
          </a:p>
          <a:p>
            <a:pPr marL="285750" indent="-285750">
              <a:buFont typeface="Arial" panose="020B0604020202020204" pitchFamily="34" charset="0"/>
              <a:buChar char="•"/>
            </a:pPr>
            <a:r>
              <a:rPr lang="el-GR" sz="2000" dirty="0">
                <a:solidFill>
                  <a:schemeClr val="bg1"/>
                </a:solidFill>
              </a:rPr>
              <a:t>Για τ = 2 (κόκκινες καμπύλες), εμφανίζεται το υψηλό αραιό σύννεφο στα 6 </a:t>
            </a:r>
            <a:r>
              <a:rPr lang="el-GR" sz="2000" dirty="0" err="1">
                <a:solidFill>
                  <a:schemeClr val="bg1"/>
                </a:solidFill>
              </a:rPr>
              <a:t>χλμ</a:t>
            </a:r>
            <a:r>
              <a:rPr lang="el-GR" sz="2000" dirty="0">
                <a:solidFill>
                  <a:schemeClr val="bg1"/>
                </a:solidFill>
              </a:rPr>
              <a:t> και συνεπώς οι σκεδάσεις στις οποίες υπόκειται η ακτινοβολία είναι περισσότερες. Αυτό έχει ως αποτέλεσμα η διάχυτη ακτινοβολία να λαμβάνει υψηλότερες τιμές σε σχέση με την περίπτωση όπου τ = 0.</a:t>
            </a:r>
          </a:p>
          <a:p>
            <a:pPr marL="285750" indent="-285750">
              <a:buFont typeface="Arial" panose="020B0604020202020204" pitchFamily="34" charset="0"/>
              <a:buChar char="•"/>
            </a:pPr>
            <a:r>
              <a:rPr lang="el-GR" sz="2000" dirty="0">
                <a:solidFill>
                  <a:schemeClr val="bg1"/>
                </a:solidFill>
              </a:rPr>
              <a:t>Για τ = 5 (πράσινες καμπύλες), δηλαδή στην περίπτωση όπου έχουμε πυκνό νέφος στο 1 </a:t>
            </a:r>
            <a:r>
              <a:rPr lang="el-GR" sz="2000" dirty="0" err="1">
                <a:solidFill>
                  <a:schemeClr val="bg1"/>
                </a:solidFill>
              </a:rPr>
              <a:t>χλμ</a:t>
            </a:r>
            <a:r>
              <a:rPr lang="el-GR" sz="2000" dirty="0">
                <a:solidFill>
                  <a:schemeClr val="bg1"/>
                </a:solidFill>
              </a:rPr>
              <a:t>, οι σκεδάσεις πλέον είναι τόσες πολλές ώστε μέρος της ακτινοβολίας να εξασθενεί. Συνεπώς, έχουμε λιγότερη διάχυτη ακτινοβολία σε σχέση με την περίπτωση του αραιού νέφους αλλά μεγαλύτερη σε σχέση με την περίπτωση του ανέφελου ουρανού. </a:t>
            </a:r>
          </a:p>
          <a:p>
            <a:pPr marL="285750" indent="-285750">
              <a:buFont typeface="Arial" panose="020B0604020202020204" pitchFamily="34" charset="0"/>
              <a:buChar char="•"/>
            </a:pPr>
            <a:r>
              <a:rPr lang="el-GR" sz="2000" dirty="0">
                <a:solidFill>
                  <a:schemeClr val="bg1"/>
                </a:solidFill>
              </a:rPr>
              <a:t>Οι μεγαλύτερες τιμές για όλες τις περιπτώσεις, εμφανίζονται στην εκάστοτε βάση του νέφους, δηλαδή για τ = 5 στο 1 </a:t>
            </a:r>
            <a:r>
              <a:rPr lang="el-GR" sz="2000" dirty="0" err="1">
                <a:solidFill>
                  <a:schemeClr val="bg1"/>
                </a:solidFill>
              </a:rPr>
              <a:t>χλμ</a:t>
            </a:r>
            <a:r>
              <a:rPr lang="el-GR" sz="2000" dirty="0">
                <a:solidFill>
                  <a:schemeClr val="bg1"/>
                </a:solidFill>
              </a:rPr>
              <a:t> και για τ = 2 στα 6 χλμ. Πάνω από το νέφος η ακτινοβολία έχει μικρές τιμές ενώ μέσα στο νέφος, λόγω των πολλαπλών σκεδάσεων, η ακτινοβολία αυξάνεται απότομα καθώς διέρχεται από το αυτό. Αφότου βγει από το νέφος, ακολουθεί πτωτική πορεία έως ότου να φτάσει στο έδαφος.</a:t>
            </a:r>
            <a:endParaRPr lang="en-US" sz="2000" dirty="0">
              <a:solidFill>
                <a:schemeClr val="bg1"/>
              </a:solidFill>
            </a:endParaRPr>
          </a:p>
        </p:txBody>
      </p:sp>
    </p:spTree>
    <p:extLst>
      <p:ext uri="{BB962C8B-B14F-4D97-AF65-F5344CB8AC3E}">
        <p14:creationId xmlns:p14="http://schemas.microsoft.com/office/powerpoint/2010/main" val="329288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9D030A1-8F7A-A3C7-324B-BBF18EC391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32D8049-E8C3-3E1B-A345-073F7A40B95D}"/>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C1C4132E-E735-5B40-B99F-B1E0E3EA09A6}"/>
              </a:ext>
            </a:extLst>
          </p:cNvPr>
          <p:cNvSpPr txBox="1"/>
          <p:nvPr/>
        </p:nvSpPr>
        <p:spPr>
          <a:xfrm>
            <a:off x="370114" y="842274"/>
            <a:ext cx="11201400" cy="5940088"/>
          </a:xfrm>
          <a:prstGeom prst="rect">
            <a:avLst/>
          </a:prstGeom>
          <a:noFill/>
        </p:spPr>
        <p:txBody>
          <a:bodyPr wrap="square" rtlCol="0">
            <a:spAutoFit/>
          </a:bodyPr>
          <a:lstStyle/>
          <a:p>
            <a:pPr marL="285750" indent="-285750">
              <a:buFont typeface="Arial" panose="020B0604020202020204" pitchFamily="34" charset="0"/>
              <a:buChar char="•"/>
            </a:pPr>
            <a:r>
              <a:rPr lang="el-GR" sz="2000" dirty="0">
                <a:solidFill>
                  <a:schemeClr val="bg1"/>
                </a:solidFill>
              </a:rPr>
              <a:t>Στις 20° παρατηρούμε ότι η διάχυτη ακτινοβολία πάνω από το ύψος που εντοπίζεται η κορυφή του νέφους είναι μεγαλύτερη στην περίπτωση όπου τ = 5 σε σχέση με την περίπτωση τ = 0. Αυτό συμβαίνει καθώς όταν η ακτινοβολία συναντά το σύννεφο, ένα μέρος της σκεδάζεται προς τα πίσω και στην συνέχεια αλληλοεπιδρώντας με την ατμόσφαιρα ξανασκεδάζεται προς τα κάτω οπότε ενισχύεται η αρχική ποσότητα διάχυτης ακτινοβολίας. Κατ’ αντιστοιχία, λόγω αυτής της </a:t>
            </a:r>
            <a:r>
              <a:rPr lang="el-GR" sz="2000" dirty="0" err="1">
                <a:solidFill>
                  <a:schemeClr val="bg1"/>
                </a:solidFill>
              </a:rPr>
              <a:t>οπισθοσκέδασης</a:t>
            </a:r>
            <a:r>
              <a:rPr lang="el-GR" sz="2000" dirty="0">
                <a:solidFill>
                  <a:schemeClr val="bg1"/>
                </a:solidFill>
              </a:rPr>
              <a:t> και </a:t>
            </a:r>
            <a:r>
              <a:rPr lang="el-GR" sz="2000" dirty="0" err="1">
                <a:solidFill>
                  <a:schemeClr val="bg1"/>
                </a:solidFill>
              </a:rPr>
              <a:t>επανασκέδασης</a:t>
            </a:r>
            <a:r>
              <a:rPr lang="el-GR" sz="2000" dirty="0">
                <a:solidFill>
                  <a:schemeClr val="bg1"/>
                </a:solidFill>
              </a:rPr>
              <a:t>, η διάχυτη για τ = 2 στο ύψος αυτό είναι λιγότερη απ’ ότι για τ = 5 και μεγαλύτερη απ’ ότι για τ = 0.</a:t>
            </a:r>
          </a:p>
          <a:p>
            <a:pPr marL="285750" indent="-285750">
              <a:buFont typeface="Arial" panose="020B0604020202020204" pitchFamily="34" charset="0"/>
              <a:buChar char="•"/>
            </a:pPr>
            <a:r>
              <a:rPr lang="el-GR" sz="2000" dirty="0">
                <a:solidFill>
                  <a:schemeClr val="bg1"/>
                </a:solidFill>
              </a:rPr>
              <a:t>Κάτω από την βάση του χαμηλότερου νέφους, η ακτινοβολία για τ = 2 είναι μικρότερη απ’ ότι για τ = 5 γιατί το νέφος με οπτικό βάθος 2 είναι λιγότερο πυκνό άρα και η εξασθένηση της ακτινοβολίας μικρότερη.</a:t>
            </a:r>
          </a:p>
          <a:p>
            <a:pPr marL="285750" indent="-285750">
              <a:buFont typeface="Arial" panose="020B0604020202020204" pitchFamily="34" charset="0"/>
              <a:buChar char="•"/>
            </a:pPr>
            <a:r>
              <a:rPr lang="el-GR" sz="2000" dirty="0">
                <a:solidFill>
                  <a:schemeClr val="bg1"/>
                </a:solidFill>
              </a:rPr>
              <a:t>Με την αύξηση της ηλιακής ζενίθιας γωνίας, παρατηρούμε ότι επηρεάζεται η συμπεριφορά της ακτινοβολίας κυρίως στο υπεριώδες μέρος του φάσματος, ενώ στο ορατό και υπέρυθρο παρατηρούνται μικρότερες διαφοροποιήσεις. Για ζενίθια γωνία ίση με 70°, σε όλες τις περιπτώσεις παρατηρούμε πτώση της ακτινοβολίας για όλα τα οπτικά βάθη, κάτι που είναι ορατό και από τα διαγράμματα αν συγκρίνουμε τις τιμές στον άξονα y</a:t>
            </a:r>
            <a:r>
              <a:rPr lang="en-US" sz="2000" dirty="0">
                <a:solidFill>
                  <a:schemeClr val="bg1"/>
                </a:solidFill>
              </a:rPr>
              <a:t>.</a:t>
            </a:r>
            <a:r>
              <a:rPr lang="el-GR" sz="2000" dirty="0">
                <a:solidFill>
                  <a:schemeClr val="bg1"/>
                </a:solidFill>
              </a:rPr>
              <a:t> Ο λόγος για την πτώση αυτή είναι το ότι καθώς η ζενίθια γωνία αυξάνεται, ο οπτικός δρόμος που διανύουν οι ακτίνες του ήλιου μεγαλώνει και επομένως μέρος της ακτινοβολίας εξασθενεί λόγω των διεργασιών σκέδασης και απορρόφησης στην ατμόσφαιρα.</a:t>
            </a:r>
          </a:p>
          <a:p>
            <a:pPr marL="285750"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22946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A666F38-377B-8D71-6B64-ACC178DA3A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CAA4A10-0212-B228-5285-156EF367E69A}"/>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4D6B2664-822F-8828-99B8-9533C593E58F}"/>
              </a:ext>
            </a:extLst>
          </p:cNvPr>
          <p:cNvSpPr txBox="1"/>
          <p:nvPr/>
        </p:nvSpPr>
        <p:spPr>
          <a:xfrm>
            <a:off x="381000" y="842274"/>
            <a:ext cx="11255829" cy="5324535"/>
          </a:xfrm>
          <a:prstGeom prst="rect">
            <a:avLst/>
          </a:prstGeom>
          <a:noFill/>
        </p:spPr>
        <p:txBody>
          <a:bodyPr wrap="square" rtlCol="0">
            <a:spAutoFit/>
          </a:bodyPr>
          <a:lstStyle/>
          <a:p>
            <a:pPr marL="342900" indent="-342900">
              <a:buFont typeface="Arial" panose="020B0604020202020204" pitchFamily="34" charset="0"/>
              <a:buChar char="•"/>
            </a:pPr>
            <a:r>
              <a:rPr lang="el-GR" sz="2000" dirty="0">
                <a:solidFill>
                  <a:schemeClr val="bg1"/>
                </a:solidFill>
              </a:rPr>
              <a:t>Στην περιοχή του υπεριώδους (UVA, UVB) και για τ = 5 παρατηρούμε ότι σε αντίθεση με τις υπόλοιπες περιοχές και τιμές οπτικού βάθους, εδώ η ακτινοβολία μέσα στο νέφος μειώνεται αντί να αυξάνεται. Αυτό αιτιολογείται από το γεγονός ότι για τον συγκεκριμένο συνδυασμό παραμέτρων (υψηλή ζενίθια γωνία, υψηλό οπτικό βάθος και χαμηλό μήκος κύματος) οι σκεδάσεις είναι τόσο πολλές που τελικά η διάχυτη ακτινοβολία αντί να ενισχύεται, εξασθενεί.</a:t>
            </a:r>
          </a:p>
          <a:p>
            <a:pPr marL="342900" indent="-342900">
              <a:buFont typeface="Arial" panose="020B0604020202020204" pitchFamily="34" charset="0"/>
              <a:buChar char="•"/>
            </a:pPr>
            <a:r>
              <a:rPr lang="el-GR" sz="2000" dirty="0">
                <a:solidFill>
                  <a:schemeClr val="bg1"/>
                </a:solidFill>
              </a:rPr>
              <a:t>Στην περίπτωση του ανέφελου ουρανού, δηλαδή για τ = 0, το προφίλ της διάχυτης ακτινοβολίας παραμένει ίδιο με την αύξηση της ζενίθιας γωνίας με μοναδική παρατήρηση την μείωση των τιμών λόγω της διαφοράς οπτικού δρόμου.</a:t>
            </a:r>
          </a:p>
          <a:p>
            <a:pPr marL="342900" indent="-342900">
              <a:buFont typeface="Arial" panose="020B0604020202020204" pitchFamily="34" charset="0"/>
              <a:buChar char="•"/>
            </a:pPr>
            <a:r>
              <a:rPr lang="el-GR" sz="2000" dirty="0">
                <a:solidFill>
                  <a:schemeClr val="bg1"/>
                </a:solidFill>
              </a:rPr>
              <a:t>Ομοίως, τα ίδια ισχύουν και για την περίπτωση όπου έχουμε αραιό σύννεφο, δηλαδή οπτικό βάθος ίσο με 2.</a:t>
            </a:r>
          </a:p>
          <a:p>
            <a:pPr marL="342900" indent="-342900">
              <a:buFont typeface="Arial" panose="020B0604020202020204" pitchFamily="34" charset="0"/>
              <a:buChar char="•"/>
            </a:pPr>
            <a:r>
              <a:rPr lang="el-GR" sz="2000" dirty="0">
                <a:solidFill>
                  <a:schemeClr val="bg1"/>
                </a:solidFill>
              </a:rPr>
              <a:t>Η ατμόσφαιρα, είναι πιο πυκνή κοντά στο έδαφος και για τον λόγο αυτό αναμένουμε στα πρώτα χιλιόμετρα η ακτινοβολία να πέφτει αντί να αυξάνεται λόγω των περισσότερων σκεδάσεων. Αυτό είναι ορατό στα διαγράμματα κυρίως για τ = 0 και sza = 20° στην περιοχή του UVB.</a:t>
            </a:r>
          </a:p>
          <a:p>
            <a:pPr marL="342900" indent="-342900">
              <a:buFont typeface="Arial" panose="020B0604020202020204" pitchFamily="34" charset="0"/>
              <a:buChar char="•"/>
            </a:pPr>
            <a:r>
              <a:rPr lang="el-GR" sz="2000" dirty="0">
                <a:solidFill>
                  <a:schemeClr val="bg1"/>
                </a:solidFill>
              </a:rPr>
              <a:t>Τόσο για το πυκνό, όσο και για το αραιό νέφος, παρατηρούμε ότι οι τιμές της διάχυτης ακτινοβολίας στο έδαφος είναι περίπου ίσες.</a:t>
            </a:r>
          </a:p>
          <a:p>
            <a:pPr marL="342900" indent="-342900">
              <a:buFont typeface="Arial" panose="020B0604020202020204" pitchFamily="34" charset="0"/>
              <a:buChar char="•"/>
            </a:pPr>
            <a:endParaRPr lang="el-GR"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11640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6A17A-3D17-3E49-33C1-64C74F0E8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B7C9C-C6F7-6004-60E4-D32DAF06B8ED}"/>
              </a:ext>
            </a:extLst>
          </p:cNvPr>
          <p:cNvSpPr>
            <a:spLocks noGrp="1"/>
          </p:cNvSpPr>
          <p:nvPr>
            <p:ph type="ctrTitle"/>
          </p:nvPr>
        </p:nvSpPr>
        <p:spPr/>
        <p:txBody>
          <a:bodyPr>
            <a:normAutofit/>
          </a:bodyPr>
          <a:lstStyle/>
          <a:p>
            <a:r>
              <a:rPr lang="en-US" sz="6600" dirty="0"/>
              <a:t>Direct irradiance</a:t>
            </a:r>
          </a:p>
        </p:txBody>
      </p:sp>
    </p:spTree>
    <p:extLst>
      <p:ext uri="{BB962C8B-B14F-4D97-AF65-F5344CB8AC3E}">
        <p14:creationId xmlns:p14="http://schemas.microsoft.com/office/powerpoint/2010/main" val="1456177120"/>
      </p:ext>
    </p:extLst>
  </p:cSld>
  <p:clrMapOvr>
    <a:masterClrMapping/>
  </p:clrMapOvr>
</p:sld>
</file>

<file path=ppt/theme/theme1.xml><?xml version="1.0" encoding="utf-8"?>
<a:theme xmlns:a="http://schemas.openxmlformats.org/drawingml/2006/main" name="Basis">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427</TotalTime>
  <Words>2560</Words>
  <Application>Microsoft Office PowerPoint</Application>
  <PresentationFormat>Widescreen</PresentationFormat>
  <Paragraphs>65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Corbel</vt:lpstr>
      <vt:lpstr>Times New Roman</vt:lpstr>
      <vt:lpstr>Basis</vt:lpstr>
      <vt:lpstr>Αλληλεπιδραση ακτινοβολιασ - ατμοσφαιρασ</vt:lpstr>
      <vt:lpstr>PowerPoint Presentation</vt:lpstr>
      <vt:lpstr>Diffused downward irradiance</vt:lpstr>
      <vt:lpstr>PowerPoint Presentation</vt:lpstr>
      <vt:lpstr>PowerPoint Presentation</vt:lpstr>
      <vt:lpstr>PowerPoint Presentation</vt:lpstr>
      <vt:lpstr>PowerPoint Presentation</vt:lpstr>
      <vt:lpstr>PowerPoint Presentation</vt:lpstr>
      <vt:lpstr>Direct irradiance</vt:lpstr>
      <vt:lpstr>PowerPoint Presentation</vt:lpstr>
      <vt:lpstr>PowerPoint Presentation</vt:lpstr>
      <vt:lpstr>PowerPoint Presentation</vt:lpstr>
      <vt:lpstr>PowerPoint Presentation</vt:lpstr>
      <vt:lpstr>global irradiance</vt:lpstr>
      <vt:lpstr>PowerPoint Presentation</vt:lpstr>
      <vt:lpstr>PowerPoint Presentation</vt:lpstr>
      <vt:lpstr>PowerPoint Presentation</vt:lpstr>
      <vt:lpstr>PowerPoint Presentation</vt:lpstr>
      <vt:lpstr>Actinic Flux</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ΝΕΦΕΛΗ ΖΩΗ</dc:creator>
  <cp:lastModifiedBy>ΚΑΪΡΑΚΤΙΔΗ ΝΕΦΕΛΗ ΖΩΗ</cp:lastModifiedBy>
  <cp:revision>39</cp:revision>
  <dcterms:created xsi:type="dcterms:W3CDTF">2025-01-26T20:34:23Z</dcterms:created>
  <dcterms:modified xsi:type="dcterms:W3CDTF">2025-01-30T18:33:34Z</dcterms:modified>
</cp:coreProperties>
</file>