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2" r:id="rId4"/>
    <p:sldId id="261" r:id="rId5"/>
    <p:sldId id="259" r:id="rId6"/>
    <p:sldId id="260"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2/4/2025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1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2/4/2025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55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2/4/2025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9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2/4/2025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28020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2/4/2025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03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2/4/2025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83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2/4/2025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30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2/4/2025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4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2/4/2025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74702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2/4/2025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92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2/4/2025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967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2/4/2025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6810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39"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direct.com/topics/physics-and-astronomy/atmospheric-heating#:~:text=Atmospheric%20heating%20refers%20to%20the,removal%20processes%20from%20the%20atmosphere" TargetMode="External"/><Relationship Id="rId2" Type="http://schemas.openxmlformats.org/officeDocument/2006/relationships/hyperlink" Target="https://ntrs.nasa.gov/api/citations/19790008322/downloads/19790008322.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nadezsha/MSc---Applied-Meteorology-and-Environmental-Physics/tree/main/Radiation%20and%20Atmosphere%20Interactio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4B236A-60B9-53F9-C98B-E38A0C6E7143}"/>
              </a:ext>
            </a:extLst>
          </p:cNvPr>
          <p:cNvSpPr>
            <a:spLocks noGrp="1"/>
          </p:cNvSpPr>
          <p:nvPr>
            <p:ph type="ctrTitle"/>
          </p:nvPr>
        </p:nvSpPr>
        <p:spPr>
          <a:xfrm>
            <a:off x="583739" y="4856165"/>
            <a:ext cx="8044280" cy="1215547"/>
          </a:xfrm>
        </p:spPr>
        <p:txBody>
          <a:bodyPr anchor="ctr">
            <a:normAutofit/>
          </a:bodyPr>
          <a:lstStyle/>
          <a:p>
            <a:r>
              <a:rPr lang="el-GR" sz="3600" dirty="0">
                <a:latin typeface="Times New Roman" panose="02020603050405020304" pitchFamily="18" charset="0"/>
                <a:cs typeface="Times New Roman" panose="02020603050405020304" pitchFamily="18" charset="0"/>
              </a:rPr>
              <a:t>Εργασία 7 – Καϊρακτίδη Νάντια</a:t>
            </a:r>
            <a:br>
              <a:rPr lang="el-GR" sz="3600" dirty="0">
                <a:latin typeface="Times New Roman" panose="02020603050405020304" pitchFamily="18" charset="0"/>
                <a:cs typeface="Times New Roman" panose="02020603050405020304" pitchFamily="18" charset="0"/>
              </a:rPr>
            </a:br>
            <a:r>
              <a:rPr lang="el-GR" sz="3600" dirty="0">
                <a:latin typeface="Times New Roman" panose="02020603050405020304" pitchFamily="18" charset="0"/>
                <a:cs typeface="Times New Roman" panose="02020603050405020304" pitchFamily="18" charset="0"/>
              </a:rPr>
              <a:t>ΑΜ : Ένα Μηδέν Έξι Οκτώ Έξι Δύο </a:t>
            </a:r>
            <a:r>
              <a:rPr lang="el-GR" sz="3600" dirty="0" err="1">
                <a:latin typeface="Times New Roman" panose="02020603050405020304" pitchFamily="18" charset="0"/>
                <a:cs typeface="Times New Roman" panose="02020603050405020304" pitchFamily="18" charset="0"/>
              </a:rPr>
              <a:t>Δύο</a:t>
            </a:r>
            <a:r>
              <a:rPr lang="el-GR" sz="36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2FF572-12F8-0C64-B0EC-9DAA6EA80ED7}"/>
              </a:ext>
            </a:extLst>
          </p:cNvPr>
          <p:cNvSpPr>
            <a:spLocks noGrp="1"/>
          </p:cNvSpPr>
          <p:nvPr>
            <p:ph type="subTitle" idx="1"/>
          </p:nvPr>
        </p:nvSpPr>
        <p:spPr>
          <a:xfrm>
            <a:off x="9189720" y="4753342"/>
            <a:ext cx="2519973" cy="1389390"/>
          </a:xfrm>
        </p:spPr>
        <p:txBody>
          <a:bodyPr anchor="ctr">
            <a:normAutofit/>
          </a:bodyPr>
          <a:lstStyle/>
          <a:p>
            <a:r>
              <a:rPr lang="el-GR" dirty="0" err="1">
                <a:latin typeface="Times New Roman" panose="02020603050405020304" pitchFamily="18" charset="0"/>
                <a:cs typeface="Times New Roman" panose="02020603050405020304" pitchFamily="18" charset="0"/>
              </a:rPr>
              <a:t>Αλληλεπιδραση</a:t>
            </a:r>
            <a:endParaRPr lang="el-GR" dirty="0">
              <a:latin typeface="Times New Roman" panose="02020603050405020304" pitchFamily="18" charset="0"/>
              <a:cs typeface="Times New Roman" panose="02020603050405020304" pitchFamily="18" charset="0"/>
            </a:endParaRPr>
          </a:p>
          <a:p>
            <a:r>
              <a:rPr lang="el-GR" dirty="0" err="1">
                <a:latin typeface="Times New Roman" panose="02020603050405020304" pitchFamily="18" charset="0"/>
                <a:cs typeface="Times New Roman" panose="02020603050405020304" pitchFamily="18" charset="0"/>
              </a:rPr>
              <a:t>Ακτινοβολιασ</a:t>
            </a:r>
            <a:endParaRPr lang="el-GR" dirty="0">
              <a:latin typeface="Times New Roman" panose="02020603050405020304" pitchFamily="18" charset="0"/>
              <a:cs typeface="Times New Roman" panose="02020603050405020304" pitchFamily="18" charset="0"/>
            </a:endParaRPr>
          </a:p>
          <a:p>
            <a:r>
              <a:rPr lang="el-GR" dirty="0" err="1">
                <a:latin typeface="Times New Roman" panose="02020603050405020304" pitchFamily="18" charset="0"/>
                <a:cs typeface="Times New Roman" panose="02020603050405020304" pitchFamily="18" charset="0"/>
              </a:rPr>
              <a:t>ατμοσφαιρασ</a:t>
            </a:r>
            <a:endParaRPr lang="el-GR" dirty="0">
              <a:latin typeface="Times New Roman" panose="02020603050405020304" pitchFamily="18" charset="0"/>
              <a:cs typeface="Times New Roman" panose="02020603050405020304" pitchFamily="18" charset="0"/>
            </a:endParaRPr>
          </a:p>
        </p:txBody>
      </p:sp>
      <p:pic>
        <p:nvPicPr>
          <p:cNvPr id="4" name="Picture 3" descr="Pink flowers and leaves on white background">
            <a:extLst>
              <a:ext uri="{FF2B5EF4-FFF2-40B4-BE49-F238E27FC236}">
                <a16:creationId xmlns:a16="http://schemas.microsoft.com/office/drawing/2014/main" id="{5BDAB6A6-5D84-2071-1BAF-94D1654BABDA}"/>
              </a:ext>
            </a:extLst>
          </p:cNvPr>
          <p:cNvPicPr>
            <a:picLocks noChangeAspect="1"/>
          </p:cNvPicPr>
          <p:nvPr/>
        </p:nvPicPr>
        <p:blipFill>
          <a:blip r:embed="rId2"/>
          <a:srcRect t="43176" b="5050"/>
          <a:stretch/>
        </p:blipFill>
        <p:spPr>
          <a:xfrm>
            <a:off x="-6781" y="1"/>
            <a:ext cx="12198782" cy="4042122"/>
          </a:xfrm>
          <a:prstGeom prst="rect">
            <a:avLst/>
          </a:prstGeom>
        </p:spPr>
      </p:pic>
      <p:cxnSp>
        <p:nvCxnSpPr>
          <p:cNvPr id="11" name="Straight Connector 10">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4610607"/>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8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C90EF-DA92-D7B0-1C8A-6F1779686E7F}"/>
              </a:ext>
            </a:extLst>
          </p:cNvPr>
          <p:cNvSpPr txBox="1"/>
          <p:nvPr/>
        </p:nvSpPr>
        <p:spPr>
          <a:xfrm>
            <a:off x="353785" y="133435"/>
            <a:ext cx="5268686" cy="830997"/>
          </a:xfrm>
          <a:prstGeom prst="rect">
            <a:avLst/>
          </a:prstGeom>
          <a:noFill/>
        </p:spPr>
        <p:txBody>
          <a:bodyPr wrap="square" rtlCol="0">
            <a:spAutoFit/>
          </a:bodyPr>
          <a:lstStyle/>
          <a:p>
            <a:r>
              <a:rPr lang="el-GR" sz="4800" dirty="0">
                <a:latin typeface="Times New Roman" panose="02020603050405020304" pitchFamily="18" charset="0"/>
                <a:cs typeface="Times New Roman" panose="02020603050405020304" pitchFamily="18" charset="0"/>
              </a:rPr>
              <a:t>ΕΙΣΑΓΩΓΗ</a:t>
            </a:r>
            <a:endParaRPr lang="en-US" sz="4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E2BC8A-54B0-E1ED-3FCB-450455F6E227}"/>
              </a:ext>
            </a:extLst>
          </p:cNvPr>
          <p:cNvSpPr txBox="1"/>
          <p:nvPr/>
        </p:nvSpPr>
        <p:spPr>
          <a:xfrm>
            <a:off x="353785" y="964432"/>
            <a:ext cx="11484429" cy="5632311"/>
          </a:xfrm>
          <a:prstGeom prst="rect">
            <a:avLst/>
          </a:prstGeom>
          <a:noFill/>
        </p:spPr>
        <p:txBody>
          <a:bodyPr wrap="square" rtlCol="0">
            <a:spAutoFit/>
          </a:bodyPr>
          <a:lstStyle/>
          <a:p>
            <a:r>
              <a:rPr lang="el-GR" sz="2000" dirty="0">
                <a:latin typeface="Times New Roman" panose="02020603050405020304" pitchFamily="18" charset="0"/>
                <a:cs typeface="Times New Roman" panose="02020603050405020304" pitchFamily="18" charset="0"/>
              </a:rPr>
              <a:t>Η θέρμανση της ατμόσφαιρας με ηλιακή ακτινοβολία μηκών κύματος μικρότερα από 4 </a:t>
            </a:r>
            <a:r>
              <a:rPr lang="el-GR" sz="2000" dirty="0" err="1">
                <a:latin typeface="Times New Roman" panose="02020603050405020304" pitchFamily="18" charset="0"/>
                <a:cs typeface="Times New Roman" panose="02020603050405020304" pitchFamily="18" charset="0"/>
              </a:rPr>
              <a:t>μm</a:t>
            </a:r>
            <a:r>
              <a:rPr lang="el-GR" sz="2000" dirty="0">
                <a:latin typeface="Times New Roman" panose="02020603050405020304" pitchFamily="18" charset="0"/>
                <a:cs typeface="Times New Roman" panose="02020603050405020304" pitchFamily="18" charset="0"/>
              </a:rPr>
              <a:t> είναι η απόλυτη πηγή ενέργειας για την δημιουργία της κίνησης στην ατμόσφαιρα. Οι κύριες διεργασίες αλληλεπίδρασης της ακτινοβολίας με την ατμόσφαιρα της γης είναι η απορρόφηση, η ανάκλαση και η σκέδαση ενώ η εκπομπή της γήινης ακτινοβολίας είναι εντελώς αμελητέα καθώς η θερμοκρασία είναι πολύ χαμηλή. Υπολογισμοί του ρυθμού θέρμανσης της ατμόσφαιρας λόγω απορρόφησης αερίων της ηλιακής ακτινοβολίας είναι απαραίτητοι σε μελέτες ισορροπίας ακτινοβολίας και σε μοντέλα για την παγκόσμια κυκλοφορία της ατμόσφαιρας (</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https://ntrs.nasa.gov/api/citations/</a:t>
            </a:r>
            <a:r>
              <a:rPr lang="el-GR" sz="2000" dirty="0">
                <a:latin typeface="Times New Roman" panose="02020603050405020304" pitchFamily="18" charset="0"/>
                <a:cs typeface="Times New Roman" panose="02020603050405020304" pitchFamily="18" charset="0"/>
              </a:rPr>
              <a:t>). Η ατμοσφαιρική θέρμανση αναφέρεται στη διαδικασία με την οποία η συγκέντρωση και οι ιδιότητες των ατμοσφαιρικών αερολυμάτων επηρεάζονται από την εκπομπή σωματιδίων και αερίων, τη μετατροπή αερίου σε σωματίδιο, τις χημικές αντιδράσεις καθώς και τις διαδικασίες μεταφοράς και απομάκρυνσης από την ατμόσφαιρα (</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https://www.sciencedirect.com/topics/physics-and-astronomy/atmospheric-heating</a:t>
            </a:r>
            <a:r>
              <a:rPr lang="en-US" sz="2000" dirty="0">
                <a:solidFill>
                  <a:schemeClr val="tx2">
                    <a:lumMod val="10000"/>
                    <a:lumOff val="90000"/>
                  </a:schemeClr>
                </a:solidFill>
                <a:latin typeface="Times New Roman" panose="02020603050405020304" pitchFamily="18" charset="0"/>
                <a:cs typeface="Times New Roman" panose="02020603050405020304" pitchFamily="18" charset="0"/>
              </a:rPr>
              <a:t>.</a:t>
            </a:r>
            <a:r>
              <a:rPr lang="el-GR" sz="2000" dirty="0">
                <a:latin typeface="Times New Roman" panose="02020603050405020304" pitchFamily="18" charset="0"/>
                <a:cs typeface="Times New Roman" panose="02020603050405020304" pitchFamily="18" charset="0"/>
              </a:rPr>
              <a:t>) </a:t>
            </a:r>
          </a:p>
          <a:p>
            <a:r>
              <a:rPr lang="el-GR" sz="2000" dirty="0">
                <a:latin typeface="Times New Roman" panose="02020603050405020304" pitchFamily="18" charset="0"/>
                <a:cs typeface="Times New Roman" panose="02020603050405020304" pitchFamily="18" charset="0"/>
              </a:rPr>
              <a:t>Τα νέφη, είναι γνωστό ότι και θερμαίνουν και ψύχουν την ατμόσφαιρα, ανάλογα με τις επικρατούσες συνθήκες, την σύσταση της ατμόσφαιρας κλπ. Για τον λόγο αυτό, στην παρούσα εργασία μελετάμε τον ρυθμό μεταβολής θέρμανσης στην ατμόσφαιρα συναρτήσει του ύψους για 3 διαφορετικές περιπτώσεις νεφοκάλυψης. Συγκεκριμένα, αξιοποιώντας την έννοια του οπτικού βάθους, έχουμε τις περιπτώσεις του ανέφελου ουρανού (τ = 0), του υψηλού, αραιού νέφους (τ = 2, z = 6 </a:t>
            </a:r>
            <a:r>
              <a:rPr lang="el-GR" sz="2000" dirty="0" err="1">
                <a:latin typeface="Times New Roman" panose="02020603050405020304" pitchFamily="18" charset="0"/>
                <a:cs typeface="Times New Roman" panose="02020603050405020304" pitchFamily="18" charset="0"/>
              </a:rPr>
              <a:t>km</a:t>
            </a:r>
            <a:r>
              <a:rPr lang="el-GR" sz="2000" dirty="0">
                <a:latin typeface="Times New Roman" panose="02020603050405020304" pitchFamily="18" charset="0"/>
                <a:cs typeface="Times New Roman" panose="02020603050405020304" pitchFamily="18" charset="0"/>
              </a:rPr>
              <a:t>) και του χαμηλού πυκνού νέφους (τ = 5, z = 1 </a:t>
            </a:r>
            <a:r>
              <a:rPr lang="el-GR" sz="2000" dirty="0" err="1">
                <a:latin typeface="Times New Roman" panose="02020603050405020304" pitchFamily="18" charset="0"/>
                <a:cs typeface="Times New Roman" panose="02020603050405020304" pitchFamily="18" charset="0"/>
              </a:rPr>
              <a:t>km</a:t>
            </a:r>
            <a:r>
              <a:rPr lang="el-GR" sz="2000" dirty="0">
                <a:latin typeface="Times New Roman" panose="02020603050405020304" pitchFamily="18" charset="0"/>
                <a:cs typeface="Times New Roman" panose="02020603050405020304" pitchFamily="18" charset="0"/>
              </a:rPr>
              <a:t>). Για ακόμα μία φορά, η μελέτη μας περιλαμβάνει δύο διαφορετικές τιμές για την ηλιακή ζενίθια γωνία. Οι γωνίες που αξιοποιήθηκαν είναι οι 20° και οι 70°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04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F2FE297-EBDC-94A8-0541-3C698D030C3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FD0259-C1EA-6215-131F-87FB9E6FEDB7}"/>
              </a:ext>
            </a:extLst>
          </p:cNvPr>
          <p:cNvSpPr txBox="1"/>
          <p:nvPr/>
        </p:nvSpPr>
        <p:spPr>
          <a:xfrm>
            <a:off x="4857750" y="0"/>
            <a:ext cx="2476500" cy="830997"/>
          </a:xfrm>
          <a:prstGeom prst="rect">
            <a:avLst/>
          </a:prstGeom>
          <a:noFill/>
        </p:spPr>
        <p:txBody>
          <a:bodyPr wrap="square" rtlCol="0">
            <a:spAutoFit/>
          </a:bodyPr>
          <a:lstStyle/>
          <a:p>
            <a:r>
              <a:rPr lang="el-GR" sz="4800" dirty="0">
                <a:latin typeface="Times New Roman" panose="02020603050405020304" pitchFamily="18" charset="0"/>
                <a:cs typeface="Times New Roman" panose="02020603050405020304" pitchFamily="18" charset="0"/>
              </a:rPr>
              <a:t>sza = 20</a:t>
            </a:r>
            <a:r>
              <a:rPr lang="en-US" sz="4800" dirty="0">
                <a:latin typeface="Times New Roman" panose="02020603050405020304" pitchFamily="18" charset="0"/>
                <a:cs typeface="Times New Roman" panose="02020603050405020304" pitchFamily="18" charset="0"/>
              </a:rPr>
              <a:t>°</a:t>
            </a:r>
          </a:p>
        </p:txBody>
      </p:sp>
      <p:pic>
        <p:nvPicPr>
          <p:cNvPr id="4" name="Picture 3" descr="A graph of a heater&#10;&#10;Description automatically generated with medium confidence">
            <a:extLst>
              <a:ext uri="{FF2B5EF4-FFF2-40B4-BE49-F238E27FC236}">
                <a16:creationId xmlns:a16="http://schemas.microsoft.com/office/drawing/2014/main" id="{83D3A30D-0F49-1D6E-D030-2A85B1AB1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968823"/>
            <a:ext cx="7315215" cy="5486411"/>
          </a:xfrm>
          <a:prstGeom prst="rect">
            <a:avLst/>
          </a:prstGeom>
        </p:spPr>
      </p:pic>
    </p:spTree>
    <p:extLst>
      <p:ext uri="{BB962C8B-B14F-4D97-AF65-F5344CB8AC3E}">
        <p14:creationId xmlns:p14="http://schemas.microsoft.com/office/powerpoint/2010/main" val="186454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466DE2F-8A8E-9EF9-6EB6-07E39AB02EB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E608F7B-8956-9752-A4D6-263E804F421D}"/>
              </a:ext>
            </a:extLst>
          </p:cNvPr>
          <p:cNvSpPr txBox="1"/>
          <p:nvPr/>
        </p:nvSpPr>
        <p:spPr>
          <a:xfrm>
            <a:off x="4857750" y="0"/>
            <a:ext cx="2476500" cy="830997"/>
          </a:xfrm>
          <a:prstGeom prst="rect">
            <a:avLst/>
          </a:prstGeom>
          <a:noFill/>
        </p:spPr>
        <p:txBody>
          <a:bodyPr wrap="square" rtlCol="0">
            <a:spAutoFit/>
          </a:bodyPr>
          <a:lstStyle/>
          <a:p>
            <a:r>
              <a:rPr lang="el-GR" sz="4800" dirty="0">
                <a:latin typeface="Times New Roman" panose="02020603050405020304" pitchFamily="18" charset="0"/>
                <a:cs typeface="Times New Roman" panose="02020603050405020304" pitchFamily="18" charset="0"/>
              </a:rPr>
              <a:t>sza = 70</a:t>
            </a:r>
            <a:r>
              <a:rPr lang="en-US" sz="4800" dirty="0">
                <a:latin typeface="Times New Roman" panose="02020603050405020304" pitchFamily="18" charset="0"/>
                <a:cs typeface="Times New Roman" panose="02020603050405020304" pitchFamily="18" charset="0"/>
              </a:rPr>
              <a:t>°</a:t>
            </a:r>
          </a:p>
        </p:txBody>
      </p:sp>
      <p:pic>
        <p:nvPicPr>
          <p:cNvPr id="4" name="Picture 3" descr="A graph showing the temperature of a heat&#10;&#10;Description automatically generated">
            <a:extLst>
              <a:ext uri="{FF2B5EF4-FFF2-40B4-BE49-F238E27FC236}">
                <a16:creationId xmlns:a16="http://schemas.microsoft.com/office/drawing/2014/main" id="{6E17C724-209D-5365-BA74-AE69E383C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1034137"/>
            <a:ext cx="7315215" cy="5486411"/>
          </a:xfrm>
          <a:prstGeom prst="rect">
            <a:avLst/>
          </a:prstGeom>
        </p:spPr>
      </p:pic>
    </p:spTree>
    <p:extLst>
      <p:ext uri="{BB962C8B-B14F-4D97-AF65-F5344CB8AC3E}">
        <p14:creationId xmlns:p14="http://schemas.microsoft.com/office/powerpoint/2010/main" val="134242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197036F-8310-C9D8-71FE-5B003B65431E}"/>
            </a:ext>
          </a:extLst>
        </p:cNvPr>
        <p:cNvGrpSpPr/>
        <p:nvPr/>
      </p:nvGrpSpPr>
      <p:grpSpPr>
        <a:xfrm>
          <a:off x="0" y="0"/>
          <a:ext cx="0" cy="0"/>
          <a:chOff x="0" y="0"/>
          <a:chExt cx="0" cy="0"/>
        </a:xfrm>
      </p:grpSpPr>
      <p:pic>
        <p:nvPicPr>
          <p:cNvPr id="3" name="Picture 2" descr="A graph of a heater&#10;&#10;Description automatically generated with medium confidence">
            <a:extLst>
              <a:ext uri="{FF2B5EF4-FFF2-40B4-BE49-F238E27FC236}">
                <a16:creationId xmlns:a16="http://schemas.microsoft.com/office/drawing/2014/main" id="{3E295B98-CF5A-C0DA-4D55-745B98997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685794"/>
            <a:ext cx="7315215" cy="5486411"/>
          </a:xfrm>
          <a:prstGeom prst="rect">
            <a:avLst/>
          </a:prstGeom>
        </p:spPr>
      </p:pic>
    </p:spTree>
    <p:extLst>
      <p:ext uri="{BB962C8B-B14F-4D97-AF65-F5344CB8AC3E}">
        <p14:creationId xmlns:p14="http://schemas.microsoft.com/office/powerpoint/2010/main" val="246538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41BA905-3E6B-B082-58A6-BED1C14A5F3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CC1DBF0-A339-007A-6DFD-B5AD2B9C3605}"/>
              </a:ext>
            </a:extLst>
          </p:cNvPr>
          <p:cNvSpPr txBox="1"/>
          <p:nvPr/>
        </p:nvSpPr>
        <p:spPr>
          <a:xfrm>
            <a:off x="81643" y="0"/>
            <a:ext cx="5268686" cy="830997"/>
          </a:xfrm>
          <a:prstGeom prst="rect">
            <a:avLst/>
          </a:prstGeom>
          <a:noFill/>
        </p:spPr>
        <p:txBody>
          <a:bodyPr wrap="square" rtlCol="0">
            <a:spAutoFit/>
          </a:bodyPr>
          <a:lstStyle/>
          <a:p>
            <a:r>
              <a:rPr lang="el-GR" sz="4800" dirty="0">
                <a:latin typeface="Times New Roman" panose="02020603050405020304" pitchFamily="18" charset="0"/>
                <a:cs typeface="Times New Roman" panose="02020603050405020304" pitchFamily="18" charset="0"/>
              </a:rPr>
              <a:t>ΠΑΡΑΤΗΡΗΣΕΙΣ</a:t>
            </a:r>
            <a:endParaRPr lang="en-US" sz="4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6DFF902-FDE5-FD55-FBC9-DEBEC1FF5A3E}"/>
              </a:ext>
            </a:extLst>
          </p:cNvPr>
          <p:cNvSpPr txBox="1"/>
          <p:nvPr/>
        </p:nvSpPr>
        <p:spPr>
          <a:xfrm>
            <a:off x="0" y="830997"/>
            <a:ext cx="12110357" cy="5940088"/>
          </a:xfrm>
          <a:prstGeom prst="rect">
            <a:avLst/>
          </a:prstGeom>
          <a:noFill/>
        </p:spPr>
        <p:txBody>
          <a:bodyPr wrap="square" rtlCol="0">
            <a:spAutoFit/>
          </a:bodyPr>
          <a:lstStyle/>
          <a:p>
            <a:pPr marL="285750" indent="-285750">
              <a:buFont typeface="Arial" panose="020B0604020202020204" pitchFamily="34" charset="0"/>
              <a:buChar char="•"/>
            </a:pPr>
            <a:r>
              <a:rPr lang="el-GR" sz="2000" dirty="0">
                <a:solidFill>
                  <a:schemeClr val="tx1">
                    <a:lumMod val="95000"/>
                    <a:lumOff val="5000"/>
                  </a:schemeClr>
                </a:solidFill>
                <a:latin typeface="Times New Roman" panose="02020603050405020304" pitchFamily="18" charset="0"/>
                <a:cs typeface="Times New Roman" panose="02020603050405020304" pitchFamily="18" charset="0"/>
              </a:rPr>
              <a:t>Αρχικά, παρατηρούμε ότι στις 20 ο ρυθμός μεταβολής της θερμοκρασίας εμφανίζει υψηλότερες τιμές σε σχέση με τις 70. Αυτό συμβαίνει καθώς όσο πλησιάζουμε το ζενίθ, η ακτινοβολία προσπίπτει κατακόρυφα και όχι υπό κλίση η οποία οδηγεί σε εξασθένηση της. Η πρόσπτωση της ακτινοβολίας στο έδαφος είναι ανάλογη του παράγοντα </a:t>
            </a:r>
            <a:r>
              <a:rPr lang="el-GR" sz="2000" dirty="0" err="1">
                <a:solidFill>
                  <a:schemeClr val="tx1">
                    <a:lumMod val="95000"/>
                    <a:lumOff val="5000"/>
                  </a:schemeClr>
                </a:solidFill>
                <a:latin typeface="Times New Roman" panose="02020603050405020304" pitchFamily="18" charset="0"/>
                <a:cs typeface="Times New Roman" panose="02020603050405020304" pitchFamily="18" charset="0"/>
              </a:rPr>
              <a:t>cos</a:t>
            </a:r>
            <a:r>
              <a:rPr lang="el-GR" sz="2000" dirty="0">
                <a:solidFill>
                  <a:schemeClr val="tx1">
                    <a:lumMod val="95000"/>
                    <a:lumOff val="5000"/>
                  </a:schemeClr>
                </a:solidFill>
                <a:latin typeface="Times New Roman" panose="02020603050405020304" pitchFamily="18" charset="0"/>
                <a:cs typeface="Times New Roman" panose="02020603050405020304" pitchFamily="18" charset="0"/>
              </a:rPr>
              <a:t>(sza) και συνεπώς είναι μεγαλύτερη για μικρότερες τιμές της ζενίθιας γωνίας.</a:t>
            </a:r>
          </a:p>
          <a:p>
            <a:pPr marL="285750" indent="-285750">
              <a:buFont typeface="Arial" panose="020B0604020202020204" pitchFamily="34" charset="0"/>
              <a:buChar char="•"/>
            </a:pPr>
            <a:r>
              <a:rPr lang="el-GR" sz="2000" dirty="0">
                <a:solidFill>
                  <a:schemeClr val="tx1">
                    <a:lumMod val="95000"/>
                    <a:lumOff val="5000"/>
                  </a:schemeClr>
                </a:solidFill>
                <a:latin typeface="Times New Roman" panose="02020603050405020304" pitchFamily="18" charset="0"/>
                <a:cs typeface="Times New Roman" panose="02020603050405020304" pitchFamily="18" charset="0"/>
              </a:rPr>
              <a:t> Στην περίπτωση του ανέφελου ουρανού (τ = 0) παρατηρούμε ότι ο μέγιστος ρυθμός μεταβολής της θερμοκρασίας εντοπίζεται στο έδαφος, μειώνεται καθώς ανεβαίνουμε στην ατμόσφαιρα μέχρι που φτάνει σε ένα τοπικό μέγιστο στα ΧΧΧ </a:t>
            </a:r>
            <a:r>
              <a:rPr lang="el-GR" sz="2000" dirty="0" err="1">
                <a:solidFill>
                  <a:schemeClr val="tx1">
                    <a:lumMod val="95000"/>
                    <a:lumOff val="5000"/>
                  </a:schemeClr>
                </a:solidFill>
                <a:latin typeface="Times New Roman" panose="02020603050405020304" pitchFamily="18" charset="0"/>
                <a:cs typeface="Times New Roman" panose="02020603050405020304" pitchFamily="18" charset="0"/>
              </a:rPr>
              <a:t>km</a:t>
            </a:r>
            <a:r>
              <a:rPr lang="el-GR" sz="2000" dirty="0">
                <a:solidFill>
                  <a:schemeClr val="tx1">
                    <a:lumMod val="95000"/>
                    <a:lumOff val="5000"/>
                  </a:schemeClr>
                </a:solidFill>
                <a:latin typeface="Times New Roman" panose="02020603050405020304" pitchFamily="18" charset="0"/>
                <a:cs typeface="Times New Roman" panose="02020603050405020304" pitchFamily="18" charset="0"/>
              </a:rPr>
              <a:t> και ύστερα αυξάνει με την αύξηση του ύψους. Ο λόγος για την συμπεριφορά αυτή είναι το κατακόρυφο προφίλ της κατανομής της πυκνότητας του αέρα και κυρίως των υδρατμών. Γνωρίζουμε ότι τα βασικά αέρια που απορροφούν στην ατμόσφαιρα είναι κυρίως οι υδρατμοί στην τροπόσφαιρα και σε μικρότερο βαθμό το όζον στην στρατόσφαιρα. </a:t>
            </a:r>
          </a:p>
          <a:p>
            <a:pPr marL="285750" indent="-285750">
              <a:buFont typeface="Arial" panose="020B0604020202020204" pitchFamily="34" charset="0"/>
              <a:buChar char="•"/>
            </a:pPr>
            <a:r>
              <a:rPr lang="el-GR" sz="2000" dirty="0">
                <a:solidFill>
                  <a:schemeClr val="tx1">
                    <a:lumMod val="95000"/>
                    <a:lumOff val="5000"/>
                  </a:schemeClr>
                </a:solidFill>
                <a:latin typeface="Times New Roman" panose="02020603050405020304" pitchFamily="18" charset="0"/>
                <a:cs typeface="Times New Roman" panose="02020603050405020304" pitchFamily="18" charset="0"/>
              </a:rPr>
              <a:t>Στην περίπτωση που εμφανίζονται νέφη στην ατμόσφαιρα (τ = 2 και τ = 5) παρατηρούμε ότι το τοπικό μέγιστο στο έδαφος εμφανίζει χαμηλότερες τιμές σε σχέση με την περίπτωση του ανέφελου ουρανού και συγκεκριμένα, όσο αυξάνεται το οπτικό βάθος, τόσο μειώνεται και η τιμή του ρυθμού μεταβολής της θερμότητας στο έδαφος. Ο λόγος που συμβαίνει αυτό είναι ότι η ύπαρξη νεφών στην ατμόσφαιρα, αποκόπτει μέρος της προσπίπτουσας ηλιακής ακτινοβολίας με αποτέλεσμα αυτή να μην φτάνει στο έδαφος και να μην το θερμαίνει.</a:t>
            </a:r>
          </a:p>
          <a:p>
            <a:pPr marL="285750" indent="-285750">
              <a:buFont typeface="Arial" panose="020B0604020202020204" pitchFamily="34" charset="0"/>
              <a:buChar char="•"/>
            </a:pPr>
            <a:r>
              <a:rPr lang="el-GR" sz="2000" dirty="0">
                <a:solidFill>
                  <a:schemeClr val="tx1">
                    <a:lumMod val="95000"/>
                    <a:lumOff val="5000"/>
                  </a:schemeClr>
                </a:solidFill>
                <a:latin typeface="Times New Roman" panose="02020603050405020304" pitchFamily="18" charset="0"/>
                <a:cs typeface="Times New Roman" panose="02020603050405020304" pitchFamily="18" charset="0"/>
              </a:rPr>
              <a:t>Τέλος, παρατηρούμε ότι η επίδραση των νεφών επηρεάζει την κατάσταση και στην στρατόσφαιρα και παρατηρείται η αντίστροφη εικόνα σε σχέση με το έδαφος. Αυτό συμβαίνει καθώς ένα μέρος της ακτινοβολίας καθώς συναντά το νέφος σκεδάζεται προς τα πίσω και συνεπώς ο ρυθμός μεταβολής της θερμοκρασίας είναι μεγαλύτερος σε σχέση με την περίπτωση της απουσίας νεφών. </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67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CAD3669-569C-D475-4D2A-2023F08817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7D3EB3-89DE-2DF1-6B32-AA0AB7FD6224}"/>
              </a:ext>
            </a:extLst>
          </p:cNvPr>
          <p:cNvSpPr txBox="1"/>
          <p:nvPr/>
        </p:nvSpPr>
        <p:spPr>
          <a:xfrm>
            <a:off x="3048000" y="2459504"/>
            <a:ext cx="6096000" cy="1938992"/>
          </a:xfrm>
          <a:prstGeom prst="rect">
            <a:avLst/>
          </a:prstGeom>
          <a:noFill/>
        </p:spPr>
        <p:txBody>
          <a:bodyPr wrap="square">
            <a:spAutoFit/>
          </a:bodyPr>
          <a:lstStyle/>
          <a:p>
            <a:pPr algn="ctr"/>
            <a:r>
              <a:rPr lang="el-GR" sz="2400" dirty="0">
                <a:solidFill>
                  <a:schemeClr val="bg1"/>
                </a:solidFill>
                <a:latin typeface="Times New Roman" panose="02020603050405020304" pitchFamily="18" charset="0"/>
                <a:cs typeface="Times New Roman" panose="02020603050405020304" pitchFamily="18" charset="0"/>
              </a:rPr>
              <a:t>Ο κώδικας, καθώς και τα αρχεία που τον συνοδεύουν μπορούν να βρεθούν στον παρακάτω σύνδεσμο :</a:t>
            </a:r>
            <a:endParaRPr lang="en-US" sz="2400" dirty="0">
              <a:solidFill>
                <a:schemeClr val="bg1"/>
              </a:solidFill>
              <a:latin typeface="Times New Roman" panose="02020603050405020304" pitchFamily="18" charset="0"/>
              <a:cs typeface="Times New Roman" panose="02020603050405020304" pitchFamily="18" charset="0"/>
            </a:endParaRPr>
          </a:p>
          <a:p>
            <a:pPr algn="ctr"/>
            <a:r>
              <a:rPr lang="en-US" sz="2400"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MSc---Applied-Meteorology-and-Environmental-Physics</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33420"/>
      </p:ext>
    </p:extLst>
  </p:cSld>
  <p:clrMapOvr>
    <a:masterClrMapping/>
  </p:clrMapOvr>
</p:sld>
</file>

<file path=ppt/theme/theme1.xml><?xml version="1.0" encoding="utf-8"?>
<a:theme xmlns:a="http://schemas.openxmlformats.org/drawingml/2006/main" name="AlignmentVTI">
  <a:themeElements>
    <a:clrScheme name="AnalogousFromLightSeedRightStep">
      <a:dk1>
        <a:srgbClr val="000000"/>
      </a:dk1>
      <a:lt1>
        <a:srgbClr val="FFFFFF"/>
      </a:lt1>
      <a:dk2>
        <a:srgbClr val="273B21"/>
      </a:dk2>
      <a:lt2>
        <a:srgbClr val="E2E5E8"/>
      </a:lt2>
      <a:accent1>
        <a:srgbClr val="C49A77"/>
      </a:accent1>
      <a:accent2>
        <a:srgbClr val="ACA267"/>
      </a:accent2>
      <a:accent3>
        <a:srgbClr val="98A773"/>
      </a:accent3>
      <a:accent4>
        <a:srgbClr val="7FB06A"/>
      </a:accent4>
      <a:accent5>
        <a:srgbClr val="75B17C"/>
      </a:accent5>
      <a:accent6>
        <a:srgbClr val="69AF8E"/>
      </a:accent6>
      <a:hlink>
        <a:srgbClr val="5C85A7"/>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emplate>Gallery</Template>
  <TotalTime>94</TotalTime>
  <Words>648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Batang</vt:lpstr>
      <vt:lpstr>Arial</vt:lpstr>
      <vt:lpstr>Avenir Next LT Pro Light</vt:lpstr>
      <vt:lpstr>Times New Roman</vt:lpstr>
      <vt:lpstr>AlignmentVTI</vt:lpstr>
      <vt:lpstr>Εργασία 7 – Καϊρακτίδη Νάντια ΑΜ : Ένα Μηδέν Έξι Οκτώ Έξι Δύο Δύο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ΝΕΦΕΛΗ ΖΩΗ</dc:creator>
  <cp:lastModifiedBy>ΚΑΪΡΑΚΤΙΔΗ ΝΕΦΕΛΗ ΖΩΗ</cp:lastModifiedBy>
  <cp:revision>8</cp:revision>
  <dcterms:created xsi:type="dcterms:W3CDTF">2025-02-04T07:56:59Z</dcterms:created>
  <dcterms:modified xsi:type="dcterms:W3CDTF">2025-02-04T17:38:39Z</dcterms:modified>
</cp:coreProperties>
</file>