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4"/>
  </p:notesMasterIdLst>
  <p:sldIdLst>
    <p:sldId id="256" r:id="rId2"/>
    <p:sldId id="262" r:id="rId3"/>
    <p:sldId id="279" r:id="rId4"/>
    <p:sldId id="272" r:id="rId5"/>
    <p:sldId id="263" r:id="rId6"/>
    <p:sldId id="270" r:id="rId7"/>
    <p:sldId id="273" r:id="rId8"/>
    <p:sldId id="276" r:id="rId9"/>
    <p:sldId id="265" r:id="rId10"/>
    <p:sldId id="274" r:id="rId11"/>
    <p:sldId id="268" r:id="rId12"/>
    <p:sldId id="278" r:id="rId13"/>
    <p:sldId id="266" r:id="rId14"/>
    <p:sldId id="275" r:id="rId15"/>
    <p:sldId id="267" r:id="rId16"/>
    <p:sldId id="277" r:id="rId17"/>
    <p:sldId id="257" r:id="rId18"/>
    <p:sldId id="258" r:id="rId19"/>
    <p:sldId id="259" r:id="rId20"/>
    <p:sldId id="260" r:id="rId21"/>
    <p:sldId id="261" r:id="rId22"/>
    <p:sldId id="271" r:id="rId2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04/11/2024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11/4/2024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11/4/2024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11/4/2024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11/4/2024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11/4/2024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11/4/2024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11/4/2024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11/4/2024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11/4/2024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11/4/2024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11/4/2024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11/4/2024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FFA0BBC-7F97-60B7-7132-0DA9E3405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1" y="741104"/>
            <a:ext cx="66783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3E831-1269-EDEC-B694-806C47C84421}"/>
              </a:ext>
            </a:extLst>
          </p:cNvPr>
          <p:cNvSpPr txBox="1"/>
          <p:nvPr/>
        </p:nvSpPr>
        <p:spPr>
          <a:xfrm>
            <a:off x="7351059" y="170330"/>
            <a:ext cx="4553680" cy="6740307"/>
          </a:xfrm>
          <a:prstGeom prst="rect">
            <a:avLst/>
          </a:prstGeom>
          <a:noFill/>
        </p:spPr>
        <p:txBody>
          <a:bodyPr wrap="square" rtlCol="0">
            <a:spAutoFit/>
          </a:bodyPr>
          <a:lstStyle/>
          <a:p>
            <a:r>
              <a:rPr lang="el-GR" dirty="0"/>
              <a:t>Στο διπλανό διάγραμμα παρατηρούμε ότι το όζον αποτελεί μονάχα περίπου το 0.00004% της συνολικής μάζας της ατμόσφαιρας. Στους τροπικούς παρατηρούμε την ελάχιστη τιμή με μόλις 3.52 * 10⁻⁵ % το οποίο είναι αναμενόμενο καθώς γνωρίζουμε ότι λόγω των μηχανισμών κίνησης των αερίων μαζών στην ατμόσφαιρα, το όζον μετακινείται από τους τροπικούς προς τους πόλους. Στα υπόλοιπα γεωγραφικά πλάτη, παρατηρούμε ότι η συγκέντρωσή του είναι ελάχιστα μεγαλύτερη κατά την χειμερινή περίοδο. Αυτό συμβαίνει διότι το όζον διασπάται υπό την παρουσία ηλιακής ακτινοβολίας και κατά την θερινή περίοδο που παρατηρούνται περισσότερες ώρες ηλιοφάνειας, διασπάται μεγαλύτερη ποσότητα όζοντος σε σχέση με την χειμερινή περίοδο. Μικρή απόκλιση παρατηρούμε και αν συγκρίνουμε για την ίδια εποχή τα μέσα με τα </a:t>
            </a:r>
            <a:r>
              <a:rPr lang="el-GR" dirty="0" err="1"/>
              <a:t>υπο</a:t>
            </a:r>
            <a:r>
              <a:rPr lang="el-GR" dirty="0"/>
              <a:t>-αρκτικά πλάτη. Λόγω της κλίσης της Γης, η ακτινοβολία που δέχονται τα </a:t>
            </a:r>
            <a:r>
              <a:rPr lang="el-GR" dirty="0" err="1"/>
              <a:t>υπο</a:t>
            </a:r>
            <a:r>
              <a:rPr lang="el-GR" dirty="0"/>
              <a:t>-αρκτικά πλάτη είναι λιγότερη και συνεπώς η συγκέντρωση του όζοντος είναι ελάχιστα μεγαλύτερη.</a:t>
            </a:r>
            <a:endParaRPr lang="en-GB" dirty="0"/>
          </a:p>
        </p:txBody>
      </p:sp>
    </p:spTree>
    <p:extLst>
      <p:ext uri="{BB962C8B-B14F-4D97-AF65-F5344CB8AC3E}">
        <p14:creationId xmlns:p14="http://schemas.microsoft.com/office/powerpoint/2010/main" val="174066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4A150-41D7-7317-2D47-2A6B0D68AFDE}"/>
              </a:ext>
            </a:extLst>
          </p:cNvPr>
          <p:cNvSpPr txBox="1"/>
          <p:nvPr/>
        </p:nvSpPr>
        <p:spPr>
          <a:xfrm>
            <a:off x="6781406" y="188057"/>
            <a:ext cx="5367855" cy="3139321"/>
          </a:xfrm>
          <a:prstGeom prst="rect">
            <a:avLst/>
          </a:prstGeom>
          <a:noFill/>
        </p:spPr>
        <p:txBody>
          <a:bodyPr wrap="square" rtlCol="0">
            <a:spAutoFit/>
          </a:bodyPr>
          <a:lstStyle/>
          <a:p>
            <a:r>
              <a:rPr lang="el-GR" dirty="0"/>
              <a:t>Το ΝΟ2 θεωρείται ρύπος στην ατμόσφαιρα και σχηματίζεται κυρίως λόγω της διαδικασίας της καύσης σε υψηλές θερμοκρασίες. Τέτοιες διεργασίες τείνουν να είναι περισσότερες κατά την χειμερινή περίοδο οπότε η μικρή αύξηση που παρατηρείται στην συγκέντρωση του ΝΟ2 κοντά στην επιφάνεια της Γης (και κυρίως στα </a:t>
            </a:r>
            <a:r>
              <a:rPr lang="el-GR" dirty="0" err="1"/>
              <a:t>υπο</a:t>
            </a:r>
            <a:r>
              <a:rPr lang="el-GR" dirty="0"/>
              <a:t>-αρκτικά πλάτη) είναι δικαιολογημένη. Στην στρατόσφαιρα, παρατηρείται η μεγαλύτερη συγκέντρωση του αερίου και με υψηλότερες τιμές κατά την θερινή περίοδο καθώς το αέριο είναι παράγωγο της διάσπασης του όζοντος.</a:t>
            </a:r>
            <a:endParaRPr lang="en-GB" dirty="0"/>
          </a:p>
        </p:txBody>
      </p:sp>
      <p:pic>
        <p:nvPicPr>
          <p:cNvPr id="5122" name="Picture 2">
            <a:extLst>
              <a:ext uri="{FF2B5EF4-FFF2-40B4-BE49-F238E27FC236}">
                <a16:creationId xmlns:a16="http://schemas.microsoft.com/office/drawing/2014/main" id="{19A2AE54-5E67-3455-41E0-DB2D8861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983" y="34245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3CE411-0F16-F7B6-29DC-46CC281C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 y="90918"/>
            <a:ext cx="3389509"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2226AC0-01ED-6FFC-1A49-87776895F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10" y="909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F0339F6-476D-0540-B7D0-4211E6E40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82" y="3431172"/>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B733F7D-2FA9-4C18-80B0-EAE53A2A9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257" y="3424518"/>
            <a:ext cx="336155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F4C477F-43B4-54B1-BA5E-9D2D1F728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9" y="648821"/>
            <a:ext cx="683362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16F195-9E42-BE38-58E4-FB36966A71AC}"/>
              </a:ext>
            </a:extLst>
          </p:cNvPr>
          <p:cNvSpPr txBox="1"/>
          <p:nvPr/>
        </p:nvSpPr>
        <p:spPr>
          <a:xfrm>
            <a:off x="7593106" y="532665"/>
            <a:ext cx="4087905" cy="5632311"/>
          </a:xfrm>
          <a:prstGeom prst="rect">
            <a:avLst/>
          </a:prstGeom>
          <a:noFill/>
        </p:spPr>
        <p:txBody>
          <a:bodyPr wrap="square" rtlCol="0">
            <a:spAutoFit/>
          </a:bodyPr>
          <a:lstStyle/>
          <a:p>
            <a:r>
              <a:rPr lang="el-GR" dirty="0"/>
              <a:t>Η συνολική συγκέντρωση του διοξειδίου του αζώτου, με βάση το διπλανό διάγραμμα, είναι λίγο μεγαλύτερη από 2.5 * 10⁻⁸%. Στον Ισημερινό καθώς και στην θερινή περίοδο στα μέσα και τα </a:t>
            </a:r>
            <a:r>
              <a:rPr lang="el-GR" dirty="0" err="1"/>
              <a:t>υπο</a:t>
            </a:r>
            <a:r>
              <a:rPr lang="el-GR" dirty="0"/>
              <a:t>-αρκτικά πλάτη δεν παρατηρούνται μεγάλες διακυμάνσεις. Παρατηρείται όμως εποχική διακύμανση για την συγκέντρωσή του καθώς τον χειμώνα φαίνεται πως έχουμε μικρότερο ποσοστό του ρύπου στον αέρα. Αυτό συμβαίνει διότι όπως προαναφέραμε, ένας από τους βασικούς τρόπους σχηματισμού του είναι έπειτα από την διάσπαση του όζοντος. Το όζον διασπάται υπό την παρουσία ηλιακής ακτινοβολίας η οποία είναι μειωμένη κατά την χειμερινή περίοδο και συνεπώς διασπάται μικρότερη ποσότητα όζοντος για να παραχθεί εν τέλει διοξείδιο του αζώτου.</a:t>
            </a:r>
          </a:p>
        </p:txBody>
      </p:sp>
    </p:spTree>
    <p:extLst>
      <p:ext uri="{BB962C8B-B14F-4D97-AF65-F5344CB8AC3E}">
        <p14:creationId xmlns:p14="http://schemas.microsoft.com/office/powerpoint/2010/main" val="409071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87033-8897-EDCF-EE63-3AF841D48E57}"/>
              </a:ext>
            </a:extLst>
          </p:cNvPr>
          <p:cNvSpPr txBox="1"/>
          <p:nvPr/>
        </p:nvSpPr>
        <p:spPr>
          <a:xfrm>
            <a:off x="6858000" y="197224"/>
            <a:ext cx="5118847" cy="3139321"/>
          </a:xfrm>
          <a:prstGeom prst="rect">
            <a:avLst/>
          </a:prstGeom>
          <a:noFill/>
        </p:spPr>
        <p:txBody>
          <a:bodyPr wrap="square" rtlCol="0">
            <a:spAutoFit/>
          </a:bodyPr>
          <a:lstStyle/>
          <a:p>
            <a:r>
              <a:rPr lang="el-GR" dirty="0"/>
              <a:t>Το οξυγόνο, ακολουθεί και αυτό την κατανομή της συγκέντρωσης του αέρα και μειώνεται εκθετικά με το ύψος για τους ίδιους λόγους που αναφέραμε και για την ατμοσφαιρική πίεση. Οι γραφικές παραστάσεις μας υποδεικνύουν ότι η συγκέντρωσή του στη ΜΣΘ είναι μεγαλύτερη κατά τους χειμερινούς μήνες όπου οι θερμοκρασίες είναι χαμηλότερες, κάτι που είναι αναμενόμενο καθώς, λόγω τη μειωμένης κινητικής ενέργειας των μορίων, αυτά τείνουν να εκτελούν μικρότερες ανοδικές κινήσεις και να μένουν κοντά στο έδαφος.</a:t>
            </a:r>
            <a:endParaRPr lang="en-GB" dirty="0"/>
          </a:p>
        </p:txBody>
      </p:sp>
      <p:pic>
        <p:nvPicPr>
          <p:cNvPr id="6146" name="Picture 2">
            <a:extLst>
              <a:ext uri="{FF2B5EF4-FFF2-40B4-BE49-F238E27FC236}">
                <a16:creationId xmlns:a16="http://schemas.microsoft.com/office/drawing/2014/main" id="{59B1558C-C07B-09E2-34D8-E63D610D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072" y="3521456"/>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892F49A-BC14-0BC2-FCD1-303AFDEAD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0"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0CB70F6-5651-173B-B8B6-064DFDD1D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3"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A402EBD-9B13-936F-7B71-C63738971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2"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4BF71D8-FA92-C019-C6D6-A46153CB1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3" y="35244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4DD3C0D-CA6C-CC7B-1AF7-E50A6E53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95" y="729000"/>
            <a:ext cx="717940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D106D-A6C3-FCD5-5529-D7D9F22B66BC}"/>
              </a:ext>
            </a:extLst>
          </p:cNvPr>
          <p:cNvSpPr txBox="1"/>
          <p:nvPr/>
        </p:nvSpPr>
        <p:spPr>
          <a:xfrm>
            <a:off x="7736542" y="1443841"/>
            <a:ext cx="4034118" cy="4247317"/>
          </a:xfrm>
          <a:prstGeom prst="rect">
            <a:avLst/>
          </a:prstGeom>
          <a:noFill/>
        </p:spPr>
        <p:txBody>
          <a:bodyPr wrap="square" rtlCol="0">
            <a:spAutoFit/>
          </a:bodyPr>
          <a:lstStyle/>
          <a:p>
            <a:r>
              <a:rPr lang="el-GR" dirty="0"/>
              <a:t>Το οξυγόνο γνωρίζουμε ότι αποτελεί ένα από τα βασικά συστατικά της ατμόσφαιρας και μετά το άζωτο είναι το αέριο με το μεγαλύτερο ποσοστό συγκέντρωσης στην ατμόσφαιρα. Παρατηρούμε ότι δεν υπάρχει μεταβλητότητα στην συγκέντρωσή του λόγω μεταβολής του γεωγραφικού πλάτους καθώς επίσης δεν παρατηρείται ούτε εποχική εξάρτηση. Η συγκέντρωσή του παραμένει σταθερή και για τις 5 περιπτώσεις που μελετάμε και το ποσοστό συγκέντρωσής του σε μία ατμοσφαιρική στήλη ισούται με 21.91%</a:t>
            </a:r>
            <a:endParaRPr lang="en-GB" dirty="0"/>
          </a:p>
        </p:txBody>
      </p:sp>
    </p:spTree>
    <p:extLst>
      <p:ext uri="{BB962C8B-B14F-4D97-AF65-F5344CB8AC3E}">
        <p14:creationId xmlns:p14="http://schemas.microsoft.com/office/powerpoint/2010/main" val="38793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F8E23-AF74-2FF9-C499-3687EDDAE83E}"/>
              </a:ext>
            </a:extLst>
          </p:cNvPr>
          <p:cNvSpPr txBox="1"/>
          <p:nvPr/>
        </p:nvSpPr>
        <p:spPr>
          <a:xfrm>
            <a:off x="6929718" y="192539"/>
            <a:ext cx="5011271" cy="3139321"/>
          </a:xfrm>
          <a:prstGeom prst="rect">
            <a:avLst/>
          </a:prstGeom>
          <a:noFill/>
        </p:spPr>
        <p:txBody>
          <a:bodyPr wrap="square" rtlCol="0">
            <a:spAutoFit/>
          </a:bodyPr>
          <a:lstStyle/>
          <a:p>
            <a:r>
              <a:rPr lang="el-GR" dirty="0"/>
              <a:t>Το </a:t>
            </a:r>
            <a:r>
              <a:rPr lang="en-US" dirty="0"/>
              <a:t>CO2 </a:t>
            </a:r>
            <a:r>
              <a:rPr lang="el-GR" dirty="0"/>
              <a:t>θεωρείται ένας από τους κύριους ρύπους της ατμόσφαιρας και ένα από τα βασικά αέρια του θερμοκηπίου το οποίο προέρχεται τόσο από ανθρωπογενείς παράγοντες (π.χ. καύση) όσο και από φυσικές διεργασίες (π.χ. έκρηξη ηφαιστείου). Ισχύουν αντίστοιχα και για το αέριο αυτό τα όσα αναφέραμε και για το οξυγόνο. Παρατηρείται και εδώ εκθετική μείωση της συγκέντρωσής του σε σχέση με το υψόμετρο καθώς και επίσης ελαφρώς μεγαλύτερες τιμές κατά τους χειμερινούς μήνες λόγω της μειωμένης θερμοκρασίας. </a:t>
            </a:r>
            <a:endParaRPr lang="en-GB" dirty="0"/>
          </a:p>
        </p:txBody>
      </p:sp>
      <p:pic>
        <p:nvPicPr>
          <p:cNvPr id="7170" name="Picture 2">
            <a:extLst>
              <a:ext uri="{FF2B5EF4-FFF2-40B4-BE49-F238E27FC236}">
                <a16:creationId xmlns:a16="http://schemas.microsoft.com/office/drawing/2014/main" id="{0692A567-0344-D304-7950-3E36370A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002" y="352614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0054D6C-115B-980D-E253-35C25BACE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72"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7D3685A-ABF1-6DC3-C859-2CA346564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63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CF91BC-50AC-7614-E8B8-A23E9D66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15" y="333186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FB1F9C8-08D5-47C0-1C42-08BB8FB7E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8999"/>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15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FF70BA0-8B18-70E2-6A79-4ADDC072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8" y="729000"/>
            <a:ext cx="72906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9BEB9C-D4B0-B473-0FDA-C38187E67D64}"/>
              </a:ext>
            </a:extLst>
          </p:cNvPr>
          <p:cNvSpPr txBox="1"/>
          <p:nvPr/>
        </p:nvSpPr>
        <p:spPr>
          <a:xfrm>
            <a:off x="8081121" y="2413337"/>
            <a:ext cx="3944471" cy="2031325"/>
          </a:xfrm>
          <a:prstGeom prst="rect">
            <a:avLst/>
          </a:prstGeom>
          <a:noFill/>
        </p:spPr>
        <p:txBody>
          <a:bodyPr wrap="square" rtlCol="0">
            <a:spAutoFit/>
          </a:bodyPr>
          <a:lstStyle/>
          <a:p>
            <a:r>
              <a:rPr lang="el-GR" dirty="0"/>
              <a:t>Τέλος, όσων αφορά την συγκέντρωση του διοξειδίου του άνθρακα στην ατμόσφαιρα, παρατηρούμε ότι είναι λίγο μικρότερη από 0.04% και ότι παραμένει σταθερή τόσο με την μεταβολή του γεωγραφικού πλάτους όσο και με την μεταβολή της εποχής. </a:t>
            </a:r>
            <a:endParaRPr lang="en-GB" dirty="0"/>
          </a:p>
        </p:txBody>
      </p:sp>
    </p:spTree>
    <p:extLst>
      <p:ext uri="{BB962C8B-B14F-4D97-AF65-F5344CB8AC3E}">
        <p14:creationId xmlns:p14="http://schemas.microsoft.com/office/powerpoint/2010/main" val="165947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fontScale="92500"/>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δεδομένα εισόδου για την ροή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6726" y="1181267"/>
            <a:ext cx="10975498" cy="2685182"/>
          </a:xfrm>
          <a:prstGeom prst="rect">
            <a:avLst/>
          </a:prstGeom>
        </p:spPr>
        <p:txBody>
          <a:bodyPr vert="horz" lIns="91440" tIns="45720" rIns="91440" bIns="45720" rtlCol="0" anchor="ctr">
            <a:normAutofit lnSpcReduction="10000"/>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a:t>
            </a:r>
            <a:r>
              <a:rPr lang="el-GR" sz="2000" dirty="0"/>
              <a:t>-αρκτικά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έτσι ώστε να μπορούμε να μελετήσουμε τυχόν εποχικές μεταβολές. Τα δεδομένα που διαθέτουμε είναι συναρτήσεις του ύψους και φαίνονται, ενδεικτικά, στον παρακάτω πίνακα. </a:t>
            </a:r>
            <a:endParaRPr lang="en-US" sz="2000" dirty="0"/>
          </a:p>
        </p:txBody>
      </p:sp>
      <p:pic>
        <p:nvPicPr>
          <p:cNvPr id="10" name="Θέση περιεχομένου 9">
            <a:extLst>
              <a:ext uri="{FF2B5EF4-FFF2-40B4-BE49-F238E27FC236}">
                <a16:creationId xmlns:a16="http://schemas.microsoft.com/office/drawing/2014/main" id="{CD4FF139-6B19-A5FB-26DE-3D6DE119DDB5}"/>
              </a:ext>
            </a:extLst>
          </p:cNvPr>
          <p:cNvPicPr>
            <a:picLocks noGrp="1" noChangeAspect="1"/>
          </p:cNvPicPr>
          <p:nvPr>
            <p:ph idx="1"/>
          </p:nvPr>
        </p:nvPicPr>
        <p:blipFill>
          <a:blip r:embed="rId2"/>
          <a:stretch>
            <a:fillRect/>
          </a:stretch>
        </p:blipFill>
        <p:spPr>
          <a:xfrm>
            <a:off x="2207733" y="3982933"/>
            <a:ext cx="7773485" cy="2172003"/>
          </a:xfrm>
        </p:spPr>
      </p:pic>
    </p:spTree>
    <p:extLst>
      <p:ext uri="{BB962C8B-B14F-4D97-AF65-F5344CB8AC3E}">
        <p14:creationId xmlns:p14="http://schemas.microsoft.com/office/powerpoint/2010/main" val="358723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σετ δεδομένων με την μικρότερη ακρίβεια πλησιάζει ικανοποιητικά το σετ δεομένων με την μεγαλύτερη ακρίβεια, το οποίο όμως έχει τιμές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 (https://github.com/nadezsha).</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Θέση κειμένου 3">
            <a:extLst>
              <a:ext uri="{FF2B5EF4-FFF2-40B4-BE49-F238E27FC236}">
                <a16:creationId xmlns:a16="http://schemas.microsoft.com/office/drawing/2014/main" id="{5F0B367D-961B-4DF4-161C-7B90BB498E0D}"/>
              </a:ext>
            </a:extLst>
          </p:cNvPr>
          <p:cNvSpPr>
            <a:spLocks noGrp="1"/>
          </p:cNvSpPr>
          <p:nvPr>
            <p:ph type="body" sz="half" idx="2"/>
          </p:nvPr>
        </p:nvSpPr>
        <p:spPr>
          <a:xfrm>
            <a:off x="612775" y="493403"/>
            <a:ext cx="5142566" cy="5871194"/>
          </a:xfrm>
        </p:spPr>
        <p:txBody>
          <a:bodyPr>
            <a:normAutofit fontScale="92500"/>
          </a:body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a:t>
            </a:r>
            <a:r>
              <a:rPr lang="en-US" dirty="0"/>
              <a:t> </a:t>
            </a:r>
            <a:r>
              <a:rPr lang="el-GR" dirty="0"/>
              <a:t>Στο διπλανό διάγραμμα βλέπουμε την κατανομή της θερμοκρασίας με το ύψος για την περίπτωση των τροπικών. Με βάση τον πίνακα δεδομένων αλλά και την γραφική παράσταση, μπορούμε να προσδιορίσουμε</a:t>
            </a:r>
            <a:r>
              <a:rPr lang="en-GB" dirty="0"/>
              <a:t> </a:t>
            </a:r>
            <a:r>
              <a:rPr lang="el-GR" dirty="0"/>
              <a:t>πολύ εύκολα το ύψος της τροπόπαυσης  το οποίο εντοπίζεται στα 17 </a:t>
            </a:r>
            <a:r>
              <a:rPr lang="en-US" dirty="0"/>
              <a:t>km </a:t>
            </a:r>
            <a:r>
              <a:rPr lang="el-GR" dirty="0"/>
              <a:t>από την Μέση Στάθμη Θάλασσας (ΜΣΘ). Το ύψος τα </a:t>
            </a:r>
            <a:r>
              <a:rPr lang="el-GR" dirty="0" err="1"/>
              <a:t>στρατόπαυσης</a:t>
            </a:r>
            <a:r>
              <a:rPr lang="el-GR" dirty="0"/>
              <a:t>, αντίστοιχα, προσδιορίζεται στα 50 </a:t>
            </a:r>
            <a:r>
              <a:rPr lang="en-US" dirty="0"/>
              <a:t>km</a:t>
            </a:r>
            <a:r>
              <a:rPr lang="el-GR" dirty="0"/>
              <a:t> και με τον ίδιο τρόπο μπορούμε να προσδιορίσουμε και τα άλλα στρώματα της ατμόσφαιρας. Συγκεκριμένα η </a:t>
            </a:r>
            <a:r>
              <a:rPr lang="el-GR" dirty="0" err="1"/>
              <a:t>μεσόσφαιρα</a:t>
            </a:r>
            <a:r>
              <a:rPr lang="el-GR" dirty="0"/>
              <a:t> που φαίνεται να εκτείνεται μέχρι λίγο πάνω από τα 80 </a:t>
            </a:r>
            <a:r>
              <a:rPr lang="en-US" dirty="0"/>
              <a:t>km </a:t>
            </a:r>
            <a:r>
              <a:rPr lang="el-GR" dirty="0"/>
              <a:t>και η </a:t>
            </a:r>
            <a:r>
              <a:rPr lang="el-GR" dirty="0" err="1"/>
              <a:t>θερμόσφαιρα</a:t>
            </a:r>
            <a:r>
              <a:rPr lang="el-GR" dirty="0"/>
              <a:t> από αυτό το ύψος και έπειτα. Από την θεωρία γνωρίζουμε ότι η τροπόπαυση εντοπίζεται πιο ψηλά πάνω από τον Ισημερινό σε σχέση με τα υπόλοιπα γεωγραφικά πλάτη οπότε το επόμενο βήμα είναι να μελετήσουμε αν τα δεδομένα μας επιβεβαιώνουν τον κανόνα αυτό.</a:t>
            </a:r>
            <a:endParaRPr lang="en-GB" dirty="0"/>
          </a:p>
        </p:txBody>
      </p:sp>
      <p:pic>
        <p:nvPicPr>
          <p:cNvPr id="5" name="Picture 2">
            <a:extLst>
              <a:ext uri="{FF2B5EF4-FFF2-40B4-BE49-F238E27FC236}">
                <a16:creationId xmlns:a16="http://schemas.microsoft.com/office/drawing/2014/main" id="{1747CD63-5BE0-EB57-19B7-B5EAD2C423C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654" b="1654"/>
          <a:stretch>
            <a:fillRect/>
          </a:stretch>
        </p:blipFill>
        <p:spPr bwMode="auto">
          <a:xfrm>
            <a:off x="6096000" y="727075"/>
            <a:ext cx="5483225" cy="540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33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8B3A79E-D54D-B085-9881-8D2B5182837E}"/>
              </a:ext>
            </a:extLst>
          </p:cNvPr>
          <p:cNvSpPr txBox="1"/>
          <p:nvPr/>
        </p:nvSpPr>
        <p:spPr>
          <a:xfrm>
            <a:off x="6863045" y="612844"/>
            <a:ext cx="5160674" cy="5632311"/>
          </a:xfrm>
          <a:prstGeom prst="rect">
            <a:avLst/>
          </a:prstGeom>
          <a:noFill/>
        </p:spPr>
        <p:txBody>
          <a:bodyPr wrap="square" rtlCol="0">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Στα μέσα και </a:t>
            </a:r>
            <a:r>
              <a:rPr lang="el-GR" dirty="0" err="1"/>
              <a:t>υπο</a:t>
            </a:r>
            <a:r>
              <a:rPr lang="el-GR" dirty="0"/>
              <a:t>-αρκτικά πλάτη παρατηρείται ότι κατά κανόνα, η τροπόπαυση βρίσκεται όντως σε χαμηλότερο υψόμετρο σε σχέση με τους τροπικούς στους οποίους βρήκαμε ότι η τροπόπαυση εντοπίζεται στα 17 </a:t>
            </a:r>
            <a:r>
              <a:rPr lang="en-US" dirty="0"/>
              <a:t>km</a:t>
            </a:r>
            <a:r>
              <a:rPr lang="el-GR" dirty="0"/>
              <a:t>. Συγκεκριμένα, για τα μέσα πλάτη παρατηρούμε ότι η τροπόπαυση παρατηρείται στα 14-17 </a:t>
            </a:r>
            <a:r>
              <a:rPr lang="en-US" dirty="0"/>
              <a:t>km</a:t>
            </a:r>
            <a:r>
              <a:rPr lang="el-GR" dirty="0"/>
              <a:t> για την θερινή περίοδο και στα 19-25 </a:t>
            </a:r>
            <a:r>
              <a:rPr lang="en-US" dirty="0"/>
              <a:t>km </a:t>
            </a:r>
            <a:r>
              <a:rPr lang="el-GR" dirty="0"/>
              <a:t>για την χειμερινή περίοδο ενώ για τα </a:t>
            </a:r>
            <a:r>
              <a:rPr lang="el-GR" dirty="0" err="1"/>
              <a:t>υπο</a:t>
            </a:r>
            <a:r>
              <a:rPr lang="el-GR" dirty="0"/>
              <a:t>-αρκτικά πλάτη, η τροπόπαυση εντοπίζεται στα 10-23 </a:t>
            </a:r>
            <a:r>
              <a:rPr lang="en-GB" dirty="0"/>
              <a:t>km </a:t>
            </a:r>
            <a:r>
              <a:rPr lang="el-GR" dirty="0"/>
              <a:t>για την θερινή περίοδο και στα 10- 25 </a:t>
            </a:r>
            <a:r>
              <a:rPr lang="en-GB" dirty="0"/>
              <a:t>km </a:t>
            </a:r>
            <a:r>
              <a:rPr lang="el-GR" dirty="0"/>
              <a:t>για την χειμερινή περίοδο. Εδώ αξίζει να σημειώσουμε πως κανονικά αναμένουμε η τροπόπαυση να εντοπίζεται ψηλότερα το καλοκαίρι σε σχέση με τον χειμώνα, εδώ όμως παρατηρούμε το αντίθετο. Όσων αφορά την </a:t>
            </a:r>
            <a:r>
              <a:rPr lang="el-GR" dirty="0" err="1"/>
              <a:t>στρατόπαυση</a:t>
            </a:r>
            <a:r>
              <a:rPr lang="el-GR" dirty="0"/>
              <a:t>, για τα μέσα πλάτη προσδιορίζουμε ότι εντοπίζεται στα 47.5 </a:t>
            </a:r>
            <a:r>
              <a:rPr lang="en-GB" dirty="0"/>
              <a:t>km </a:t>
            </a:r>
            <a:r>
              <a:rPr lang="el-GR" dirty="0"/>
              <a:t>για την θερινή περίοδο και στα 50 </a:t>
            </a:r>
            <a:r>
              <a:rPr lang="en-US" dirty="0"/>
              <a:t>km</a:t>
            </a:r>
            <a:r>
              <a:rPr lang="el-GR" dirty="0"/>
              <a:t> για την χειμερινή περίοδο. Για τα </a:t>
            </a:r>
            <a:r>
              <a:rPr lang="el-GR" dirty="0" err="1"/>
              <a:t>υπο</a:t>
            </a:r>
            <a:r>
              <a:rPr lang="el-GR" dirty="0"/>
              <a:t>-αρκτικά πλάτη αντίστοιχα, η </a:t>
            </a:r>
            <a:r>
              <a:rPr lang="el-GR" dirty="0" err="1"/>
              <a:t>στρατόπαυση</a:t>
            </a:r>
            <a:r>
              <a:rPr lang="el-GR" dirty="0"/>
              <a:t> εντοπίζεται στα 45 </a:t>
            </a:r>
            <a:r>
              <a:rPr lang="en-GB" dirty="0"/>
              <a:t>km </a:t>
            </a:r>
            <a:r>
              <a:rPr lang="el-GR" dirty="0"/>
              <a:t>το καλοκαίρι και στα </a:t>
            </a:r>
            <a:r>
              <a:rPr lang="en-US" dirty="0"/>
              <a:t>55 </a:t>
            </a:r>
            <a:r>
              <a:rPr lang="en-GB" dirty="0"/>
              <a:t>km </a:t>
            </a:r>
            <a:r>
              <a:rPr lang="el-GR" dirty="0"/>
              <a:t>για τον χειμώνα. </a:t>
            </a:r>
            <a:endParaRPr lang="en-GB" dirty="0"/>
          </a:p>
        </p:txBody>
      </p:sp>
      <p:pic>
        <p:nvPicPr>
          <p:cNvPr id="1028" name="Picture 4">
            <a:extLst>
              <a:ext uri="{FF2B5EF4-FFF2-40B4-BE49-F238E27FC236}">
                <a16:creationId xmlns:a16="http://schemas.microsoft.com/office/drawing/2014/main" id="{26F431AE-6FCF-E0C1-3D7F-7ACDDB77C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8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DC3BDC-0549-C4AD-2996-4A93CEC9C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624"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BC7B6C5-A8FC-0367-F17F-BCFF40767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0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4BADD8-F8E6-2121-BB86-883AAF051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62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1AFD62-E206-76B8-D6FC-F395A2479B87}"/>
              </a:ext>
            </a:extLst>
          </p:cNvPr>
          <p:cNvSpPr txBox="1"/>
          <p:nvPr/>
        </p:nvSpPr>
        <p:spPr>
          <a:xfrm>
            <a:off x="6717107" y="94675"/>
            <a:ext cx="5438319" cy="3541059"/>
          </a:xfrm>
          <a:prstGeom prst="rect">
            <a:avLst/>
          </a:prstGeom>
          <a:noFill/>
        </p:spPr>
        <p:txBody>
          <a:bodyPr wrap="square" rtlCol="0">
            <a:spAutoFit/>
          </a:bodyPr>
          <a:lstStyle/>
          <a:p>
            <a:r>
              <a:rPr lang="el-GR" dirty="0"/>
              <a:t>Για την ατμοσφαιρική πίεση, γνωρίζουμε ότι μειώνεται εκθετικά με την αύξηση του ύψους. Οι παρακάτω γραφικές παραστάσεις επιβεβαιώνουν την θεωρία αυτή. Η ατμοσφαιρική πίεση εξαρτάται από την πυκνότητα του αέρα και η πυκνότητα του αέρα εξαρτάται από την θερμοκρασία. Ο θερμός αέρας είναι λιγότερο πυκνός καθώς τα μόρια στον αέρα αποκτούν μεγαλύτερη ταχύτητα λόγω των θερμικών κινήσεων. Συνεπώς, σε θερμότερες περιοχές όπως ο Ισημερινός, αναμένουμε μία συγκεκριμένη τιμή πίεσης να εντοπίζεται σε μεγαλύτερο υψόμετρο σε σχέση με μία ψυχρότερη περιοχή. </a:t>
            </a:r>
            <a:endParaRPr lang="en-GB" dirty="0"/>
          </a:p>
        </p:txBody>
      </p:sp>
      <p:pic>
        <p:nvPicPr>
          <p:cNvPr id="3074" name="Picture 2">
            <a:extLst>
              <a:ext uri="{FF2B5EF4-FFF2-40B4-BE49-F238E27FC236}">
                <a16:creationId xmlns:a16="http://schemas.microsoft.com/office/drawing/2014/main" id="{E1355B72-4778-5F42-0248-3FAFAB396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15" y="3635734"/>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EC0292F-5CDB-D086-D8BB-A28817E5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6" y="950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AB784B2-F038-A3DF-BB6E-95E269500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558" y="9395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1D2CB1A-9F78-63A0-6254-E8AA71C8D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6" y="34286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DA5C917-B2B9-BF10-9A62-B2BFDE5E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558" y="342755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1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4BCE8-14F0-D017-E11B-C64B9DFA7FDE}"/>
              </a:ext>
            </a:extLst>
          </p:cNvPr>
          <p:cNvSpPr txBox="1"/>
          <p:nvPr/>
        </p:nvSpPr>
        <p:spPr>
          <a:xfrm>
            <a:off x="6700022" y="12680"/>
            <a:ext cx="5387925" cy="3416320"/>
          </a:xfrm>
          <a:prstGeom prst="rect">
            <a:avLst/>
          </a:prstGeom>
          <a:noFill/>
        </p:spPr>
        <p:txBody>
          <a:bodyPr wrap="square" rtlCol="0">
            <a:spAutoFit/>
          </a:bodyPr>
          <a:lstStyle/>
          <a:p>
            <a:r>
              <a:rPr lang="el-GR" dirty="0"/>
              <a:t>Με βάση τα παραπάνω, είναι αναμενόμενο το ότι η μεταβολή της πυκνότητας του αέρα ακολουθεί την ίδια καμπύλη με εκείνη της πίεσης. Καθώς η πυκνότητα του αέρα εξαρτάται από τις κινήσεις των μορίων, αναμένουμε ότι το καλοκαίρι που η θερμοκρασία είναι υψηλότερη, ότι η πυκνότητα του αέρα θα είναι μικρότερη καθώς τα μόρια ταξιδεύουν σε μεγαλύτερα ύψη. Αντίστοιχα, τον χειμώνα, ή σε περιοχές όπως τα υποαρκτικά πλάτη όπου η θερμοκρασία είναι χαμηλότερη, αναμένουμε μεγαλύτερη της συγκέντρωσης του αέρα καθώς τα μόρια έχουν μικρότερη κινητική ενέργεια.</a:t>
            </a:r>
            <a:endParaRPr lang="en-GB" dirty="0"/>
          </a:p>
        </p:txBody>
      </p:sp>
      <p:pic>
        <p:nvPicPr>
          <p:cNvPr id="4098" name="Picture 2">
            <a:extLst>
              <a:ext uri="{FF2B5EF4-FFF2-40B4-BE49-F238E27FC236}">
                <a16:creationId xmlns:a16="http://schemas.microsoft.com/office/drawing/2014/main" id="{41EF184B-8CD6-FEEF-4460-7E49762E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11" y="3429000"/>
            <a:ext cx="3221546"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9E003A-83AF-0960-C1F1-466CB753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9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F4E8D2-6119-0F90-DA75-E587C4D78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6"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EB79AD9-246B-4D7D-D68D-C62B49BE1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9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BD5521D-4614-1CB2-4B0D-A8741228E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5"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D0FD03F-BE59-66A7-0DE3-5574F50C1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36"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23CE67B-D7F3-AE78-EE1F-84537DB92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C49B46-1E1D-B107-C79C-B7AE3F45F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556" y="95400"/>
            <a:ext cx="3228550"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3B69E49-4E72-6E76-947D-8390B9024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F48394BA-C26C-561D-CBDF-B76A2143E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56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322B14-AF35-CEF6-38B7-54A39C55A5D8}"/>
              </a:ext>
            </a:extLst>
          </p:cNvPr>
          <p:cNvSpPr txBox="1"/>
          <p:nvPr/>
        </p:nvSpPr>
        <p:spPr>
          <a:xfrm>
            <a:off x="7274365" y="370927"/>
            <a:ext cx="4500283" cy="2585323"/>
          </a:xfrm>
          <a:prstGeom prst="rect">
            <a:avLst/>
          </a:prstGeom>
          <a:noFill/>
        </p:spPr>
        <p:txBody>
          <a:bodyPr wrap="square" rtlCol="0">
            <a:spAutoFit/>
          </a:bodyPr>
          <a:lstStyle/>
          <a:p>
            <a:r>
              <a:rPr lang="el-GR" dirty="0"/>
              <a:t>Στην συνέχεια, μελετάμε την κατανομή του νερού με το ύψος και παρατηρούμε ξανά εκθετική μείωση της συγκέντρωσης με το ύψος. Οι γραφικές παραστάσεις έχουν «ζουμαριστεί» έτσι ώστε να απεικονίζονται μονάχα τα 20 πρώτα </a:t>
            </a:r>
            <a:r>
              <a:rPr lang="en-US" dirty="0"/>
              <a:t>km </a:t>
            </a:r>
            <a:r>
              <a:rPr lang="el-GR" dirty="0"/>
              <a:t>της ατμόσφαιρας. Ο λόγος για την μείωση της συγκέντρωσης είναι η μείωση της θερμοκρασίας καθώς και της ατμοσφαιρικής πίεσης.</a:t>
            </a:r>
            <a:endParaRPr lang="en-GB" dirty="0"/>
          </a:p>
        </p:txBody>
      </p:sp>
    </p:spTree>
    <p:extLst>
      <p:ext uri="{BB962C8B-B14F-4D97-AF65-F5344CB8AC3E}">
        <p14:creationId xmlns:p14="http://schemas.microsoft.com/office/powerpoint/2010/main" val="4092294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9D69679-FA1E-70CF-70D6-41750110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08" y="729000"/>
            <a:ext cx="7068192"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D505B58-0CF2-2D13-2B14-C775D2A1F537}"/>
              </a:ext>
            </a:extLst>
          </p:cNvPr>
          <p:cNvSpPr txBox="1"/>
          <p:nvPr/>
        </p:nvSpPr>
        <p:spPr>
          <a:xfrm>
            <a:off x="7520657" y="612844"/>
            <a:ext cx="4410635" cy="5632311"/>
          </a:xfrm>
          <a:prstGeom prst="rect">
            <a:avLst/>
          </a:prstGeom>
          <a:noFill/>
        </p:spPr>
        <p:txBody>
          <a:bodyPr wrap="square" rtlCol="0">
            <a:spAutoFit/>
          </a:bodyPr>
          <a:lstStyle/>
          <a:p>
            <a:r>
              <a:rPr lang="el-GR" dirty="0"/>
              <a:t>Στην συνέχεια μελετάμε το ποσοστό της συγκέντρωσης του νερού στην ατμόσφαιρα. Παρατηρούμε ότι πάνω από τους τροπικούς, το νερό καταλαμβάνει το 0.65% της συνολικής αέριας μάζας, κάτι που είναι αναμενόμενο καθώς η επιφάνεια των τροπικών είναι ζεστή και υγρή. Στα μέσα πλάτη, η συγκέντρωση του νερού είναι 0.46% κατά την θερινή περίοδο και 0.13% κατά την χειμερινή περίοδο ενώ στα </a:t>
            </a:r>
            <a:r>
              <a:rPr lang="el-GR" dirty="0" err="1"/>
              <a:t>υπο</a:t>
            </a:r>
            <a:r>
              <a:rPr lang="el-GR" dirty="0"/>
              <a:t>-αρκτικά πλάτη, η αντίστοιχη συγκέντρωση είναι 0.32% για το καλοκαίρι και 0.07% για τον χειμώνα. Παρατηρούμε μεγάλες αποκλίσεις μεταξύ των εποχών και για τα δύο αυτά γεωγραφικά πλάτη. Ο λόγος είναι ότι το σημείο δρόσου είναι κατά λόγο μεγαλύτερο το καλοκαίρι σε σχέση με τον χειμώνα, που σημαίνει ότι το καλοκαίρι ο αέρας είναι σε θέση να συγκρατήσει περισσότερο νερό.</a:t>
            </a:r>
          </a:p>
        </p:txBody>
      </p:sp>
    </p:spTree>
    <p:extLst>
      <p:ext uri="{BB962C8B-B14F-4D97-AF65-F5344CB8AC3E}">
        <p14:creationId xmlns:p14="http://schemas.microsoft.com/office/powerpoint/2010/main" val="3802665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1B2C6-11F1-DB6A-874D-15606D3DFAC4}"/>
              </a:ext>
            </a:extLst>
          </p:cNvPr>
          <p:cNvSpPr txBox="1"/>
          <p:nvPr/>
        </p:nvSpPr>
        <p:spPr>
          <a:xfrm>
            <a:off x="6595968" y="17930"/>
            <a:ext cx="5461561" cy="3139321"/>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όπου κυριαρχεί ο ρυθμός παραγωγής του, κάτι που επιβεβαιώνεται σε όλες τις γραφικές. Λόγω της μεταβολής της ηλιακής δραστηριότητας μέσα στον χρόνο, αναμένουμε μεγαλύτερες τιμές συγκέντρωσης κατά το χειμώνα, καθώς το καλοκαίρι κυριαρχεί ο ρυθμός διάσπασής του λόγω της απορρόφησης μεγαλύτερου μέρους της ακτινοβολίας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pic>
        <p:nvPicPr>
          <p:cNvPr id="2050" name="Picture 2">
            <a:extLst>
              <a:ext uri="{FF2B5EF4-FFF2-40B4-BE49-F238E27FC236}">
                <a16:creationId xmlns:a16="http://schemas.microsoft.com/office/drawing/2014/main" id="{8741A757-0916-57E1-FF73-7936DE03E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409" y="350647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57E845-2BE5-CCCB-27A0-FF7F45F6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1"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97671E4-F0BC-9CAF-3A50-CA0AE5A72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83"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C02B80B-F951-5FD4-F193-0F0B83606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1"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B07A313-5B58-D286-1A25-7181E0576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983"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96993"/>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2646</TotalTime>
  <Words>2057</Words>
  <Application>Microsoft Office PowerPoint</Application>
  <PresentationFormat>Ευρεία οθόνη</PresentationFormat>
  <Paragraphs>30</Paragraphs>
  <Slides>22</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22</vt:i4>
      </vt:variant>
    </vt:vector>
  </HeadingPairs>
  <TitlesOfParts>
    <vt:vector size="27"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242</cp:revision>
  <dcterms:created xsi:type="dcterms:W3CDTF">2024-10-22T17:59:14Z</dcterms:created>
  <dcterms:modified xsi:type="dcterms:W3CDTF">2024-11-04T05:19:33Z</dcterms:modified>
</cp:coreProperties>
</file>