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8"/>
  </p:notesMasterIdLst>
  <p:sldIdLst>
    <p:sldId id="256" r:id="rId2"/>
    <p:sldId id="262" r:id="rId3"/>
    <p:sldId id="264" r:id="rId4"/>
    <p:sldId id="265" r:id="rId5"/>
    <p:sldId id="263" r:id="rId6"/>
    <p:sldId id="266" r:id="rId7"/>
    <p:sldId id="267" r:id="rId8"/>
    <p:sldId id="268" r:id="rId9"/>
    <p:sldId id="269" r:id="rId10"/>
    <p:sldId id="270" r:id="rId11"/>
    <p:sldId id="257" r:id="rId12"/>
    <p:sldId id="258" r:id="rId13"/>
    <p:sldId id="259" r:id="rId14"/>
    <p:sldId id="260" r:id="rId15"/>
    <p:sldId id="261" r:id="rId16"/>
    <p:sldId id="271" r:id="rId17"/>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85" d="100"/>
          <a:sy n="85" d="100"/>
        </p:scale>
        <p:origin x="62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9C885-F74F-4F26-9D14-847F9B1FFD54}" type="datetimeFigureOut">
              <a:rPr lang="en-GB" smtClean="0"/>
              <a:t>26/10/2024</a:t>
            </a:fld>
            <a:endParaRPr lang="en-GB"/>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47564-F8D7-4AA4-B045-824B2DE886E7}" type="slidenum">
              <a:rPr lang="en-GB" smtClean="0"/>
              <a:t>‹#›</a:t>
            </a:fld>
            <a:endParaRPr lang="en-GB"/>
          </a:p>
        </p:txBody>
      </p:sp>
    </p:spTree>
    <p:extLst>
      <p:ext uri="{BB962C8B-B14F-4D97-AF65-F5344CB8AC3E}">
        <p14:creationId xmlns:p14="http://schemas.microsoft.com/office/powerpoint/2010/main" val="3329708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10/26/2024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309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10/26/2024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8501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10/26/2024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7766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10/26/2024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1906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10/26/2024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5080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10/26/2024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094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10/26/2024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8158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10/26/2024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7632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10/26/2024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1113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10/26/2024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8204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10/26/2024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5453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10/26/2024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98758735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Κυματιστή μοτίβο ζωγραφικής Art">
            <a:extLst>
              <a:ext uri="{FF2B5EF4-FFF2-40B4-BE49-F238E27FC236}">
                <a16:creationId xmlns:a16="http://schemas.microsoft.com/office/drawing/2014/main" id="{F13D93A8-A99B-1391-CC46-C02C94A544AB}"/>
              </a:ext>
            </a:extLst>
          </p:cNvPr>
          <p:cNvPicPr>
            <a:picLocks noChangeAspect="1"/>
          </p:cNvPicPr>
          <p:nvPr/>
        </p:nvPicPr>
        <p:blipFill>
          <a:blip r:embed="rId2"/>
          <a:srcRect l="19281" r="-9" b="-9"/>
          <a:stretch/>
        </p:blipFill>
        <p:spPr>
          <a:xfrm>
            <a:off x="4285860" y="10"/>
            <a:ext cx="7906139" cy="6857989"/>
          </a:xfrm>
          <a:prstGeom prst="rect">
            <a:avLst/>
          </a:prstGeom>
          <a:solidFill>
            <a:srgbClr val="FFFF00"/>
          </a:solidFill>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Τίτλος 1"/>
          <p:cNvSpPr>
            <a:spLocks noGrp="1"/>
          </p:cNvSpPr>
          <p:nvPr>
            <p:ph type="ctrTitle"/>
          </p:nvPr>
        </p:nvSpPr>
        <p:spPr>
          <a:xfrm>
            <a:off x="690613" y="1122363"/>
            <a:ext cx="3541909" cy="2387600"/>
          </a:xfrm>
        </p:spPr>
        <p:txBody>
          <a:bodyPr>
            <a:normAutofit/>
          </a:bodyPr>
          <a:lstStyle/>
          <a:p>
            <a:r>
              <a:rPr lang="el-GR" dirty="0">
                <a:cs typeface="Posterama"/>
              </a:rPr>
              <a:t>Εργασία 0</a:t>
            </a:r>
            <a:endParaRPr lang="el-GR" dirty="0"/>
          </a:p>
        </p:txBody>
      </p:sp>
      <p:sp>
        <p:nvSpPr>
          <p:cNvPr id="3" name="Υπότιτλος 2"/>
          <p:cNvSpPr>
            <a:spLocks noGrp="1"/>
          </p:cNvSpPr>
          <p:nvPr>
            <p:ph type="subTitle" idx="1"/>
          </p:nvPr>
        </p:nvSpPr>
        <p:spPr>
          <a:xfrm>
            <a:off x="690613" y="3602038"/>
            <a:ext cx="3836549" cy="2387600"/>
          </a:xfrm>
        </p:spPr>
        <p:txBody>
          <a:bodyPr vert="horz" lIns="91440" tIns="45720" rIns="91440" bIns="45720" rtlCol="0" anchor="t">
            <a:normAutofit/>
          </a:bodyPr>
          <a:lstStyle/>
          <a:p>
            <a:r>
              <a:rPr lang="el-GR" dirty="0"/>
              <a:t>Κωνσταντίνα (Νάντια) </a:t>
            </a:r>
            <a:r>
              <a:rPr lang="el-GR" dirty="0" err="1"/>
              <a:t>Καϊρακτίδη</a:t>
            </a:r>
          </a:p>
          <a:p>
            <a:r>
              <a:rPr lang="el-GR" dirty="0"/>
              <a:t>ΑΜ : 1068622</a:t>
            </a:r>
          </a:p>
          <a:p>
            <a:r>
              <a:rPr lang="el-GR" dirty="0"/>
              <a:t>Μάθημα : Αλληλεπίδραση Ακτινοβολίας και Ατμόσφαιρας</a:t>
            </a:r>
          </a:p>
        </p:txBody>
      </p:sp>
    </p:spTree>
    <p:extLst>
      <p:ext uri="{BB962C8B-B14F-4D97-AF65-F5344CB8AC3E}">
        <p14:creationId xmlns:p14="http://schemas.microsoft.com/office/powerpoint/2010/main" val="232512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E158A521-F4FB-DAE2-BF48-487EF5EFA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346" y="3429000"/>
            <a:ext cx="3305108"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5F28299-692D-5C70-8AE1-9040ADD42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53"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D8CAA04A-3A6A-CAC6-DC29-8FF396578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038"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5C1B6DC5-A018-FD81-C854-493620EA08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52"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B57EC1F0-0455-1502-599F-357D08FD2F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2037"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1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15DE645-1279-C54C-D4D5-5157A24214B4}"/>
              </a:ext>
            </a:extLst>
          </p:cNvPr>
          <p:cNvSpPr>
            <a:spLocks noGrp="1"/>
          </p:cNvSpPr>
          <p:nvPr>
            <p:ph type="title"/>
          </p:nvPr>
        </p:nvSpPr>
        <p:spPr>
          <a:xfrm>
            <a:off x="609600" y="270802"/>
            <a:ext cx="10972800" cy="752495"/>
          </a:xfrm>
        </p:spPr>
        <p:txBody>
          <a:bodyPr>
            <a:normAutofit fontScale="90000"/>
          </a:bodyPr>
          <a:lstStyle/>
          <a:p>
            <a:r>
              <a:rPr lang="el-GR" dirty="0">
                <a:cs typeface="Posterama"/>
              </a:rPr>
              <a:t>Μέρος 2ο</a:t>
            </a:r>
            <a:endParaRPr lang="el-GR" dirty="0"/>
          </a:p>
        </p:txBody>
      </p:sp>
      <p:sp>
        <p:nvSpPr>
          <p:cNvPr id="3" name="Θέση περιεχομένου 2">
            <a:extLst>
              <a:ext uri="{FF2B5EF4-FFF2-40B4-BE49-F238E27FC236}">
                <a16:creationId xmlns:a16="http://schemas.microsoft.com/office/drawing/2014/main" id="{2B967DD2-94EE-2762-99F8-C473DB1D6FFC}"/>
              </a:ext>
            </a:extLst>
          </p:cNvPr>
          <p:cNvSpPr>
            <a:spLocks noGrp="1"/>
          </p:cNvSpPr>
          <p:nvPr>
            <p:ph idx="1"/>
          </p:nvPr>
        </p:nvSpPr>
        <p:spPr>
          <a:xfrm>
            <a:off x="609600" y="1103673"/>
            <a:ext cx="10972800" cy="1860953"/>
          </a:xfrm>
        </p:spPr>
        <p:txBody>
          <a:bodyPr vert="horz" lIns="91440" tIns="45720" rIns="91440" bIns="45720" rtlCol="0" anchor="t">
            <a:normAutofit/>
          </a:bodyPr>
          <a:lstStyle/>
          <a:p>
            <a:r>
              <a:rPr lang="el-GR" dirty="0"/>
              <a:t>Το δεύτερο μέρος της εργασίας περιλαμβάνει δύο διαφορετικά </a:t>
            </a:r>
            <a:r>
              <a:rPr lang="el-GR" dirty="0" err="1"/>
              <a:t>datasets</a:t>
            </a:r>
            <a:r>
              <a:rPr lang="el-GR" dirty="0"/>
              <a:t> όπου περιέχουν φάσματα της ηλιακής ακτινοβολίας δηλαδή μετρήσεις της ροής ακτινοβολίας (</a:t>
            </a:r>
            <a:r>
              <a:rPr lang="en-US" dirty="0"/>
              <a:t>spectral </a:t>
            </a:r>
            <a:r>
              <a:rPr lang="el-GR" dirty="0" err="1"/>
              <a:t>irradiance</a:t>
            </a:r>
            <a:r>
              <a:rPr lang="el-GR" dirty="0"/>
              <a:t>) για διαφορετικά μήκη κύματος. Η διαφορά μεταξύ των δύο μετρήσεων έγκειται στην ακρίβεια καθώς το 1ο σετ που από εδώ και πέρα θα ονομάζεται </a:t>
            </a:r>
            <a:r>
              <a:rPr lang="el-GR" dirty="0" err="1"/>
              <a:t>kurudz</a:t>
            </a:r>
            <a:r>
              <a:rPr lang="el-GR" dirty="0"/>
              <a:t> έχει ακρίβεια 1nm και το 2ο σετ που ονομάζεται </a:t>
            </a:r>
            <a:r>
              <a:rPr lang="el-GR" dirty="0" err="1"/>
              <a:t>atlas_plus</a:t>
            </a:r>
            <a:r>
              <a:rPr lang="el-GR" dirty="0"/>
              <a:t> έχει ακρίβεια 0.05 nm. Παρακάτω εμφανίζονται τα δύο σετ σε αντιπαράθεση μεταξύ τους.</a:t>
            </a:r>
          </a:p>
        </p:txBody>
      </p:sp>
      <p:pic>
        <p:nvPicPr>
          <p:cNvPr id="4" name="Εικόνα 3"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D9BD9A25-FF1D-8D41-F8DE-74077A87C51F}"/>
              </a:ext>
            </a:extLst>
          </p:cNvPr>
          <p:cNvPicPr>
            <a:picLocks noChangeAspect="1"/>
          </p:cNvPicPr>
          <p:nvPr/>
        </p:nvPicPr>
        <p:blipFill>
          <a:blip r:embed="rId2"/>
          <a:stretch>
            <a:fillRect/>
          </a:stretch>
        </p:blipFill>
        <p:spPr>
          <a:xfrm>
            <a:off x="2739512" y="3062214"/>
            <a:ext cx="3353924" cy="3522883"/>
          </a:xfrm>
          <a:prstGeom prst="rect">
            <a:avLst/>
          </a:prstGeom>
        </p:spPr>
      </p:pic>
      <p:pic>
        <p:nvPicPr>
          <p:cNvPr id="5" name="Εικόνα 4"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E020A2B0-B1F6-CD4E-247D-A75AD2225156}"/>
              </a:ext>
            </a:extLst>
          </p:cNvPr>
          <p:cNvPicPr>
            <a:picLocks noChangeAspect="1"/>
          </p:cNvPicPr>
          <p:nvPr/>
        </p:nvPicPr>
        <p:blipFill>
          <a:blip r:embed="rId3"/>
          <a:stretch>
            <a:fillRect/>
          </a:stretch>
        </p:blipFill>
        <p:spPr>
          <a:xfrm>
            <a:off x="6093534" y="3058551"/>
            <a:ext cx="3355389" cy="3528647"/>
          </a:xfrm>
          <a:prstGeom prst="rect">
            <a:avLst/>
          </a:prstGeom>
        </p:spPr>
      </p:pic>
      <p:sp>
        <p:nvSpPr>
          <p:cNvPr id="6" name="TextBox 5">
            <a:extLst>
              <a:ext uri="{FF2B5EF4-FFF2-40B4-BE49-F238E27FC236}">
                <a16:creationId xmlns:a16="http://schemas.microsoft.com/office/drawing/2014/main" id="{941BEBAF-EE0F-7D82-94AF-AD4A10CE22FA}"/>
              </a:ext>
            </a:extLst>
          </p:cNvPr>
          <p:cNvSpPr txBox="1"/>
          <p:nvPr/>
        </p:nvSpPr>
        <p:spPr>
          <a:xfrm>
            <a:off x="1660183" y="4820138"/>
            <a:ext cx="9261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dirty="0" err="1"/>
              <a:t>kurudz</a:t>
            </a:r>
          </a:p>
        </p:txBody>
      </p:sp>
      <p:sp>
        <p:nvSpPr>
          <p:cNvPr id="7" name="TextBox 6">
            <a:extLst>
              <a:ext uri="{FF2B5EF4-FFF2-40B4-BE49-F238E27FC236}">
                <a16:creationId xmlns:a16="http://schemas.microsoft.com/office/drawing/2014/main" id="{4F46A0B3-610B-75AF-25F4-971F14592E22}"/>
              </a:ext>
            </a:extLst>
          </p:cNvPr>
          <p:cNvSpPr txBox="1"/>
          <p:nvPr/>
        </p:nvSpPr>
        <p:spPr>
          <a:xfrm>
            <a:off x="9694007" y="4823850"/>
            <a:ext cx="12660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dirty="0" err="1"/>
              <a:t>atlas_plus</a:t>
            </a:r>
          </a:p>
        </p:txBody>
      </p:sp>
    </p:spTree>
    <p:extLst>
      <p:ext uri="{BB962C8B-B14F-4D97-AF65-F5344CB8AC3E}">
        <p14:creationId xmlns:p14="http://schemas.microsoft.com/office/powerpoint/2010/main" val="4020534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Θέση περιεχομένου 6"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BADD0168-9FDC-79DF-AACE-B02B4DD2B211}"/>
              </a:ext>
            </a:extLst>
          </p:cNvPr>
          <p:cNvPicPr>
            <a:picLocks noGrp="1" noChangeAspect="1"/>
          </p:cNvPicPr>
          <p:nvPr>
            <p:ph sz="half" idx="2"/>
          </p:nvPr>
        </p:nvPicPr>
        <p:blipFill>
          <a:blip r:embed="rId2"/>
          <a:stretch>
            <a:fillRect/>
          </a:stretch>
        </p:blipFill>
        <p:spPr>
          <a:xfrm>
            <a:off x="6345201" y="1773383"/>
            <a:ext cx="5199928" cy="4972383"/>
          </a:xfrm>
        </p:spPr>
      </p:pic>
      <p:sp>
        <p:nvSpPr>
          <p:cNvPr id="5" name="TextBox 4">
            <a:extLst>
              <a:ext uri="{FF2B5EF4-FFF2-40B4-BE49-F238E27FC236}">
                <a16:creationId xmlns:a16="http://schemas.microsoft.com/office/drawing/2014/main" id="{416A63A7-5335-6D49-1E5F-9C1C142222B7}"/>
              </a:ext>
            </a:extLst>
          </p:cNvPr>
          <p:cNvSpPr txBox="1"/>
          <p:nvPr/>
        </p:nvSpPr>
        <p:spPr>
          <a:xfrm>
            <a:off x="781050" y="212436"/>
            <a:ext cx="106299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Αρχικά, κόψαμε τις τιμές του μήκους κύματος που ξεπερνούσαν τα 2.500nm στο 1</a:t>
            </a:r>
            <a:r>
              <a:rPr lang="el-GR" baseline="30000" dirty="0"/>
              <a:t>ο</a:t>
            </a:r>
            <a:r>
              <a:rPr lang="el-GR" dirty="0"/>
              <a:t> σετ μετρήσεων και κάναμε μία πρώτη γραφική παράσταση έτσι ώστε να έχουμε μία καλύτερη εικόνα των δεδομένων. Με μωβ χρώμα απεικονίζεται το σετ </a:t>
            </a:r>
            <a:r>
              <a:rPr lang="el-GR" dirty="0" err="1"/>
              <a:t>kurudz</a:t>
            </a:r>
            <a:r>
              <a:rPr lang="el-GR" dirty="0"/>
              <a:t> και με πράσινο το </a:t>
            </a:r>
            <a:r>
              <a:rPr lang="el-GR" dirty="0" err="1"/>
              <a:t>atlas_plus</a:t>
            </a:r>
            <a:r>
              <a:rPr lang="el-GR" dirty="0"/>
              <a:t>. Είναι εμφανές ότι το ένα σετ περιέχει τιμές σε μεγαλύτερο εύρος όσων αφορά το μήκος κύματος ενώ το δεύτερο έχει περισσότερες τιμές της ακτινοβολίας σε μικρότερο εύρος. </a:t>
            </a:r>
          </a:p>
        </p:txBody>
      </p:sp>
      <p:pic>
        <p:nvPicPr>
          <p:cNvPr id="12" name="Θέση περιεχομένου 11">
            <a:extLst>
              <a:ext uri="{FF2B5EF4-FFF2-40B4-BE49-F238E27FC236}">
                <a16:creationId xmlns:a16="http://schemas.microsoft.com/office/drawing/2014/main" id="{DBB41800-D14A-4DF9-DFD3-57D50D6010DE}"/>
              </a:ext>
            </a:extLst>
          </p:cNvPr>
          <p:cNvPicPr>
            <a:picLocks noGrp="1" noChangeAspect="1"/>
          </p:cNvPicPr>
          <p:nvPr>
            <p:ph sz="half" idx="1"/>
          </p:nvPr>
        </p:nvPicPr>
        <p:blipFill>
          <a:blip r:embed="rId3"/>
          <a:stretch>
            <a:fillRect/>
          </a:stretch>
        </p:blipFill>
        <p:spPr>
          <a:xfrm>
            <a:off x="320042" y="1773383"/>
            <a:ext cx="5526759" cy="5084618"/>
          </a:xfrm>
        </p:spPr>
      </p:pic>
    </p:spTree>
    <p:extLst>
      <p:ext uri="{BB962C8B-B14F-4D97-AF65-F5344CB8AC3E}">
        <p14:creationId xmlns:p14="http://schemas.microsoft.com/office/powerpoint/2010/main" val="176108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Θέση περιεχομένου 8" descr="Εικόνα που περιέχει κείμενο, στιγμιότυπο οθόνης, γράφημα, διάγραμμα&#10;&#10;Περιγραφή που δημιουργήθηκε αυτόματα">
            <a:extLst>
              <a:ext uri="{FF2B5EF4-FFF2-40B4-BE49-F238E27FC236}">
                <a16:creationId xmlns:a16="http://schemas.microsoft.com/office/drawing/2014/main" id="{BB47D059-5FF1-2F68-1921-95631DE2D8BF}"/>
              </a:ext>
            </a:extLst>
          </p:cNvPr>
          <p:cNvPicPr>
            <a:picLocks noGrp="1" noChangeAspect="1"/>
          </p:cNvPicPr>
          <p:nvPr>
            <p:ph sz="half" idx="1"/>
          </p:nvPr>
        </p:nvPicPr>
        <p:blipFill>
          <a:blip r:embed="rId2"/>
          <a:stretch>
            <a:fillRect/>
          </a:stretch>
        </p:blipFill>
        <p:spPr>
          <a:xfrm>
            <a:off x="773823" y="2081369"/>
            <a:ext cx="4867469" cy="4552793"/>
          </a:xfrm>
        </p:spPr>
      </p:pic>
      <p:pic>
        <p:nvPicPr>
          <p:cNvPr id="7" name="Θέση περιεχομένου 6"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06A60417-32E9-38CF-B281-EB1D88F4AB8E}"/>
              </a:ext>
            </a:extLst>
          </p:cNvPr>
          <p:cNvPicPr>
            <a:picLocks noGrp="1" noChangeAspect="1"/>
          </p:cNvPicPr>
          <p:nvPr>
            <p:ph sz="half" idx="2"/>
          </p:nvPr>
        </p:nvPicPr>
        <p:blipFill>
          <a:blip r:embed="rId3"/>
          <a:stretch>
            <a:fillRect/>
          </a:stretch>
        </p:blipFill>
        <p:spPr>
          <a:xfrm>
            <a:off x="6550710" y="2081368"/>
            <a:ext cx="4867851" cy="4552793"/>
          </a:xfrm>
        </p:spPr>
      </p:pic>
      <p:sp>
        <p:nvSpPr>
          <p:cNvPr id="8" name="TextBox 7">
            <a:extLst>
              <a:ext uri="{FF2B5EF4-FFF2-40B4-BE49-F238E27FC236}">
                <a16:creationId xmlns:a16="http://schemas.microsoft.com/office/drawing/2014/main" id="{7C1FFD2D-2B2E-D3C9-E439-97A0577194FC}"/>
              </a:ext>
            </a:extLst>
          </p:cNvPr>
          <p:cNvSpPr txBox="1"/>
          <p:nvPr/>
        </p:nvSpPr>
        <p:spPr>
          <a:xfrm>
            <a:off x="915767" y="360484"/>
            <a:ext cx="1036026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Για καλύτερη σύγκριση των δύο σετ, ζουμάρουμε στην 1η γραφική έτσι ώστε να μελετάμε το ίδιο κομμάτι του φάσματος και στις 2 περιπτώσεις. Με μία πρώτη ματιά παρατηρούμε σαφώς ότι η 2η γραφική είναι πιο πυκνή, κάτι που είναι αναμενόμενο καθώς είναι "φορτωμένη" με περισσότερα δεδομένα. Το σημαντικό που πρέπει να σχολιαστεί είναι το γεγονός ότι και οι δύο καμπύλες έχουν την ίδια μορφολογία και παρατηρούμε τα ίδια </a:t>
            </a:r>
            <a:r>
              <a:rPr lang="el-GR" dirty="0" err="1"/>
              <a:t>peaks</a:t>
            </a:r>
            <a:r>
              <a:rPr lang="el-GR" dirty="0"/>
              <a:t> (τόσο για τις ελάχιστες όσο και για τις μέγιστες τιμές)</a:t>
            </a:r>
            <a:r>
              <a:rPr lang="en-US" dirty="0"/>
              <a:t>.</a:t>
            </a:r>
            <a:endParaRPr lang="el-GR" dirty="0"/>
          </a:p>
        </p:txBody>
      </p:sp>
    </p:spTree>
    <p:extLst>
      <p:ext uri="{BB962C8B-B14F-4D97-AF65-F5344CB8AC3E}">
        <p14:creationId xmlns:p14="http://schemas.microsoft.com/office/powerpoint/2010/main" val="426170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D5A7CEC-D0D6-92C0-BEBA-6FAD982F56BA}"/>
              </a:ext>
            </a:extLst>
          </p:cNvPr>
          <p:cNvSpPr txBox="1"/>
          <p:nvPr/>
        </p:nvSpPr>
        <p:spPr>
          <a:xfrm>
            <a:off x="720436" y="240147"/>
            <a:ext cx="11083636" cy="1477328"/>
          </a:xfrm>
          <a:prstGeom prst="rect">
            <a:avLst/>
          </a:prstGeom>
          <a:noFill/>
        </p:spPr>
        <p:txBody>
          <a:bodyPr wrap="square" rtlCol="0">
            <a:spAutoFit/>
          </a:bodyPr>
          <a:lstStyle/>
          <a:p>
            <a:r>
              <a:rPr lang="el-GR" dirty="0"/>
              <a:t>Στην συνέχεια, κάνουμε μέσες τιμές για την ακτινοβολία για το </a:t>
            </a:r>
            <a:r>
              <a:rPr lang="en-US" dirty="0"/>
              <a:t>dataset </a:t>
            </a:r>
            <a:r>
              <a:rPr lang="el-GR" dirty="0"/>
              <a:t>με τις περισσότερες μετρήσεις έτσι ώστε να έχουμε μία μέτρηση ανά </a:t>
            </a:r>
            <a:r>
              <a:rPr lang="en-US" dirty="0"/>
              <a:t>1nm </a:t>
            </a:r>
            <a:r>
              <a:rPr lang="el-GR" dirty="0"/>
              <a:t>όπως ακριβώς συμβαίνει με το 1</a:t>
            </a:r>
            <a:r>
              <a:rPr lang="el-GR" baseline="30000" dirty="0"/>
              <a:t>ο</a:t>
            </a:r>
            <a:r>
              <a:rPr lang="el-GR" dirty="0"/>
              <a:t> </a:t>
            </a:r>
            <a:r>
              <a:rPr lang="en-US" dirty="0"/>
              <a:t>dataset.</a:t>
            </a:r>
            <a:r>
              <a:rPr lang="el-GR" dirty="0"/>
              <a:t> </a:t>
            </a:r>
            <a:r>
              <a:rPr lang="en-US" dirty="0"/>
              <a:t> </a:t>
            </a:r>
            <a:r>
              <a:rPr lang="el-GR" dirty="0"/>
              <a:t>Κάνοντας τις αντίστοιχες γραφικές παρατηρούμε ότι σε γενικές γραμμές οι δύο γραφικές είναι σχεδόν πανομοιότυπες με πολύ μικρές τοπικές αποκλίσεις. Συγκεκριμένα, παρατηρούμε μία απόκλιση στα χαμηλά μήκη κύματος (&lt;300</a:t>
            </a:r>
            <a:r>
              <a:rPr lang="en-US" dirty="0"/>
              <a:t>nm</a:t>
            </a:r>
            <a:r>
              <a:rPr lang="en-GB" dirty="0"/>
              <a:t>) </a:t>
            </a:r>
            <a:r>
              <a:rPr lang="el-GR" dirty="0"/>
              <a:t>καθώς και μία μικρότερη στα 500 </a:t>
            </a:r>
            <a:r>
              <a:rPr lang="en-US" dirty="0"/>
              <a:t>nm </a:t>
            </a:r>
            <a:r>
              <a:rPr lang="el-GR" dirty="0"/>
              <a:t>στο 2</a:t>
            </a:r>
            <a:r>
              <a:rPr lang="el-GR" baseline="30000" dirty="0"/>
              <a:t>ο</a:t>
            </a:r>
            <a:r>
              <a:rPr lang="el-GR" dirty="0"/>
              <a:t> </a:t>
            </a:r>
            <a:r>
              <a:rPr lang="en-US" dirty="0"/>
              <a:t>peak. </a:t>
            </a:r>
            <a:r>
              <a:rPr lang="el-GR" dirty="0"/>
              <a:t> </a:t>
            </a:r>
            <a:endParaRPr lang="en-GB" dirty="0"/>
          </a:p>
        </p:txBody>
      </p:sp>
      <p:pic>
        <p:nvPicPr>
          <p:cNvPr id="8" name="Θέση περιεχομένου 7">
            <a:extLst>
              <a:ext uri="{FF2B5EF4-FFF2-40B4-BE49-F238E27FC236}">
                <a16:creationId xmlns:a16="http://schemas.microsoft.com/office/drawing/2014/main" id="{4F75940E-0ABF-4897-52D3-D77EDCF83AF1}"/>
              </a:ext>
            </a:extLst>
          </p:cNvPr>
          <p:cNvPicPr>
            <a:picLocks noGrp="1" noChangeAspect="1"/>
          </p:cNvPicPr>
          <p:nvPr>
            <p:ph sz="half" idx="1"/>
          </p:nvPr>
        </p:nvPicPr>
        <p:blipFill>
          <a:blip r:embed="rId2"/>
          <a:stretch>
            <a:fillRect/>
          </a:stretch>
        </p:blipFill>
        <p:spPr>
          <a:xfrm>
            <a:off x="421746" y="1865745"/>
            <a:ext cx="5255570" cy="4905755"/>
          </a:xfrm>
        </p:spPr>
      </p:pic>
      <p:pic>
        <p:nvPicPr>
          <p:cNvPr id="11" name="Θέση περιεχομένου 10">
            <a:extLst>
              <a:ext uri="{FF2B5EF4-FFF2-40B4-BE49-F238E27FC236}">
                <a16:creationId xmlns:a16="http://schemas.microsoft.com/office/drawing/2014/main" id="{0ECCCFE6-9FA7-D04F-5A16-AA48D10DF304}"/>
              </a:ext>
            </a:extLst>
          </p:cNvPr>
          <p:cNvPicPr>
            <a:picLocks noGrp="1" noChangeAspect="1"/>
          </p:cNvPicPr>
          <p:nvPr>
            <p:ph sz="half" idx="2"/>
          </p:nvPr>
        </p:nvPicPr>
        <p:blipFill>
          <a:blip r:embed="rId3"/>
          <a:stretch>
            <a:fillRect/>
          </a:stretch>
        </p:blipFill>
        <p:spPr>
          <a:xfrm>
            <a:off x="6514686" y="1862890"/>
            <a:ext cx="5189369" cy="4905755"/>
          </a:xfrm>
        </p:spPr>
      </p:pic>
    </p:spTree>
    <p:extLst>
      <p:ext uri="{BB962C8B-B14F-4D97-AF65-F5344CB8AC3E}">
        <p14:creationId xmlns:p14="http://schemas.microsoft.com/office/powerpoint/2010/main" val="1739241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6">
            <a:extLst>
              <a:ext uri="{FF2B5EF4-FFF2-40B4-BE49-F238E27FC236}">
                <a16:creationId xmlns:a16="http://schemas.microsoft.com/office/drawing/2014/main" id="{5C7BC1E0-1C8D-47CB-B48A-D3D0D2EF0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AD1C04B-04EF-43BA-B2AB-6F52AF8B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
            <a:ext cx="6939937" cy="6453893"/>
          </a:xfrm>
          <a:custGeom>
            <a:avLst/>
            <a:gdLst>
              <a:gd name="connsiteX0" fmla="*/ 111814 w 4695433"/>
              <a:gd name="connsiteY0" fmla="*/ 3049004 h 4582435"/>
              <a:gd name="connsiteX1" fmla="*/ 297409 w 4695433"/>
              <a:gd name="connsiteY1" fmla="*/ 3091902 h 4582435"/>
              <a:gd name="connsiteX2" fmla="*/ 416673 w 4695433"/>
              <a:gd name="connsiteY2" fmla="*/ 3537003 h 4582435"/>
              <a:gd name="connsiteX3" fmla="*/ 31751 w 4695433"/>
              <a:gd name="connsiteY3" fmla="*/ 3683368 h 4582435"/>
              <a:gd name="connsiteX4" fmla="*/ 0 w 4695433"/>
              <a:gd name="connsiteY4" fmla="*/ 3669070 h 4582435"/>
              <a:gd name="connsiteX5" fmla="*/ 0 w 4695433"/>
              <a:gd name="connsiteY5" fmla="*/ 3079852 h 4582435"/>
              <a:gd name="connsiteX6" fmla="*/ 35156 w 4695433"/>
              <a:gd name="connsiteY6" fmla="*/ 3063756 h 4582435"/>
              <a:gd name="connsiteX7" fmla="*/ 111814 w 4695433"/>
              <a:gd name="connsiteY7" fmla="*/ 3049004 h 4582435"/>
              <a:gd name="connsiteX8" fmla="*/ 0 w 4695433"/>
              <a:gd name="connsiteY8" fmla="*/ 0 h 4582435"/>
              <a:gd name="connsiteX9" fmla="*/ 4695433 w 4695433"/>
              <a:gd name="connsiteY9" fmla="*/ 0 h 4582435"/>
              <a:gd name="connsiteX10" fmla="*/ 4663044 w 4695433"/>
              <a:gd name="connsiteY10" fmla="*/ 68762 h 4582435"/>
              <a:gd name="connsiteX11" fmla="*/ 4571319 w 4695433"/>
              <a:gd name="connsiteY11" fmla="*/ 201411 h 4582435"/>
              <a:gd name="connsiteX12" fmla="*/ 4099777 w 4695433"/>
              <a:gd name="connsiteY12" fmla="*/ 504347 h 4582435"/>
              <a:gd name="connsiteX13" fmla="*/ 3811860 w 4695433"/>
              <a:gd name="connsiteY13" fmla="*/ 1682068 h 4582435"/>
              <a:gd name="connsiteX14" fmla="*/ 3167043 w 4695433"/>
              <a:gd name="connsiteY14" fmla="*/ 4278500 h 4582435"/>
              <a:gd name="connsiteX15" fmla="*/ 2640955 w 4695433"/>
              <a:gd name="connsiteY15" fmla="*/ 4485587 h 4582435"/>
              <a:gd name="connsiteX16" fmla="*/ 1495663 w 4695433"/>
              <a:gd name="connsiteY16" fmla="*/ 4435228 h 4582435"/>
              <a:gd name="connsiteX17" fmla="*/ 1020813 w 4695433"/>
              <a:gd name="connsiteY17" fmla="*/ 3838149 h 4582435"/>
              <a:gd name="connsiteX18" fmla="*/ 626404 w 4695433"/>
              <a:gd name="connsiteY18" fmla="*/ 3045292 h 4582435"/>
              <a:gd name="connsiteX19" fmla="*/ 147061 w 4695433"/>
              <a:gd name="connsiteY19" fmla="*/ 2765401 h 4582435"/>
              <a:gd name="connsiteX20" fmla="*/ 0 w 4695433"/>
              <a:gd name="connsiteY20" fmla="*/ 2736690 h 458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5433" h="4582435">
                <a:moveTo>
                  <a:pt x="111814" y="3049004"/>
                </a:moveTo>
                <a:cubicBezTo>
                  <a:pt x="174417" y="3044581"/>
                  <a:pt x="238967" y="3058160"/>
                  <a:pt x="297409" y="3091902"/>
                </a:cubicBezTo>
                <a:cubicBezTo>
                  <a:pt x="453255" y="3181878"/>
                  <a:pt x="506651" y="3381158"/>
                  <a:pt x="416673" y="3537003"/>
                </a:cubicBezTo>
                <a:cubicBezTo>
                  <a:pt x="337943" y="3673368"/>
                  <a:pt x="175529" y="3731295"/>
                  <a:pt x="31751" y="3683368"/>
                </a:cubicBezTo>
                <a:lnTo>
                  <a:pt x="0" y="3669070"/>
                </a:lnTo>
                <a:lnTo>
                  <a:pt x="0" y="3079852"/>
                </a:lnTo>
                <a:lnTo>
                  <a:pt x="35156" y="3063756"/>
                </a:lnTo>
                <a:cubicBezTo>
                  <a:pt x="59982" y="3055817"/>
                  <a:pt x="85729" y="3050848"/>
                  <a:pt x="111814" y="3049004"/>
                </a:cubicBezTo>
                <a:close/>
                <a:moveTo>
                  <a:pt x="0" y="0"/>
                </a:moveTo>
                <a:lnTo>
                  <a:pt x="4695433" y="0"/>
                </a:lnTo>
                <a:lnTo>
                  <a:pt x="4663044" y="68762"/>
                </a:lnTo>
                <a:cubicBezTo>
                  <a:pt x="4636274" y="118744"/>
                  <a:pt x="4605467" y="163546"/>
                  <a:pt x="4571319" y="201411"/>
                </a:cubicBezTo>
                <a:cubicBezTo>
                  <a:pt x="4449886" y="335755"/>
                  <a:pt x="4268949" y="426743"/>
                  <a:pt x="4099777" y="504347"/>
                </a:cubicBezTo>
                <a:cubicBezTo>
                  <a:pt x="3604896" y="731933"/>
                  <a:pt x="3591784" y="1317548"/>
                  <a:pt x="3811860" y="1682068"/>
                </a:cubicBezTo>
                <a:cubicBezTo>
                  <a:pt x="4454413" y="2741008"/>
                  <a:pt x="4084752" y="3706193"/>
                  <a:pt x="3167043" y="4278500"/>
                </a:cubicBezTo>
                <a:cubicBezTo>
                  <a:pt x="3009772" y="4376529"/>
                  <a:pt x="2817700" y="4417630"/>
                  <a:pt x="2640955" y="4485587"/>
                </a:cubicBezTo>
                <a:cubicBezTo>
                  <a:pt x="2250950" y="4603206"/>
                  <a:pt x="1866703" y="4642930"/>
                  <a:pt x="1495663" y="4435228"/>
                </a:cubicBezTo>
                <a:cubicBezTo>
                  <a:pt x="1259049" y="4302759"/>
                  <a:pt x="1121911" y="4090107"/>
                  <a:pt x="1020813" y="3838149"/>
                </a:cubicBezTo>
                <a:cubicBezTo>
                  <a:pt x="910679" y="3564211"/>
                  <a:pt x="784571" y="3292847"/>
                  <a:pt x="626404" y="3045292"/>
                </a:cubicBezTo>
                <a:cubicBezTo>
                  <a:pt x="516355" y="2873268"/>
                  <a:pt x="336073" y="2807363"/>
                  <a:pt x="147061" y="2765401"/>
                </a:cubicBezTo>
                <a:lnTo>
                  <a:pt x="0" y="27366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Θέση εικόνας 5" descr="Εικόνα που περιέχει γράφημα, στιγμιότυπο οθόνης, διάγραμμα, γραμμή&#10;&#10;Περιγραφή που δημιουργήθηκε αυτόματα">
            <a:extLst>
              <a:ext uri="{FF2B5EF4-FFF2-40B4-BE49-F238E27FC236}">
                <a16:creationId xmlns:a16="http://schemas.microsoft.com/office/drawing/2014/main" id="{CDCE1CB7-FF82-3699-AA34-EABC515B027B}"/>
              </a:ext>
            </a:extLst>
          </p:cNvPr>
          <p:cNvPicPr>
            <a:picLocks noGrp="1" noChangeAspect="1"/>
          </p:cNvPicPr>
          <p:nvPr>
            <p:ph type="pic" idx="1"/>
          </p:nvPr>
        </p:nvPicPr>
        <p:blipFill>
          <a:blip r:embed="rId2"/>
          <a:srcRect l="2735" r="2735"/>
          <a:stretch/>
        </p:blipFill>
        <p:spPr>
          <a:xfrm>
            <a:off x="5546878" y="404106"/>
            <a:ext cx="6176705" cy="6093069"/>
          </a:xfrm>
          <a:prstGeom prst="rect">
            <a:avLst/>
          </a:prstGeom>
        </p:spPr>
      </p:pic>
      <p:sp>
        <p:nvSpPr>
          <p:cNvPr id="104" name="Θέση κειμένου 3">
            <a:extLst>
              <a:ext uri="{FF2B5EF4-FFF2-40B4-BE49-F238E27FC236}">
                <a16:creationId xmlns:a16="http://schemas.microsoft.com/office/drawing/2014/main" id="{96F299D3-E75E-5D0C-EB46-DEC54EDE0797}"/>
              </a:ext>
            </a:extLst>
          </p:cNvPr>
          <p:cNvSpPr>
            <a:spLocks noGrp="1"/>
          </p:cNvSpPr>
          <p:nvPr>
            <p:ph type="body" sz="half" idx="2"/>
          </p:nvPr>
        </p:nvSpPr>
        <p:spPr>
          <a:xfrm>
            <a:off x="612649" y="544945"/>
            <a:ext cx="4670551" cy="5908949"/>
          </a:xfrm>
        </p:spPr>
        <p:txBody>
          <a:bodyPr>
            <a:normAutofit/>
          </a:bodyPr>
          <a:lstStyle/>
          <a:p>
            <a:r>
              <a:rPr lang="el-GR" dirty="0"/>
              <a:t>Για να αντιληφθούμε καλύτερα την απόκλιση των δύο καμπυλών, τις αναπαριστούμε στο ίδιο διάγραμμα έτσι ώστε να πέσει η μία πάνω στην άλλη. Η καλύτερη εικόνα εμφανίζεται για τα μεγαλύτερα μήκη κύματος (&gt;600</a:t>
            </a:r>
            <a:r>
              <a:rPr lang="en-US" dirty="0"/>
              <a:t>nm</a:t>
            </a:r>
            <a:r>
              <a:rPr lang="en-GB" dirty="0"/>
              <a:t>)</a:t>
            </a:r>
            <a:r>
              <a:rPr lang="el-GR" dirty="0"/>
              <a:t> ενώ στα μεσαία και χαμηλότερα μήκη κύματος παρατηρούνται αποκλίσεις, οι οποίες όμως δεν είναι εξαιρετικά μεγάλες. Συμπερασματικά μπορούμε να πούμε ότι, στην συγκεκριμένη περίπτωση, το όργανο με την μικρότερη ακρίβεια πλησιάζει ικανοποιητικά το όργανο με την μεγαλύτερη ακρίβεια, το οποίο όμως μετρά σε μικρότερο εύρος του φάσματος της ηλιακής ακτινοβολίας. Σε κάθε περίπτωση, πριν από κάποια μελέτη, πρέπει να αναλογιστούμε ποιο από τα δύο θα καλύψει τις εκάστοτε ανάγκες της έρευνας, δηλαδή αν επιθυμούμε μεγαλύτερη ακρίβεια ή εύρος στο φάσμα των μετρήσεών μας.</a:t>
            </a:r>
            <a:endParaRPr lang="en-GB" dirty="0"/>
          </a:p>
        </p:txBody>
      </p:sp>
    </p:spTree>
    <p:extLst>
      <p:ext uri="{BB962C8B-B14F-4D97-AF65-F5344CB8AC3E}">
        <p14:creationId xmlns:p14="http://schemas.microsoft.com/office/powerpoint/2010/main" val="3639020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F6385D-B3FB-451B-B424-C9F0E1C42B9C}"/>
              </a:ext>
            </a:extLst>
          </p:cNvPr>
          <p:cNvSpPr txBox="1"/>
          <p:nvPr/>
        </p:nvSpPr>
        <p:spPr>
          <a:xfrm>
            <a:off x="1288473" y="2228671"/>
            <a:ext cx="9615054" cy="1200329"/>
          </a:xfrm>
          <a:prstGeom prst="rect">
            <a:avLst/>
          </a:prstGeom>
          <a:noFill/>
        </p:spPr>
        <p:txBody>
          <a:bodyPr wrap="square" rtlCol="0">
            <a:spAutoFit/>
          </a:bodyPr>
          <a:lstStyle/>
          <a:p>
            <a:pPr algn="ctr"/>
            <a:r>
              <a:rPr lang="el-GR" dirty="0"/>
              <a:t>Η επεξεργασία των δεδομένων καθώς και η εξαγωγή των γραφικών παραστάσεων έγινε αποκλειστικά με την χρήση </a:t>
            </a:r>
            <a:r>
              <a:rPr lang="en-US" dirty="0"/>
              <a:t>P</a:t>
            </a:r>
            <a:r>
              <a:rPr lang="en-GB" dirty="0" err="1"/>
              <a:t>ython</a:t>
            </a:r>
            <a:r>
              <a:rPr lang="en-GB" dirty="0"/>
              <a:t> </a:t>
            </a:r>
            <a:r>
              <a:rPr lang="el-GR" dirty="0"/>
              <a:t>στο προγραμματιστικό περιβάλλον </a:t>
            </a:r>
            <a:r>
              <a:rPr lang="en-US" dirty="0" err="1"/>
              <a:t>Jupyter</a:t>
            </a:r>
            <a:r>
              <a:rPr lang="en-US" dirty="0"/>
              <a:t>. </a:t>
            </a:r>
            <a:r>
              <a:rPr lang="el-GR" dirty="0"/>
              <a:t>Ο κώδικας, καθώς και τα υπόλοιπα αρχεία που τον συνοδεύουν μπορούν να βρεθούν στον προσωπικό μου λογαριασμό στο </a:t>
            </a:r>
            <a:r>
              <a:rPr lang="en-US" dirty="0" err="1"/>
              <a:t>Github</a:t>
            </a:r>
            <a:r>
              <a:rPr lang="en-US" dirty="0"/>
              <a:t>.</a:t>
            </a:r>
            <a:endParaRPr lang="en-GB" dirty="0"/>
          </a:p>
        </p:txBody>
      </p:sp>
      <p:sp>
        <p:nvSpPr>
          <p:cNvPr id="4" name="TextBox 3">
            <a:extLst>
              <a:ext uri="{FF2B5EF4-FFF2-40B4-BE49-F238E27FC236}">
                <a16:creationId xmlns:a16="http://schemas.microsoft.com/office/drawing/2014/main" id="{8C0FDA16-0369-3B5A-E76F-67F51113772E}"/>
              </a:ext>
            </a:extLst>
          </p:cNvPr>
          <p:cNvSpPr txBox="1"/>
          <p:nvPr/>
        </p:nvSpPr>
        <p:spPr>
          <a:xfrm>
            <a:off x="1750291" y="4387213"/>
            <a:ext cx="8243455" cy="523220"/>
          </a:xfrm>
          <a:prstGeom prst="rect">
            <a:avLst/>
          </a:prstGeom>
          <a:noFill/>
        </p:spPr>
        <p:txBody>
          <a:bodyPr wrap="square" rtlCol="0">
            <a:spAutoFit/>
          </a:bodyPr>
          <a:lstStyle/>
          <a:p>
            <a:pPr algn="ctr"/>
            <a:r>
              <a:rPr lang="el-GR" sz="2800" i="1" dirty="0"/>
              <a:t>Ευχαριστώ για την προσοχή σας.</a:t>
            </a:r>
            <a:endParaRPr lang="en-GB" sz="2800" i="1" dirty="0"/>
          </a:p>
        </p:txBody>
      </p:sp>
    </p:spTree>
    <p:extLst>
      <p:ext uri="{BB962C8B-B14F-4D97-AF65-F5344CB8AC3E}">
        <p14:creationId xmlns:p14="http://schemas.microsoft.com/office/powerpoint/2010/main" val="1193738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4">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6">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2">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F1C5BCC6-C6B3-20E3-A381-01646A09BCC8}"/>
              </a:ext>
            </a:extLst>
          </p:cNvPr>
          <p:cNvSpPr>
            <a:spLocks noGrp="1"/>
          </p:cNvSpPr>
          <p:nvPr>
            <p:ph type="title"/>
          </p:nvPr>
        </p:nvSpPr>
        <p:spPr>
          <a:xfrm>
            <a:off x="605202" y="14208"/>
            <a:ext cx="6658405" cy="1451174"/>
          </a:xfrm>
        </p:spPr>
        <p:txBody>
          <a:bodyPr vert="horz" lIns="91440" tIns="45720" rIns="91440" bIns="45720" rtlCol="0" anchor="ctr">
            <a:normAutofit/>
          </a:bodyPr>
          <a:lstStyle/>
          <a:p>
            <a:r>
              <a:rPr lang="en-US" sz="5400" dirty="0"/>
              <a:t>Μέρος 1</a:t>
            </a:r>
            <a:r>
              <a:rPr lang="en-US" sz="5400" baseline="30000" dirty="0"/>
              <a:t>ο</a:t>
            </a:r>
            <a:r>
              <a:rPr lang="en-US" sz="5400" dirty="0"/>
              <a:t> </a:t>
            </a:r>
          </a:p>
        </p:txBody>
      </p:sp>
      <p:sp>
        <p:nvSpPr>
          <p:cNvPr id="5" name="TextBox 4">
            <a:extLst>
              <a:ext uri="{FF2B5EF4-FFF2-40B4-BE49-F238E27FC236}">
                <a16:creationId xmlns:a16="http://schemas.microsoft.com/office/drawing/2014/main" id="{90305336-EB42-61B7-0499-E801EB8BC7DE}"/>
              </a:ext>
            </a:extLst>
          </p:cNvPr>
          <p:cNvSpPr txBox="1"/>
          <p:nvPr/>
        </p:nvSpPr>
        <p:spPr>
          <a:xfrm>
            <a:off x="608251" y="1064783"/>
            <a:ext cx="10975498" cy="2685182"/>
          </a:xfrm>
          <a:prstGeom prst="rect">
            <a:avLst/>
          </a:prstGeom>
        </p:spPr>
        <p:txBody>
          <a:bodyPr vert="horz" lIns="91440" tIns="45720" rIns="91440" bIns="45720" rtlCol="0" anchor="ctr">
            <a:normAutofit/>
          </a:bodyPr>
          <a:lstStyle/>
          <a:p>
            <a:pPr>
              <a:lnSpc>
                <a:spcPct val="110000"/>
              </a:lnSpc>
              <a:spcBef>
                <a:spcPts val="1000"/>
              </a:spcBef>
              <a:buClr>
                <a:schemeClr val="accent5"/>
              </a:buClr>
            </a:pPr>
            <a:r>
              <a:rPr lang="el-GR" sz="2000" dirty="0"/>
              <a:t>Στο 1</a:t>
            </a:r>
            <a:r>
              <a:rPr lang="el-GR" sz="2000" baseline="30000" dirty="0"/>
              <a:t>ο</a:t>
            </a:r>
            <a:r>
              <a:rPr lang="el-GR" sz="2000" dirty="0"/>
              <a:t> μέρος της εργασίας αυτής, επεξεργαζόμαστε δεδομένα από 3 διαφορετικές ως προς το γεωγραφικό πλάτος περιοχές. Οι περιοχές αυτές είναι ο Ισημερινός, τα μέσα πλάτη και τα </a:t>
            </a:r>
            <a:r>
              <a:rPr lang="el-GR" sz="2000" dirty="0" err="1"/>
              <a:t>υποαρκτικά</a:t>
            </a:r>
            <a:r>
              <a:rPr lang="el-GR" sz="2000" dirty="0"/>
              <a:t> πλάτη. Ο Ισημερινός, ως γνωστόν, δεν παρουσιάζει μεγάλες μεταβολές κατά την διάρκεια του χρόνου, σε αντίθεση με όλες τις υπόλοιπες περιοχές του πλανήτη. Για τον λόγο αυτό, για τον Ισημερινό μελετάμε ένα σετ δεδομένων ενώ για τις άλλες δύο περιοχές διαθέτουμε από 2 σετ δεδομένων, ένα για το καλοκαίρι και ένα για τον χειμώνα. Τα δεδομένα που διαθέτουμε είναι συναρτήσεις του ύψους και φαίνονται, ενδεικτικά, στον παρακάτω πίνακα. </a:t>
            </a:r>
            <a:endParaRPr lang="en-US" sz="2000" dirty="0"/>
          </a:p>
        </p:txBody>
      </p:sp>
      <p:pic>
        <p:nvPicPr>
          <p:cNvPr id="7" name="Θέση περιεχομένου 6">
            <a:extLst>
              <a:ext uri="{FF2B5EF4-FFF2-40B4-BE49-F238E27FC236}">
                <a16:creationId xmlns:a16="http://schemas.microsoft.com/office/drawing/2014/main" id="{352B3EDC-AD9A-7B02-CAE3-825146698993}"/>
              </a:ext>
            </a:extLst>
          </p:cNvPr>
          <p:cNvPicPr>
            <a:picLocks noGrp="1" noChangeAspect="1"/>
          </p:cNvPicPr>
          <p:nvPr>
            <p:ph idx="1"/>
          </p:nvPr>
        </p:nvPicPr>
        <p:blipFill>
          <a:blip r:embed="rId2"/>
          <a:stretch>
            <a:fillRect/>
          </a:stretch>
        </p:blipFill>
        <p:spPr>
          <a:xfrm>
            <a:off x="1971399" y="4110183"/>
            <a:ext cx="8249201" cy="1978124"/>
          </a:xfrm>
          <a:prstGeom prst="rect">
            <a:avLst/>
          </a:prstGeom>
        </p:spPr>
      </p:pic>
    </p:spTree>
    <p:extLst>
      <p:ext uri="{BB962C8B-B14F-4D97-AF65-F5344CB8AC3E}">
        <p14:creationId xmlns:p14="http://schemas.microsoft.com/office/powerpoint/2010/main" val="358723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9478C29-5474-09E8-17E0-0C039A55B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256" y="351172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FEC10A5-476D-B4D0-52CB-CA70A0C7D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99"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6D54D7A-BF5D-EF8A-AD13-B9DCDDBC22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8984"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4ECA96C-F0CC-B8D6-C5D6-9AEFBD8A35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999"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14BD14B-41CD-D9C1-790B-484E8D69D5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8983"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B3A79E-D54D-B085-9881-8D2B5182837E}"/>
              </a:ext>
            </a:extLst>
          </p:cNvPr>
          <p:cNvSpPr txBox="1"/>
          <p:nvPr/>
        </p:nvSpPr>
        <p:spPr>
          <a:xfrm>
            <a:off x="6890327" y="95400"/>
            <a:ext cx="5160674" cy="3416320"/>
          </a:xfrm>
          <a:prstGeom prst="rect">
            <a:avLst/>
          </a:prstGeom>
          <a:noFill/>
        </p:spPr>
        <p:txBody>
          <a:bodyPr wrap="square" rtlCol="0">
            <a:spAutoFit/>
          </a:bodyPr>
          <a:lstStyle/>
          <a:p>
            <a:r>
              <a:rPr lang="el-GR" dirty="0"/>
              <a:t>Τα διαγράμματα θερμοκρασίας – ύψους μας φανερώνουν τα όρια της τροπόσφαιρας καθώς εκεί είναι που παρατηρείται θερμοκρασιακή αναστροφή. Από την θεωρία γνωρίζουμε ότι η τροπόσφαιρα εκτείνεται υψηλότερα στους τροπικούς και οι παρακάτω γραφικές μας το επιβεβαιώνουν καθώς παρατηρούμε ότι στους τροπικούς η τροπόσφαιρα εντοπίζεται λίγο χαμηλότερα από τα 20 </a:t>
            </a:r>
            <a:r>
              <a:rPr lang="en-US" dirty="0"/>
              <a:t>km </a:t>
            </a:r>
            <a:r>
              <a:rPr lang="el-GR" dirty="0"/>
              <a:t>ενώ στα μέσα και </a:t>
            </a:r>
            <a:r>
              <a:rPr lang="el-GR" dirty="0" err="1"/>
              <a:t>υποαρκτικά</a:t>
            </a:r>
            <a:r>
              <a:rPr lang="el-GR" dirty="0"/>
              <a:t> πλάτη η τροπόπαυση παρατηρείται σε χαμηλότερο υψόμετρο. Από τις γραφικές είναι πολύ εύκολος και ο προσδιορισμός των υπολοίπων στρωμάτων της ατμόσφαιρας.</a:t>
            </a:r>
            <a:endParaRPr lang="en-GB" dirty="0"/>
          </a:p>
        </p:txBody>
      </p:sp>
    </p:spTree>
    <p:extLst>
      <p:ext uri="{BB962C8B-B14F-4D97-AF65-F5344CB8AC3E}">
        <p14:creationId xmlns:p14="http://schemas.microsoft.com/office/powerpoint/2010/main" val="425398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1BF6825-9095-88E2-07C1-15124C2AE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5943"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EEBDD54-C508-991F-114C-E538F6F72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90"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F1224EC-5081-9D49-0E47-1C2C7DD66F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275"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E95BB1D-0D39-B8DD-3781-014F3E84FE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90"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62418567-D430-3BD1-5464-E405C133CE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4"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E61B2C6-11F1-DB6A-874D-15606D3DFAC4}"/>
              </a:ext>
            </a:extLst>
          </p:cNvPr>
          <p:cNvSpPr txBox="1"/>
          <p:nvPr/>
        </p:nvSpPr>
        <p:spPr>
          <a:xfrm>
            <a:off x="6886991" y="192539"/>
            <a:ext cx="5175887" cy="3139321"/>
          </a:xfrm>
          <a:prstGeom prst="rect">
            <a:avLst/>
          </a:prstGeom>
          <a:noFill/>
        </p:spPr>
        <p:txBody>
          <a:bodyPr wrap="square" rtlCol="0">
            <a:spAutoFit/>
          </a:bodyPr>
          <a:lstStyle/>
          <a:p>
            <a:r>
              <a:rPr lang="el-GR" dirty="0"/>
              <a:t>Γνωρίζουμε ότι το μεγαλύτερο ποσοστό του όζοντος βρίσκεται στην στρατόσφαιρα (15-50</a:t>
            </a:r>
            <a:r>
              <a:rPr lang="en-US" dirty="0"/>
              <a:t>km</a:t>
            </a:r>
            <a:r>
              <a:rPr lang="el-GR" dirty="0"/>
              <a:t>) κάτι που επιβεβαιώνεται σε όλες τις γραφικές. Πάνω από τον Ισημερινό, αναμένουμε μικρότερες τιμές λόγω της μεταφοράς αερίων μαζών προς τους πόλους. Επίσης, λόγω της χρονικής μεταβολής της ηλιακής δραστηριότητας μέσα στον χρόνο, αναμένουμε μεγαλύτερες τιμές συγκέντρωσης κατά το χειμώνα κάτι που επίσης βλέπουμε στις γραφικές αν συγκρίνουμε για το ίδιο πλάτος τις τιμές στον άξονα </a:t>
            </a:r>
            <a:r>
              <a:rPr lang="en-US" dirty="0"/>
              <a:t>x </a:t>
            </a:r>
            <a:r>
              <a:rPr lang="el-GR" dirty="0"/>
              <a:t>για κάθε εποχή.</a:t>
            </a:r>
            <a:endParaRPr lang="en-GB" dirty="0"/>
          </a:p>
        </p:txBody>
      </p:sp>
    </p:spTree>
    <p:extLst>
      <p:ext uri="{BB962C8B-B14F-4D97-AF65-F5344CB8AC3E}">
        <p14:creationId xmlns:p14="http://schemas.microsoft.com/office/powerpoint/2010/main" val="349479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7E44B67-E115-3C98-B09A-649C2FBF1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813" y="3624696"/>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15A88BF9-8D5C-5101-16ED-9B7051146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 y="3382673"/>
            <a:ext cx="3297984" cy="3333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8EF911D-706C-C0E3-B6B6-86C4011FC4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8406" y="3382673"/>
            <a:ext cx="3298702" cy="33343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40C1648-994B-2E6A-8F20-D7750C455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4" y="94675"/>
            <a:ext cx="3298702" cy="33343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730E4B3-49BE-D42E-6F7F-D3A0CAD5A0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8405" y="94675"/>
            <a:ext cx="3298702" cy="3334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1AFD62-E206-76B8-D6FC-F395A2479B87}"/>
              </a:ext>
            </a:extLst>
          </p:cNvPr>
          <p:cNvSpPr txBox="1"/>
          <p:nvPr/>
        </p:nvSpPr>
        <p:spPr>
          <a:xfrm>
            <a:off x="7148945" y="277091"/>
            <a:ext cx="4479637" cy="369332"/>
          </a:xfrm>
          <a:prstGeom prst="rect">
            <a:avLst/>
          </a:prstGeom>
          <a:noFill/>
        </p:spPr>
        <p:txBody>
          <a:bodyPr wrap="square" rtlCol="0">
            <a:spAutoFit/>
          </a:bodyPr>
          <a:lstStyle/>
          <a:p>
            <a:r>
              <a:rPr lang="en-US" dirty="0"/>
              <a:t>pressure</a:t>
            </a:r>
            <a:endParaRPr lang="en-GB" dirty="0"/>
          </a:p>
        </p:txBody>
      </p:sp>
    </p:spTree>
    <p:extLst>
      <p:ext uri="{BB962C8B-B14F-4D97-AF65-F5344CB8AC3E}">
        <p14:creationId xmlns:p14="http://schemas.microsoft.com/office/powerpoint/2010/main" val="389781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76DAA38-1AF0-7CC8-C263-AA7F97851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2526"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B02908F-1FF1-BE30-02A5-DD88938DC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90"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4E52C0F-8A37-48C6-48E6-9CB2A11BA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275"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1B35C15-416A-6483-F2C6-A55A558B61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89"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92730E20-6103-B81E-3801-1C37D06B0C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4"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90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A9A4C80-7AD2-D8D1-CE71-25E8DA593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945"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5E95809-1C69-2F62-6593-86C301BF0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91"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D2F1908-81F1-1F9C-6EAC-C25F01F1B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276"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750D0298-829F-C352-2D3E-85830467E8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91"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131F4450-217C-6A96-3E83-EB4B0C1750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5"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ADF8E23-AF74-2FF9-C499-3687EDDAE83E}"/>
              </a:ext>
            </a:extLst>
          </p:cNvPr>
          <p:cNvSpPr txBox="1"/>
          <p:nvPr/>
        </p:nvSpPr>
        <p:spPr>
          <a:xfrm>
            <a:off x="6965576" y="349624"/>
            <a:ext cx="5011271" cy="369332"/>
          </a:xfrm>
          <a:prstGeom prst="rect">
            <a:avLst/>
          </a:prstGeom>
          <a:noFill/>
        </p:spPr>
        <p:txBody>
          <a:bodyPr wrap="square" rtlCol="0">
            <a:spAutoFit/>
          </a:bodyPr>
          <a:lstStyle/>
          <a:p>
            <a:r>
              <a:rPr lang="el-GR" dirty="0"/>
              <a:t>Για το </a:t>
            </a:r>
            <a:endParaRPr lang="en-GB" dirty="0"/>
          </a:p>
        </p:txBody>
      </p:sp>
    </p:spTree>
    <p:extLst>
      <p:ext uri="{BB962C8B-B14F-4D97-AF65-F5344CB8AC3E}">
        <p14:creationId xmlns:p14="http://schemas.microsoft.com/office/powerpoint/2010/main" val="3072515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2C2731E-6BB1-DBD3-E8E9-C891EB318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029"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E66AE95-9BDD-EB0F-05F8-0CA1BEC61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4" y="95400"/>
            <a:ext cx="3376338"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C502E058-CAE7-E2DA-0E7C-294C2BFC0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3422"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DFBAA83E-A1D0-9E89-36C7-9E55F8338D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24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C5870422-5714-D5B2-4349-4EC73D3BAD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3422" y="3429000"/>
            <a:ext cx="3340723"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8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2A05E2E7-18DF-E73D-31B6-910F8BF92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018"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B8A92FF-80CF-4340-049F-33D430D9E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91"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0EC505DD-7EFE-A732-554C-51F04B41F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276"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C7729E31-DB05-C21C-67AA-36FCB74791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91"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3DB0F3DE-F4CD-F759-0367-1BC5CD3644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5"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075431"/>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3F2923"/>
      </a:dk2>
      <a:lt2>
        <a:srgbClr val="E5E2E8"/>
      </a:lt2>
      <a:accent1>
        <a:srgbClr val="81AE4D"/>
      </a:accent1>
      <a:accent2>
        <a:srgbClr val="A2A63B"/>
      </a:accent2>
      <a:accent3>
        <a:srgbClr val="D19632"/>
      </a:accent3>
      <a:accent4>
        <a:srgbClr val="E67252"/>
      </a:accent4>
      <a:accent5>
        <a:srgbClr val="EB728A"/>
      </a:accent5>
      <a:accent6>
        <a:srgbClr val="E652AE"/>
      </a:accent6>
      <a:hlink>
        <a:srgbClr val="8969AE"/>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2392</TotalTime>
  <Words>795</Words>
  <Application>Microsoft Office PowerPoint</Application>
  <PresentationFormat>Ευρεία οθόνη</PresentationFormat>
  <Paragraphs>20</Paragraphs>
  <Slides>16</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16</vt:i4>
      </vt:variant>
    </vt:vector>
  </HeadingPairs>
  <TitlesOfParts>
    <vt:vector size="21" baseType="lpstr">
      <vt:lpstr>Aptos</vt:lpstr>
      <vt:lpstr>Arial</vt:lpstr>
      <vt:lpstr>Avenir Next LT Pro</vt:lpstr>
      <vt:lpstr>Posterama</vt:lpstr>
      <vt:lpstr>SplashVTI</vt:lpstr>
      <vt:lpstr>Εργασία 0</vt:lpstr>
      <vt:lpstr>Μέρος 1ο </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Μέρος 2ο</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Nadia Kairaktidi</dc:creator>
  <cp:lastModifiedBy>ΚΑΪΡΑΚΤΙΔΗ ΚΩΝΣΤΑΝΤΙΝΑ</cp:lastModifiedBy>
  <cp:revision>202</cp:revision>
  <dcterms:created xsi:type="dcterms:W3CDTF">2024-10-22T17:59:14Z</dcterms:created>
  <dcterms:modified xsi:type="dcterms:W3CDTF">2024-10-27T19:58:38Z</dcterms:modified>
</cp:coreProperties>
</file>