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9" r:id="rId1"/>
  </p:sldMasterIdLst>
  <p:sldIdLst>
    <p:sldId id="256" r:id="rId2"/>
    <p:sldId id="257" r:id="rId3"/>
    <p:sldId id="259" r:id="rId4"/>
    <p:sldId id="261"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14076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27305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37649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59142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64954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9/8/21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684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9/8/21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64636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9/8/21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11972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0195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41335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83605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9/8/21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006884703"/>
      </p:ext>
    </p:extLst>
  </p:cSld>
  <p:clrMap bg1="lt1" tx1="dk1" bg2="lt2" tx2="dk2" accent1="accent1" accent2="accent2" accent3="accent3" accent4="accent4" accent5="accent5" accent6="accent6" hlink="hlink" folHlink="folHlink"/>
  <p:sldLayoutIdLst>
    <p:sldLayoutId id="2147484140" r:id="rId1"/>
    <p:sldLayoutId id="2147484141" r:id="rId2"/>
    <p:sldLayoutId id="2147484142" r:id="rId3"/>
    <p:sldLayoutId id="2147484143" r:id="rId4"/>
    <p:sldLayoutId id="2147484144" r:id="rId5"/>
    <p:sldLayoutId id="2147484145" r:id="rId6"/>
    <p:sldLayoutId id="2147484146" r:id="rId7"/>
    <p:sldLayoutId id="2147484147" r:id="rId8"/>
    <p:sldLayoutId id="2147484148" r:id="rId9"/>
    <p:sldLayoutId id="2147484149" r:id="rId10"/>
    <p:sldLayoutId id="21474841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CB5EF-27D5-F647-B485-B176DE7ABD8F}"/>
              </a:ext>
            </a:extLst>
          </p:cNvPr>
          <p:cNvSpPr>
            <a:spLocks noGrp="1"/>
          </p:cNvSpPr>
          <p:nvPr>
            <p:ph type="ctrTitle"/>
          </p:nvPr>
        </p:nvSpPr>
        <p:spPr>
          <a:xfrm>
            <a:off x="1167880" y="1746274"/>
            <a:ext cx="10047768" cy="2145415"/>
          </a:xfrm>
        </p:spPr>
        <p:txBody>
          <a:bodyPr/>
          <a:lstStyle/>
          <a:p>
            <a:r>
              <a:rPr lang="en-IN" sz="6000"/>
              <a:t>Automated leave management system</a:t>
            </a:r>
            <a:endParaRPr lang="en-US" sz="6000"/>
          </a:p>
        </p:txBody>
      </p:sp>
      <p:sp>
        <p:nvSpPr>
          <p:cNvPr id="3" name="Subtitle 2">
            <a:extLst>
              <a:ext uri="{FF2B5EF4-FFF2-40B4-BE49-F238E27FC236}">
                <a16:creationId xmlns:a16="http://schemas.microsoft.com/office/drawing/2014/main" id="{CE5B35CD-3FE5-5845-BD2F-F75EFC74012C}"/>
              </a:ext>
            </a:extLst>
          </p:cNvPr>
          <p:cNvSpPr>
            <a:spLocks noGrp="1"/>
          </p:cNvSpPr>
          <p:nvPr>
            <p:ph type="subTitle" idx="1"/>
          </p:nvPr>
        </p:nvSpPr>
        <p:spPr>
          <a:xfrm>
            <a:off x="309628" y="4317191"/>
            <a:ext cx="6413499" cy="2420069"/>
          </a:xfrm>
        </p:spPr>
        <p:txBody>
          <a:bodyPr>
            <a:noAutofit/>
          </a:bodyPr>
          <a:lstStyle/>
          <a:p>
            <a:pPr algn="l"/>
            <a:r>
              <a:rPr lang="en-IN" sz="2400"/>
              <a:t>Presented by:</a:t>
            </a:r>
          </a:p>
          <a:p>
            <a:pPr algn="l"/>
            <a:r>
              <a:rPr lang="en-IN" sz="2400"/>
              <a:t>Abin Sheldon Jimmington (19USCS15)</a:t>
            </a:r>
          </a:p>
          <a:p>
            <a:pPr algn="l"/>
            <a:r>
              <a:rPr lang="en-IN" sz="2400"/>
              <a:t>Nadha Ashraf (19USCS36)</a:t>
            </a:r>
          </a:p>
          <a:p>
            <a:pPr algn="l"/>
            <a:r>
              <a:rPr lang="en-IN" sz="2400"/>
              <a:t>Pranoy K. C. (19USCS30)</a:t>
            </a:r>
            <a:endParaRPr lang="en-US" sz="2400"/>
          </a:p>
        </p:txBody>
      </p:sp>
      <p:sp>
        <p:nvSpPr>
          <p:cNvPr id="4" name="TextBox 3">
            <a:extLst>
              <a:ext uri="{FF2B5EF4-FFF2-40B4-BE49-F238E27FC236}">
                <a16:creationId xmlns:a16="http://schemas.microsoft.com/office/drawing/2014/main" id="{5F4BE18B-A58B-1B4E-94C1-9F13FAD6C768}"/>
              </a:ext>
            </a:extLst>
          </p:cNvPr>
          <p:cNvSpPr txBox="1"/>
          <p:nvPr/>
        </p:nvSpPr>
        <p:spPr>
          <a:xfrm>
            <a:off x="5746775" y="5111726"/>
            <a:ext cx="5468873" cy="830997"/>
          </a:xfrm>
          <a:prstGeom prst="rect">
            <a:avLst/>
          </a:prstGeom>
          <a:noFill/>
        </p:spPr>
        <p:txBody>
          <a:bodyPr wrap="square" rtlCol="0">
            <a:spAutoFit/>
          </a:bodyPr>
          <a:lstStyle/>
          <a:p>
            <a:pPr algn="r"/>
            <a:r>
              <a:rPr lang="en-IN" sz="2400"/>
              <a:t>Guided by: Miss Anjana</a:t>
            </a:r>
          </a:p>
          <a:p>
            <a:pPr algn="r"/>
            <a:r>
              <a:rPr lang="en-IN" sz="2400"/>
              <a:t>Department of Computer Science</a:t>
            </a:r>
            <a:endParaRPr lang="en-US" sz="2400"/>
          </a:p>
        </p:txBody>
      </p:sp>
    </p:spTree>
    <p:extLst>
      <p:ext uri="{BB962C8B-B14F-4D97-AF65-F5344CB8AC3E}">
        <p14:creationId xmlns:p14="http://schemas.microsoft.com/office/powerpoint/2010/main" val="3347894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C411B-BD71-934A-8C0E-15C20D50EC23}"/>
              </a:ext>
            </a:extLst>
          </p:cNvPr>
          <p:cNvSpPr>
            <a:spLocks noGrp="1"/>
          </p:cNvSpPr>
          <p:nvPr>
            <p:ph type="title"/>
          </p:nvPr>
        </p:nvSpPr>
        <p:spPr/>
        <p:txBody>
          <a:bodyPr/>
          <a:lstStyle/>
          <a:p>
            <a:r>
              <a:rPr lang="en-IN"/>
              <a:t>Introduction  </a:t>
            </a:r>
            <a:endParaRPr lang="en-US"/>
          </a:p>
        </p:txBody>
      </p:sp>
      <p:sp>
        <p:nvSpPr>
          <p:cNvPr id="3" name="Content Placeholder 2">
            <a:extLst>
              <a:ext uri="{FF2B5EF4-FFF2-40B4-BE49-F238E27FC236}">
                <a16:creationId xmlns:a16="http://schemas.microsoft.com/office/drawing/2014/main" id="{EE265C03-7045-CC4A-8E3E-562457C15936}"/>
              </a:ext>
            </a:extLst>
          </p:cNvPr>
          <p:cNvSpPr>
            <a:spLocks noGrp="1"/>
          </p:cNvSpPr>
          <p:nvPr>
            <p:ph idx="1"/>
          </p:nvPr>
        </p:nvSpPr>
        <p:spPr>
          <a:xfrm>
            <a:off x="1069848" y="2320412"/>
            <a:ext cx="10058400" cy="3851787"/>
          </a:xfrm>
        </p:spPr>
        <p:txBody>
          <a:bodyPr>
            <a:normAutofit/>
          </a:bodyPr>
          <a:lstStyle/>
          <a:p>
            <a:r>
              <a:rPr lang="en-US">
                <a:effectLst/>
                <a:ea typeface="Times New Roman" panose="02020603050405020304" pitchFamily="18" charset="0"/>
                <a:cs typeface="Times New Roman" panose="02020603050405020304" pitchFamily="18" charset="0"/>
              </a:rPr>
              <a:t>An online leave management system is a web-based leave management application that automates every step of the employee leave management process without compromising on functionality. Unlike on-premise leave management tools, an online leave management system gives employees the freedom to apply, approve, reject, and manage leave requests from any place, any time, and from any device. </a:t>
            </a:r>
            <a:endParaRPr lang="en-IN">
              <a:effectLst/>
              <a:ea typeface="Times New Roman" panose="02020603050405020304" pitchFamily="18" charset="0"/>
              <a:cs typeface="Times New Roman" panose="02020603050405020304" pitchFamily="18" charset="0"/>
            </a:endParaRPr>
          </a:p>
          <a:p>
            <a:endParaRPr lang="en-IN">
              <a:effectLst/>
              <a:ea typeface="Times New Roman" panose="02020603050405020304" pitchFamily="18" charset="0"/>
              <a:cs typeface="Times New Roman" panose="02020603050405020304" pitchFamily="18" charset="0"/>
            </a:endParaRPr>
          </a:p>
          <a:p>
            <a:pPr marL="0" indent="0">
              <a:buNone/>
            </a:pPr>
            <a:endParaRPr lang="en-IN">
              <a:effectLst/>
              <a:ea typeface="Times New Roman" panose="02020603050405020304" pitchFamily="18" charset="0"/>
              <a:cs typeface="Times New Roman" panose="02020603050405020304" pitchFamily="18" charset="0"/>
            </a:endParaRPr>
          </a:p>
          <a:p>
            <a:pPr marL="0" indent="0">
              <a:buNone/>
            </a:pPr>
            <a:endParaRPr lang="en-US"/>
          </a:p>
        </p:txBody>
      </p:sp>
    </p:spTree>
    <p:extLst>
      <p:ext uri="{BB962C8B-B14F-4D97-AF65-F5344CB8AC3E}">
        <p14:creationId xmlns:p14="http://schemas.microsoft.com/office/powerpoint/2010/main" val="978935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0C83F-62D0-8843-9AE3-934CAA30E869}"/>
              </a:ext>
            </a:extLst>
          </p:cNvPr>
          <p:cNvSpPr>
            <a:spLocks noGrp="1"/>
          </p:cNvSpPr>
          <p:nvPr>
            <p:ph type="title"/>
          </p:nvPr>
        </p:nvSpPr>
        <p:spPr/>
        <p:txBody>
          <a:bodyPr/>
          <a:lstStyle/>
          <a:p>
            <a:r>
              <a:rPr lang="en-IN"/>
              <a:t>Existing System</a:t>
            </a:r>
            <a:endParaRPr lang="en-US"/>
          </a:p>
        </p:txBody>
      </p:sp>
      <p:sp>
        <p:nvSpPr>
          <p:cNvPr id="3" name="Content Placeholder 2">
            <a:extLst>
              <a:ext uri="{FF2B5EF4-FFF2-40B4-BE49-F238E27FC236}">
                <a16:creationId xmlns:a16="http://schemas.microsoft.com/office/drawing/2014/main" id="{2A070326-A8C9-0147-9031-505EEAF16D02}"/>
              </a:ext>
            </a:extLst>
          </p:cNvPr>
          <p:cNvSpPr>
            <a:spLocks noGrp="1"/>
          </p:cNvSpPr>
          <p:nvPr>
            <p:ph idx="1"/>
          </p:nvPr>
        </p:nvSpPr>
        <p:spPr/>
        <p:txBody>
          <a:bodyPr>
            <a:normAutofit/>
          </a:bodyPr>
          <a:lstStyle/>
          <a:p>
            <a:pPr marL="0" indent="0">
              <a:buNone/>
            </a:pPr>
            <a:r>
              <a:rPr lang="en-IN" sz="2400"/>
              <a:t>The existing system of leave management requires the employees to apply for leave manually by personally contacting the heads of their departments.</a:t>
            </a:r>
          </a:p>
          <a:p>
            <a:pPr marL="0" indent="0">
              <a:buNone/>
            </a:pPr>
            <a:r>
              <a:rPr lang="en-IN" sz="2400"/>
              <a:t>The HOD then approves the leave application and manually alters the timetable to accomodate the absence of that teacher by distributing his or her classes to other available faculty members . </a:t>
            </a:r>
            <a:endParaRPr lang="en-US" sz="2400"/>
          </a:p>
        </p:txBody>
      </p:sp>
    </p:spTree>
    <p:extLst>
      <p:ext uri="{BB962C8B-B14F-4D97-AF65-F5344CB8AC3E}">
        <p14:creationId xmlns:p14="http://schemas.microsoft.com/office/powerpoint/2010/main" val="3821966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9D9C1D8-7AD5-F943-B867-6369944E7131}"/>
              </a:ext>
            </a:extLst>
          </p:cNvPr>
          <p:cNvSpPr txBox="1">
            <a:spLocks noGrp="1"/>
          </p:cNvSpPr>
          <p:nvPr>
            <p:ph type="title"/>
          </p:nvPr>
        </p:nvSpPr>
        <p:spPr>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t>Disadvantages of Existing System</a:t>
            </a:r>
            <a:endParaRPr lang="en-US"/>
          </a:p>
        </p:txBody>
      </p:sp>
      <p:sp>
        <p:nvSpPr>
          <p:cNvPr id="3" name="Content Placeholder 2">
            <a:extLst>
              <a:ext uri="{FF2B5EF4-FFF2-40B4-BE49-F238E27FC236}">
                <a16:creationId xmlns:a16="http://schemas.microsoft.com/office/drawing/2014/main" id="{A25F925B-4728-384F-B1F8-97B297F1A00D}"/>
              </a:ext>
            </a:extLst>
          </p:cNvPr>
          <p:cNvSpPr>
            <a:spLocks noGrp="1"/>
          </p:cNvSpPr>
          <p:nvPr>
            <p:ph idx="1"/>
          </p:nvPr>
        </p:nvSpPr>
        <p:spPr>
          <a:xfrm>
            <a:off x="911098" y="2299245"/>
            <a:ext cx="10058400" cy="3851787"/>
          </a:xfrm>
        </p:spPr>
        <p:txBody>
          <a:bodyPr>
            <a:normAutofit/>
          </a:bodyPr>
          <a:lstStyle/>
          <a:p>
            <a:r>
              <a:rPr lang="en-IN" sz="2400"/>
              <a:t> More man power.</a:t>
            </a:r>
          </a:p>
          <a:p>
            <a:r>
              <a:rPr lang="en-IN" sz="2400"/>
              <a:t>Time consuming.</a:t>
            </a:r>
          </a:p>
          <a:p>
            <a:r>
              <a:rPr lang="en-IN" sz="2400"/>
              <a:t>Consumes large volume of paper work.</a:t>
            </a:r>
          </a:p>
          <a:p>
            <a:r>
              <a:rPr lang="en-IN" sz="2400"/>
              <a:t>Needs manual calculations.</a:t>
            </a:r>
          </a:p>
          <a:p>
            <a:r>
              <a:rPr lang="en-IN" sz="2400"/>
              <a:t>To avoid all these limitations and make the working more accurately the system needs to be computerized in a better way.</a:t>
            </a:r>
            <a:endParaRPr lang="en-US" sz="2400"/>
          </a:p>
        </p:txBody>
      </p:sp>
    </p:spTree>
    <p:extLst>
      <p:ext uri="{BB962C8B-B14F-4D97-AF65-F5344CB8AC3E}">
        <p14:creationId xmlns:p14="http://schemas.microsoft.com/office/powerpoint/2010/main" val="2783183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5B0DD-361C-384E-A59E-979D9FDA2730}"/>
              </a:ext>
            </a:extLst>
          </p:cNvPr>
          <p:cNvSpPr>
            <a:spLocks noGrp="1"/>
          </p:cNvSpPr>
          <p:nvPr>
            <p:ph type="title"/>
          </p:nvPr>
        </p:nvSpPr>
        <p:spPr>
          <a:xfrm>
            <a:off x="1056654" y="534389"/>
            <a:ext cx="10058400" cy="1609344"/>
          </a:xfrm>
        </p:spPr>
        <p:txBody>
          <a:bodyPr/>
          <a:lstStyle/>
          <a:p>
            <a:r>
              <a:rPr lang="en-IN"/>
              <a:t>Proposed System</a:t>
            </a:r>
            <a:endParaRPr lang="en-US"/>
          </a:p>
        </p:txBody>
      </p:sp>
      <p:sp>
        <p:nvSpPr>
          <p:cNvPr id="3" name="Content Placeholder 2">
            <a:extLst>
              <a:ext uri="{FF2B5EF4-FFF2-40B4-BE49-F238E27FC236}">
                <a16:creationId xmlns:a16="http://schemas.microsoft.com/office/drawing/2014/main" id="{30C59876-CEB3-1141-AF62-B7F11948EC49}"/>
              </a:ext>
            </a:extLst>
          </p:cNvPr>
          <p:cNvSpPr>
            <a:spLocks noGrp="1"/>
          </p:cNvSpPr>
          <p:nvPr>
            <p:ph idx="1"/>
          </p:nvPr>
        </p:nvSpPr>
        <p:spPr>
          <a:xfrm>
            <a:off x="538094" y="2000250"/>
            <a:ext cx="11413020" cy="4323361"/>
          </a:xfrm>
        </p:spPr>
        <p:txBody>
          <a:bodyPr>
            <a:noAutofit/>
          </a:bodyPr>
          <a:lstStyle/>
          <a:p>
            <a:r>
              <a:rPr lang="en-IN" sz="2000"/>
              <a:t> Our proposed system is an automated leave management system that computerizes the process of applying for and approving a leave of absence and making necessary changes to the schedule accordingly.</a:t>
            </a:r>
          </a:p>
          <a:p>
            <a:r>
              <a:rPr lang="en-IN" sz="2000"/>
              <a:t>The system stores the timetables for all the classes before hand. A faculty member applies for a leave and once leave is approved, the system automatically adjusts the timetable to accommodate the absence of that faculty member by assigning it to another member who is available at that time.  
This avoids the hassle of manually examining the timetables and assigning substitute teachers based on availability. This system thus ensures that no class is left unmonitored during class hours.</a:t>
            </a:r>
            <a:endParaRPr lang="en-US" sz="2000"/>
          </a:p>
        </p:txBody>
      </p:sp>
    </p:spTree>
    <p:extLst>
      <p:ext uri="{BB962C8B-B14F-4D97-AF65-F5344CB8AC3E}">
        <p14:creationId xmlns:p14="http://schemas.microsoft.com/office/powerpoint/2010/main" val="2724871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E8F6-FF43-9740-A077-2AB66A3B26AE}"/>
              </a:ext>
            </a:extLst>
          </p:cNvPr>
          <p:cNvSpPr>
            <a:spLocks noGrp="1"/>
          </p:cNvSpPr>
          <p:nvPr>
            <p:ph type="title"/>
          </p:nvPr>
        </p:nvSpPr>
        <p:spPr/>
        <p:txBody>
          <a:bodyPr/>
          <a:lstStyle/>
          <a:p>
            <a:r>
              <a:rPr lang="en-IN"/>
              <a:t>Advantages of Proposed System</a:t>
            </a:r>
            <a:endParaRPr lang="en-US"/>
          </a:p>
        </p:txBody>
      </p:sp>
      <p:sp>
        <p:nvSpPr>
          <p:cNvPr id="3" name="Content Placeholder 2">
            <a:extLst>
              <a:ext uri="{FF2B5EF4-FFF2-40B4-BE49-F238E27FC236}">
                <a16:creationId xmlns:a16="http://schemas.microsoft.com/office/drawing/2014/main" id="{F32BC1ED-CCA9-E943-81F1-0B6A04B570C8}"/>
              </a:ext>
            </a:extLst>
          </p:cNvPr>
          <p:cNvSpPr>
            <a:spLocks noGrp="1"/>
          </p:cNvSpPr>
          <p:nvPr>
            <p:ph idx="1"/>
          </p:nvPr>
        </p:nvSpPr>
        <p:spPr>
          <a:xfrm>
            <a:off x="1141413" y="2412999"/>
            <a:ext cx="9905998" cy="3124201"/>
          </a:xfrm>
        </p:spPr>
        <p:txBody>
          <a:bodyPr>
            <a:normAutofit/>
          </a:bodyPr>
          <a:lstStyle/>
          <a:p>
            <a:r>
              <a:rPr lang="en-IN" sz="2400"/>
              <a:t> More efficient </a:t>
            </a:r>
          </a:p>
          <a:p>
            <a:r>
              <a:rPr lang="en-IN" sz="2400"/>
              <a:t>Less time consuming</a:t>
            </a:r>
          </a:p>
          <a:p>
            <a:r>
              <a:rPr lang="en-IN" sz="2400"/>
              <a:t>This web application can be accessed at anytime and anywhere</a:t>
            </a:r>
          </a:p>
          <a:p>
            <a:r>
              <a:rPr lang="en-IN" sz="2400"/>
              <a:t>Since the timetables automatically alters itself it requires less manual labor.</a:t>
            </a:r>
          </a:p>
          <a:p>
            <a:r>
              <a:rPr lang="en-IN" sz="2400"/>
              <a:t> Less scope for human error.</a:t>
            </a:r>
            <a:endParaRPr lang="en-US" sz="2400"/>
          </a:p>
        </p:txBody>
      </p:sp>
    </p:spTree>
    <p:extLst>
      <p:ext uri="{BB962C8B-B14F-4D97-AF65-F5344CB8AC3E}">
        <p14:creationId xmlns:p14="http://schemas.microsoft.com/office/powerpoint/2010/main" val="844582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F6885-E28F-6041-A078-57EF5FC80745}"/>
              </a:ext>
            </a:extLst>
          </p:cNvPr>
          <p:cNvSpPr>
            <a:spLocks noGrp="1"/>
          </p:cNvSpPr>
          <p:nvPr>
            <p:ph type="title"/>
          </p:nvPr>
        </p:nvSpPr>
        <p:spPr>
          <a:xfrm>
            <a:off x="376378" y="505636"/>
            <a:ext cx="10176436" cy="1008180"/>
          </a:xfrm>
        </p:spPr>
        <p:txBody>
          <a:bodyPr>
            <a:normAutofit fontScale="90000"/>
          </a:bodyPr>
          <a:lstStyle/>
          <a:p>
            <a:r>
              <a:rPr lang="en-IN"/>
              <a:t>Software And hardware specifications</a:t>
            </a:r>
            <a:endParaRPr lang="en-US"/>
          </a:p>
        </p:txBody>
      </p:sp>
      <p:sp>
        <p:nvSpPr>
          <p:cNvPr id="3" name="Content Placeholder 2">
            <a:extLst>
              <a:ext uri="{FF2B5EF4-FFF2-40B4-BE49-F238E27FC236}">
                <a16:creationId xmlns:a16="http://schemas.microsoft.com/office/drawing/2014/main" id="{B7533361-B2A6-284B-A5E9-9D797DB5E59A}"/>
              </a:ext>
            </a:extLst>
          </p:cNvPr>
          <p:cNvSpPr>
            <a:spLocks noGrp="1"/>
          </p:cNvSpPr>
          <p:nvPr>
            <p:ph idx="1"/>
          </p:nvPr>
        </p:nvSpPr>
        <p:spPr>
          <a:xfrm>
            <a:off x="1657154" y="2048719"/>
            <a:ext cx="7079512" cy="1498324"/>
          </a:xfrm>
        </p:spPr>
        <p:txBody>
          <a:bodyPr>
            <a:noAutofit/>
          </a:bodyPr>
          <a:lstStyle/>
          <a:p>
            <a:pPr marL="0" indent="0">
              <a:buNone/>
            </a:pPr>
            <a:r>
              <a:rPr lang="en-IN" sz="2400"/>
              <a:t>   </a:t>
            </a:r>
          </a:p>
          <a:p>
            <a:pPr marL="0" indent="0">
              <a:buNone/>
            </a:pPr>
            <a:r>
              <a:rPr lang="en-IN" sz="2400"/>
              <a:t>Front End                :   HTML5, CSS, Java Script                   Back End                 :   PHP, MYSQL              Operating system  :   Windows 7 or above</a:t>
            </a:r>
            <a:endParaRPr lang="en-US" sz="2400"/>
          </a:p>
        </p:txBody>
      </p:sp>
      <p:sp>
        <p:nvSpPr>
          <p:cNvPr id="4" name="TextBox 3">
            <a:extLst>
              <a:ext uri="{FF2B5EF4-FFF2-40B4-BE49-F238E27FC236}">
                <a16:creationId xmlns:a16="http://schemas.microsoft.com/office/drawing/2014/main" id="{8F9E917E-6770-2C4C-BCA8-7A554A728CA6}"/>
              </a:ext>
            </a:extLst>
          </p:cNvPr>
          <p:cNvSpPr txBox="1"/>
          <p:nvPr/>
        </p:nvSpPr>
        <p:spPr>
          <a:xfrm>
            <a:off x="1120411" y="4008202"/>
            <a:ext cx="8543261" cy="769441"/>
          </a:xfrm>
          <a:prstGeom prst="rect">
            <a:avLst/>
          </a:prstGeom>
          <a:noFill/>
        </p:spPr>
        <p:txBody>
          <a:bodyPr wrap="square" rtlCol="0">
            <a:spAutoFit/>
          </a:bodyPr>
          <a:lstStyle/>
          <a:p>
            <a:pPr algn="l"/>
            <a:r>
              <a:rPr lang="en-IN" sz="4400">
                <a:latin typeface="+mj-lt"/>
              </a:rPr>
              <a:t>Hardware Requirements </a:t>
            </a:r>
            <a:endParaRPr lang="en-US" sz="4400">
              <a:latin typeface="+mj-lt"/>
            </a:endParaRPr>
          </a:p>
        </p:txBody>
      </p:sp>
      <p:sp>
        <p:nvSpPr>
          <p:cNvPr id="5" name="TextBox 4">
            <a:extLst>
              <a:ext uri="{FF2B5EF4-FFF2-40B4-BE49-F238E27FC236}">
                <a16:creationId xmlns:a16="http://schemas.microsoft.com/office/drawing/2014/main" id="{E447A346-9FE7-A24C-B019-7D4AA1ED749D}"/>
              </a:ext>
            </a:extLst>
          </p:cNvPr>
          <p:cNvSpPr txBox="1"/>
          <p:nvPr/>
        </p:nvSpPr>
        <p:spPr>
          <a:xfrm>
            <a:off x="1740643" y="4887268"/>
            <a:ext cx="7302795" cy="1200329"/>
          </a:xfrm>
          <a:prstGeom prst="rect">
            <a:avLst/>
          </a:prstGeom>
          <a:noFill/>
        </p:spPr>
        <p:txBody>
          <a:bodyPr wrap="square" rtlCol="0">
            <a:spAutoFit/>
          </a:bodyPr>
          <a:lstStyle/>
          <a:p>
            <a:pPr algn="l"/>
            <a:r>
              <a:rPr lang="en-IN" sz="2400"/>
              <a:t>Processor		 	:  64 bit
RAM			            :  Min 3 GB
Hard Disk			:  10 GB</a:t>
            </a:r>
            <a:endParaRPr lang="en-US" sz="2400"/>
          </a:p>
        </p:txBody>
      </p:sp>
      <p:sp>
        <p:nvSpPr>
          <p:cNvPr id="6" name="TextBox 5">
            <a:extLst>
              <a:ext uri="{FF2B5EF4-FFF2-40B4-BE49-F238E27FC236}">
                <a16:creationId xmlns:a16="http://schemas.microsoft.com/office/drawing/2014/main" id="{1803D395-FABE-284C-96B5-9BC386D46220}"/>
              </a:ext>
            </a:extLst>
          </p:cNvPr>
          <p:cNvSpPr txBox="1"/>
          <p:nvPr/>
        </p:nvSpPr>
        <p:spPr>
          <a:xfrm>
            <a:off x="1120411" y="1663999"/>
            <a:ext cx="7833041" cy="769441"/>
          </a:xfrm>
          <a:prstGeom prst="rect">
            <a:avLst/>
          </a:prstGeom>
          <a:noFill/>
        </p:spPr>
        <p:txBody>
          <a:bodyPr wrap="square" rtlCol="0">
            <a:spAutoFit/>
          </a:bodyPr>
          <a:lstStyle/>
          <a:p>
            <a:pPr algn="l"/>
            <a:r>
              <a:rPr lang="en-IN" sz="4400">
                <a:latin typeface="+mj-lt"/>
              </a:rPr>
              <a:t>Software Requirements </a:t>
            </a:r>
          </a:p>
        </p:txBody>
      </p:sp>
    </p:spTree>
    <p:extLst>
      <p:ext uri="{BB962C8B-B14F-4D97-AF65-F5344CB8AC3E}">
        <p14:creationId xmlns:p14="http://schemas.microsoft.com/office/powerpoint/2010/main" val="3732925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D2432-F855-B64F-A7E1-66C8A9921834}"/>
              </a:ext>
            </a:extLst>
          </p:cNvPr>
          <p:cNvSpPr>
            <a:spLocks noGrp="1"/>
          </p:cNvSpPr>
          <p:nvPr>
            <p:ph type="title"/>
          </p:nvPr>
        </p:nvSpPr>
        <p:spPr>
          <a:xfrm>
            <a:off x="1051560" y="1110054"/>
            <a:ext cx="6558608" cy="4580300"/>
          </a:xfrm>
        </p:spPr>
        <p:txBody>
          <a:bodyPr vert="horz" lIns="91440" tIns="45720" rIns="91440" bIns="45720" rtlCol="0" anchor="ctr">
            <a:noAutofit/>
          </a:bodyPr>
          <a:lstStyle/>
          <a:p>
            <a:pPr algn="r">
              <a:lnSpc>
                <a:spcPct val="80000"/>
              </a:lnSpc>
            </a:pPr>
            <a:r>
              <a:rPr lang="en-US" sz="8800" b="0" i="0">
                <a:blipFill dpi="0" rotWithShape="1">
                  <a:blip r:embed="rId2"/>
                  <a:srcRect/>
                  <a:tile tx="6350" ty="-127000" sx="65000" sy="64000" flip="none" algn="tl"/>
                </a:blipFill>
              </a:rPr>
              <a:t>Thank You</a:t>
            </a:r>
          </a:p>
        </p:txBody>
      </p:sp>
    </p:spTree>
    <p:extLst>
      <p:ext uri="{BB962C8B-B14F-4D97-AF65-F5344CB8AC3E}">
        <p14:creationId xmlns:p14="http://schemas.microsoft.com/office/powerpoint/2010/main" val="9077490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Automated leave management system</vt:lpstr>
      <vt:lpstr>Introduction  </vt:lpstr>
      <vt:lpstr>Existing System</vt:lpstr>
      <vt:lpstr>Disadvantages of Existing System</vt:lpstr>
      <vt:lpstr>Proposed System</vt:lpstr>
      <vt:lpstr>Advantages of Proposed System</vt:lpstr>
      <vt:lpstr>Software And hardware specifications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shamlaashraf123@gmail.com</dc:creator>
  <cp:lastModifiedBy>Nadha Ashraf</cp:lastModifiedBy>
  <cp:revision>2</cp:revision>
  <dcterms:created xsi:type="dcterms:W3CDTF">2021-09-06T07:25:38Z</dcterms:created>
  <dcterms:modified xsi:type="dcterms:W3CDTF">2021-09-08T08:07:25Z</dcterms:modified>
</cp:coreProperties>
</file>