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 Bold" charset="1" panose="020B0802030000000004"/>
      <p:regular r:id="rId21"/>
    </p:embeddedFont>
    <p:embeddedFont>
      <p:font typeface="Open Sans Semi-Bold" charset="1" panose="00000000000000000000"/>
      <p:regular r:id="rId22"/>
    </p:embeddedFont>
    <p:embeddedFont>
      <p:font typeface="Open Sans Bold" charset="1" panose="00000000000000000000"/>
      <p:regular r:id="rId23"/>
    </p:embeddedFont>
    <p:embeddedFont>
      <p:font typeface="Open Sans" charset="1" panose="00000000000000000000"/>
      <p:regular r:id="rId24"/>
    </p:embeddedFont>
    <p:embeddedFont>
      <p:font typeface="Open Sans Medium" charset="1" panose="00000000000000000000"/>
      <p:regular r:id="rId25"/>
    </p:embeddedFont>
    <p:embeddedFont>
      <p:font typeface="Inter Medium" charset="1" panose="02000503000000020004"/>
      <p:regular r:id="rId26"/>
    </p:embeddedFont>
    <p:embeddedFont>
      <p:font typeface="Inter Ultra-Bold" charset="1" panose="020005030000000200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• Akurasi: Seberapa sering model memprediksi dengan benar</a:t>
            </a:r>
          </a:p>
          <a:p>
            <a:r>
              <a:rPr lang="en-US"/>
              <a:t>• Precision: Seberapa akurat model dalam memprediksi kanker ganas</a:t>
            </a:r>
          </a:p>
          <a:p>
            <a:r>
              <a:rPr lang="en-US"/>
              <a:t>• Recall (Sensitivity): Seberapa baik model mendeteksi kanker ganas</a:t>
            </a:r>
          </a:p>
          <a:p>
            <a:r>
              <a:rPr lang="en-US"/>
              <a:t>• Confusion Matrix: Melihat kesalahan prediksi</a:t>
            </a:r>
          </a:p>
          <a:p>
            <a:r>
              <a:rPr lang="en-US"/>
              <a:t/>
            </a:r>
          </a:p>
          <a:p>
            <a:r>
              <a:rPr lang="en-US"/>
              <a:t>Hasil Evaluasi:</a:t>
            </a:r>
          </a:p>
          <a:p>
            <a:r>
              <a:rPr lang="en-US"/>
              <a:t>• Logistic Regression → Akurasi 98%</a:t>
            </a:r>
          </a:p>
          <a:p>
            <a:r>
              <a:rPr lang="en-US"/>
              <a:t>• Random Forest → Akurasi 95% (Model terbaik)</a:t>
            </a:r>
          </a:p>
          <a:p>
            <a:r>
              <a:rPr lang="en-US"/>
              <a:t>• SVC → Akurasi 97%</a:t>
            </a:r>
          </a:p>
          <a:p>
            <a:r>
              <a:rPr lang="en-US"/>
              <a:t>• KNN → Akurasi 95%</a:t>
            </a:r>
          </a:p>
          <a:p>
            <a:r>
              <a:rPr lang="en-US"/>
              <a:t/>
            </a:r>
          </a:p>
          <a:p>
            <a:r>
              <a:rPr lang="en-US"/>
              <a:t>• Random Forest memiliki hasil terbaik dengan FN rendah.</a:t>
            </a:r>
          </a:p>
          <a:p>
            <a:r>
              <a:rPr lang="en-US"/>
              <a:t>• Model ini cocok digunakan dalam diagnosis karena minim kesalahan.</a:t>
            </a:r>
          </a:p>
          <a:p>
            <a:r>
              <a:rPr lang="en-US"/>
              <a:t>• Logistic Regression, SVC, dan KNN memiliki performa baik, tetapi kurang optimal.</a:t>
            </a:r>
          </a:p>
          <a:p>
            <a:r>
              <a:rPr lang="en-US"/>
              <a:t>• False Negative harus diminimalkan untuk menghindari kesalahan diagnosis.</a:t>
            </a:r>
          </a:p>
          <a:p>
            <a:r>
              <a:rPr lang="en-US"/>
              <a:t/>
            </a:r>
          </a:p>
          <a:p>
            <a:r>
              <a:rPr lang="en-US"/>
              <a:t>Kesimpulan: Machine Learning dapat membantu dalam diagnosis kanker payudara, dengan Random Forest sebagai model terbaik dalam penelitian ini.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://github.com/nadhafitri17/Breast-Cancer-Classification.git" TargetMode="External" Type="http://schemas.openxmlformats.org/officeDocument/2006/relationships/hyperlink"/><Relationship Id="rId5" Target="http://linkedin.com/in/nadhafitri" TargetMode="External" Type="http://schemas.openxmlformats.org/officeDocument/2006/relationships/hyperlink"/><Relationship Id="rId6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85978" y="1231643"/>
            <a:ext cx="4758515" cy="475851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044693" y="9258300"/>
            <a:ext cx="447675" cy="44767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972039" y="656036"/>
            <a:ext cx="1241303" cy="575606"/>
            <a:chOff x="0" y="0"/>
            <a:chExt cx="326928" cy="15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6928" cy="151600"/>
            </a:xfrm>
            <a:custGeom>
              <a:avLst/>
              <a:gdLst/>
              <a:ahLst/>
              <a:cxnLst/>
              <a:rect r="r" b="b" t="t" l="l"/>
              <a:pathLst>
                <a:path h="151600" w="326928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48939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81075" y="2741171"/>
            <a:ext cx="15611616" cy="51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55"/>
              </a:lnSpc>
            </a:pPr>
            <a:r>
              <a:rPr lang="en-US" sz="9825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BREAST CANCER CLASSIFICATION USING MACHINE LEARNING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60878" y="9212898"/>
            <a:ext cx="259842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NADHA FITRI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0"/>
            <a:ext cx="5017805" cy="3448155"/>
            <a:chOff x="0" y="0"/>
            <a:chExt cx="1321562" cy="9081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908156"/>
            </a:xfrm>
            <a:custGeom>
              <a:avLst/>
              <a:gdLst/>
              <a:ahLst/>
              <a:cxnLst/>
              <a:rect r="r" b="b" t="t" l="l"/>
              <a:pathLst>
                <a:path h="908156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908156"/>
                  </a:lnTo>
                  <a:lnTo>
                    <a:pt x="0" y="908156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955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030629"/>
            <a:ext cx="11010340" cy="5404513"/>
          </a:xfrm>
          <a:custGeom>
            <a:avLst/>
            <a:gdLst/>
            <a:ahLst/>
            <a:cxnLst/>
            <a:rect r="r" b="b" t="t" l="l"/>
            <a:pathLst>
              <a:path h="5404513" w="11010340">
                <a:moveTo>
                  <a:pt x="0" y="0"/>
                </a:moveTo>
                <a:lnTo>
                  <a:pt x="11010340" y="0"/>
                </a:lnTo>
                <a:lnTo>
                  <a:pt x="11010340" y="5404513"/>
                </a:lnTo>
                <a:lnTo>
                  <a:pt x="0" y="5404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941368" y="1028700"/>
            <a:ext cx="7832282" cy="6113000"/>
          </a:xfrm>
          <a:custGeom>
            <a:avLst/>
            <a:gdLst/>
            <a:ahLst/>
            <a:cxnLst/>
            <a:rect r="r" b="b" t="t" l="l"/>
            <a:pathLst>
              <a:path h="6113000" w="7832282">
                <a:moveTo>
                  <a:pt x="0" y="0"/>
                </a:moveTo>
                <a:lnTo>
                  <a:pt x="7832282" y="0"/>
                </a:lnTo>
                <a:lnTo>
                  <a:pt x="7832282" y="6113000"/>
                </a:lnTo>
                <a:lnTo>
                  <a:pt x="0" y="6113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33475"/>
            <a:ext cx="12241495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EVALUATION AND VISUALIZATION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51915"/>
            <a:ext cx="68188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RANDOM FOREST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057113" y="8980699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0"/>
            <a:ext cx="5017805" cy="3726593"/>
            <a:chOff x="0" y="0"/>
            <a:chExt cx="1321562" cy="98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981490"/>
            </a:xfrm>
            <a:custGeom>
              <a:avLst/>
              <a:gdLst/>
              <a:ahLst/>
              <a:cxnLst/>
              <a:rect r="r" b="b" t="t" l="l"/>
              <a:pathLst>
                <a:path h="981490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981490"/>
                  </a:lnTo>
                  <a:lnTo>
                    <a:pt x="0" y="981490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1029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3919889"/>
            <a:ext cx="11982952" cy="5799281"/>
          </a:xfrm>
          <a:custGeom>
            <a:avLst/>
            <a:gdLst/>
            <a:ahLst/>
            <a:cxnLst/>
            <a:rect r="r" b="b" t="t" l="l"/>
            <a:pathLst>
              <a:path h="5799281" w="11982952">
                <a:moveTo>
                  <a:pt x="0" y="0"/>
                </a:moveTo>
                <a:lnTo>
                  <a:pt x="11982952" y="0"/>
                </a:lnTo>
                <a:lnTo>
                  <a:pt x="11982952" y="5799280"/>
                </a:lnTo>
                <a:lnTo>
                  <a:pt x="0" y="5799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133475"/>
            <a:ext cx="12241495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EVALUATION AND VISUALIZATION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020294" y="1215618"/>
            <a:ext cx="7753356" cy="5603911"/>
          </a:xfrm>
          <a:custGeom>
            <a:avLst/>
            <a:gdLst/>
            <a:ahLst/>
            <a:cxnLst/>
            <a:rect r="r" b="b" t="t" l="l"/>
            <a:pathLst>
              <a:path h="5603911" w="7753356">
                <a:moveTo>
                  <a:pt x="0" y="0"/>
                </a:moveTo>
                <a:lnTo>
                  <a:pt x="7753356" y="0"/>
                </a:lnTo>
                <a:lnTo>
                  <a:pt x="7753356" y="5603911"/>
                </a:lnTo>
                <a:lnTo>
                  <a:pt x="0" y="5603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051915"/>
            <a:ext cx="68188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LOGISTIC REGRESSION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118713" y="880385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0"/>
            <a:ext cx="5017805" cy="3269085"/>
            <a:chOff x="0" y="0"/>
            <a:chExt cx="1321562" cy="860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860994"/>
            </a:xfrm>
            <a:custGeom>
              <a:avLst/>
              <a:gdLst/>
              <a:ahLst/>
              <a:cxnLst/>
              <a:rect r="r" b="b" t="t" l="l"/>
              <a:pathLst>
                <a:path h="860994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860994"/>
                  </a:lnTo>
                  <a:lnTo>
                    <a:pt x="0" y="86099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908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3875183"/>
            <a:ext cx="11608163" cy="5673653"/>
          </a:xfrm>
          <a:custGeom>
            <a:avLst/>
            <a:gdLst/>
            <a:ahLst/>
            <a:cxnLst/>
            <a:rect r="r" b="b" t="t" l="l"/>
            <a:pathLst>
              <a:path h="5673653" w="11608163">
                <a:moveTo>
                  <a:pt x="0" y="0"/>
                </a:moveTo>
                <a:lnTo>
                  <a:pt x="11608163" y="0"/>
                </a:lnTo>
                <a:lnTo>
                  <a:pt x="11608163" y="5673652"/>
                </a:lnTo>
                <a:lnTo>
                  <a:pt x="0" y="5673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31564" y="1387961"/>
            <a:ext cx="7742086" cy="5601476"/>
          </a:xfrm>
          <a:custGeom>
            <a:avLst/>
            <a:gdLst/>
            <a:ahLst/>
            <a:cxnLst/>
            <a:rect r="r" b="b" t="t" l="l"/>
            <a:pathLst>
              <a:path h="5601476" w="7742086">
                <a:moveTo>
                  <a:pt x="0" y="0"/>
                </a:moveTo>
                <a:lnTo>
                  <a:pt x="7742086" y="0"/>
                </a:lnTo>
                <a:lnTo>
                  <a:pt x="7742086" y="5601476"/>
                </a:lnTo>
                <a:lnTo>
                  <a:pt x="0" y="5601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33475"/>
            <a:ext cx="12241495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EVALUATION AND VISUALIZATION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51915"/>
            <a:ext cx="68188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SUPPORT VECTOR MACHINE (SVM)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128238" y="880385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0"/>
            <a:ext cx="5017805" cy="3070860"/>
            <a:chOff x="0" y="0"/>
            <a:chExt cx="1321562" cy="808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808786"/>
            </a:xfrm>
            <a:custGeom>
              <a:avLst/>
              <a:gdLst/>
              <a:ahLst/>
              <a:cxnLst/>
              <a:rect r="r" b="b" t="t" l="l"/>
              <a:pathLst>
                <a:path h="808786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808786"/>
                  </a:lnTo>
                  <a:lnTo>
                    <a:pt x="0" y="808786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85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3785859"/>
            <a:ext cx="11950748" cy="5816588"/>
          </a:xfrm>
          <a:custGeom>
            <a:avLst/>
            <a:gdLst/>
            <a:ahLst/>
            <a:cxnLst/>
            <a:rect r="r" b="b" t="t" l="l"/>
            <a:pathLst>
              <a:path h="5816588" w="11950748">
                <a:moveTo>
                  <a:pt x="0" y="0"/>
                </a:moveTo>
                <a:lnTo>
                  <a:pt x="11950748" y="0"/>
                </a:lnTo>
                <a:lnTo>
                  <a:pt x="11950748" y="5816589"/>
                </a:lnTo>
                <a:lnTo>
                  <a:pt x="0" y="581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28296" y="1269641"/>
            <a:ext cx="8045354" cy="5591715"/>
          </a:xfrm>
          <a:custGeom>
            <a:avLst/>
            <a:gdLst/>
            <a:ahLst/>
            <a:cxnLst/>
            <a:rect r="r" b="b" t="t" l="l"/>
            <a:pathLst>
              <a:path h="5591715" w="8045354">
                <a:moveTo>
                  <a:pt x="0" y="0"/>
                </a:moveTo>
                <a:lnTo>
                  <a:pt x="8045354" y="0"/>
                </a:lnTo>
                <a:lnTo>
                  <a:pt x="8045354" y="5591715"/>
                </a:lnTo>
                <a:lnTo>
                  <a:pt x="0" y="5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33475"/>
            <a:ext cx="12241495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EVALUATION AND VISUALIZATION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51915"/>
            <a:ext cx="68188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K-NEAREST NEIGHBORS (KNN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118713" y="880385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57494"/>
            <a:ext cx="18288000" cy="1495425"/>
            <a:chOff x="0" y="0"/>
            <a:chExt cx="4816593" cy="393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93857"/>
            </a:xfrm>
            <a:custGeom>
              <a:avLst/>
              <a:gdLst/>
              <a:ahLst/>
              <a:cxnLst/>
              <a:rect r="r" b="b" t="t" l="l"/>
              <a:pathLst>
                <a:path h="393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84852" y="765151"/>
            <a:ext cx="13862261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EVALUATION &amp; 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74762"/>
            <a:ext cx="7328721" cy="258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→ Akurasi 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98% (Model terbaik)</a:t>
            </a:r>
          </a:p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Forest → Akurasi 95% </a:t>
            </a:r>
          </a:p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SVC → Akurasi 97%</a:t>
            </a:r>
          </a:p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KNN → Akurasi 95%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854417"/>
            <a:ext cx="7906692" cy="416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has the best results with 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 FN.</a:t>
            </a:r>
          </a:p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model is suitable for use in diagnosis because it has 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minimal errors.</a:t>
            </a:r>
          </a:p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SVC, and KNN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have good performance, but are 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less than optimal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False Negatives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must be 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minimized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avoid misdiagnosis.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93378"/>
            <a:ext cx="732872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17726D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Evaluation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3373033"/>
            <a:ext cx="790669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17726D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Confusion Matrix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19222" y="8014937"/>
            <a:ext cx="5024746" cy="733066"/>
            <a:chOff x="0" y="0"/>
            <a:chExt cx="1323390" cy="19307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23390" cy="193071"/>
            </a:xfrm>
            <a:custGeom>
              <a:avLst/>
              <a:gdLst/>
              <a:ahLst/>
              <a:cxnLst/>
              <a:rect r="r" b="b" t="t" l="l"/>
              <a:pathLst>
                <a:path h="193071" w="1323390">
                  <a:moveTo>
                    <a:pt x="78579" y="0"/>
                  </a:moveTo>
                  <a:lnTo>
                    <a:pt x="1244811" y="0"/>
                  </a:lnTo>
                  <a:cubicBezTo>
                    <a:pt x="1265652" y="0"/>
                    <a:pt x="1285638" y="8279"/>
                    <a:pt x="1300375" y="23015"/>
                  </a:cubicBezTo>
                  <a:cubicBezTo>
                    <a:pt x="1315111" y="37752"/>
                    <a:pt x="1323390" y="57738"/>
                    <a:pt x="1323390" y="78579"/>
                  </a:cubicBezTo>
                  <a:lnTo>
                    <a:pt x="1323390" y="114492"/>
                  </a:lnTo>
                  <a:cubicBezTo>
                    <a:pt x="1323390" y="157890"/>
                    <a:pt x="1288209" y="193071"/>
                    <a:pt x="1244811" y="193071"/>
                  </a:cubicBezTo>
                  <a:lnTo>
                    <a:pt x="78579" y="193071"/>
                  </a:lnTo>
                  <a:cubicBezTo>
                    <a:pt x="35181" y="193071"/>
                    <a:pt x="0" y="157890"/>
                    <a:pt x="0" y="114492"/>
                  </a:cubicBezTo>
                  <a:lnTo>
                    <a:pt x="0" y="78579"/>
                  </a:lnTo>
                  <a:cubicBezTo>
                    <a:pt x="0" y="35181"/>
                    <a:pt x="35181" y="0"/>
                    <a:pt x="78579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23390" cy="250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Logistic Regression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37442" y="8841105"/>
            <a:ext cx="3171504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5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*Best Algorithm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118713" y="880385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0179" y="7585746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4658" y="7838239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785978" y="1231643"/>
            <a:ext cx="4758515" cy="47585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4658" y="5553371"/>
            <a:ext cx="447675" cy="44767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972039" y="656036"/>
            <a:ext cx="1241303" cy="575606"/>
            <a:chOff x="0" y="0"/>
            <a:chExt cx="326928" cy="151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6928" cy="151600"/>
            </a:xfrm>
            <a:custGeom>
              <a:avLst/>
              <a:gdLst/>
              <a:ahLst/>
              <a:cxnLst/>
              <a:rect r="r" b="b" t="t" l="l"/>
              <a:pathLst>
                <a:path h="151600" w="326928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81075" y="2884046"/>
            <a:ext cx="14166687" cy="266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51056" y="8459449"/>
            <a:ext cx="5060034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4" tooltip="http://github.com/nadhafitri17/Breast-Cancer-Classification.git"/>
              </a:rPr>
              <a:t>github.com/nadhafitri17/Breast-Cancer-Classification.git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51056" y="8127821"/>
            <a:ext cx="2012164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84459" y="8486357"/>
            <a:ext cx="2725663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://linkedin.com/in/nadhafitri"/>
              </a:rPr>
              <a:t>linkedin.com/in/nadhafitri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4956" y="8459449"/>
            <a:ext cx="2868747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nadhaffff@gmail.com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84459" y="8154730"/>
            <a:ext cx="2725663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Linkedin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4956" y="7966835"/>
            <a:ext cx="770037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44595" y="8127821"/>
            <a:ext cx="2868747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10"/>
              </a:lnSpc>
            </a:pPr>
            <a:r>
              <a:rPr lang="en-US" b="true" sz="2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February 2025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0843" y="5507968"/>
            <a:ext cx="806934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FOR YOUR NICE ATTENTION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98495" y="63946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7"/>
                </a:lnTo>
                <a:lnTo>
                  <a:pt x="0" y="908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0963" y="2571379"/>
            <a:ext cx="4368495" cy="1638671"/>
            <a:chOff x="0" y="0"/>
            <a:chExt cx="1150550" cy="4315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0550" cy="431584"/>
            </a:xfrm>
            <a:custGeom>
              <a:avLst/>
              <a:gdLst/>
              <a:ahLst/>
              <a:cxnLst/>
              <a:rect r="r" b="b" t="t" l="l"/>
              <a:pathLst>
                <a:path h="431584" w="1150550">
                  <a:moveTo>
                    <a:pt x="0" y="0"/>
                  </a:moveTo>
                  <a:lnTo>
                    <a:pt x="1150550" y="0"/>
                  </a:lnTo>
                  <a:lnTo>
                    <a:pt x="1150550" y="431584"/>
                  </a:lnTo>
                  <a:lnTo>
                    <a:pt x="0" y="4315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13230"/>
              </a:solidFill>
              <a:prstDash val="lgDash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50550" cy="488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Breast cancer </a:t>
              </a:r>
              <a:r>
                <a:rPr lang="en-US" sz="2599">
                  <a:solidFill>
                    <a:srgbClr val="17726D"/>
                  </a:solidFill>
                  <a:latin typeface="Open Sans"/>
                  <a:ea typeface="Open Sans"/>
                  <a:cs typeface="Open Sans"/>
                  <a:sym typeface="Open Sans"/>
                </a:rPr>
                <a:t>is the</a:t>
              </a: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leading cause of death</a:t>
              </a:r>
              <a:r>
                <a:rPr lang="en-US" b="true" sz="2599">
                  <a:solidFill>
                    <a:srgbClr val="17726D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in women worldwide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61532" y="2571379"/>
            <a:ext cx="4368495" cy="1638671"/>
            <a:chOff x="0" y="0"/>
            <a:chExt cx="1150550" cy="4315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0550" cy="431584"/>
            </a:xfrm>
            <a:custGeom>
              <a:avLst/>
              <a:gdLst/>
              <a:ahLst/>
              <a:cxnLst/>
              <a:rect r="r" b="b" t="t" l="l"/>
              <a:pathLst>
                <a:path h="431584" w="1150550">
                  <a:moveTo>
                    <a:pt x="0" y="0"/>
                  </a:moveTo>
                  <a:lnTo>
                    <a:pt x="1150550" y="0"/>
                  </a:lnTo>
                  <a:lnTo>
                    <a:pt x="1150550" y="431584"/>
                  </a:lnTo>
                  <a:lnTo>
                    <a:pt x="0" y="4315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7726D"/>
              </a:solidFill>
              <a:prstDash val="lg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50550" cy="488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Early detection </a:t>
              </a:r>
              <a:r>
                <a:rPr lang="en-US" b="true" sz="2599">
                  <a:solidFill>
                    <a:srgbClr val="17726D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is very important to increase the chances of </a:t>
              </a: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recovery.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88543" y="2571379"/>
            <a:ext cx="4368495" cy="1638671"/>
            <a:chOff x="0" y="0"/>
            <a:chExt cx="1150550" cy="4315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0550" cy="431584"/>
            </a:xfrm>
            <a:custGeom>
              <a:avLst/>
              <a:gdLst/>
              <a:ahLst/>
              <a:cxnLst/>
              <a:rect r="r" b="b" t="t" l="l"/>
              <a:pathLst>
                <a:path h="431584" w="1150550">
                  <a:moveTo>
                    <a:pt x="0" y="0"/>
                  </a:moveTo>
                  <a:lnTo>
                    <a:pt x="1150550" y="0"/>
                  </a:lnTo>
                  <a:lnTo>
                    <a:pt x="1150550" y="431584"/>
                  </a:lnTo>
                  <a:lnTo>
                    <a:pt x="0" y="4315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7726D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150550" cy="488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Machine Learning</a:t>
              </a:r>
              <a:r>
                <a:rPr lang="en-US" b="true" sz="2599">
                  <a:solidFill>
                    <a:srgbClr val="17726D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can help </a:t>
              </a: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diagnose faster</a:t>
              </a:r>
              <a:r>
                <a:rPr lang="en-US" b="true" sz="2599">
                  <a:solidFill>
                    <a:srgbClr val="17726D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and more accurately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91966" y="4695825"/>
            <a:ext cx="4176257" cy="636211"/>
            <a:chOff x="0" y="0"/>
            <a:chExt cx="1099919" cy="1675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9919" cy="167562"/>
            </a:xfrm>
            <a:custGeom>
              <a:avLst/>
              <a:gdLst/>
              <a:ahLst/>
              <a:cxnLst/>
              <a:rect r="r" b="b" t="t" l="l"/>
              <a:pathLst>
                <a:path h="167562" w="1099919">
                  <a:moveTo>
                    <a:pt x="83781" y="0"/>
                  </a:moveTo>
                  <a:lnTo>
                    <a:pt x="1016139" y="0"/>
                  </a:lnTo>
                  <a:cubicBezTo>
                    <a:pt x="1038359" y="0"/>
                    <a:pt x="1059669" y="8827"/>
                    <a:pt x="1075381" y="24539"/>
                  </a:cubicBezTo>
                  <a:cubicBezTo>
                    <a:pt x="1091093" y="40251"/>
                    <a:pt x="1099919" y="61561"/>
                    <a:pt x="1099919" y="83781"/>
                  </a:cubicBezTo>
                  <a:lnTo>
                    <a:pt x="1099919" y="83781"/>
                  </a:lnTo>
                  <a:cubicBezTo>
                    <a:pt x="1099919" y="106001"/>
                    <a:pt x="1091093" y="127311"/>
                    <a:pt x="1075381" y="143023"/>
                  </a:cubicBezTo>
                  <a:cubicBezTo>
                    <a:pt x="1059669" y="158735"/>
                    <a:pt x="1038359" y="167562"/>
                    <a:pt x="1016139" y="167562"/>
                  </a:cubicBezTo>
                  <a:lnTo>
                    <a:pt x="83781" y="167562"/>
                  </a:lnTo>
                  <a:cubicBezTo>
                    <a:pt x="61561" y="167562"/>
                    <a:pt x="40251" y="158735"/>
                    <a:pt x="24539" y="143023"/>
                  </a:cubicBezTo>
                  <a:cubicBezTo>
                    <a:pt x="8827" y="127311"/>
                    <a:pt x="0" y="106001"/>
                    <a:pt x="0" y="83781"/>
                  </a:cubicBezTo>
                  <a:lnTo>
                    <a:pt x="0" y="83781"/>
                  </a:lnTo>
                  <a:cubicBezTo>
                    <a:pt x="0" y="61561"/>
                    <a:pt x="8827" y="40251"/>
                    <a:pt x="24539" y="24539"/>
                  </a:cubicBezTo>
                  <a:cubicBezTo>
                    <a:pt x="40251" y="8827"/>
                    <a:pt x="61561" y="0"/>
                    <a:pt x="83781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99919" cy="215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the solution ...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071646" y="5789236"/>
            <a:ext cx="6616897" cy="1638671"/>
            <a:chOff x="0" y="0"/>
            <a:chExt cx="1742722" cy="4315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42722" cy="431584"/>
            </a:xfrm>
            <a:custGeom>
              <a:avLst/>
              <a:gdLst/>
              <a:ahLst/>
              <a:cxnLst/>
              <a:rect r="r" b="b" t="t" l="l"/>
              <a:pathLst>
                <a:path h="431584" w="1742722">
                  <a:moveTo>
                    <a:pt x="0" y="0"/>
                  </a:moveTo>
                  <a:lnTo>
                    <a:pt x="1742722" y="0"/>
                  </a:lnTo>
                  <a:lnTo>
                    <a:pt x="1742722" y="431584"/>
                  </a:lnTo>
                  <a:lnTo>
                    <a:pt x="0" y="4315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7726D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742722" cy="488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Analyzing</a:t>
              </a:r>
              <a:r>
                <a:rPr lang="en-US" b="true" sz="2599">
                  <a:solidFill>
                    <a:srgbClr val="17726D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various algorithms to find the </a:t>
              </a:r>
              <a:r>
                <a:rPr lang="en-US" b="true" sz="2599">
                  <a:solidFill>
                    <a:srgbClr val="17726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best model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8758237"/>
            <a:ext cx="447675" cy="44767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597678" y="8606356"/>
            <a:ext cx="1484449" cy="789538"/>
          </a:xfrm>
          <a:custGeom>
            <a:avLst/>
            <a:gdLst/>
            <a:ahLst/>
            <a:cxnLst/>
            <a:rect r="r" b="b" t="t" l="l"/>
            <a:pathLst>
              <a:path h="789538" w="1484449">
                <a:moveTo>
                  <a:pt x="0" y="0"/>
                </a:moveTo>
                <a:lnTo>
                  <a:pt x="1484449" y="0"/>
                </a:lnTo>
                <a:lnTo>
                  <a:pt x="1484449" y="789538"/>
                </a:lnTo>
                <a:lnTo>
                  <a:pt x="0" y="789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311639" y="8691659"/>
            <a:ext cx="2325607" cy="640384"/>
          </a:xfrm>
          <a:custGeom>
            <a:avLst/>
            <a:gdLst/>
            <a:ahLst/>
            <a:cxnLst/>
            <a:rect r="r" b="b" t="t" l="l"/>
            <a:pathLst>
              <a:path h="640384" w="2325607">
                <a:moveTo>
                  <a:pt x="0" y="0"/>
                </a:moveTo>
                <a:lnTo>
                  <a:pt x="2325607" y="0"/>
                </a:lnTo>
                <a:lnTo>
                  <a:pt x="2325607" y="640385"/>
                </a:lnTo>
                <a:lnTo>
                  <a:pt x="0" y="6403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799" t="-70576" r="-8358" b="-69829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732496" y="8551386"/>
            <a:ext cx="604749" cy="818282"/>
          </a:xfrm>
          <a:custGeom>
            <a:avLst/>
            <a:gdLst/>
            <a:ahLst/>
            <a:cxnLst/>
            <a:rect r="r" b="b" t="t" l="l"/>
            <a:pathLst>
              <a:path h="818282" w="604749">
                <a:moveTo>
                  <a:pt x="0" y="0"/>
                </a:moveTo>
                <a:lnTo>
                  <a:pt x="604748" y="0"/>
                </a:lnTo>
                <a:lnTo>
                  <a:pt x="604748" y="818282"/>
                </a:lnTo>
                <a:lnTo>
                  <a:pt x="0" y="818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57126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579634" y="8608358"/>
            <a:ext cx="685986" cy="689784"/>
          </a:xfrm>
          <a:custGeom>
            <a:avLst/>
            <a:gdLst/>
            <a:ahLst/>
            <a:cxnLst/>
            <a:rect r="r" b="b" t="t" l="l"/>
            <a:pathLst>
              <a:path h="689784" w="685986">
                <a:moveTo>
                  <a:pt x="0" y="0"/>
                </a:moveTo>
                <a:lnTo>
                  <a:pt x="685986" y="0"/>
                </a:lnTo>
                <a:lnTo>
                  <a:pt x="685986" y="689784"/>
                </a:lnTo>
                <a:lnTo>
                  <a:pt x="0" y="6897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86886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503745" y="8617415"/>
            <a:ext cx="757833" cy="714629"/>
          </a:xfrm>
          <a:custGeom>
            <a:avLst/>
            <a:gdLst/>
            <a:ahLst/>
            <a:cxnLst/>
            <a:rect r="r" b="b" t="t" l="l"/>
            <a:pathLst>
              <a:path h="714629" w="757833">
                <a:moveTo>
                  <a:pt x="0" y="0"/>
                </a:moveTo>
                <a:lnTo>
                  <a:pt x="757833" y="0"/>
                </a:lnTo>
                <a:lnTo>
                  <a:pt x="757833" y="714629"/>
                </a:lnTo>
                <a:lnTo>
                  <a:pt x="0" y="7146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95383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059900" y="1104900"/>
            <a:ext cx="8168199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b="true" sz="72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PROBLEM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44885" y="8712835"/>
            <a:ext cx="39527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TOOLS &amp; LIBRARY :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28700" y="48939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39945" y="4204788"/>
            <a:ext cx="1858299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9945" y="2348671"/>
            <a:ext cx="13582650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CLASSIFICATION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9470" y="3343081"/>
            <a:ext cx="1448319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575757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RANDOM FOREST, LOGISTIC REGRESSION, SVC, KNN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49470" y="4671513"/>
            <a:ext cx="6683462" cy="636211"/>
            <a:chOff x="0" y="0"/>
            <a:chExt cx="1760253" cy="1675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0253" cy="167562"/>
            </a:xfrm>
            <a:custGeom>
              <a:avLst/>
              <a:gdLst/>
              <a:ahLst/>
              <a:cxnLst/>
              <a:rect r="r" b="b" t="t" l="l"/>
              <a:pathLst>
                <a:path h="167562" w="1760253">
                  <a:moveTo>
                    <a:pt x="59077" y="0"/>
                  </a:moveTo>
                  <a:lnTo>
                    <a:pt x="1701177" y="0"/>
                  </a:lnTo>
                  <a:cubicBezTo>
                    <a:pt x="1716845" y="0"/>
                    <a:pt x="1731871" y="6224"/>
                    <a:pt x="1742950" y="17303"/>
                  </a:cubicBezTo>
                  <a:cubicBezTo>
                    <a:pt x="1754029" y="28382"/>
                    <a:pt x="1760253" y="43409"/>
                    <a:pt x="1760253" y="59077"/>
                  </a:cubicBezTo>
                  <a:lnTo>
                    <a:pt x="1760253" y="108485"/>
                  </a:lnTo>
                  <a:cubicBezTo>
                    <a:pt x="1760253" y="141112"/>
                    <a:pt x="1733804" y="167562"/>
                    <a:pt x="1701177" y="167562"/>
                  </a:cubicBezTo>
                  <a:lnTo>
                    <a:pt x="59077" y="167562"/>
                  </a:lnTo>
                  <a:cubicBezTo>
                    <a:pt x="26450" y="167562"/>
                    <a:pt x="0" y="141112"/>
                    <a:pt x="0" y="108485"/>
                  </a:cubicBezTo>
                  <a:lnTo>
                    <a:pt x="0" y="59077"/>
                  </a:lnTo>
                  <a:cubicBezTo>
                    <a:pt x="0" y="26450"/>
                    <a:pt x="26450" y="0"/>
                    <a:pt x="59077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760253" cy="215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Logistic Regression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9945" y="6483667"/>
            <a:ext cx="6683462" cy="636211"/>
            <a:chOff x="0" y="0"/>
            <a:chExt cx="1760253" cy="167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0253" cy="167562"/>
            </a:xfrm>
            <a:custGeom>
              <a:avLst/>
              <a:gdLst/>
              <a:ahLst/>
              <a:cxnLst/>
              <a:rect r="r" b="b" t="t" l="l"/>
              <a:pathLst>
                <a:path h="167562" w="1760253">
                  <a:moveTo>
                    <a:pt x="59077" y="0"/>
                  </a:moveTo>
                  <a:lnTo>
                    <a:pt x="1701177" y="0"/>
                  </a:lnTo>
                  <a:cubicBezTo>
                    <a:pt x="1716845" y="0"/>
                    <a:pt x="1731871" y="6224"/>
                    <a:pt x="1742950" y="17303"/>
                  </a:cubicBezTo>
                  <a:cubicBezTo>
                    <a:pt x="1754029" y="28382"/>
                    <a:pt x="1760253" y="43409"/>
                    <a:pt x="1760253" y="59077"/>
                  </a:cubicBezTo>
                  <a:lnTo>
                    <a:pt x="1760253" y="108485"/>
                  </a:lnTo>
                  <a:cubicBezTo>
                    <a:pt x="1760253" y="141112"/>
                    <a:pt x="1733804" y="167562"/>
                    <a:pt x="1701177" y="167562"/>
                  </a:cubicBezTo>
                  <a:lnTo>
                    <a:pt x="59077" y="167562"/>
                  </a:lnTo>
                  <a:cubicBezTo>
                    <a:pt x="26450" y="167562"/>
                    <a:pt x="0" y="141112"/>
                    <a:pt x="0" y="108485"/>
                  </a:cubicBezTo>
                  <a:lnTo>
                    <a:pt x="0" y="59077"/>
                  </a:lnTo>
                  <a:cubicBezTo>
                    <a:pt x="0" y="26450"/>
                    <a:pt x="26450" y="0"/>
                    <a:pt x="59077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760253" cy="215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Random Forest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49470" y="5324157"/>
            <a:ext cx="7455348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Simple model 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structured 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9945" y="7136311"/>
            <a:ext cx="7455348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 accuracy 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ensemble model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941633" y="7975432"/>
            <a:ext cx="3803190" cy="380319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997382" y="4671513"/>
            <a:ext cx="6683462" cy="636211"/>
            <a:chOff x="0" y="0"/>
            <a:chExt cx="1760253" cy="16756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60253" cy="167562"/>
            </a:xfrm>
            <a:custGeom>
              <a:avLst/>
              <a:gdLst/>
              <a:ahLst/>
              <a:cxnLst/>
              <a:rect r="r" b="b" t="t" l="l"/>
              <a:pathLst>
                <a:path h="167562" w="1760253">
                  <a:moveTo>
                    <a:pt x="59077" y="0"/>
                  </a:moveTo>
                  <a:lnTo>
                    <a:pt x="1701177" y="0"/>
                  </a:lnTo>
                  <a:cubicBezTo>
                    <a:pt x="1716845" y="0"/>
                    <a:pt x="1731871" y="6224"/>
                    <a:pt x="1742950" y="17303"/>
                  </a:cubicBezTo>
                  <a:cubicBezTo>
                    <a:pt x="1754029" y="28382"/>
                    <a:pt x="1760253" y="43409"/>
                    <a:pt x="1760253" y="59077"/>
                  </a:cubicBezTo>
                  <a:lnTo>
                    <a:pt x="1760253" y="108485"/>
                  </a:lnTo>
                  <a:cubicBezTo>
                    <a:pt x="1760253" y="141112"/>
                    <a:pt x="1733804" y="167562"/>
                    <a:pt x="1701177" y="167562"/>
                  </a:cubicBezTo>
                  <a:lnTo>
                    <a:pt x="59077" y="167562"/>
                  </a:lnTo>
                  <a:cubicBezTo>
                    <a:pt x="26450" y="167562"/>
                    <a:pt x="0" y="141112"/>
                    <a:pt x="0" y="108485"/>
                  </a:cubicBezTo>
                  <a:lnTo>
                    <a:pt x="0" y="59077"/>
                  </a:lnTo>
                  <a:cubicBezTo>
                    <a:pt x="0" y="26450"/>
                    <a:pt x="26450" y="0"/>
                    <a:pt x="59077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760253" cy="215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SVC (Support Vector Classifier)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987857" y="6483667"/>
            <a:ext cx="6683462" cy="636211"/>
            <a:chOff x="0" y="0"/>
            <a:chExt cx="1760253" cy="1675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60253" cy="167562"/>
            </a:xfrm>
            <a:custGeom>
              <a:avLst/>
              <a:gdLst/>
              <a:ahLst/>
              <a:cxnLst/>
              <a:rect r="r" b="b" t="t" l="l"/>
              <a:pathLst>
                <a:path h="167562" w="1760253">
                  <a:moveTo>
                    <a:pt x="59077" y="0"/>
                  </a:moveTo>
                  <a:lnTo>
                    <a:pt x="1701177" y="0"/>
                  </a:lnTo>
                  <a:cubicBezTo>
                    <a:pt x="1716845" y="0"/>
                    <a:pt x="1731871" y="6224"/>
                    <a:pt x="1742950" y="17303"/>
                  </a:cubicBezTo>
                  <a:cubicBezTo>
                    <a:pt x="1754029" y="28382"/>
                    <a:pt x="1760253" y="43409"/>
                    <a:pt x="1760253" y="59077"/>
                  </a:cubicBezTo>
                  <a:lnTo>
                    <a:pt x="1760253" y="108485"/>
                  </a:lnTo>
                  <a:cubicBezTo>
                    <a:pt x="1760253" y="141112"/>
                    <a:pt x="1733804" y="167562"/>
                    <a:pt x="1701177" y="167562"/>
                  </a:cubicBezTo>
                  <a:lnTo>
                    <a:pt x="59077" y="167562"/>
                  </a:lnTo>
                  <a:cubicBezTo>
                    <a:pt x="26450" y="167562"/>
                    <a:pt x="0" y="141112"/>
                    <a:pt x="0" y="108485"/>
                  </a:cubicBezTo>
                  <a:lnTo>
                    <a:pt x="0" y="59077"/>
                  </a:lnTo>
                  <a:cubicBezTo>
                    <a:pt x="0" y="26450"/>
                    <a:pt x="26450" y="0"/>
                    <a:pt x="59077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760253" cy="215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K-Nearest Neighbors (KNN) 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997382" y="5324157"/>
            <a:ext cx="7455348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Suitable for </a:t>
            </a: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high-dimensional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87857" y="7136311"/>
            <a:ext cx="7455348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Nearest neighbor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based algorithm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28700" y="48939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3566" y="-1215025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98501" y="4663928"/>
            <a:ext cx="2660799" cy="26607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8581" y="5143500"/>
            <a:ext cx="969409" cy="986123"/>
            <a:chOff x="0" y="0"/>
            <a:chExt cx="812800" cy="826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10667" y="5143500"/>
            <a:ext cx="969409" cy="986123"/>
            <a:chOff x="0" y="0"/>
            <a:chExt cx="812800" cy="8268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8581" y="6569187"/>
            <a:ext cx="969409" cy="986123"/>
            <a:chOff x="0" y="0"/>
            <a:chExt cx="812800" cy="8268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110667" y="6569187"/>
            <a:ext cx="969409" cy="986123"/>
            <a:chOff x="0" y="0"/>
            <a:chExt cx="812800" cy="8268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05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88581" y="7994874"/>
            <a:ext cx="969409" cy="986123"/>
            <a:chOff x="0" y="0"/>
            <a:chExt cx="812800" cy="8268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88581" y="1133475"/>
            <a:ext cx="12732909" cy="288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THE PROCESS FOR BREAST CANCER DATA CLASSIFICATION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16136" y="5402779"/>
            <a:ext cx="361455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Import Data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38223" y="5402779"/>
            <a:ext cx="361455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Training Model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016136" y="6828466"/>
            <a:ext cx="361455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Load Data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38223" y="6828466"/>
            <a:ext cx="472335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Evaluation and Visualization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16136" y="8254153"/>
            <a:ext cx="361455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Preprocessing Data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5104314" y="8980997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4" y="0"/>
                </a:lnTo>
                <a:lnTo>
                  <a:pt x="2675454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3634404"/>
            <a:ext cx="5017805" cy="10287000"/>
            <a:chOff x="0" y="0"/>
            <a:chExt cx="13215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5750" y="0"/>
            <a:ext cx="1028700" cy="2675663"/>
            <a:chOff x="0" y="0"/>
            <a:chExt cx="270933" cy="7047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704701"/>
            </a:xfrm>
            <a:custGeom>
              <a:avLst/>
              <a:gdLst/>
              <a:ahLst/>
              <a:cxnLst/>
              <a:rect r="r" b="b" t="t" l="l"/>
              <a:pathLst>
                <a:path h="704701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704701"/>
                  </a:lnTo>
                  <a:lnTo>
                    <a:pt x="0" y="704701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0933" cy="752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7926" y="2385804"/>
            <a:ext cx="14066026" cy="7257165"/>
            <a:chOff x="0" y="0"/>
            <a:chExt cx="18754701" cy="9676220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rcRect l="0" t="3834" r="5526" b="4844"/>
            <a:stretch>
              <a:fillRect/>
            </a:stretch>
          </p:blipFill>
          <p:spPr>
            <a:xfrm flipH="false" flipV="false">
              <a:off x="0" y="0"/>
              <a:ext cx="18754701" cy="9676220"/>
            </a:xfrm>
            <a:prstGeom prst="rect">
              <a:avLst/>
            </a:prstGeom>
          </p:spPr>
        </p:pic>
      </p:grpSp>
      <p:sp>
        <p:nvSpPr>
          <p:cNvPr name="TextBox 16" id="16"/>
          <p:cNvSpPr txBox="true"/>
          <p:nvPr/>
        </p:nvSpPr>
        <p:spPr>
          <a:xfrm rot="0">
            <a:off x="1028700" y="1133475"/>
            <a:ext cx="8821305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IMPORT LIBRARY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98197" y="567831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15000" y="3269085"/>
            <a:ext cx="5017805" cy="10287000"/>
            <a:chOff x="0" y="0"/>
            <a:chExt cx="13215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66642" y="-289858"/>
            <a:ext cx="1028700" cy="2675663"/>
            <a:chOff x="0" y="0"/>
            <a:chExt cx="270933" cy="7047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704701"/>
            </a:xfrm>
            <a:custGeom>
              <a:avLst/>
              <a:gdLst/>
              <a:ahLst/>
              <a:cxnLst/>
              <a:rect r="r" b="b" t="t" l="l"/>
              <a:pathLst>
                <a:path h="704701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704701"/>
                  </a:lnTo>
                  <a:lnTo>
                    <a:pt x="0" y="704701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0933" cy="752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13768" y="2813410"/>
            <a:ext cx="13519527" cy="6681267"/>
          </a:xfrm>
          <a:custGeom>
            <a:avLst/>
            <a:gdLst/>
            <a:ahLst/>
            <a:cxnLst/>
            <a:rect r="r" b="b" t="t" l="l"/>
            <a:pathLst>
              <a:path h="6681267" w="13519527">
                <a:moveTo>
                  <a:pt x="0" y="0"/>
                </a:moveTo>
                <a:lnTo>
                  <a:pt x="13519527" y="0"/>
                </a:lnTo>
                <a:lnTo>
                  <a:pt x="13519527" y="6681267"/>
                </a:lnTo>
                <a:lnTo>
                  <a:pt x="0" y="6681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26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15852" y="1028700"/>
            <a:ext cx="5307415" cy="5044237"/>
          </a:xfrm>
          <a:custGeom>
            <a:avLst/>
            <a:gdLst/>
            <a:ahLst/>
            <a:cxnLst/>
            <a:rect r="r" b="b" t="t" l="l"/>
            <a:pathLst>
              <a:path h="5044237" w="5307415">
                <a:moveTo>
                  <a:pt x="0" y="0"/>
                </a:moveTo>
                <a:lnTo>
                  <a:pt x="5307415" y="0"/>
                </a:lnTo>
                <a:lnTo>
                  <a:pt x="5307415" y="5044237"/>
                </a:lnTo>
                <a:lnTo>
                  <a:pt x="0" y="5044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133475"/>
            <a:ext cx="8821305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LOAD DATA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289115" y="366196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7"/>
                </a:lnTo>
                <a:lnTo>
                  <a:pt x="0" y="908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85796" y="1675311"/>
            <a:ext cx="5017805" cy="10287000"/>
            <a:chOff x="0" y="0"/>
            <a:chExt cx="13215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58527" y="3918453"/>
            <a:ext cx="7423139" cy="5800717"/>
          </a:xfrm>
          <a:custGeom>
            <a:avLst/>
            <a:gdLst/>
            <a:ahLst/>
            <a:cxnLst/>
            <a:rect r="r" b="b" t="t" l="l"/>
            <a:pathLst>
              <a:path h="5800717" w="7423139">
                <a:moveTo>
                  <a:pt x="0" y="0"/>
                </a:moveTo>
                <a:lnTo>
                  <a:pt x="7423139" y="0"/>
                </a:lnTo>
                <a:lnTo>
                  <a:pt x="7423139" y="5800716"/>
                </a:lnTo>
                <a:lnTo>
                  <a:pt x="0" y="5800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50047" y="3572920"/>
            <a:ext cx="2637920" cy="5685380"/>
          </a:xfrm>
          <a:custGeom>
            <a:avLst/>
            <a:gdLst/>
            <a:ahLst/>
            <a:cxnLst/>
            <a:rect r="r" b="b" t="t" l="l"/>
            <a:pathLst>
              <a:path h="5685380" w="2637920">
                <a:moveTo>
                  <a:pt x="0" y="0"/>
                </a:moveTo>
                <a:lnTo>
                  <a:pt x="2637920" y="0"/>
                </a:lnTo>
                <a:lnTo>
                  <a:pt x="2637920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87967" y="2558779"/>
            <a:ext cx="7585683" cy="5581917"/>
          </a:xfrm>
          <a:custGeom>
            <a:avLst/>
            <a:gdLst/>
            <a:ahLst/>
            <a:cxnLst/>
            <a:rect r="r" b="b" t="t" l="l"/>
            <a:pathLst>
              <a:path h="5581917" w="7585683">
                <a:moveTo>
                  <a:pt x="0" y="0"/>
                </a:moveTo>
                <a:lnTo>
                  <a:pt x="7585683" y="0"/>
                </a:lnTo>
                <a:lnTo>
                  <a:pt x="7585683" y="5581918"/>
                </a:lnTo>
                <a:lnTo>
                  <a:pt x="0" y="5581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133475"/>
            <a:ext cx="12886909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PREPROCESSING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162539"/>
            <a:ext cx="68188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EXPLORATORY DATA ANALYSIS (EDA)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098197" y="366196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7"/>
                </a:lnTo>
                <a:lnTo>
                  <a:pt x="0" y="908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2371602"/>
            <a:ext cx="5017805" cy="10287000"/>
            <a:chOff x="0" y="0"/>
            <a:chExt cx="13215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54552" y="1903790"/>
            <a:ext cx="9998035" cy="8113855"/>
          </a:xfrm>
          <a:custGeom>
            <a:avLst/>
            <a:gdLst/>
            <a:ahLst/>
            <a:cxnLst/>
            <a:rect r="r" b="b" t="t" l="l"/>
            <a:pathLst>
              <a:path h="8113855" w="9998035">
                <a:moveTo>
                  <a:pt x="0" y="0"/>
                </a:moveTo>
                <a:lnTo>
                  <a:pt x="9998035" y="0"/>
                </a:lnTo>
                <a:lnTo>
                  <a:pt x="9998035" y="8113855"/>
                </a:lnTo>
                <a:lnTo>
                  <a:pt x="0" y="8113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87485"/>
            <a:ext cx="8451704" cy="19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PREPROCESSING DATA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0" y="7920469"/>
            <a:ext cx="1028700" cy="2675663"/>
            <a:chOff x="0" y="0"/>
            <a:chExt cx="270933" cy="7047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0933" cy="704701"/>
            </a:xfrm>
            <a:custGeom>
              <a:avLst/>
              <a:gdLst/>
              <a:ahLst/>
              <a:cxnLst/>
              <a:rect r="r" b="b" t="t" l="l"/>
              <a:pathLst>
                <a:path h="704701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704701"/>
                  </a:lnTo>
                  <a:lnTo>
                    <a:pt x="0" y="704701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0933" cy="752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583847" y="567831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142727" y="-2133424"/>
            <a:ext cx="5402508" cy="54025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44300" y="2811261"/>
            <a:ext cx="8115300" cy="6340078"/>
          </a:xfrm>
          <a:custGeom>
            <a:avLst/>
            <a:gdLst/>
            <a:ahLst/>
            <a:cxnLst/>
            <a:rect r="r" b="b" t="t" l="l"/>
            <a:pathLst>
              <a:path h="6340078" w="8115300">
                <a:moveTo>
                  <a:pt x="0" y="0"/>
                </a:moveTo>
                <a:lnTo>
                  <a:pt x="8115300" y="0"/>
                </a:lnTo>
                <a:lnTo>
                  <a:pt x="8115300" y="6340078"/>
                </a:lnTo>
                <a:lnTo>
                  <a:pt x="0" y="6340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64876" y="2811261"/>
            <a:ext cx="6903177" cy="6340078"/>
          </a:xfrm>
          <a:custGeom>
            <a:avLst/>
            <a:gdLst/>
            <a:ahLst/>
            <a:cxnLst/>
            <a:rect r="r" b="b" t="t" l="l"/>
            <a:pathLst>
              <a:path h="6340078" w="6903177">
                <a:moveTo>
                  <a:pt x="0" y="0"/>
                </a:moveTo>
                <a:lnTo>
                  <a:pt x="6903177" y="0"/>
                </a:lnTo>
                <a:lnTo>
                  <a:pt x="6903177" y="6340078"/>
                </a:lnTo>
                <a:lnTo>
                  <a:pt x="0" y="6340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33475"/>
            <a:ext cx="8821305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TRAINING MODEL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783816" y="567831"/>
            <a:ext cx="2675453" cy="908886"/>
          </a:xfrm>
          <a:custGeom>
            <a:avLst/>
            <a:gdLst/>
            <a:ahLst/>
            <a:cxnLst/>
            <a:rect r="r" b="b" t="t" l="l"/>
            <a:pathLst>
              <a:path h="908886" w="2675453">
                <a:moveTo>
                  <a:pt x="0" y="0"/>
                </a:moveTo>
                <a:lnTo>
                  <a:pt x="2675453" y="0"/>
                </a:lnTo>
                <a:lnTo>
                  <a:pt x="2675453" y="908886"/>
                </a:lnTo>
                <a:lnTo>
                  <a:pt x="0" y="9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4" t="-76056" r="-16263" b="-7681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DAGgOAvS0HQ</dc:identifier>
  <dcterms:modified xsi:type="dcterms:W3CDTF">2011-08-01T06:04:30Z</dcterms:modified>
  <cp:revision>1</cp:revision>
  <dc:title>Breast Cancer Classification</dc:title>
</cp:coreProperties>
</file>