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1" r:id="rId1"/>
  </p:sldMasterIdLst>
  <p:notesMasterIdLst>
    <p:notesMasterId r:id="rId17"/>
  </p:notesMasterIdLst>
  <p:sldIdLst>
    <p:sldId id="266" r:id="rId2"/>
    <p:sldId id="285" r:id="rId3"/>
    <p:sldId id="264" r:id="rId4"/>
    <p:sldId id="286" r:id="rId5"/>
    <p:sldId id="287" r:id="rId6"/>
    <p:sldId id="288" r:id="rId7"/>
    <p:sldId id="289" r:id="rId8"/>
    <p:sldId id="290" r:id="rId9"/>
    <p:sldId id="291" r:id="rId10"/>
    <p:sldId id="292" r:id="rId11"/>
    <p:sldId id="294" r:id="rId12"/>
    <p:sldId id="293" r:id="rId13"/>
    <p:sldId id="296" r:id="rId14"/>
    <p:sldId id="297" r:id="rId15"/>
    <p:sldId id="29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9984" autoAdjust="0"/>
    <p:restoredTop sz="94660"/>
  </p:normalViewPr>
  <p:slideViewPr>
    <p:cSldViewPr snapToGrid="0">
      <p:cViewPr varScale="1">
        <p:scale>
          <a:sx n="73" d="100"/>
          <a:sy n="73" d="100"/>
        </p:scale>
        <p:origin x="-408"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496FA8-ECC5-4AF1-879C-52BAD8685CF4}" type="datetimeFigureOut">
              <a:rPr lang="en-US"/>
              <a:pPr/>
              <a:t>9/5/2018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00323F-1C39-4E63-A1EC-07930748699B}" type="slidenum">
              <a:rPr lang="en-US"/>
              <a:pPr/>
              <a:t>‹#›</a:t>
            </a:fld>
            <a:endParaRPr lang="en-US"/>
          </a:p>
        </p:txBody>
      </p:sp>
    </p:spTree>
    <p:extLst>
      <p:ext uri="{BB962C8B-B14F-4D97-AF65-F5344CB8AC3E}">
        <p14:creationId xmlns="" xmlns:p14="http://schemas.microsoft.com/office/powerpoint/2010/main" val="2420000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dirty="0"/>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pPr/>
              <a:t>9/5/2018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02111984F565}" type="slidenum">
              <a:rPr lang="en-US" dirty="0"/>
              <a:pPr/>
              <a:t>‹#›</a:t>
            </a:fld>
            <a:endParaRPr lang="en-US" dirty="0"/>
          </a:p>
        </p:txBody>
      </p:sp>
    </p:spTree>
    <p:extLst>
      <p:ext uri="{BB962C8B-B14F-4D97-AF65-F5344CB8AC3E}">
        <p14:creationId xmlns="" xmlns:p14="http://schemas.microsoft.com/office/powerpoint/2010/main" val="3133201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dirty="0"/>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dirty="0"/>
              <a:pPr/>
              <a:t>9/5/2018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02111984F565}" type="slidenum">
              <a:rPr lang="en-US" dirty="0"/>
              <a:pPr/>
              <a:t>‹#›</a:t>
            </a:fld>
            <a:endParaRPr lang="en-US" dirty="0"/>
          </a:p>
        </p:txBody>
      </p:sp>
    </p:spTree>
    <p:extLst>
      <p:ext uri="{BB962C8B-B14F-4D97-AF65-F5344CB8AC3E}">
        <p14:creationId xmlns="" xmlns:p14="http://schemas.microsoft.com/office/powerpoint/2010/main" val="327148784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dirty="0"/>
              <a:pPr/>
              <a:t>9/5/2018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02111984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121877279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dirty="0"/>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dirty="0"/>
              <a:pPr/>
              <a:t>9/5/2018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dirty="0"/>
              <a:pPr/>
              <a:t>‹#›</a:t>
            </a:fld>
            <a:endParaRPr lang="en-US" dirty="0"/>
          </a:p>
        </p:txBody>
      </p:sp>
    </p:spTree>
    <p:extLst>
      <p:ext uri="{BB962C8B-B14F-4D97-AF65-F5344CB8AC3E}">
        <p14:creationId xmlns="" xmlns:p14="http://schemas.microsoft.com/office/powerpoint/2010/main" val="172918525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dirty="0"/>
              <a:pPr/>
              <a:t>9/5/2018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26860716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dirty="0"/>
              <a:pPr/>
              <a:t>9/5/2018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dirty="0"/>
              <a:pPr/>
              <a:t>‹#›</a:t>
            </a:fld>
            <a:endParaRPr lang="en-US" dirty="0"/>
          </a:p>
        </p:txBody>
      </p:sp>
    </p:spTree>
    <p:extLst>
      <p:ext uri="{BB962C8B-B14F-4D97-AF65-F5344CB8AC3E}">
        <p14:creationId xmlns="" xmlns:p14="http://schemas.microsoft.com/office/powerpoint/2010/main" val="345100359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pPr/>
              <a:t>9/5/2018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extLst>
      <p:ext uri="{BB962C8B-B14F-4D97-AF65-F5344CB8AC3E}">
        <p14:creationId xmlns="" xmlns:p14="http://schemas.microsoft.com/office/powerpoint/2010/main" val="11527505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pPr/>
              <a:t>9/5/2018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extLst>
      <p:ext uri="{BB962C8B-B14F-4D97-AF65-F5344CB8AC3E}">
        <p14:creationId xmlns="" xmlns:p14="http://schemas.microsoft.com/office/powerpoint/2010/main" val="796298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dirty="0"/>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pPr/>
              <a:t>9/5/2018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extLst>
      <p:ext uri="{BB962C8B-B14F-4D97-AF65-F5344CB8AC3E}">
        <p14:creationId xmlns="" xmlns:p14="http://schemas.microsoft.com/office/powerpoint/2010/main" val="1925601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pPr/>
              <a:t>9/5/2018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02111984F565}" type="slidenum">
              <a:rPr lang="en-US" dirty="0"/>
              <a:pPr/>
              <a:t>‹#›</a:t>
            </a:fld>
            <a:endParaRPr lang="en-US" dirty="0"/>
          </a:p>
        </p:txBody>
      </p:sp>
    </p:spTree>
    <p:extLst>
      <p:ext uri="{BB962C8B-B14F-4D97-AF65-F5344CB8AC3E}">
        <p14:creationId xmlns="" xmlns:p14="http://schemas.microsoft.com/office/powerpoint/2010/main" val="1353224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pPr/>
              <a:t>9/5/2018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02111984F565}" type="slidenum">
              <a:rPr lang="en-US" dirty="0"/>
              <a:pPr/>
              <a:t>‹#›</a:t>
            </a:fld>
            <a:endParaRPr lang="en-US" dirty="0"/>
          </a:p>
        </p:txBody>
      </p:sp>
    </p:spTree>
    <p:extLst>
      <p:ext uri="{BB962C8B-B14F-4D97-AF65-F5344CB8AC3E}">
        <p14:creationId xmlns="" xmlns:p14="http://schemas.microsoft.com/office/powerpoint/2010/main" val="3904121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pPr/>
              <a:t>9/5/2018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02111984F565}" type="slidenum">
              <a:rPr lang="en-US" dirty="0"/>
              <a:pPr/>
              <a:t>‹#›</a:t>
            </a:fld>
            <a:endParaRPr lang="en-US" dirty="0"/>
          </a:p>
        </p:txBody>
      </p:sp>
    </p:spTree>
    <p:extLst>
      <p:ext uri="{BB962C8B-B14F-4D97-AF65-F5344CB8AC3E}">
        <p14:creationId xmlns="" xmlns:p14="http://schemas.microsoft.com/office/powerpoint/2010/main" val="1355635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509A250-FF31-4206-8172-F9D3106AACB1}" type="datetimeFigureOut">
              <a:rPr lang="en-US" dirty="0"/>
              <a:pPr/>
              <a:t>9/5/2018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02111984F565}" type="slidenum">
              <a:rPr lang="en-US" dirty="0"/>
              <a:pPr/>
              <a:t>‹#›</a:t>
            </a:fld>
            <a:endParaRPr lang="en-US" dirty="0"/>
          </a:p>
        </p:txBody>
      </p:sp>
    </p:spTree>
    <p:extLst>
      <p:ext uri="{BB962C8B-B14F-4D97-AF65-F5344CB8AC3E}">
        <p14:creationId xmlns="" xmlns:p14="http://schemas.microsoft.com/office/powerpoint/2010/main" val="528911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dirty="0"/>
              <a:pPr/>
              <a:t>9/5/2018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02111984F565}" type="slidenum">
              <a:rPr lang="en-US" dirty="0"/>
              <a:pPr/>
              <a:t>‹#›</a:t>
            </a:fld>
            <a:endParaRPr lang="en-US" dirty="0"/>
          </a:p>
        </p:txBody>
      </p:sp>
    </p:spTree>
    <p:extLst>
      <p:ext uri="{BB962C8B-B14F-4D97-AF65-F5344CB8AC3E}">
        <p14:creationId xmlns="" xmlns:p14="http://schemas.microsoft.com/office/powerpoint/2010/main" val="3310203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dirty="0"/>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9/5/2018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extLst>
      <p:ext uri="{BB962C8B-B14F-4D97-AF65-F5344CB8AC3E}">
        <p14:creationId xmlns="" xmlns:p14="http://schemas.microsoft.com/office/powerpoint/2010/main" val="2816272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9/5/2018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dirty="0"/>
              <a:pPr/>
              <a:t>‹#›</a:t>
            </a:fld>
            <a:endParaRPr lang="en-US" dirty="0"/>
          </a:p>
        </p:txBody>
      </p:sp>
    </p:spTree>
    <p:extLst>
      <p:ext uri="{BB962C8B-B14F-4D97-AF65-F5344CB8AC3E}">
        <p14:creationId xmlns="" xmlns:p14="http://schemas.microsoft.com/office/powerpoint/2010/main" val="1832684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dirty="0"/>
              <a:pPr/>
              <a:t>9/5/2018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02111984F565}" type="slidenum">
              <a:rPr lang="en-US" dirty="0"/>
              <a:pPr/>
              <a:t>‹#›</a:t>
            </a:fld>
            <a:endParaRPr lang="en-US" dirty="0"/>
          </a:p>
        </p:txBody>
      </p:sp>
    </p:spTree>
    <p:extLst>
      <p:ext uri="{BB962C8B-B14F-4D97-AF65-F5344CB8AC3E}">
        <p14:creationId xmlns="" xmlns:p14="http://schemas.microsoft.com/office/powerpoint/2010/main" val="3252807410"/>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 id="2147483873" r:id="rId12"/>
    <p:sldLayoutId id="2147483874" r:id="rId13"/>
    <p:sldLayoutId id="2147483875" r:id="rId14"/>
    <p:sldLayoutId id="2147483876" r:id="rId15"/>
    <p:sldLayoutId id="2147483877"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640541" y="968188"/>
            <a:ext cx="10246659" cy="1371600"/>
          </a:xfrm>
        </p:spPr>
        <p:txBody>
          <a:bodyPr>
            <a:noAutofit/>
          </a:bodyPr>
          <a:lstStyle/>
          <a:p>
            <a:r>
              <a:rPr lang="en-IN" i="1" dirty="0" smtClean="0">
                <a:solidFill>
                  <a:schemeClr val="tx1"/>
                </a:solidFill>
                <a:cs typeface="Calibri" pitchFamily="34" charset="0"/>
              </a:rPr>
              <a:t> Face detection with python using open CV</a:t>
            </a:r>
            <a:endParaRPr lang="en-IN" i="1" dirty="0">
              <a:solidFill>
                <a:schemeClr val="tx1"/>
              </a:solidFill>
              <a:cs typeface="Calibri" pitchFamily="34" charset="0"/>
            </a:endParaRPr>
          </a:p>
        </p:txBody>
      </p:sp>
      <p:sp>
        <p:nvSpPr>
          <p:cNvPr id="4" name="Content Placeholder 3"/>
          <p:cNvSpPr>
            <a:spLocks noGrp="1"/>
          </p:cNvSpPr>
          <p:nvPr>
            <p:ph idx="1"/>
          </p:nvPr>
        </p:nvSpPr>
        <p:spPr>
          <a:xfrm>
            <a:off x="367211" y="3657600"/>
            <a:ext cx="10920549" cy="2730138"/>
          </a:xfrm>
        </p:spPr>
        <p:txBody>
          <a:bodyPr>
            <a:noAutofit/>
          </a:bodyPr>
          <a:lstStyle/>
          <a:p>
            <a:pPr>
              <a:buNone/>
            </a:pPr>
            <a:r>
              <a:rPr lang="en-IN" dirty="0" smtClean="0"/>
              <a:t> </a:t>
            </a:r>
          </a:p>
          <a:p>
            <a:pPr>
              <a:buNone/>
            </a:pPr>
            <a:r>
              <a:rPr lang="en-IN" dirty="0" smtClean="0"/>
              <a:t>  </a:t>
            </a:r>
          </a:p>
          <a:p>
            <a:pPr>
              <a:buNone/>
            </a:pPr>
            <a:r>
              <a:rPr lang="en-IN" sz="2000" dirty="0" smtClean="0"/>
              <a:t>                      Project Guide:	</a:t>
            </a:r>
            <a:r>
              <a:rPr lang="en-IN" dirty="0" smtClean="0"/>
              <a:t>				</a:t>
            </a:r>
            <a:r>
              <a:rPr lang="en-IN" sz="2000" dirty="0" smtClean="0"/>
              <a:t>                                    Team Members:                                                                                                   </a:t>
            </a:r>
            <a:r>
              <a:rPr lang="en-IN" dirty="0" smtClean="0"/>
              <a:t>			M  Praveen Kumar    	                                                    N   </a:t>
            </a:r>
            <a:r>
              <a:rPr lang="en-IN" dirty="0" err="1" smtClean="0"/>
              <a:t>Sai</a:t>
            </a:r>
            <a:r>
              <a:rPr lang="en-IN" dirty="0" smtClean="0"/>
              <a:t> </a:t>
            </a:r>
            <a:r>
              <a:rPr lang="en-IN" dirty="0" err="1" smtClean="0"/>
              <a:t>Joshna</a:t>
            </a:r>
            <a:r>
              <a:rPr lang="en-IN" dirty="0" smtClean="0"/>
              <a:t>    (168A1A0532)						                                                                         G   </a:t>
            </a:r>
            <a:r>
              <a:rPr lang="en-IN" dirty="0" err="1" smtClean="0"/>
              <a:t>Vyshnavi</a:t>
            </a:r>
            <a:r>
              <a:rPr lang="en-IN" dirty="0" smtClean="0"/>
              <a:t>       (168A1A0517)						                                                                         E   </a:t>
            </a:r>
            <a:r>
              <a:rPr lang="en-IN" dirty="0" err="1" smtClean="0"/>
              <a:t>Navya</a:t>
            </a:r>
            <a:r>
              <a:rPr lang="en-IN" dirty="0" smtClean="0"/>
              <a:t>            (168A1A0511)																 P  </a:t>
            </a:r>
            <a:r>
              <a:rPr lang="en-IN" dirty="0" err="1" smtClean="0"/>
              <a:t>Sravani</a:t>
            </a:r>
            <a:r>
              <a:rPr lang="en-IN" dirty="0" smtClean="0"/>
              <a:t>           (168A1A0536)												                             G  </a:t>
            </a:r>
            <a:r>
              <a:rPr lang="en-IN" dirty="0" err="1" smtClean="0"/>
              <a:t>Ananth</a:t>
            </a:r>
            <a:r>
              <a:rPr lang="en-IN" dirty="0" smtClean="0"/>
              <a:t> </a:t>
            </a:r>
            <a:r>
              <a:rPr lang="en-IN" dirty="0" err="1" smtClean="0"/>
              <a:t>Nath</a:t>
            </a:r>
            <a:r>
              <a:rPr lang="en-IN" dirty="0" smtClean="0"/>
              <a:t> (168A1A0551)</a:t>
            </a:r>
          </a:p>
          <a:p>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4377" y="888274"/>
            <a:ext cx="9140235" cy="1016726"/>
          </a:xfrm>
        </p:spPr>
        <p:txBody>
          <a:bodyPr/>
          <a:lstStyle/>
          <a:p>
            <a:r>
              <a:rPr lang="en-IN" dirty="0" smtClean="0"/>
              <a:t>Proposed  System</a:t>
            </a:r>
            <a:endParaRPr lang="en-IN" dirty="0"/>
          </a:p>
        </p:txBody>
      </p:sp>
      <p:sp>
        <p:nvSpPr>
          <p:cNvPr id="3" name="Content Placeholder 2"/>
          <p:cNvSpPr>
            <a:spLocks noGrp="1"/>
          </p:cNvSpPr>
          <p:nvPr>
            <p:ph idx="1"/>
          </p:nvPr>
        </p:nvSpPr>
        <p:spPr>
          <a:xfrm>
            <a:off x="2207623" y="2133600"/>
            <a:ext cx="9296989" cy="3777622"/>
          </a:xfrm>
        </p:spPr>
        <p:txBody>
          <a:bodyPr/>
          <a:lstStyle/>
          <a:p>
            <a:r>
              <a:rPr lang="en-IN" dirty="0" smtClean="0"/>
              <a:t>Our  Proposed System is  update of </a:t>
            </a:r>
          </a:p>
          <a:p>
            <a:pPr>
              <a:buNone/>
            </a:pPr>
            <a:r>
              <a:rPr lang="en-IN" dirty="0" smtClean="0"/>
              <a:t>      The  old system like we can detect</a:t>
            </a:r>
          </a:p>
          <a:p>
            <a:pPr>
              <a:buNone/>
            </a:pPr>
            <a:r>
              <a:rPr lang="en-IN" dirty="0" smtClean="0"/>
              <a:t>      mouse, nose and eyes Step by step with  </a:t>
            </a:r>
          </a:p>
          <a:p>
            <a:pPr>
              <a:buNone/>
            </a:pPr>
            <a:r>
              <a:rPr lang="en-IN" dirty="0" smtClean="0"/>
              <a:t>      the face detection.</a:t>
            </a:r>
          </a:p>
          <a:p>
            <a:pPr>
              <a:buNone/>
            </a:pPr>
            <a:r>
              <a:rPr lang="en-IN" dirty="0" smtClean="0"/>
              <a:t>      Here, we give a small example image </a:t>
            </a:r>
          </a:p>
          <a:p>
            <a:pPr>
              <a:buNone/>
            </a:pPr>
            <a:r>
              <a:rPr lang="en-IN" dirty="0" smtClean="0"/>
              <a:t>      for that step by step detection process.</a:t>
            </a:r>
          </a:p>
          <a:p>
            <a:pPr>
              <a:buNone/>
            </a:pPr>
            <a:r>
              <a:rPr lang="en-IN" dirty="0" smtClean="0"/>
              <a:t>      </a:t>
            </a:r>
          </a:p>
        </p:txBody>
      </p:sp>
      <p:pic>
        <p:nvPicPr>
          <p:cNvPr id="26628" name="Picture 4" descr="E:\CSE project\Face Detection\johsna eye.jpg"/>
          <p:cNvPicPr>
            <a:picLocks noChangeAspect="1" noChangeArrowheads="1"/>
          </p:cNvPicPr>
          <p:nvPr/>
        </p:nvPicPr>
        <p:blipFill>
          <a:blip r:embed="rId2"/>
          <a:srcRect/>
          <a:stretch>
            <a:fillRect/>
          </a:stretch>
        </p:blipFill>
        <p:spPr bwMode="auto">
          <a:xfrm>
            <a:off x="9727607" y="1511905"/>
            <a:ext cx="2111290" cy="2472266"/>
          </a:xfrm>
          <a:prstGeom prst="rect">
            <a:avLst/>
          </a:prstGeom>
          <a:noFill/>
        </p:spPr>
      </p:pic>
      <p:pic>
        <p:nvPicPr>
          <p:cNvPr id="26631" name="Picture 7" descr="E:\CSE project\Face Detection\joshna.jpg"/>
          <p:cNvPicPr>
            <a:picLocks noChangeAspect="1" noChangeArrowheads="1"/>
          </p:cNvPicPr>
          <p:nvPr/>
        </p:nvPicPr>
        <p:blipFill>
          <a:blip r:embed="rId3"/>
          <a:srcRect/>
          <a:stretch>
            <a:fillRect/>
          </a:stretch>
        </p:blipFill>
        <p:spPr bwMode="auto">
          <a:xfrm>
            <a:off x="7628708" y="1556425"/>
            <a:ext cx="1809667" cy="2310181"/>
          </a:xfrm>
          <a:prstGeom prst="rect">
            <a:avLst/>
          </a:prstGeom>
          <a:noFill/>
        </p:spPr>
      </p:pic>
      <p:sp>
        <p:nvSpPr>
          <p:cNvPr id="26633" name="AutoShape 9" descr="Image result for nose detection opencv pyth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6635" name="AutoShape 11" descr="Image result for nose detection opencv pyth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6639" name="Picture 15" descr="C:\Users\LENOVO\Pictures\images.jpg"/>
          <p:cNvPicPr>
            <a:picLocks noChangeAspect="1" noChangeArrowheads="1"/>
          </p:cNvPicPr>
          <p:nvPr/>
        </p:nvPicPr>
        <p:blipFill>
          <a:blip r:embed="rId4"/>
          <a:srcRect/>
          <a:stretch>
            <a:fillRect/>
          </a:stretch>
        </p:blipFill>
        <p:spPr bwMode="auto">
          <a:xfrm>
            <a:off x="9779572" y="4415246"/>
            <a:ext cx="2162693" cy="1685107"/>
          </a:xfrm>
          <a:prstGeom prst="rect">
            <a:avLst/>
          </a:prstGeom>
          <a:noFill/>
        </p:spPr>
      </p:pic>
      <p:pic>
        <p:nvPicPr>
          <p:cNvPr id="10" name="Picture 4" descr="E:\CSE project\Face Detection\final image.jpg"/>
          <p:cNvPicPr>
            <a:picLocks noChangeAspect="1" noChangeArrowheads="1"/>
          </p:cNvPicPr>
          <p:nvPr/>
        </p:nvPicPr>
        <p:blipFill>
          <a:blip r:embed="rId5"/>
          <a:srcRect/>
          <a:stretch>
            <a:fillRect/>
          </a:stretch>
        </p:blipFill>
        <p:spPr bwMode="auto">
          <a:xfrm>
            <a:off x="7167171" y="4088675"/>
            <a:ext cx="2564658" cy="238006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888274"/>
            <a:ext cx="8911687" cy="1016725"/>
          </a:xfrm>
        </p:spPr>
        <p:txBody>
          <a:bodyPr>
            <a:noAutofit/>
          </a:bodyPr>
          <a:lstStyle/>
          <a:p>
            <a:r>
              <a:rPr lang="en-IN" dirty="0" smtClean="0"/>
              <a:t>Results</a:t>
            </a:r>
            <a:br>
              <a:rPr lang="en-IN" dirty="0" smtClean="0"/>
            </a:br>
            <a:endParaRPr lang="en-IN" dirty="0"/>
          </a:p>
        </p:txBody>
      </p:sp>
      <p:sp>
        <p:nvSpPr>
          <p:cNvPr id="3" name="Content Placeholder 2"/>
          <p:cNvSpPr>
            <a:spLocks noGrp="1"/>
          </p:cNvSpPr>
          <p:nvPr>
            <p:ph idx="1"/>
          </p:nvPr>
        </p:nvSpPr>
        <p:spPr>
          <a:xfrm>
            <a:off x="2338251" y="2133600"/>
            <a:ext cx="4859383" cy="3777622"/>
          </a:xfrm>
        </p:spPr>
        <p:txBody>
          <a:bodyPr/>
          <a:lstStyle/>
          <a:p>
            <a:r>
              <a:rPr lang="en-IN" dirty="0" smtClean="0"/>
              <a:t>Finally we got the output detection</a:t>
            </a:r>
          </a:p>
          <a:p>
            <a:pPr>
              <a:buNone/>
            </a:pPr>
            <a:r>
              <a:rPr lang="en-IN" dirty="0" smtClean="0"/>
              <a:t>      image was given like this.  In that </a:t>
            </a:r>
          </a:p>
          <a:p>
            <a:pPr>
              <a:buNone/>
            </a:pPr>
            <a:r>
              <a:rPr lang="en-IN" dirty="0" smtClean="0"/>
              <a:t>      image  detect the mouth, nose, </a:t>
            </a:r>
          </a:p>
          <a:p>
            <a:pPr>
              <a:buNone/>
            </a:pPr>
            <a:r>
              <a:rPr lang="en-IN" dirty="0" smtClean="0"/>
              <a:t>      eyes and faces are in the single </a:t>
            </a:r>
          </a:p>
          <a:p>
            <a:pPr>
              <a:buNone/>
            </a:pPr>
            <a:r>
              <a:rPr lang="en-IN" dirty="0" smtClean="0"/>
              <a:t>      frame</a:t>
            </a:r>
          </a:p>
          <a:p>
            <a:pPr>
              <a:buNone/>
            </a:pPr>
            <a:r>
              <a:rPr lang="en-IN" dirty="0" smtClean="0"/>
              <a:t>    </a:t>
            </a:r>
            <a:endParaRPr lang="en-IN" dirty="0"/>
          </a:p>
        </p:txBody>
      </p:sp>
      <p:pic>
        <p:nvPicPr>
          <p:cNvPr id="1027" name="Picture 3" descr="E:\CSE project\Face Recognation\joshna.jpg"/>
          <p:cNvPicPr>
            <a:picLocks noChangeAspect="1" noChangeArrowheads="1"/>
          </p:cNvPicPr>
          <p:nvPr/>
        </p:nvPicPr>
        <p:blipFill>
          <a:blip r:embed="rId2"/>
          <a:srcRect/>
          <a:stretch>
            <a:fillRect/>
          </a:stretch>
        </p:blipFill>
        <p:spPr bwMode="auto">
          <a:xfrm>
            <a:off x="6792685" y="3575651"/>
            <a:ext cx="3225437" cy="2653021"/>
          </a:xfrm>
          <a:prstGeom prst="rect">
            <a:avLst/>
          </a:prstGeom>
          <a:noFill/>
        </p:spPr>
      </p:pic>
      <p:pic>
        <p:nvPicPr>
          <p:cNvPr id="1028" name="Picture 4" descr="E:\CSE project\Face Recognation\joshna final image.jpg"/>
          <p:cNvPicPr>
            <a:picLocks noChangeAspect="1" noChangeArrowheads="1"/>
          </p:cNvPicPr>
          <p:nvPr/>
        </p:nvPicPr>
        <p:blipFill>
          <a:blip r:embed="rId3"/>
          <a:srcRect/>
          <a:stretch>
            <a:fillRect/>
          </a:stretch>
        </p:blipFill>
        <p:spPr bwMode="auto">
          <a:xfrm>
            <a:off x="8495704" y="1031966"/>
            <a:ext cx="3408913" cy="2661556"/>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6811" y="809896"/>
            <a:ext cx="9257801" cy="1095103"/>
          </a:xfrm>
        </p:spPr>
        <p:txBody>
          <a:bodyPr/>
          <a:lstStyle/>
          <a:p>
            <a:r>
              <a:rPr lang="en-US" dirty="0" smtClean="0"/>
              <a:t>Color-Based Face Detector</a:t>
            </a:r>
            <a:endParaRPr lang="en-IN" dirty="0"/>
          </a:p>
        </p:txBody>
      </p:sp>
      <p:sp>
        <p:nvSpPr>
          <p:cNvPr id="3" name="Content Placeholder 2"/>
          <p:cNvSpPr>
            <a:spLocks noGrp="1"/>
          </p:cNvSpPr>
          <p:nvPr>
            <p:ph idx="1"/>
          </p:nvPr>
        </p:nvSpPr>
        <p:spPr>
          <a:xfrm>
            <a:off x="2589212" y="1750423"/>
            <a:ext cx="4934994" cy="4794068"/>
          </a:xfrm>
        </p:spPr>
        <p:txBody>
          <a:bodyPr>
            <a:normAutofit/>
          </a:bodyPr>
          <a:lstStyle/>
          <a:p>
            <a:pPr>
              <a:lnSpc>
                <a:spcPct val="80000"/>
              </a:lnSpc>
            </a:pPr>
            <a:endParaRPr lang="en-US" sz="2400" dirty="0" smtClean="0"/>
          </a:p>
          <a:p>
            <a:pPr>
              <a:lnSpc>
                <a:spcPct val="80000"/>
              </a:lnSpc>
            </a:pPr>
            <a:r>
              <a:rPr lang="en-US" sz="2400" dirty="0" smtClean="0"/>
              <a:t>Pros: </a:t>
            </a:r>
          </a:p>
          <a:p>
            <a:pPr lvl="1">
              <a:lnSpc>
                <a:spcPct val="80000"/>
              </a:lnSpc>
            </a:pPr>
            <a:r>
              <a:rPr lang="en-US" sz="2000" dirty="0" smtClean="0"/>
              <a:t>Easy to implement </a:t>
            </a:r>
          </a:p>
          <a:p>
            <a:pPr lvl="1">
              <a:lnSpc>
                <a:spcPct val="80000"/>
              </a:lnSpc>
            </a:pPr>
            <a:r>
              <a:rPr lang="en-US" sz="2000" dirty="0" smtClean="0"/>
              <a:t>Effective and efficient in constrained environment </a:t>
            </a:r>
          </a:p>
          <a:p>
            <a:pPr lvl="1">
              <a:lnSpc>
                <a:spcPct val="80000"/>
              </a:lnSpc>
            </a:pPr>
            <a:r>
              <a:rPr lang="en-US" sz="2000" dirty="0" smtClean="0"/>
              <a:t>Insensitive to pose, expression, rotation variation </a:t>
            </a:r>
          </a:p>
          <a:p>
            <a:pPr>
              <a:lnSpc>
                <a:spcPct val="80000"/>
              </a:lnSpc>
            </a:pPr>
            <a:r>
              <a:rPr lang="en-US" sz="2400" dirty="0" smtClean="0"/>
              <a:t>Cons:</a:t>
            </a:r>
          </a:p>
          <a:p>
            <a:pPr lvl="1">
              <a:lnSpc>
                <a:spcPct val="80000"/>
              </a:lnSpc>
            </a:pPr>
            <a:r>
              <a:rPr lang="en-US" sz="2000" dirty="0" smtClean="0"/>
              <a:t>Sensitive to environment and lighting change </a:t>
            </a:r>
          </a:p>
          <a:p>
            <a:pPr lvl="1">
              <a:lnSpc>
                <a:spcPct val="80000"/>
              </a:lnSpc>
            </a:pPr>
            <a:r>
              <a:rPr lang="en-US" sz="2000" dirty="0" smtClean="0"/>
              <a:t>Noisy detection results (body parts, skin-tone line tone line regions) </a:t>
            </a:r>
          </a:p>
          <a:p>
            <a:endParaRPr lang="en-IN" dirty="0"/>
          </a:p>
        </p:txBody>
      </p:sp>
      <p:pic>
        <p:nvPicPr>
          <p:cNvPr id="4" name="Picture 4"/>
          <p:cNvPicPr>
            <a:picLocks noChangeAspect="1" noChangeArrowheads="1"/>
          </p:cNvPicPr>
          <p:nvPr/>
        </p:nvPicPr>
        <p:blipFill>
          <a:blip r:embed="rId2"/>
          <a:srcRect/>
          <a:stretch>
            <a:fillRect/>
          </a:stretch>
        </p:blipFill>
        <p:spPr>
          <a:xfrm>
            <a:off x="7613969" y="1961243"/>
            <a:ext cx="3810000" cy="4086860"/>
          </a:xfrm>
          <a:prstGeom prst="rect">
            <a:avLst/>
          </a:prstGeom>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836023"/>
            <a:ext cx="8911687" cy="1068976"/>
          </a:xfrm>
        </p:spPr>
        <p:txBody>
          <a:bodyPr>
            <a:noAutofit/>
          </a:bodyPr>
          <a:lstStyle/>
          <a:p>
            <a:r>
              <a:rPr lang="en-IN" dirty="0" smtClean="0"/>
              <a:t>Conclusion</a:t>
            </a:r>
            <a:br>
              <a:rPr lang="en-IN" dirty="0" smtClean="0"/>
            </a:br>
            <a:endParaRPr lang="en-IN" dirty="0"/>
          </a:p>
        </p:txBody>
      </p:sp>
      <p:sp>
        <p:nvSpPr>
          <p:cNvPr id="3" name="Content Placeholder 2"/>
          <p:cNvSpPr>
            <a:spLocks noGrp="1"/>
          </p:cNvSpPr>
          <p:nvPr>
            <p:ph idx="1"/>
          </p:nvPr>
        </p:nvSpPr>
        <p:spPr>
          <a:xfrm>
            <a:off x="2312125" y="2076993"/>
            <a:ext cx="7942218" cy="3892733"/>
          </a:xfrm>
        </p:spPr>
        <p:txBody>
          <a:bodyPr/>
          <a:lstStyle/>
          <a:p>
            <a:pPr lvl="1">
              <a:lnSpc>
                <a:spcPct val="80000"/>
              </a:lnSpc>
            </a:pPr>
            <a:r>
              <a:rPr lang="en-US" sz="2000" dirty="0" smtClean="0"/>
              <a:t>Simple implementation of Open CV’s  face Recognizer</a:t>
            </a:r>
          </a:p>
          <a:p>
            <a:pPr lvl="1">
              <a:lnSpc>
                <a:spcPct val="80000"/>
              </a:lnSpc>
              <a:buNone/>
            </a:pPr>
            <a:endParaRPr lang="en-US" sz="2000" dirty="0" smtClean="0"/>
          </a:p>
          <a:p>
            <a:pPr lvl="1">
              <a:lnSpc>
                <a:spcPct val="80000"/>
              </a:lnSpc>
            </a:pPr>
            <a:r>
              <a:rPr lang="en-US" sz="2000" dirty="0" smtClean="0"/>
              <a:t>Compare different training models here pose and lighting variations are there</a:t>
            </a:r>
          </a:p>
          <a:p>
            <a:pPr lvl="1">
              <a:lnSpc>
                <a:spcPct val="80000"/>
              </a:lnSpc>
            </a:pPr>
            <a:endParaRPr lang="en-US" sz="2000" dirty="0" smtClean="0"/>
          </a:p>
          <a:p>
            <a:pPr lvl="1">
              <a:lnSpc>
                <a:spcPct val="80000"/>
              </a:lnSpc>
            </a:pPr>
            <a:r>
              <a:rPr lang="en-US" sz="2000" dirty="0" smtClean="0"/>
              <a:t>By using this detection easy to Identify the faces </a:t>
            </a:r>
          </a:p>
          <a:p>
            <a:pPr lvl="1">
              <a:lnSpc>
                <a:spcPct val="80000"/>
              </a:lnSpc>
            </a:pPr>
            <a:endParaRPr lang="en-US" sz="2000" dirty="0" smtClean="0"/>
          </a:p>
          <a:p>
            <a:pPr lvl="1">
              <a:lnSpc>
                <a:spcPct val="80000"/>
              </a:lnSpc>
            </a:pPr>
            <a:r>
              <a:rPr lang="en-US" sz="2000" dirty="0" smtClean="0"/>
              <a:t>It‘s Future work of further testing of different training models</a:t>
            </a:r>
          </a:p>
          <a:p>
            <a:pPr lvl="1">
              <a:lnSpc>
                <a:spcPct val="80000"/>
              </a:lnSpc>
            </a:pPr>
            <a:endParaRPr lang="en-US" sz="2000" dirty="0" smtClean="0"/>
          </a:p>
          <a:p>
            <a:pPr lvl="1">
              <a:lnSpc>
                <a:spcPct val="80000"/>
              </a:lnSpc>
            </a:pPr>
            <a:r>
              <a:rPr lang="en-US" sz="2000" dirty="0" smtClean="0"/>
              <a:t>It’s implement to updating facial expressions.</a:t>
            </a:r>
          </a:p>
          <a:p>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6263" y="2220687"/>
            <a:ext cx="8748348" cy="1606730"/>
          </a:xfrm>
        </p:spPr>
        <p:txBody>
          <a:bodyPr>
            <a:normAutofit/>
          </a:bodyPr>
          <a:lstStyle/>
          <a:p>
            <a:r>
              <a:rPr lang="en-IN" sz="4000" dirty="0" smtClean="0"/>
              <a:t>Any Queries ?</a:t>
            </a:r>
            <a:endParaRPr lang="en-IN" sz="4000" dirty="0"/>
          </a:p>
        </p:txBody>
      </p:sp>
      <p:pic>
        <p:nvPicPr>
          <p:cNvPr id="31747" name="Picture 3" descr="C:\Users\LENOVO\Pictures\question-person.jpg"/>
          <p:cNvPicPr>
            <a:picLocks noChangeAspect="1" noChangeArrowheads="1"/>
          </p:cNvPicPr>
          <p:nvPr/>
        </p:nvPicPr>
        <p:blipFill>
          <a:blip r:embed="rId2"/>
          <a:srcRect/>
          <a:stretch>
            <a:fillRect/>
          </a:stretch>
        </p:blipFill>
        <p:spPr bwMode="auto">
          <a:xfrm>
            <a:off x="6826407" y="1698171"/>
            <a:ext cx="3810277" cy="3317304"/>
          </a:xfrm>
          <a:prstGeom prst="ellipse">
            <a:avLst/>
          </a:prstGeom>
          <a:ln>
            <a:noFill/>
          </a:ln>
          <a:effectLst>
            <a:softEdge rad="112500"/>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9223" y="2586445"/>
            <a:ext cx="7925388" cy="1541417"/>
          </a:xfrm>
        </p:spPr>
        <p:txBody>
          <a:bodyPr>
            <a:normAutofit/>
          </a:bodyPr>
          <a:lstStyle/>
          <a:p>
            <a:r>
              <a:rPr lang="en-IN" sz="4400" dirty="0" smtClean="0"/>
              <a:t>Thank You</a:t>
            </a:r>
            <a:endParaRPr lang="en-IN" sz="4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8881" y="744582"/>
            <a:ext cx="9035732" cy="1160417"/>
          </a:xfrm>
        </p:spPr>
        <p:txBody>
          <a:bodyPr/>
          <a:lstStyle/>
          <a:p>
            <a:r>
              <a:rPr lang="en-IN" dirty="0" smtClean="0"/>
              <a:t>Contents</a:t>
            </a:r>
            <a:endParaRPr lang="en-IN" dirty="0"/>
          </a:p>
        </p:txBody>
      </p:sp>
      <p:sp>
        <p:nvSpPr>
          <p:cNvPr id="3" name="Content Placeholder 2"/>
          <p:cNvSpPr>
            <a:spLocks noGrp="1"/>
          </p:cNvSpPr>
          <p:nvPr>
            <p:ph idx="1"/>
          </p:nvPr>
        </p:nvSpPr>
        <p:spPr>
          <a:xfrm>
            <a:off x="2589212" y="2011680"/>
            <a:ext cx="8915400" cy="4480560"/>
          </a:xfrm>
        </p:spPr>
        <p:txBody>
          <a:bodyPr>
            <a:normAutofit/>
          </a:bodyPr>
          <a:lstStyle/>
          <a:p>
            <a:r>
              <a:rPr lang="en-IN" sz="2000" dirty="0" smtClean="0"/>
              <a:t>What is Face Detection</a:t>
            </a:r>
          </a:p>
          <a:p>
            <a:r>
              <a:rPr lang="en-IN" sz="2000" dirty="0" smtClean="0"/>
              <a:t>Importance  of Face Detection</a:t>
            </a:r>
          </a:p>
          <a:p>
            <a:r>
              <a:rPr lang="en-IN" sz="2000" dirty="0" smtClean="0"/>
              <a:t>Simple Abstract</a:t>
            </a:r>
          </a:p>
          <a:p>
            <a:r>
              <a:rPr lang="en-IN" sz="2000" dirty="0" smtClean="0"/>
              <a:t>Technology</a:t>
            </a:r>
          </a:p>
          <a:p>
            <a:r>
              <a:rPr lang="en-IN" sz="2000" dirty="0" smtClean="0"/>
              <a:t>Hardware &amp; Software</a:t>
            </a:r>
          </a:p>
          <a:p>
            <a:r>
              <a:rPr lang="en-IN" sz="2000" dirty="0" smtClean="0"/>
              <a:t>Modules</a:t>
            </a:r>
          </a:p>
          <a:p>
            <a:r>
              <a:rPr lang="en-IN" sz="2000" dirty="0" smtClean="0"/>
              <a:t>Old System  &amp;  Proposed  System</a:t>
            </a:r>
          </a:p>
          <a:p>
            <a:r>
              <a:rPr lang="en-IN" sz="2000" dirty="0" smtClean="0"/>
              <a:t>Result</a:t>
            </a:r>
          </a:p>
          <a:p>
            <a:r>
              <a:rPr lang="en-IN" sz="2000" dirty="0" smtClean="0"/>
              <a:t>Conclusion</a:t>
            </a:r>
            <a:endParaRPr lang="en-IN" sz="20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888274"/>
            <a:ext cx="8911687" cy="1016726"/>
          </a:xfrm>
        </p:spPr>
        <p:txBody>
          <a:bodyPr/>
          <a:lstStyle/>
          <a:p>
            <a:r>
              <a:rPr lang="en-US" dirty="0" smtClean="0"/>
              <a:t>What is Face Detection?</a:t>
            </a:r>
            <a:endParaRPr lang="en-IN" dirty="0"/>
          </a:p>
        </p:txBody>
      </p:sp>
      <p:sp>
        <p:nvSpPr>
          <p:cNvPr id="3" name="Content Placeholder 2"/>
          <p:cNvSpPr>
            <a:spLocks noGrp="1"/>
          </p:cNvSpPr>
          <p:nvPr>
            <p:ph idx="1"/>
          </p:nvPr>
        </p:nvSpPr>
        <p:spPr>
          <a:xfrm>
            <a:off x="1685109" y="2133600"/>
            <a:ext cx="9914708" cy="3777622"/>
          </a:xfrm>
        </p:spPr>
        <p:txBody>
          <a:bodyPr/>
          <a:lstStyle/>
          <a:p>
            <a:r>
              <a:rPr lang="en-US" dirty="0" smtClean="0"/>
              <a:t>Given an image, tell  whether  there is any human face, if there is, where is  it(or where they are).</a:t>
            </a:r>
          </a:p>
          <a:p>
            <a:r>
              <a:rPr lang="en-IN" dirty="0" smtClean="0"/>
              <a:t> face detection refers to a 														       subset of computer able to													 identify people's faces with 												         the in the digital  images.</a:t>
            </a:r>
            <a:endParaRPr lang="en-IN" dirty="0"/>
          </a:p>
        </p:txBody>
      </p:sp>
      <p:pic>
        <p:nvPicPr>
          <p:cNvPr id="1030" name="Picture 6" descr="C:\Users\LENOVO\Pictures\images (2).jpeg"/>
          <p:cNvPicPr>
            <a:picLocks noChangeAspect="1" noChangeArrowheads="1"/>
          </p:cNvPicPr>
          <p:nvPr/>
        </p:nvPicPr>
        <p:blipFill>
          <a:blip r:embed="rId2"/>
          <a:srcRect/>
          <a:stretch>
            <a:fillRect/>
          </a:stretch>
        </p:blipFill>
        <p:spPr bwMode="auto">
          <a:xfrm>
            <a:off x="10314349" y="3207277"/>
            <a:ext cx="1442221" cy="1592370"/>
          </a:xfrm>
          <a:prstGeom prst="rect">
            <a:avLst/>
          </a:prstGeom>
          <a:noFill/>
        </p:spPr>
      </p:pic>
      <p:pic>
        <p:nvPicPr>
          <p:cNvPr id="1031" name="Picture 7" descr="C:\Users\LENOVO\Pictures\IMG_20180903_204840.jpg"/>
          <p:cNvPicPr>
            <a:picLocks noChangeAspect="1" noChangeArrowheads="1"/>
          </p:cNvPicPr>
          <p:nvPr/>
        </p:nvPicPr>
        <p:blipFill>
          <a:blip r:embed="rId3"/>
          <a:srcRect/>
          <a:stretch>
            <a:fillRect/>
          </a:stretch>
        </p:blipFill>
        <p:spPr bwMode="auto">
          <a:xfrm>
            <a:off x="8582297" y="4650375"/>
            <a:ext cx="1463311" cy="1685110"/>
          </a:xfrm>
          <a:prstGeom prst="rect">
            <a:avLst/>
          </a:prstGeom>
          <a:noFill/>
        </p:spPr>
      </p:pic>
      <p:pic>
        <p:nvPicPr>
          <p:cNvPr id="1032" name="Picture 8" descr="C:\Users\LENOVO\Pictures\_20180903_204903.jpg"/>
          <p:cNvPicPr>
            <a:picLocks noChangeAspect="1" noChangeArrowheads="1"/>
          </p:cNvPicPr>
          <p:nvPr/>
        </p:nvPicPr>
        <p:blipFill>
          <a:blip r:embed="rId4"/>
          <a:srcRect/>
          <a:stretch>
            <a:fillRect/>
          </a:stretch>
        </p:blipFill>
        <p:spPr bwMode="auto">
          <a:xfrm>
            <a:off x="8739052" y="3147469"/>
            <a:ext cx="1515291" cy="1463953"/>
          </a:xfrm>
          <a:prstGeom prst="rect">
            <a:avLst/>
          </a:prstGeom>
          <a:noFill/>
        </p:spPr>
      </p:pic>
      <p:pic>
        <p:nvPicPr>
          <p:cNvPr id="1033" name="Picture 9" descr="C:\Users\LENOVO\Pictures\images.jpeg"/>
          <p:cNvPicPr>
            <a:picLocks noChangeAspect="1" noChangeArrowheads="1"/>
          </p:cNvPicPr>
          <p:nvPr/>
        </p:nvPicPr>
        <p:blipFill>
          <a:blip r:embed="rId5"/>
          <a:srcRect/>
          <a:stretch>
            <a:fillRect/>
          </a:stretch>
        </p:blipFill>
        <p:spPr bwMode="auto">
          <a:xfrm>
            <a:off x="10160727" y="4885509"/>
            <a:ext cx="1776548" cy="1332411"/>
          </a:xfrm>
          <a:prstGeom prst="rect">
            <a:avLst/>
          </a:prstGeom>
          <a:noFill/>
        </p:spPr>
      </p:pic>
      <p:pic>
        <p:nvPicPr>
          <p:cNvPr id="12" name="Picture 8"/>
          <p:cNvPicPr>
            <a:picLocks noChangeAspect="1" noChangeArrowheads="1"/>
          </p:cNvPicPr>
          <p:nvPr/>
        </p:nvPicPr>
        <p:blipFill>
          <a:blip r:embed="rId6"/>
          <a:srcRect/>
          <a:stretch>
            <a:fillRect/>
          </a:stretch>
        </p:blipFill>
        <p:spPr bwMode="auto">
          <a:xfrm>
            <a:off x="5890534" y="3353889"/>
            <a:ext cx="2509472" cy="2602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3749" y="836022"/>
            <a:ext cx="9270863" cy="1068977"/>
          </a:xfrm>
        </p:spPr>
        <p:txBody>
          <a:bodyPr/>
          <a:lstStyle/>
          <a:p>
            <a:r>
              <a:rPr lang="en-US" dirty="0" smtClean="0"/>
              <a:t>Importance of Face Detection</a:t>
            </a:r>
            <a:endParaRPr lang="en-IN" dirty="0"/>
          </a:p>
        </p:txBody>
      </p:sp>
      <p:sp>
        <p:nvSpPr>
          <p:cNvPr id="3" name="Content Placeholder 2"/>
          <p:cNvSpPr>
            <a:spLocks noGrp="1"/>
          </p:cNvSpPr>
          <p:nvPr>
            <p:ph idx="1"/>
          </p:nvPr>
        </p:nvSpPr>
        <p:spPr/>
        <p:txBody>
          <a:bodyPr>
            <a:normAutofit lnSpcReduction="10000"/>
          </a:bodyPr>
          <a:lstStyle/>
          <a:p>
            <a:pPr>
              <a:lnSpc>
                <a:spcPct val="90000"/>
              </a:lnSpc>
            </a:pPr>
            <a:r>
              <a:rPr lang="en-US" altLang="zh-CN" sz="2400" dirty="0" smtClean="0">
                <a:ea typeface="宋体" charset="-122"/>
              </a:rPr>
              <a:t>The first step for any automatic face recognition system </a:t>
            </a:r>
          </a:p>
          <a:p>
            <a:pPr>
              <a:lnSpc>
                <a:spcPct val="90000"/>
              </a:lnSpc>
            </a:pPr>
            <a:r>
              <a:rPr lang="en-US" altLang="zh-CN" sz="2400" dirty="0" smtClean="0">
                <a:ea typeface="宋体" charset="-122"/>
              </a:rPr>
              <a:t>First step in many Human Computer Interaction systems</a:t>
            </a:r>
          </a:p>
          <a:p>
            <a:pPr lvl="1">
              <a:lnSpc>
                <a:spcPct val="90000"/>
              </a:lnSpc>
            </a:pPr>
            <a:r>
              <a:rPr lang="en-US" altLang="zh-CN" sz="2400" dirty="0" smtClean="0">
                <a:ea typeface="宋体" charset="-122"/>
              </a:rPr>
              <a:t>Expression Recognition</a:t>
            </a:r>
          </a:p>
          <a:p>
            <a:pPr lvl="1">
              <a:lnSpc>
                <a:spcPct val="90000"/>
              </a:lnSpc>
            </a:pPr>
            <a:r>
              <a:rPr lang="en-US" altLang="zh-CN" sz="2400" dirty="0" smtClean="0">
                <a:ea typeface="宋体" charset="-122"/>
              </a:rPr>
              <a:t>Cognitive State/Emotional State </a:t>
            </a:r>
            <a:r>
              <a:rPr lang="en-US" altLang="zh-CN" sz="2400" dirty="0" err="1" smtClean="0">
                <a:ea typeface="宋体" charset="-122"/>
              </a:rPr>
              <a:t>Recogntion</a:t>
            </a:r>
            <a:endParaRPr lang="en-US" altLang="zh-CN" sz="2400" dirty="0" smtClean="0">
              <a:ea typeface="宋体" charset="-122"/>
            </a:endParaRPr>
          </a:p>
          <a:p>
            <a:pPr>
              <a:lnSpc>
                <a:spcPct val="90000"/>
              </a:lnSpc>
            </a:pPr>
            <a:r>
              <a:rPr lang="en-US" altLang="zh-CN" sz="2400" dirty="0" smtClean="0">
                <a:ea typeface="宋体" charset="-122"/>
              </a:rPr>
              <a:t>First step in many surveillance systems</a:t>
            </a:r>
          </a:p>
          <a:p>
            <a:pPr>
              <a:lnSpc>
                <a:spcPct val="90000"/>
              </a:lnSpc>
            </a:pPr>
            <a:r>
              <a:rPr lang="en-US" altLang="zh-CN" sz="2400" dirty="0" smtClean="0">
                <a:ea typeface="宋体" charset="-122"/>
              </a:rPr>
              <a:t>Tracking: Face is a highly non rigid object</a:t>
            </a:r>
          </a:p>
          <a:p>
            <a:pPr>
              <a:lnSpc>
                <a:spcPct val="90000"/>
              </a:lnSpc>
            </a:pPr>
            <a:r>
              <a:rPr lang="en-US" altLang="zh-CN" sz="2400" dirty="0" smtClean="0">
                <a:ea typeface="宋体" charset="-122"/>
              </a:rPr>
              <a:t>A step towards Automatic Target Recognition(ATR) or generic object detection/recognition </a:t>
            </a:r>
          </a:p>
          <a:p>
            <a:pPr>
              <a:lnSpc>
                <a:spcPct val="90000"/>
              </a:lnSpc>
            </a:pPr>
            <a:r>
              <a:rPr lang="en-US" altLang="zh-CN" sz="2400" dirty="0" smtClean="0">
                <a:ea typeface="宋体" charset="-122"/>
              </a:rPr>
              <a:t>Video coding……</a:t>
            </a:r>
            <a:endParaRPr lang="en-US" sz="2400" dirty="0" smtClean="0"/>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0869" y="796834"/>
            <a:ext cx="9453744" cy="1108166"/>
          </a:xfrm>
        </p:spPr>
        <p:txBody>
          <a:bodyPr/>
          <a:lstStyle/>
          <a:p>
            <a:r>
              <a:rPr lang="en-IN" dirty="0" smtClean="0"/>
              <a:t>Simple Abstract</a:t>
            </a:r>
            <a:endParaRPr lang="en-IN" dirty="0"/>
          </a:p>
        </p:txBody>
      </p:sp>
      <p:sp>
        <p:nvSpPr>
          <p:cNvPr id="3" name="Content Placeholder 2"/>
          <p:cNvSpPr>
            <a:spLocks noGrp="1"/>
          </p:cNvSpPr>
          <p:nvPr>
            <p:ph idx="1"/>
          </p:nvPr>
        </p:nvSpPr>
        <p:spPr>
          <a:xfrm>
            <a:off x="2037806" y="2133599"/>
            <a:ext cx="9666514" cy="3849189"/>
          </a:xfrm>
        </p:spPr>
        <p:txBody>
          <a:bodyPr/>
          <a:lstStyle/>
          <a:p>
            <a:r>
              <a:rPr lang="en-IN" dirty="0" smtClean="0"/>
              <a:t>Recently , we want to  perform  Face detection using Open CV in Python . Here  the actual code is less than 50 lines of Python code, Thanks to the terse syntax of Python and now, we are sharing our requirements on this experiment, Here the front end which is designed by using xml code, it’s name as </a:t>
            </a:r>
            <a:r>
              <a:rPr lang="en-IN" dirty="0" err="1" smtClean="0"/>
              <a:t>Harcascade</a:t>
            </a:r>
            <a:r>
              <a:rPr lang="en-IN" dirty="0" smtClean="0"/>
              <a:t> frontal face default file, </a:t>
            </a:r>
            <a:r>
              <a:rPr lang="en-IN" dirty="0" err="1" smtClean="0"/>
              <a:t>haarcascade_mcs_mouth</a:t>
            </a:r>
            <a:r>
              <a:rPr lang="en-IN" dirty="0" smtClean="0"/>
              <a:t>, </a:t>
            </a:r>
            <a:r>
              <a:rPr lang="en-IN" dirty="0" err="1" smtClean="0"/>
              <a:t>haarcascade</a:t>
            </a:r>
            <a:r>
              <a:rPr lang="en-IN" dirty="0" smtClean="0"/>
              <a:t> </a:t>
            </a:r>
            <a:r>
              <a:rPr lang="en-IN" dirty="0" err="1" smtClean="0"/>
              <a:t>mcs</a:t>
            </a:r>
            <a:r>
              <a:rPr lang="en-IN" dirty="0" smtClean="0"/>
              <a:t> nose and </a:t>
            </a:r>
            <a:r>
              <a:rPr lang="en-IN" dirty="0" err="1" smtClean="0"/>
              <a:t>haarc</a:t>
            </a:r>
            <a:r>
              <a:rPr lang="en-IN" dirty="0" smtClean="0"/>
              <a:t> -</a:t>
            </a:r>
            <a:r>
              <a:rPr lang="en-IN" dirty="0" err="1" smtClean="0"/>
              <a:t>ascade_eye</a:t>
            </a:r>
            <a:r>
              <a:rPr lang="en-IN" dirty="0" smtClean="0"/>
              <a:t> we use Open CV  libraries  like  cv2 file, it’s in the form of </a:t>
            </a:r>
            <a:r>
              <a:rPr lang="en-IN" dirty="0" err="1" smtClean="0"/>
              <a:t>pyd</a:t>
            </a:r>
            <a:r>
              <a:rPr lang="en-IN" dirty="0" smtClean="0"/>
              <a:t> format and majorly we use the platform is Python, it’s </a:t>
            </a:r>
            <a:r>
              <a:rPr lang="en-IN" dirty="0" err="1" smtClean="0"/>
              <a:t>expecially</a:t>
            </a:r>
            <a:r>
              <a:rPr lang="en-IN" dirty="0" smtClean="0"/>
              <a:t> 2.7 </a:t>
            </a:r>
            <a:r>
              <a:rPr lang="en-IN" dirty="0" err="1" smtClean="0"/>
              <a:t>vertion</a:t>
            </a:r>
            <a:r>
              <a:rPr lang="en-IN" dirty="0" smtClean="0"/>
              <a:t> only for these </a:t>
            </a:r>
            <a:r>
              <a:rPr lang="en-IN" dirty="0" err="1" smtClean="0"/>
              <a:t>Opencv</a:t>
            </a:r>
            <a:r>
              <a:rPr lang="en-IN" dirty="0" smtClean="0"/>
              <a:t> libraries are support on this only, it’s the </a:t>
            </a:r>
            <a:r>
              <a:rPr lang="en-IN" dirty="0" err="1" smtClean="0"/>
              <a:t>facedetection</a:t>
            </a:r>
            <a:r>
              <a:rPr lang="en-IN" dirty="0" smtClean="0"/>
              <a:t> which is start by using the web cam	only here, it’s detect the face ,</a:t>
            </a:r>
            <a:r>
              <a:rPr lang="en-IN" dirty="0" err="1" smtClean="0"/>
              <a:t>mouth,nose</a:t>
            </a:r>
            <a:r>
              <a:rPr lang="en-IN" dirty="0" smtClean="0"/>
              <a:t> and eyes also by using this experiment we can detect  the faces ,nose, eyes and mouth of humans.</a:t>
            </a:r>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2168435" y="1802674"/>
            <a:ext cx="6191794" cy="4859383"/>
          </a:xfrm>
        </p:spPr>
        <p:txBody>
          <a:bodyPr>
            <a:normAutofit lnSpcReduction="10000"/>
          </a:bodyPr>
          <a:lstStyle/>
          <a:p>
            <a:r>
              <a:rPr lang="en-IN" sz="2400" dirty="0" err="1" smtClean="0"/>
              <a:t>Pyhton</a:t>
            </a:r>
            <a:endParaRPr lang="en-IN" sz="2400" dirty="0" smtClean="0"/>
          </a:p>
          <a:p>
            <a:pPr>
              <a:buNone/>
            </a:pPr>
            <a:r>
              <a:rPr lang="en-IN" dirty="0" smtClean="0"/>
              <a:t>		     Here, we use </a:t>
            </a:r>
            <a:r>
              <a:rPr lang="en-IN" dirty="0" err="1" smtClean="0"/>
              <a:t>pyhton</a:t>
            </a:r>
            <a:r>
              <a:rPr lang="en-IN" dirty="0" smtClean="0"/>
              <a:t> for main</a:t>
            </a:r>
            <a:r>
              <a:rPr lang="en-IN" dirty="0" smtClean="0"/>
              <a:t> </a:t>
            </a:r>
            <a:r>
              <a:rPr lang="en-IN" dirty="0" smtClean="0"/>
              <a:t>Activity </a:t>
            </a:r>
          </a:p>
          <a:p>
            <a:r>
              <a:rPr lang="en-IN" sz="2400" dirty="0" smtClean="0"/>
              <a:t>Open CV</a:t>
            </a:r>
            <a:r>
              <a:rPr lang="en-IN" dirty="0" smtClean="0"/>
              <a:t>											    In the python code we use the					    Open CV libraries for  </a:t>
            </a:r>
            <a:r>
              <a:rPr lang="en-IN" dirty="0" err="1" smtClean="0"/>
              <a:t>detecter</a:t>
            </a:r>
            <a:r>
              <a:rPr lang="en-IN" dirty="0" smtClean="0"/>
              <a:t> </a:t>
            </a:r>
            <a:r>
              <a:rPr lang="en-IN" dirty="0" smtClean="0"/>
              <a:t> </a:t>
            </a:r>
            <a:r>
              <a:rPr lang="en-IN" dirty="0" smtClean="0"/>
              <a:t>purpose</a:t>
            </a:r>
          </a:p>
          <a:p>
            <a:r>
              <a:rPr lang="en-IN" sz="2400" dirty="0" smtClean="0"/>
              <a:t>XML</a:t>
            </a:r>
          </a:p>
          <a:p>
            <a:pPr>
              <a:buNone/>
            </a:pPr>
            <a:r>
              <a:rPr lang="en-IN" dirty="0" smtClean="0"/>
              <a:t>         The XML </a:t>
            </a:r>
            <a:r>
              <a:rPr lang="en-IN" dirty="0" err="1" smtClean="0"/>
              <a:t>Harcascade</a:t>
            </a:r>
            <a:r>
              <a:rPr lang="en-IN" dirty="0" smtClean="0"/>
              <a:t> codes are 					  used in this project for the designing				  	  of the detecting process. 	</a:t>
            </a:r>
            <a:endParaRPr lang="en-IN" dirty="0" smtClean="0"/>
          </a:p>
          <a:p>
            <a:r>
              <a:rPr lang="en-IN" sz="2400" dirty="0" err="1" smtClean="0"/>
              <a:t>SQLiteStudio</a:t>
            </a:r>
            <a:endParaRPr lang="en-IN" sz="2400" dirty="0" smtClean="0"/>
          </a:p>
          <a:p>
            <a:pPr>
              <a:buNone/>
            </a:pPr>
            <a:r>
              <a:rPr lang="en-IN" dirty="0" smtClean="0"/>
              <a:t>       </a:t>
            </a:r>
            <a:r>
              <a:rPr lang="en-IN" dirty="0" smtClean="0"/>
              <a:t>	   The SQL tables are created in this Software			   for creating tables to store the database and 		   connect the database for the output								    </a:t>
            </a:r>
            <a:endParaRPr lang="en-IN" dirty="0"/>
          </a:p>
        </p:txBody>
      </p:sp>
      <p:sp>
        <p:nvSpPr>
          <p:cNvPr id="9" name="Title 1"/>
          <p:cNvSpPr txBox="1">
            <a:spLocks/>
          </p:cNvSpPr>
          <p:nvPr/>
        </p:nvSpPr>
        <p:spPr>
          <a:xfrm>
            <a:off x="2605987" y="731520"/>
            <a:ext cx="8911687" cy="1199606"/>
          </a:xfrm>
          <a:prstGeom prst="rect">
            <a:avLst/>
          </a:prstGeom>
        </p:spPr>
        <p:txBody>
          <a:bodyPr vert="horz" lIns="91440" tIns="45720" rIns="91440" bIns="45720" rtlCol="0" anchor="t">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IN" sz="3600" b="0" i="0" u="none" strike="noStrike" kern="1200" cap="none" spc="0" normalizeH="0" baseline="0" noProof="0" dirty="0" smtClean="0">
                <a:ln>
                  <a:noFill/>
                </a:ln>
                <a:solidFill>
                  <a:schemeClr val="tx1">
                    <a:lumMod val="85000"/>
                    <a:lumOff val="15000"/>
                  </a:schemeClr>
                </a:solidFill>
                <a:effectLst/>
                <a:uLnTx/>
                <a:uFillTx/>
                <a:latin typeface="+mj-lt"/>
                <a:ea typeface="+mj-ea"/>
                <a:cs typeface="+mj-cs"/>
              </a:rPr>
              <a:t>Technology</a:t>
            </a:r>
            <a:endParaRPr kumimoji="0" lang="en-IN" sz="3600" b="0" i="0" u="none" strike="noStrike" kern="1200" cap="none" spc="0" normalizeH="0" baseline="0" noProof="0" dirty="0">
              <a:ln>
                <a:noFill/>
              </a:ln>
              <a:solidFill>
                <a:schemeClr val="tx1">
                  <a:lumMod val="85000"/>
                  <a:lumOff val="15000"/>
                </a:schemeClr>
              </a:solidFill>
              <a:effectLst/>
              <a:uLnTx/>
              <a:uFillTx/>
              <a:latin typeface="+mj-lt"/>
              <a:ea typeface="+mj-ea"/>
              <a:cs typeface="+mj-cs"/>
            </a:endParaRPr>
          </a:p>
        </p:txBody>
      </p:sp>
      <p:pic>
        <p:nvPicPr>
          <p:cNvPr id="10" name="Content Placeholder 3" descr="E:\CSE project\Face Detection\logo-opencv.png"/>
          <p:cNvPicPr>
            <a:picLocks/>
          </p:cNvPicPr>
          <p:nvPr/>
        </p:nvPicPr>
        <p:blipFill>
          <a:blip r:embed="rId2"/>
          <a:stretch>
            <a:fillRect/>
          </a:stretch>
        </p:blipFill>
        <p:spPr bwMode="auto">
          <a:xfrm>
            <a:off x="9948074" y="797407"/>
            <a:ext cx="1612555" cy="1580033"/>
          </a:xfrm>
          <a:prstGeom prst="rect">
            <a:avLst/>
          </a:prstGeom>
          <a:noFill/>
          <a:ln w="9525">
            <a:noFill/>
            <a:miter lim="800000"/>
            <a:headEnd/>
            <a:tailEnd/>
          </a:ln>
        </p:spPr>
      </p:pic>
      <p:pic>
        <p:nvPicPr>
          <p:cNvPr id="11" name="Picture 10" descr="E:\CSE project\Face Detection\1024px-Python-logo-notext.png"/>
          <p:cNvPicPr/>
          <p:nvPr/>
        </p:nvPicPr>
        <p:blipFill>
          <a:blip r:embed="rId3" cstate="print"/>
          <a:srcRect/>
          <a:stretch>
            <a:fillRect/>
          </a:stretch>
        </p:blipFill>
        <p:spPr bwMode="auto">
          <a:xfrm>
            <a:off x="8466087" y="2436469"/>
            <a:ext cx="1435558" cy="1482388"/>
          </a:xfrm>
          <a:prstGeom prst="rect">
            <a:avLst/>
          </a:prstGeom>
          <a:noFill/>
          <a:ln w="9525">
            <a:noFill/>
            <a:miter lim="800000"/>
            <a:headEnd/>
            <a:tailEnd/>
          </a:ln>
        </p:spPr>
      </p:pic>
      <p:pic>
        <p:nvPicPr>
          <p:cNvPr id="12" name="Picture 2" descr="Related image"/>
          <p:cNvPicPr>
            <a:picLocks noChangeAspect="1" noChangeArrowheads="1"/>
          </p:cNvPicPr>
          <p:nvPr/>
        </p:nvPicPr>
        <p:blipFill>
          <a:blip r:embed="rId4"/>
          <a:srcRect/>
          <a:stretch>
            <a:fillRect/>
          </a:stretch>
        </p:blipFill>
        <p:spPr bwMode="auto">
          <a:xfrm>
            <a:off x="10449103" y="3396343"/>
            <a:ext cx="1434150" cy="1436914"/>
          </a:xfrm>
          <a:prstGeom prst="rect">
            <a:avLst/>
          </a:prstGeom>
          <a:noFill/>
        </p:spPr>
      </p:pic>
      <p:pic>
        <p:nvPicPr>
          <p:cNvPr id="2052" name="Picture 4" descr="E:\Softwares\SQLiteStudio-3.2.1\SQLiteStudio\app_icon\sqlitestudio.png"/>
          <p:cNvPicPr>
            <a:picLocks noChangeAspect="1" noChangeArrowheads="1"/>
          </p:cNvPicPr>
          <p:nvPr/>
        </p:nvPicPr>
        <p:blipFill>
          <a:blip r:embed="rId5"/>
          <a:srcRect/>
          <a:stretch>
            <a:fillRect/>
          </a:stretch>
        </p:blipFill>
        <p:spPr bwMode="auto">
          <a:xfrm>
            <a:off x="8991419" y="5151664"/>
            <a:ext cx="2882900" cy="12573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836022"/>
            <a:ext cx="8911687" cy="1068977"/>
          </a:xfrm>
        </p:spPr>
        <p:txBody>
          <a:bodyPr>
            <a:normAutofit fontScale="90000"/>
          </a:bodyPr>
          <a:lstStyle/>
          <a:p>
            <a:r>
              <a:rPr lang="en-IN" dirty="0" smtClean="0"/>
              <a:t>Hardware &amp; Software</a:t>
            </a:r>
            <a:br>
              <a:rPr lang="en-IN" dirty="0" smtClean="0"/>
            </a:br>
            <a:endParaRPr lang="en-IN" dirty="0"/>
          </a:p>
        </p:txBody>
      </p:sp>
      <p:sp>
        <p:nvSpPr>
          <p:cNvPr id="3" name="Content Placeholder 2"/>
          <p:cNvSpPr>
            <a:spLocks noGrp="1"/>
          </p:cNvSpPr>
          <p:nvPr>
            <p:ph idx="1"/>
          </p:nvPr>
        </p:nvSpPr>
        <p:spPr>
          <a:xfrm>
            <a:off x="2589212" y="1867989"/>
            <a:ext cx="8915400" cy="4663440"/>
          </a:xfrm>
        </p:spPr>
        <p:txBody>
          <a:bodyPr>
            <a:normAutofit/>
          </a:bodyPr>
          <a:lstStyle/>
          <a:p>
            <a:r>
              <a:rPr lang="en-IN" sz="2400" dirty="0" smtClean="0"/>
              <a:t>Hardware</a:t>
            </a:r>
          </a:p>
          <a:p>
            <a:pPr>
              <a:buNone/>
            </a:pPr>
            <a:r>
              <a:rPr lang="en-IN" dirty="0" smtClean="0"/>
              <a:t>             Processer : i3 core </a:t>
            </a:r>
          </a:p>
          <a:p>
            <a:pPr>
              <a:buNone/>
            </a:pPr>
            <a:r>
              <a:rPr lang="en-IN" dirty="0" smtClean="0"/>
              <a:t>                RAM : 4 GB </a:t>
            </a:r>
          </a:p>
          <a:p>
            <a:pPr>
              <a:buNone/>
            </a:pPr>
            <a:r>
              <a:rPr lang="en-IN" dirty="0" smtClean="0"/>
              <a:t>             Hard Disk : 1TB </a:t>
            </a:r>
          </a:p>
          <a:p>
            <a:pPr>
              <a:buNone/>
            </a:pPr>
            <a:endParaRPr lang="en-IN" dirty="0" smtClean="0"/>
          </a:p>
          <a:p>
            <a:r>
              <a:rPr lang="en-IN" sz="2400" dirty="0" smtClean="0"/>
              <a:t>Software </a:t>
            </a:r>
          </a:p>
          <a:p>
            <a:pPr>
              <a:buNone/>
            </a:pPr>
            <a:r>
              <a:rPr lang="en-IN" sz="2400" dirty="0" smtClean="0"/>
              <a:t>          </a:t>
            </a:r>
            <a:r>
              <a:rPr lang="en-IN" dirty="0" smtClean="0"/>
              <a:t>OS : </a:t>
            </a:r>
            <a:r>
              <a:rPr lang="en-IN" dirty="0" smtClean="0"/>
              <a:t>Windows</a:t>
            </a:r>
            <a:endParaRPr lang="en-IN" dirty="0" smtClean="0"/>
          </a:p>
          <a:p>
            <a:pPr>
              <a:buNone/>
            </a:pPr>
            <a:r>
              <a:rPr lang="en-IN" dirty="0" smtClean="0"/>
              <a:t>             Front end : XML</a:t>
            </a:r>
          </a:p>
          <a:p>
            <a:pPr>
              <a:buNone/>
            </a:pPr>
            <a:r>
              <a:rPr lang="en-IN" dirty="0" smtClean="0"/>
              <a:t>             Back end : </a:t>
            </a:r>
            <a:r>
              <a:rPr lang="en-IN" dirty="0" smtClean="0"/>
              <a:t>Python</a:t>
            </a:r>
          </a:p>
          <a:p>
            <a:pPr>
              <a:buNone/>
            </a:pPr>
            <a:r>
              <a:rPr lang="en-IN" dirty="0" smtClean="0"/>
              <a:t> </a:t>
            </a:r>
            <a:r>
              <a:rPr lang="en-IN" dirty="0" smtClean="0"/>
              <a:t>            </a:t>
            </a:r>
            <a:r>
              <a:rPr lang="en-IN" dirty="0" err="1" smtClean="0"/>
              <a:t>DataBase</a:t>
            </a:r>
            <a:r>
              <a:rPr lang="en-IN" dirty="0" smtClean="0"/>
              <a:t>: </a:t>
            </a:r>
            <a:r>
              <a:rPr lang="en-IN" dirty="0" err="1" smtClean="0"/>
              <a:t>SQLiteStudio</a:t>
            </a:r>
            <a:r>
              <a:rPr lang="en-IN" dirty="0" smtClean="0"/>
              <a:t>(3.2.1)</a:t>
            </a:r>
            <a:endParaRPr lang="en-IN"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4857" y="725714"/>
            <a:ext cx="9109755" cy="1179286"/>
          </a:xfrm>
        </p:spPr>
        <p:txBody>
          <a:bodyPr/>
          <a:lstStyle/>
          <a:p>
            <a:r>
              <a:rPr lang="en-IN" dirty="0" smtClean="0"/>
              <a:t>Modules</a:t>
            </a:r>
            <a:endParaRPr lang="en-IN" dirty="0"/>
          </a:p>
        </p:txBody>
      </p:sp>
      <p:sp>
        <p:nvSpPr>
          <p:cNvPr id="3" name="Content Placeholder 2"/>
          <p:cNvSpPr>
            <a:spLocks noGrp="1"/>
          </p:cNvSpPr>
          <p:nvPr>
            <p:ph idx="1"/>
          </p:nvPr>
        </p:nvSpPr>
        <p:spPr>
          <a:xfrm>
            <a:off x="2743200" y="1763487"/>
            <a:ext cx="8761412" cy="4807130"/>
          </a:xfrm>
        </p:spPr>
        <p:txBody>
          <a:bodyPr/>
          <a:lstStyle/>
          <a:p>
            <a:r>
              <a:rPr lang="en-IN" dirty="0" smtClean="0"/>
              <a:t>Switch on Web Camera</a:t>
            </a:r>
          </a:p>
          <a:p>
            <a:endParaRPr lang="en-IN" dirty="0" smtClean="0"/>
          </a:p>
          <a:p>
            <a:r>
              <a:rPr lang="en-IN" dirty="0" smtClean="0"/>
              <a:t> Face </a:t>
            </a:r>
            <a:r>
              <a:rPr lang="en-IN" dirty="0" err="1" smtClean="0"/>
              <a:t>detecion</a:t>
            </a:r>
            <a:endParaRPr lang="en-IN" dirty="0" smtClean="0"/>
          </a:p>
          <a:p>
            <a:endParaRPr lang="en-IN" dirty="0" smtClean="0"/>
          </a:p>
          <a:p>
            <a:r>
              <a:rPr lang="en-IN" dirty="0" smtClean="0"/>
              <a:t> Mouth detection</a:t>
            </a:r>
          </a:p>
          <a:p>
            <a:endParaRPr lang="en-IN" dirty="0" smtClean="0"/>
          </a:p>
          <a:p>
            <a:r>
              <a:rPr lang="en-IN" dirty="0" smtClean="0"/>
              <a:t> Nose detection</a:t>
            </a:r>
          </a:p>
          <a:p>
            <a:endParaRPr lang="en-IN" dirty="0" smtClean="0"/>
          </a:p>
          <a:p>
            <a:r>
              <a:rPr lang="en-IN" dirty="0" smtClean="0"/>
              <a:t>Eyes  </a:t>
            </a:r>
            <a:r>
              <a:rPr lang="en-IN" dirty="0" err="1" smtClean="0"/>
              <a:t>detecion</a:t>
            </a:r>
            <a:endParaRPr lang="en-IN" dirty="0" smtClean="0"/>
          </a:p>
          <a:p>
            <a:endParaRPr lang="en-IN" dirty="0"/>
          </a:p>
          <a:p>
            <a:r>
              <a:rPr lang="en-IN" dirty="0" smtClean="0"/>
              <a:t>Face </a:t>
            </a:r>
            <a:r>
              <a:rPr lang="en-IN" dirty="0" err="1" smtClean="0"/>
              <a:t>Recognation</a:t>
            </a:r>
            <a:endParaRPr lang="en-IN"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8251" y="856342"/>
            <a:ext cx="9166361" cy="1048657"/>
          </a:xfrm>
        </p:spPr>
        <p:txBody>
          <a:bodyPr>
            <a:normAutofit fontScale="90000"/>
          </a:bodyPr>
          <a:lstStyle/>
          <a:p>
            <a:r>
              <a:rPr lang="en-IN" dirty="0" smtClean="0"/>
              <a:t>Old System  </a:t>
            </a:r>
            <a:br>
              <a:rPr lang="en-IN" dirty="0" smtClean="0"/>
            </a:br>
            <a:endParaRPr lang="en-IN" dirty="0"/>
          </a:p>
        </p:txBody>
      </p:sp>
      <p:sp>
        <p:nvSpPr>
          <p:cNvPr id="3" name="Content Placeholder 2"/>
          <p:cNvSpPr>
            <a:spLocks noGrp="1"/>
          </p:cNvSpPr>
          <p:nvPr>
            <p:ph idx="1"/>
          </p:nvPr>
        </p:nvSpPr>
        <p:spPr>
          <a:xfrm>
            <a:off x="2168434" y="2133600"/>
            <a:ext cx="9336178" cy="3777622"/>
          </a:xfrm>
        </p:spPr>
        <p:txBody>
          <a:bodyPr/>
          <a:lstStyle/>
          <a:p>
            <a:r>
              <a:rPr lang="en-IN" dirty="0" smtClean="0"/>
              <a:t>Now a days we observe  the face</a:t>
            </a:r>
          </a:p>
          <a:p>
            <a:pPr>
              <a:buNone/>
            </a:pPr>
            <a:r>
              <a:rPr lang="en-IN" dirty="0" smtClean="0"/>
              <a:t>      detection in number  of technologies</a:t>
            </a:r>
          </a:p>
          <a:p>
            <a:pPr>
              <a:buNone/>
            </a:pPr>
            <a:r>
              <a:rPr lang="en-IN" dirty="0" smtClean="0"/>
              <a:t>       like mobile camera,</a:t>
            </a:r>
          </a:p>
          <a:p>
            <a:pPr>
              <a:buNone/>
            </a:pPr>
            <a:r>
              <a:rPr lang="en-IN" dirty="0" smtClean="0"/>
              <a:t>      Face book  photo tagging </a:t>
            </a:r>
          </a:p>
          <a:p>
            <a:pPr>
              <a:buNone/>
            </a:pPr>
            <a:r>
              <a:rPr lang="en-IN" dirty="0" smtClean="0"/>
              <a:t>      process and video</a:t>
            </a:r>
          </a:p>
          <a:p>
            <a:pPr>
              <a:buNone/>
            </a:pPr>
            <a:r>
              <a:rPr lang="en-IN" dirty="0" smtClean="0"/>
              <a:t>      recorder etc.,</a:t>
            </a:r>
          </a:p>
          <a:p>
            <a:pPr>
              <a:buNone/>
            </a:pPr>
            <a:endParaRPr lang="en-IN" dirty="0" smtClean="0"/>
          </a:p>
          <a:p>
            <a:pPr>
              <a:buNone/>
            </a:pPr>
            <a:r>
              <a:rPr lang="en-IN" dirty="0" smtClean="0"/>
              <a:t>      </a:t>
            </a:r>
            <a:endParaRPr lang="en-IN" dirty="0"/>
          </a:p>
        </p:txBody>
      </p:sp>
      <p:pic>
        <p:nvPicPr>
          <p:cNvPr id="25602" name="Picture 2" descr="C:\Users\LENOVO\Pictures\ar.jpg"/>
          <p:cNvPicPr>
            <a:picLocks noChangeAspect="1" noChangeArrowheads="1"/>
          </p:cNvPicPr>
          <p:nvPr/>
        </p:nvPicPr>
        <p:blipFill>
          <a:blip r:embed="rId2"/>
          <a:srcRect/>
          <a:stretch>
            <a:fillRect/>
          </a:stretch>
        </p:blipFill>
        <p:spPr bwMode="auto">
          <a:xfrm>
            <a:off x="6975565" y="5177685"/>
            <a:ext cx="1946364" cy="1458247"/>
          </a:xfrm>
          <a:prstGeom prst="rect">
            <a:avLst/>
          </a:prstGeom>
          <a:noFill/>
        </p:spPr>
      </p:pic>
      <p:pic>
        <p:nvPicPr>
          <p:cNvPr id="25603" name="Picture 3" descr="C:\Users\LENOVO\Pictures\pb.jpg"/>
          <p:cNvPicPr>
            <a:picLocks noChangeAspect="1" noChangeArrowheads="1"/>
          </p:cNvPicPr>
          <p:nvPr/>
        </p:nvPicPr>
        <p:blipFill>
          <a:blip r:embed="rId3"/>
          <a:srcRect/>
          <a:stretch>
            <a:fillRect/>
          </a:stretch>
        </p:blipFill>
        <p:spPr bwMode="auto">
          <a:xfrm>
            <a:off x="6727373" y="3377849"/>
            <a:ext cx="2233747" cy="1659653"/>
          </a:xfrm>
          <a:prstGeom prst="rect">
            <a:avLst/>
          </a:prstGeom>
          <a:noFill/>
        </p:spPr>
      </p:pic>
      <p:pic>
        <p:nvPicPr>
          <p:cNvPr id="25605" name="Picture 5" descr="C:\Users\LENOVO\Pictures\combo.jpg"/>
          <p:cNvPicPr>
            <a:picLocks noChangeAspect="1" noChangeArrowheads="1"/>
          </p:cNvPicPr>
          <p:nvPr/>
        </p:nvPicPr>
        <p:blipFill>
          <a:blip r:embed="rId4"/>
          <a:srcRect/>
          <a:stretch>
            <a:fillRect/>
          </a:stretch>
        </p:blipFill>
        <p:spPr bwMode="auto">
          <a:xfrm>
            <a:off x="9326880" y="3344090"/>
            <a:ext cx="2418532" cy="1904321"/>
          </a:xfrm>
          <a:prstGeom prst="rect">
            <a:avLst/>
          </a:prstGeom>
          <a:noFill/>
        </p:spPr>
      </p:pic>
      <p:pic>
        <p:nvPicPr>
          <p:cNvPr id="25607" name="Picture 7" descr="E:\CSE project\Face Detection\image.png"/>
          <p:cNvPicPr>
            <a:picLocks noChangeAspect="1" noChangeArrowheads="1"/>
          </p:cNvPicPr>
          <p:nvPr/>
        </p:nvPicPr>
        <p:blipFill>
          <a:blip r:embed="rId5"/>
          <a:srcRect/>
          <a:stretch>
            <a:fillRect/>
          </a:stretch>
        </p:blipFill>
        <p:spPr bwMode="auto">
          <a:xfrm>
            <a:off x="8294914" y="977279"/>
            <a:ext cx="2939143" cy="2061036"/>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385</TotalTime>
  <Words>515</Words>
  <Application>Microsoft Office PowerPoint</Application>
  <PresentationFormat>Custom</PresentationFormat>
  <Paragraphs>104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Wisp</vt:lpstr>
      <vt:lpstr> Face detection with python using open CV</vt:lpstr>
      <vt:lpstr>Contents</vt:lpstr>
      <vt:lpstr>What is Face Detection?</vt:lpstr>
      <vt:lpstr>Importance of Face Detection</vt:lpstr>
      <vt:lpstr>Simple Abstract</vt:lpstr>
      <vt:lpstr>Slide 6</vt:lpstr>
      <vt:lpstr>Hardware &amp; Software </vt:lpstr>
      <vt:lpstr>Modules</vt:lpstr>
      <vt:lpstr>Old System   </vt:lpstr>
      <vt:lpstr>Proposed  System</vt:lpstr>
      <vt:lpstr>Results </vt:lpstr>
      <vt:lpstr>Color-Based Face Detector</vt:lpstr>
      <vt:lpstr>Conclusion </vt:lpstr>
      <vt:lpstr>Any Queries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dc:creator>
  <cp:lastModifiedBy>Windows User</cp:lastModifiedBy>
  <cp:revision>110</cp:revision>
  <dcterms:created xsi:type="dcterms:W3CDTF">2014-09-12T17:24:29Z</dcterms:created>
  <dcterms:modified xsi:type="dcterms:W3CDTF">2018-09-05T07:29:39Z</dcterms:modified>
</cp:coreProperties>
</file>