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70" r:id="rId3"/>
    <p:sldId id="271" r:id="rId4"/>
    <p:sldId id="259" r:id="rId5"/>
    <p:sldId id="261" r:id="rId6"/>
    <p:sldId id="264" r:id="rId7"/>
    <p:sldId id="263" r:id="rId8"/>
    <p:sldId id="265" r:id="rId9"/>
    <p:sldId id="262" r:id="rId10"/>
    <p:sldId id="268" r:id="rId11"/>
    <p:sldId id="269" r:id="rId12"/>
    <p:sldId id="266" r:id="rId13"/>
    <p:sldId id="267"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C00"/>
    <a:srgbClr val="001400"/>
    <a:srgbClr val="001800"/>
    <a:srgbClr val="030C00"/>
    <a:srgbClr val="040F01"/>
    <a:srgbClr val="061901"/>
    <a:srgbClr val="0B2C02"/>
    <a:srgbClr val="0F243D"/>
    <a:srgbClr val="0022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782" autoAdjust="0"/>
    <p:restoredTop sz="94660"/>
  </p:normalViewPr>
  <p:slideViewPr>
    <p:cSldViewPr>
      <p:cViewPr varScale="1">
        <p:scale>
          <a:sx n="70" d="100"/>
          <a:sy n="70" d="100"/>
        </p:scale>
        <p:origin x="-136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FA2CE-13A2-4E31-AC5F-E664CF387C60}" type="datetimeFigureOut">
              <a:rPr lang="en-US" smtClean="0"/>
              <a:pPr/>
              <a:t>7/26/2020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8D41C-DFDC-440F-8A94-2F74137742C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D8D41C-DFDC-440F-8A94-2F74137742C2}"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FC64ED-5C5B-44F9-9483-E9328F9B0EF3}" type="datetimeFigureOut">
              <a:rPr lang="en-US" smtClean="0"/>
              <a:pPr/>
              <a:t>7/26/2020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5D8F1-E3DF-4D7C-A4B1-E7ED909AF7B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FC64ED-5C5B-44F9-9483-E9328F9B0EF3}" type="datetimeFigureOut">
              <a:rPr lang="en-US" smtClean="0"/>
              <a:pPr/>
              <a:t>7/26/2020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5D8F1-E3DF-4D7C-A4B1-E7ED909AF7B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FC64ED-5C5B-44F9-9483-E9328F9B0EF3}" type="datetimeFigureOut">
              <a:rPr lang="en-US" smtClean="0"/>
              <a:pPr/>
              <a:t>7/26/2020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5D8F1-E3DF-4D7C-A4B1-E7ED909AF7B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FC64ED-5C5B-44F9-9483-E9328F9B0EF3}" type="datetimeFigureOut">
              <a:rPr lang="en-US" smtClean="0"/>
              <a:pPr/>
              <a:t>7/26/2020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5D8F1-E3DF-4D7C-A4B1-E7ED909AF7B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FC64ED-5C5B-44F9-9483-E9328F9B0EF3}" type="datetimeFigureOut">
              <a:rPr lang="en-US" smtClean="0"/>
              <a:pPr/>
              <a:t>7/26/2020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5D8F1-E3DF-4D7C-A4B1-E7ED909AF7B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FC64ED-5C5B-44F9-9483-E9328F9B0EF3}" type="datetimeFigureOut">
              <a:rPr lang="en-US" smtClean="0"/>
              <a:pPr/>
              <a:t>7/26/2020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95D8F1-E3DF-4D7C-A4B1-E7ED909AF7B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FC64ED-5C5B-44F9-9483-E9328F9B0EF3}" type="datetimeFigureOut">
              <a:rPr lang="en-US" smtClean="0"/>
              <a:pPr/>
              <a:t>7/26/2020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95D8F1-E3DF-4D7C-A4B1-E7ED909AF7B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FC64ED-5C5B-44F9-9483-E9328F9B0EF3}" type="datetimeFigureOut">
              <a:rPr lang="en-US" smtClean="0"/>
              <a:pPr/>
              <a:t>7/26/2020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95D8F1-E3DF-4D7C-A4B1-E7ED909AF7B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C64ED-5C5B-44F9-9483-E9328F9B0EF3}" type="datetimeFigureOut">
              <a:rPr lang="en-US" smtClean="0"/>
              <a:pPr/>
              <a:t>7/26/2020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95D8F1-E3DF-4D7C-A4B1-E7ED909AF7B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FC64ED-5C5B-44F9-9483-E9328F9B0EF3}" type="datetimeFigureOut">
              <a:rPr lang="en-US" smtClean="0"/>
              <a:pPr/>
              <a:t>7/26/2020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95D8F1-E3DF-4D7C-A4B1-E7ED909AF7B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FC64ED-5C5B-44F9-9483-E9328F9B0EF3}" type="datetimeFigureOut">
              <a:rPr lang="en-US" smtClean="0"/>
              <a:pPr/>
              <a:t>7/26/2020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95D8F1-E3DF-4D7C-A4B1-E7ED909AF7B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C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C64ED-5C5B-44F9-9483-E9328F9B0EF3}" type="datetimeFigureOut">
              <a:rPr lang="en-US" smtClean="0"/>
              <a:pPr/>
              <a:t>7/26/2020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5D8F1-E3DF-4D7C-A4B1-E7ED909AF7B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acker-without-face-hood-over-260nw-1626806041.jpg"/>
          <p:cNvPicPr>
            <a:picLocks noChangeAspect="1"/>
          </p:cNvPicPr>
          <p:nvPr/>
        </p:nvPicPr>
        <p:blipFill>
          <a:blip r:embed="rId2"/>
          <a:srcRect l="16556" r="38715" b="8000"/>
          <a:stretch>
            <a:fillRect/>
          </a:stretch>
        </p:blipFill>
        <p:spPr>
          <a:xfrm>
            <a:off x="0" y="0"/>
            <a:ext cx="9144000" cy="6870821"/>
          </a:xfrm>
          <a:prstGeom prst="rect">
            <a:avLst/>
          </a:prstGeom>
          <a:ln>
            <a:noFill/>
          </a:ln>
          <a:effectLst>
            <a:softEdge rad="112500"/>
          </a:effectLst>
        </p:spPr>
      </p:pic>
      <p:sp>
        <p:nvSpPr>
          <p:cNvPr id="6" name="Title 5"/>
          <p:cNvSpPr>
            <a:spLocks noGrp="1"/>
          </p:cNvSpPr>
          <p:nvPr>
            <p:ph type="title"/>
          </p:nvPr>
        </p:nvSpPr>
        <p:spPr>
          <a:xfrm>
            <a:off x="1428728" y="4357694"/>
            <a:ext cx="4357718" cy="1714512"/>
          </a:xfrm>
        </p:spPr>
        <p:txBody>
          <a:bodyPr>
            <a:noAutofit/>
            <a:scene3d>
              <a:camera prst="orthographicFront"/>
              <a:lightRig rig="threePt" dir="t"/>
            </a:scene3d>
            <a:sp3d extrusionH="57150">
              <a:bevelT w="38100" h="38100" prst="convex"/>
            </a:sp3d>
          </a:bodyPr>
          <a:lstStyle/>
          <a:p>
            <a:r>
              <a:rPr lang="en-IN" sz="7800" dirty="0" err="1" smtClean="0">
                <a:solidFill>
                  <a:schemeClr val="bg1"/>
                </a:solidFill>
                <a:effectLst>
                  <a:glow rad="139700">
                    <a:schemeClr val="accent3">
                      <a:satMod val="175000"/>
                      <a:alpha val="40000"/>
                    </a:schemeClr>
                  </a:glow>
                  <a:outerShdw blurRad="50800" dist="38100" dir="18900000" algn="bl" rotWithShape="0">
                    <a:prstClr val="black">
                      <a:alpha val="40000"/>
                    </a:prstClr>
                  </a:outerShdw>
                </a:effectLst>
                <a:latin typeface="Britannic Bold" pitchFamily="34" charset="0"/>
              </a:rPr>
              <a:t>DarkWeb</a:t>
            </a:r>
            <a:endParaRPr lang="en-IN" sz="7800" dirty="0">
              <a:solidFill>
                <a:schemeClr val="bg1"/>
              </a:solidFill>
              <a:effectLst>
                <a:glow rad="139700">
                  <a:schemeClr val="accent3">
                    <a:satMod val="175000"/>
                    <a:alpha val="40000"/>
                  </a:schemeClr>
                </a:glow>
                <a:outerShdw blurRad="50800" dist="38100" dir="18900000" algn="bl" rotWithShape="0">
                  <a:prstClr val="black">
                    <a:alpha val="40000"/>
                  </a:prstClr>
                </a:outerShdw>
              </a:effectLst>
              <a:latin typeface="Britannic Bold" pitchFamily="34" charset="0"/>
            </a:endParaRPr>
          </a:p>
        </p:txBody>
      </p:sp>
      <p:sp>
        <p:nvSpPr>
          <p:cNvPr id="4" name="Rectangle 3"/>
          <p:cNvSpPr/>
          <p:nvPr/>
        </p:nvSpPr>
        <p:spPr>
          <a:xfrm>
            <a:off x="6643702" y="6027003"/>
            <a:ext cx="2317679" cy="738664"/>
          </a:xfrm>
          <a:prstGeom prst="rect">
            <a:avLst/>
          </a:prstGeom>
          <a:noFill/>
        </p:spPr>
        <p:txBody>
          <a:bodyPr wrap="square" lIns="91440" tIns="45720" rIns="91440" bIns="45720">
            <a:spAutoFit/>
          </a:bodyPr>
          <a:lstStyle/>
          <a:p>
            <a:pPr algn="r"/>
            <a:r>
              <a:rPr lang="en-US" sz="2400" b="0" cap="none" spc="0" dirty="0" smtClean="0">
                <a:ln w="18415" cmpd="sng">
                  <a:solidFill>
                    <a:srgbClr val="FFFFFF"/>
                  </a:solidFill>
                  <a:prstDash val="solid"/>
                </a:ln>
                <a:solidFill>
                  <a:srgbClr val="FFFFFF"/>
                </a:solidFill>
                <a:effectLst>
                  <a:glow rad="101600">
                    <a:schemeClr val="accent3">
                      <a:satMod val="175000"/>
                      <a:alpha val="40000"/>
                    </a:schemeClr>
                  </a:glow>
                  <a:outerShdw blurRad="63500" dir="3600000" algn="tl" rotWithShape="0">
                    <a:srgbClr val="000000">
                      <a:alpha val="70000"/>
                    </a:srgbClr>
                  </a:outerShdw>
                </a:effectLst>
                <a:latin typeface="Calibri Light" pitchFamily="34" charset="0"/>
                <a:cs typeface="Calibri Light" pitchFamily="34" charset="0"/>
              </a:rPr>
              <a:t>Presente</a:t>
            </a:r>
            <a:r>
              <a:rPr lang="en-US" sz="2400" dirty="0" smtClean="0">
                <a:ln w="18415" cmpd="sng">
                  <a:solidFill>
                    <a:srgbClr val="FFFFFF"/>
                  </a:solidFill>
                  <a:prstDash val="solid"/>
                </a:ln>
                <a:solidFill>
                  <a:srgbClr val="FFFFFF"/>
                </a:solidFill>
                <a:effectLst>
                  <a:glow rad="101600">
                    <a:schemeClr val="accent3">
                      <a:satMod val="175000"/>
                      <a:alpha val="40000"/>
                    </a:schemeClr>
                  </a:glow>
                  <a:outerShdw blurRad="63500" dir="3600000" algn="tl" rotWithShape="0">
                    <a:srgbClr val="000000">
                      <a:alpha val="70000"/>
                    </a:srgbClr>
                  </a:outerShdw>
                </a:effectLst>
                <a:latin typeface="Calibri Light" pitchFamily="34" charset="0"/>
                <a:cs typeface="Calibri Light" pitchFamily="34" charset="0"/>
              </a:rPr>
              <a:t>d by</a:t>
            </a:r>
          </a:p>
          <a:p>
            <a:pPr algn="r"/>
            <a:r>
              <a:rPr lang="en-US" dirty="0" smtClean="0">
                <a:ln w="18415" cmpd="sng">
                  <a:solidFill>
                    <a:srgbClr val="FFFFFF"/>
                  </a:solidFill>
                  <a:prstDash val="solid"/>
                </a:ln>
                <a:solidFill>
                  <a:srgbClr val="FFFFFF"/>
                </a:solidFill>
                <a:effectLst>
                  <a:glow rad="101600">
                    <a:schemeClr val="accent3">
                      <a:satMod val="175000"/>
                      <a:alpha val="40000"/>
                    </a:schemeClr>
                  </a:glow>
                  <a:outerShdw blurRad="63500" dir="3600000" algn="tl" rotWithShape="0">
                    <a:srgbClr val="000000">
                      <a:alpha val="70000"/>
                    </a:srgbClr>
                  </a:outerShdw>
                </a:effectLst>
                <a:latin typeface="Calibri Light" pitchFamily="34" charset="0"/>
                <a:cs typeface="Calibri Light" pitchFamily="34" charset="0"/>
              </a:rPr>
              <a:t>-</a:t>
            </a:r>
            <a:r>
              <a:rPr lang="en-US" dirty="0" err="1" smtClean="0">
                <a:ln w="18415" cmpd="sng">
                  <a:solidFill>
                    <a:srgbClr val="FFFFFF"/>
                  </a:solidFill>
                  <a:prstDash val="solid"/>
                </a:ln>
                <a:solidFill>
                  <a:srgbClr val="FFFFFF"/>
                </a:solidFill>
                <a:effectLst>
                  <a:glow rad="101600">
                    <a:schemeClr val="accent3">
                      <a:satMod val="175000"/>
                      <a:alpha val="40000"/>
                    </a:schemeClr>
                  </a:glow>
                  <a:outerShdw blurRad="63500" dir="3600000" algn="tl" rotWithShape="0">
                    <a:srgbClr val="000000">
                      <a:alpha val="70000"/>
                    </a:srgbClr>
                  </a:outerShdw>
                </a:effectLst>
                <a:latin typeface="Calibri Light" pitchFamily="34" charset="0"/>
                <a:cs typeface="Calibri Light" pitchFamily="34" charset="0"/>
              </a:rPr>
              <a:t>Ananth</a:t>
            </a:r>
            <a:endParaRPr lang="en-US" b="0" cap="none" spc="0" dirty="0">
              <a:ln w="18415" cmpd="sng">
                <a:solidFill>
                  <a:srgbClr val="FFFFFF"/>
                </a:solidFill>
                <a:prstDash val="solid"/>
              </a:ln>
              <a:solidFill>
                <a:srgbClr val="FFFFFF"/>
              </a:solidFill>
              <a:effectLst>
                <a:glow rad="101600">
                  <a:schemeClr val="accent3">
                    <a:satMod val="175000"/>
                    <a:alpha val="40000"/>
                  </a:schemeClr>
                </a:glow>
                <a:outerShdw blurRad="63500" dir="3600000" algn="tl" rotWithShape="0">
                  <a:srgbClr val="000000">
                    <a:alpha val="70000"/>
                  </a:srgbClr>
                </a:outerShdw>
              </a:effectLst>
              <a:latin typeface="Calibri Light" pitchFamily="34" charset="0"/>
              <a:cs typeface="Calibri Light" pitchFamily="34" charset="0"/>
            </a:endParaRPr>
          </a:p>
        </p:txBody>
      </p:sp>
    </p:spTree>
  </p:cSld>
  <p:clrMapOvr>
    <a:masterClrMapping/>
  </p:clrMapOvr>
  <p:transition>
    <p:plu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er-without-face-hood-over-260nw-1626806041.jpg"/>
          <p:cNvPicPr>
            <a:picLocks noChangeAspect="1"/>
          </p:cNvPicPr>
          <p:nvPr/>
        </p:nvPicPr>
        <p:blipFill>
          <a:blip r:embed="rId2"/>
          <a:srcRect l="16556" r="45431" b="8000"/>
          <a:stretch>
            <a:fillRect/>
          </a:stretch>
        </p:blipFill>
        <p:spPr>
          <a:xfrm>
            <a:off x="0" y="3977418"/>
            <a:ext cx="2928926" cy="2880581"/>
          </a:xfrm>
          <a:prstGeom prst="rect">
            <a:avLst/>
          </a:prstGeom>
          <a:ln>
            <a:noFill/>
          </a:ln>
          <a:effectLst>
            <a:softEdge rad="112500"/>
          </a:effectLst>
        </p:spPr>
      </p:pic>
      <p:sp>
        <p:nvSpPr>
          <p:cNvPr id="3" name="Title 2"/>
          <p:cNvSpPr>
            <a:spLocks noGrp="1"/>
          </p:cNvSpPr>
          <p:nvPr>
            <p:ph type="title"/>
          </p:nvPr>
        </p:nvSpPr>
        <p:spPr/>
        <p:txBody>
          <a:bodyPr>
            <a:normAutofit/>
          </a:bodyPr>
          <a:lstStyle/>
          <a:p>
            <a:r>
              <a:rPr lang="en-IN" sz="6000" b="1" dirty="0" smtClean="0">
                <a:solidFill>
                  <a:schemeClr val="bg1"/>
                </a:solidFill>
                <a:effectLst>
                  <a:glow rad="139700">
                    <a:schemeClr val="accent3">
                      <a:satMod val="175000"/>
                      <a:alpha val="40000"/>
                    </a:schemeClr>
                  </a:glow>
                </a:effectLst>
              </a:rPr>
              <a:t>Advantages</a:t>
            </a:r>
            <a:endParaRPr lang="en-IN" sz="6000" b="1" dirty="0">
              <a:solidFill>
                <a:schemeClr val="bg1"/>
              </a:solidFill>
              <a:effectLst>
                <a:glow rad="139700">
                  <a:schemeClr val="accent3">
                    <a:satMod val="175000"/>
                    <a:alpha val="40000"/>
                  </a:schemeClr>
                </a:glow>
              </a:effectLst>
            </a:endParaRPr>
          </a:p>
        </p:txBody>
      </p:sp>
      <p:sp>
        <p:nvSpPr>
          <p:cNvPr id="4" name="Content Placeholder 3"/>
          <p:cNvSpPr>
            <a:spLocks noGrp="1"/>
          </p:cNvSpPr>
          <p:nvPr>
            <p:ph idx="1"/>
          </p:nvPr>
        </p:nvSpPr>
        <p:spPr>
          <a:xfrm>
            <a:off x="3286116" y="1600200"/>
            <a:ext cx="5400684" cy="4686320"/>
          </a:xfrm>
        </p:spPr>
        <p:txBody>
          <a:bodyPr>
            <a:normAutofit fontScale="92500"/>
          </a:bodyPr>
          <a:lstStyle/>
          <a:p>
            <a:r>
              <a:rPr lang="en-IN" dirty="0" smtClean="0">
                <a:solidFill>
                  <a:schemeClr val="bg1"/>
                </a:solidFill>
              </a:rPr>
              <a:t> Anonymity </a:t>
            </a:r>
          </a:p>
          <a:p>
            <a:r>
              <a:rPr lang="en-IN" dirty="0" smtClean="0">
                <a:solidFill>
                  <a:schemeClr val="bg1"/>
                </a:solidFill>
              </a:rPr>
              <a:t> Freedom of Speech </a:t>
            </a:r>
          </a:p>
          <a:p>
            <a:r>
              <a:rPr lang="en-IN" dirty="0" smtClean="0">
                <a:solidFill>
                  <a:schemeClr val="bg1"/>
                </a:solidFill>
              </a:rPr>
              <a:t> Political Activism</a:t>
            </a:r>
          </a:p>
          <a:p>
            <a:r>
              <a:rPr lang="en-IN" dirty="0" smtClean="0">
                <a:solidFill>
                  <a:schemeClr val="bg1"/>
                </a:solidFill>
              </a:rPr>
              <a:t> More Knowledge gain</a:t>
            </a:r>
          </a:p>
          <a:p>
            <a:r>
              <a:rPr lang="en-IN" dirty="0" smtClean="0">
                <a:solidFill>
                  <a:schemeClr val="bg1"/>
                </a:solidFill>
              </a:rPr>
              <a:t> Amazing individuals  </a:t>
            </a:r>
          </a:p>
          <a:p>
            <a:r>
              <a:rPr lang="en-IN" dirty="0" smtClean="0">
                <a:solidFill>
                  <a:schemeClr val="bg1"/>
                </a:solidFill>
              </a:rPr>
              <a:t> You can publish &amp; do anything  </a:t>
            </a:r>
          </a:p>
          <a:p>
            <a:r>
              <a:rPr lang="en-IN" dirty="0" smtClean="0">
                <a:solidFill>
                  <a:schemeClr val="bg1"/>
                </a:solidFill>
              </a:rPr>
              <a:t>You can’t fear  </a:t>
            </a:r>
          </a:p>
          <a:p>
            <a:r>
              <a:rPr lang="en-IN" dirty="0" smtClean="0">
                <a:solidFill>
                  <a:schemeClr val="bg1"/>
                </a:solidFill>
              </a:rPr>
              <a:t> Open banned websites also </a:t>
            </a:r>
            <a:endParaRPr lang="en-IN" dirty="0">
              <a:solidFill>
                <a:schemeClr val="bg1"/>
              </a:solidFill>
            </a:endParaRPr>
          </a:p>
        </p:txBody>
      </p:sp>
    </p:spTree>
  </p:cSld>
  <p:clrMapOvr>
    <a:masterClrMapping/>
  </p:clrMapOvr>
  <p:transition>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er-without-face-hood-over-260nw-1626806041.jpg"/>
          <p:cNvPicPr>
            <a:picLocks noChangeAspect="1"/>
          </p:cNvPicPr>
          <p:nvPr/>
        </p:nvPicPr>
        <p:blipFill>
          <a:blip r:embed="rId2"/>
          <a:srcRect l="16556" r="45603" b="8000"/>
          <a:stretch>
            <a:fillRect/>
          </a:stretch>
        </p:blipFill>
        <p:spPr>
          <a:xfrm>
            <a:off x="0" y="4105446"/>
            <a:ext cx="2786050" cy="2752554"/>
          </a:xfrm>
          <a:prstGeom prst="rect">
            <a:avLst/>
          </a:prstGeom>
          <a:ln>
            <a:noFill/>
          </a:ln>
          <a:effectLst>
            <a:softEdge rad="112500"/>
          </a:effectLst>
        </p:spPr>
      </p:pic>
      <p:sp>
        <p:nvSpPr>
          <p:cNvPr id="3" name="Title 2"/>
          <p:cNvSpPr>
            <a:spLocks noGrp="1"/>
          </p:cNvSpPr>
          <p:nvPr>
            <p:ph type="title"/>
          </p:nvPr>
        </p:nvSpPr>
        <p:spPr>
          <a:xfrm>
            <a:off x="0" y="274638"/>
            <a:ext cx="9144000" cy="1143000"/>
          </a:xfrm>
        </p:spPr>
        <p:txBody>
          <a:bodyPr>
            <a:normAutofit/>
          </a:bodyPr>
          <a:lstStyle/>
          <a:p>
            <a:r>
              <a:rPr lang="en-IN" sz="6000" b="1" dirty="0" smtClean="0">
                <a:solidFill>
                  <a:schemeClr val="bg1"/>
                </a:solidFill>
                <a:effectLst>
                  <a:glow rad="139700">
                    <a:schemeClr val="accent3">
                      <a:satMod val="175000"/>
                      <a:alpha val="40000"/>
                    </a:schemeClr>
                  </a:glow>
                </a:effectLst>
              </a:rPr>
              <a:t>Disadvantages</a:t>
            </a:r>
            <a:endParaRPr lang="en-IN" sz="6000" b="1" dirty="0">
              <a:solidFill>
                <a:schemeClr val="bg1"/>
              </a:solidFill>
              <a:effectLst>
                <a:glow rad="139700">
                  <a:schemeClr val="accent3">
                    <a:satMod val="175000"/>
                    <a:alpha val="40000"/>
                  </a:schemeClr>
                </a:glow>
              </a:effectLst>
            </a:endParaRPr>
          </a:p>
        </p:txBody>
      </p:sp>
      <p:sp>
        <p:nvSpPr>
          <p:cNvPr id="4" name="Content Placeholder 3"/>
          <p:cNvSpPr>
            <a:spLocks noGrp="1"/>
          </p:cNvSpPr>
          <p:nvPr>
            <p:ph idx="1"/>
          </p:nvPr>
        </p:nvSpPr>
        <p:spPr>
          <a:xfrm>
            <a:off x="2714612" y="1785926"/>
            <a:ext cx="6429388" cy="4572032"/>
          </a:xfrm>
        </p:spPr>
        <p:txBody>
          <a:bodyPr>
            <a:normAutofit/>
          </a:bodyPr>
          <a:lstStyle/>
          <a:p>
            <a:r>
              <a:rPr lang="en-IN" sz="2800" dirty="0" smtClean="0">
                <a:solidFill>
                  <a:schemeClr val="bg1"/>
                </a:solidFill>
              </a:rPr>
              <a:t>Hoaxes and unverified content </a:t>
            </a:r>
          </a:p>
          <a:p>
            <a:r>
              <a:rPr lang="en-IN" sz="2800" dirty="0" smtClean="0">
                <a:solidFill>
                  <a:schemeClr val="bg1"/>
                </a:solidFill>
              </a:rPr>
              <a:t>Phishing and scams </a:t>
            </a:r>
          </a:p>
          <a:p>
            <a:r>
              <a:rPr lang="en-IN" sz="2800" dirty="0" smtClean="0">
                <a:solidFill>
                  <a:schemeClr val="bg1"/>
                </a:solidFill>
              </a:rPr>
              <a:t>Illegal and ethically disputed pornography</a:t>
            </a:r>
          </a:p>
          <a:p>
            <a:r>
              <a:rPr lang="en-IN" sz="2800" dirty="0" smtClean="0">
                <a:solidFill>
                  <a:schemeClr val="bg1"/>
                </a:solidFill>
              </a:rPr>
              <a:t>Terrorism  </a:t>
            </a:r>
          </a:p>
          <a:p>
            <a:r>
              <a:rPr lang="en-IN" sz="2800" dirty="0" smtClean="0">
                <a:solidFill>
                  <a:schemeClr val="bg1"/>
                </a:solidFill>
              </a:rPr>
              <a:t>Deep Web doesn’t work smoothly </a:t>
            </a:r>
          </a:p>
          <a:p>
            <a:r>
              <a:rPr lang="en-IN" sz="2800" dirty="0" smtClean="0">
                <a:solidFill>
                  <a:schemeClr val="bg1"/>
                </a:solidFill>
              </a:rPr>
              <a:t>Slow </a:t>
            </a:r>
            <a:r>
              <a:rPr lang="en-IN" sz="2800" dirty="0" err="1" smtClean="0">
                <a:solidFill>
                  <a:schemeClr val="bg1"/>
                </a:solidFill>
              </a:rPr>
              <a:t>campare</a:t>
            </a:r>
            <a:r>
              <a:rPr lang="en-IN" sz="2800" dirty="0" smtClean="0">
                <a:solidFill>
                  <a:schemeClr val="bg1"/>
                </a:solidFill>
              </a:rPr>
              <a:t> to our normal browsers </a:t>
            </a:r>
          </a:p>
          <a:p>
            <a:r>
              <a:rPr lang="en-IN" sz="2800" dirty="0" smtClean="0">
                <a:solidFill>
                  <a:schemeClr val="bg1"/>
                </a:solidFill>
              </a:rPr>
              <a:t>Hacking is </a:t>
            </a:r>
            <a:r>
              <a:rPr lang="en-IN" sz="2800" dirty="0" err="1" smtClean="0">
                <a:solidFill>
                  <a:schemeClr val="bg1"/>
                </a:solidFill>
              </a:rPr>
              <a:t>fastly</a:t>
            </a:r>
            <a:r>
              <a:rPr lang="en-IN" sz="2800" dirty="0" smtClean="0">
                <a:solidFill>
                  <a:schemeClr val="bg1"/>
                </a:solidFill>
              </a:rPr>
              <a:t> grown </a:t>
            </a:r>
            <a:endParaRPr lang="en-IN" sz="2800" dirty="0">
              <a:solidFill>
                <a:schemeClr val="bg1"/>
              </a:solidFill>
            </a:endParaRPr>
          </a:p>
        </p:txBody>
      </p:sp>
    </p:spTree>
  </p:cSld>
  <p:clrMapOvr>
    <a:masterClrMapping/>
  </p:clrMapOvr>
  <p:transition>
    <p:plu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er-without-face-hood-over-260nw-1626806041.jpg"/>
          <p:cNvPicPr>
            <a:picLocks noChangeAspect="1"/>
          </p:cNvPicPr>
          <p:nvPr/>
        </p:nvPicPr>
        <p:blipFill>
          <a:blip r:embed="rId2"/>
          <a:srcRect l="16556" r="46058" b="8000"/>
          <a:stretch>
            <a:fillRect/>
          </a:stretch>
        </p:blipFill>
        <p:spPr>
          <a:xfrm flipH="1">
            <a:off x="6643702" y="4357694"/>
            <a:ext cx="2500298" cy="2500306"/>
          </a:xfrm>
          <a:prstGeom prst="rect">
            <a:avLst/>
          </a:prstGeom>
          <a:ln>
            <a:noFill/>
          </a:ln>
          <a:effectLst>
            <a:softEdge rad="112500"/>
          </a:effectLst>
        </p:spPr>
      </p:pic>
      <p:sp>
        <p:nvSpPr>
          <p:cNvPr id="3" name="Title 2"/>
          <p:cNvSpPr>
            <a:spLocks noGrp="1"/>
          </p:cNvSpPr>
          <p:nvPr>
            <p:ph type="title"/>
          </p:nvPr>
        </p:nvSpPr>
        <p:spPr>
          <a:xfrm>
            <a:off x="457200" y="274638"/>
            <a:ext cx="6900882" cy="1143000"/>
          </a:xfrm>
        </p:spPr>
        <p:txBody>
          <a:bodyPr>
            <a:normAutofit/>
          </a:bodyPr>
          <a:lstStyle/>
          <a:p>
            <a:r>
              <a:rPr lang="en-IN" sz="6000" b="1" dirty="0" smtClean="0">
                <a:solidFill>
                  <a:schemeClr val="bg1"/>
                </a:solidFill>
                <a:effectLst>
                  <a:glow rad="139700">
                    <a:schemeClr val="accent3">
                      <a:satMod val="175000"/>
                      <a:alpha val="40000"/>
                    </a:schemeClr>
                  </a:glow>
                </a:effectLst>
              </a:rPr>
              <a:t>Conclusion</a:t>
            </a:r>
            <a:endParaRPr lang="en-IN" sz="6000" b="1" dirty="0">
              <a:solidFill>
                <a:schemeClr val="bg1"/>
              </a:solidFill>
              <a:effectLst>
                <a:glow rad="139700">
                  <a:schemeClr val="accent3">
                    <a:satMod val="175000"/>
                    <a:alpha val="40000"/>
                  </a:schemeClr>
                </a:glow>
              </a:effectLst>
            </a:endParaRPr>
          </a:p>
        </p:txBody>
      </p:sp>
      <p:sp>
        <p:nvSpPr>
          <p:cNvPr id="4" name="Content Placeholder 3"/>
          <p:cNvSpPr>
            <a:spLocks noGrp="1"/>
          </p:cNvSpPr>
          <p:nvPr>
            <p:ph idx="1"/>
          </p:nvPr>
        </p:nvSpPr>
        <p:spPr>
          <a:xfrm>
            <a:off x="357158" y="1714488"/>
            <a:ext cx="6543692" cy="4900634"/>
          </a:xfrm>
        </p:spPr>
        <p:txBody>
          <a:bodyPr>
            <a:normAutofit/>
          </a:bodyPr>
          <a:lstStyle/>
          <a:p>
            <a:pPr algn="just">
              <a:buNone/>
            </a:pPr>
            <a:r>
              <a:rPr lang="en-IN" sz="2400" dirty="0" smtClean="0">
                <a:solidFill>
                  <a:schemeClr val="bg1"/>
                </a:solidFill>
              </a:rPr>
              <a:t>     		The Dark Web networks such as TOR have provided many  possibilities for malicious actors to exchange legal and illegal “goods”  anonymously. Dark Web is a growing asset, especially in terms of the  illicit services and activities. Security mechanisms should be vigilant to  these problems and take measures to eliminate them. The evolving  technology with encryption and anonymity has put law enforcement and policymakers in  challenge to effectively struggle harmful actors who are operating in the  cyberspace.</a:t>
            </a:r>
            <a:endParaRPr lang="en-IN" sz="2400" dirty="0">
              <a:solidFill>
                <a:schemeClr val="bg1"/>
              </a:solidFill>
            </a:endParaRPr>
          </a:p>
        </p:txBody>
      </p:sp>
    </p:spTree>
  </p:cSld>
  <p:clrMapOvr>
    <a:masterClrMapping/>
  </p:clrMapOvr>
  <p:transition>
    <p:cover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er-without-face-hood-over-260nw-1626806041.jpg"/>
          <p:cNvPicPr>
            <a:picLocks noChangeAspect="1"/>
          </p:cNvPicPr>
          <p:nvPr/>
        </p:nvPicPr>
        <p:blipFill>
          <a:blip r:embed="rId2"/>
          <a:srcRect l="16556" r="44746" b="8000"/>
          <a:stretch>
            <a:fillRect/>
          </a:stretch>
        </p:blipFill>
        <p:spPr>
          <a:xfrm>
            <a:off x="0" y="0"/>
            <a:ext cx="2285984" cy="2208442"/>
          </a:xfrm>
          <a:prstGeom prst="rect">
            <a:avLst/>
          </a:prstGeom>
          <a:ln>
            <a:noFill/>
          </a:ln>
          <a:effectLst>
            <a:softEdge rad="112500"/>
          </a:effectLst>
        </p:spPr>
      </p:pic>
      <p:sp>
        <p:nvSpPr>
          <p:cNvPr id="3" name="Title 2"/>
          <p:cNvSpPr>
            <a:spLocks noGrp="1"/>
          </p:cNvSpPr>
          <p:nvPr>
            <p:ph type="title"/>
          </p:nvPr>
        </p:nvSpPr>
        <p:spPr>
          <a:xfrm>
            <a:off x="2857488" y="428604"/>
            <a:ext cx="5072098" cy="1143000"/>
          </a:xfrm>
        </p:spPr>
        <p:txBody>
          <a:bodyPr>
            <a:normAutofit/>
          </a:bodyPr>
          <a:lstStyle/>
          <a:p>
            <a:r>
              <a:rPr lang="en-IN" sz="6000" b="1" dirty="0" smtClean="0">
                <a:solidFill>
                  <a:schemeClr val="bg1"/>
                </a:solidFill>
                <a:effectLst>
                  <a:glow rad="139700">
                    <a:schemeClr val="accent3">
                      <a:satMod val="175000"/>
                      <a:alpha val="40000"/>
                    </a:schemeClr>
                  </a:glow>
                </a:effectLst>
              </a:rPr>
              <a:t>References</a:t>
            </a:r>
            <a:endParaRPr lang="en-IN" sz="6000" b="1" dirty="0">
              <a:solidFill>
                <a:schemeClr val="bg1"/>
              </a:solidFill>
              <a:effectLst>
                <a:glow rad="139700">
                  <a:schemeClr val="accent3">
                    <a:satMod val="175000"/>
                    <a:alpha val="40000"/>
                  </a:schemeClr>
                </a:glow>
              </a:effectLst>
            </a:endParaRPr>
          </a:p>
        </p:txBody>
      </p:sp>
      <p:sp>
        <p:nvSpPr>
          <p:cNvPr id="4" name="Content Placeholder 3"/>
          <p:cNvSpPr>
            <a:spLocks noGrp="1"/>
          </p:cNvSpPr>
          <p:nvPr>
            <p:ph idx="1"/>
          </p:nvPr>
        </p:nvSpPr>
        <p:spPr>
          <a:xfrm>
            <a:off x="1928794" y="2000240"/>
            <a:ext cx="7000924" cy="4240211"/>
          </a:xfrm>
        </p:spPr>
        <p:txBody>
          <a:bodyPr>
            <a:normAutofit/>
          </a:bodyPr>
          <a:lstStyle/>
          <a:p>
            <a:pPr algn="just"/>
            <a:r>
              <a:rPr lang="en-IN" sz="2400" dirty="0" smtClean="0">
                <a:solidFill>
                  <a:schemeClr val="bg1"/>
                </a:solidFill>
              </a:rPr>
              <a:t>NPR Staff (25 May 2014). "Going Dark: The Internet Behind The Internet". Archived from the original on 27 May 2015. Retrieved 29 May 2015.</a:t>
            </a:r>
          </a:p>
          <a:p>
            <a:pPr algn="just"/>
            <a:r>
              <a:rPr lang="en-IN" sz="2400" dirty="0" smtClean="0">
                <a:solidFill>
                  <a:schemeClr val="bg1"/>
                </a:solidFill>
              </a:rPr>
              <a:t>Greenberg, Andy (19 November 2014). "Hacker Lexicon: What Is the dark web?". Wired. Archived from the original on 7 June 2015. Retrieved 6 June 2015. </a:t>
            </a:r>
          </a:p>
          <a:p>
            <a:pPr algn="just"/>
            <a:r>
              <a:rPr lang="en-IN" sz="2400" dirty="0" smtClean="0">
                <a:solidFill>
                  <a:schemeClr val="bg1"/>
                </a:solidFill>
              </a:rPr>
              <a:t> "Clearing Up Confusion – Deep Web vs. dark web". </a:t>
            </a:r>
            <a:r>
              <a:rPr lang="en-IN" sz="2400" dirty="0" err="1" smtClean="0">
                <a:solidFill>
                  <a:schemeClr val="bg1"/>
                </a:solidFill>
              </a:rPr>
              <a:t>BrightPlanet</a:t>
            </a:r>
            <a:r>
              <a:rPr lang="en-IN" sz="2400" dirty="0" smtClean="0">
                <a:solidFill>
                  <a:schemeClr val="bg1"/>
                </a:solidFill>
              </a:rPr>
              <a:t>. 201403-27. Archived from the original on 2015-05-16. </a:t>
            </a:r>
            <a:endParaRPr lang="en-IN" sz="2400" dirty="0">
              <a:solidFill>
                <a:schemeClr val="bg1"/>
              </a:solidFill>
            </a:endParaRPr>
          </a:p>
        </p:txBody>
      </p:sp>
    </p:spTree>
  </p:cSld>
  <p:clrMapOvr>
    <a:masterClrMapping/>
  </p:clrMapOvr>
  <p:transition>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acker-without-face-hood-over-260nw-1626806041.jpg"/>
          <p:cNvPicPr>
            <a:picLocks noChangeAspect="1"/>
          </p:cNvPicPr>
          <p:nvPr/>
        </p:nvPicPr>
        <p:blipFill>
          <a:blip r:embed="rId2"/>
          <a:srcRect l="16556" r="46905" b="8000"/>
          <a:stretch>
            <a:fillRect/>
          </a:stretch>
        </p:blipFill>
        <p:spPr>
          <a:xfrm>
            <a:off x="2143108" y="357166"/>
            <a:ext cx="4857784" cy="4468258"/>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1571604" y="5000636"/>
            <a:ext cx="6215106" cy="1214438"/>
          </a:xfrm>
        </p:spPr>
        <p:txBody>
          <a:bodyPr>
            <a:noAutofit/>
          </a:bodyPr>
          <a:lstStyle/>
          <a:p>
            <a:r>
              <a:rPr lang="en-IN" sz="8000" b="1" dirty="0" smtClean="0">
                <a:solidFill>
                  <a:schemeClr val="bg1"/>
                </a:solidFill>
                <a:effectLst>
                  <a:glow rad="139700">
                    <a:schemeClr val="accent3">
                      <a:satMod val="175000"/>
                      <a:alpha val="40000"/>
                    </a:schemeClr>
                  </a:glow>
                </a:effectLst>
              </a:rPr>
              <a:t> Thank You…</a:t>
            </a:r>
            <a:endParaRPr lang="en-IN" sz="8000" b="1" dirty="0">
              <a:solidFill>
                <a:schemeClr val="bg1"/>
              </a:solidFill>
              <a:effectLst>
                <a:glow rad="139700">
                  <a:schemeClr val="accent3">
                    <a:satMod val="175000"/>
                    <a:alpha val="40000"/>
                  </a:schemeClr>
                </a:glow>
              </a:effectLst>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acker-without-face-hood-over-260nw-1626806041.jpg"/>
          <p:cNvPicPr>
            <a:picLocks noChangeAspect="1"/>
          </p:cNvPicPr>
          <p:nvPr/>
        </p:nvPicPr>
        <p:blipFill>
          <a:blip r:embed="rId3">
            <a:lum bright="-10000" contrast="20000"/>
          </a:blip>
          <a:srcRect l="16556" r="48061" b="8000"/>
          <a:stretch>
            <a:fillRect/>
          </a:stretch>
        </p:blipFill>
        <p:spPr>
          <a:xfrm>
            <a:off x="0" y="1071546"/>
            <a:ext cx="4357686" cy="4604387"/>
          </a:xfrm>
          <a:prstGeom prst="rect">
            <a:avLst/>
          </a:prstGeom>
          <a:ln>
            <a:noFill/>
          </a:ln>
          <a:effectLst>
            <a:softEdge rad="112500"/>
          </a:effectLst>
        </p:spPr>
      </p:pic>
      <p:sp>
        <p:nvSpPr>
          <p:cNvPr id="10" name="Title 9"/>
          <p:cNvSpPr>
            <a:spLocks noGrp="1"/>
          </p:cNvSpPr>
          <p:nvPr>
            <p:ph type="title"/>
          </p:nvPr>
        </p:nvSpPr>
        <p:spPr>
          <a:xfrm>
            <a:off x="1428728" y="274638"/>
            <a:ext cx="7258072" cy="1143000"/>
          </a:xfrm>
        </p:spPr>
        <p:txBody>
          <a:bodyPr>
            <a:normAutofit/>
          </a:bodyPr>
          <a:lstStyle/>
          <a:p>
            <a:r>
              <a:rPr lang="en-IN" sz="6000" b="1" dirty="0" smtClean="0">
                <a:solidFill>
                  <a:schemeClr val="bg1"/>
                </a:solidFill>
                <a:effectLst>
                  <a:glow rad="139700">
                    <a:schemeClr val="accent3">
                      <a:satMod val="175000"/>
                      <a:alpha val="40000"/>
                    </a:schemeClr>
                  </a:glow>
                  <a:outerShdw blurRad="38100" dist="38100" dir="2700000" algn="tl">
                    <a:srgbClr val="000000">
                      <a:alpha val="43137"/>
                    </a:srgbClr>
                  </a:outerShdw>
                </a:effectLst>
              </a:rPr>
              <a:t>  Contents</a:t>
            </a:r>
            <a:endParaRPr lang="en-IN" sz="6000" b="1" dirty="0">
              <a:solidFill>
                <a:schemeClr val="bg1"/>
              </a:solidFill>
              <a:effectLst>
                <a:glow rad="139700">
                  <a:schemeClr val="accent3">
                    <a:satMod val="175000"/>
                    <a:alpha val="40000"/>
                  </a:schemeClr>
                </a:glow>
                <a:outerShdw blurRad="38100" dist="38100" dir="2700000" algn="tl">
                  <a:srgbClr val="000000">
                    <a:alpha val="43137"/>
                  </a:srgbClr>
                </a:outerShdw>
              </a:effectLst>
            </a:endParaRPr>
          </a:p>
        </p:txBody>
      </p:sp>
      <p:sp>
        <p:nvSpPr>
          <p:cNvPr id="11" name="Content Placeholder 10"/>
          <p:cNvSpPr>
            <a:spLocks noGrp="1"/>
          </p:cNvSpPr>
          <p:nvPr>
            <p:ph idx="1"/>
          </p:nvPr>
        </p:nvSpPr>
        <p:spPr>
          <a:xfrm>
            <a:off x="4500562" y="1600200"/>
            <a:ext cx="4643438" cy="4525963"/>
          </a:xfrm>
        </p:spPr>
        <p:txBody>
          <a:bodyPr>
            <a:normAutofit fontScale="92500" lnSpcReduction="20000"/>
          </a:bodyPr>
          <a:lstStyle/>
          <a:p>
            <a:pPr>
              <a:buFont typeface="Wingdings" pitchFamily="2" charset="2"/>
              <a:buChar char="§"/>
            </a:pPr>
            <a:r>
              <a:rPr lang="en-IN" dirty="0" smtClean="0">
                <a:solidFill>
                  <a:schemeClr val="bg1"/>
                </a:solidFill>
                <a:effectLst>
                  <a:glow rad="63500">
                    <a:schemeClr val="accent3">
                      <a:satMod val="175000"/>
                      <a:alpha val="40000"/>
                    </a:schemeClr>
                  </a:glow>
                </a:effectLst>
              </a:rPr>
              <a:t>Introduction</a:t>
            </a:r>
          </a:p>
          <a:p>
            <a:pPr>
              <a:buFont typeface="Wingdings" pitchFamily="2" charset="2"/>
              <a:buChar char="§"/>
            </a:pPr>
            <a:r>
              <a:rPr lang="en-IN" dirty="0" smtClean="0">
                <a:solidFill>
                  <a:schemeClr val="bg1"/>
                </a:solidFill>
                <a:effectLst>
                  <a:glow rad="63500">
                    <a:schemeClr val="accent3">
                      <a:satMod val="175000"/>
                      <a:alpha val="40000"/>
                    </a:schemeClr>
                  </a:glow>
                </a:effectLst>
              </a:rPr>
              <a:t>History</a:t>
            </a:r>
          </a:p>
          <a:p>
            <a:pPr>
              <a:buFont typeface="Wingdings" pitchFamily="2" charset="2"/>
              <a:buChar char="§"/>
            </a:pPr>
            <a:r>
              <a:rPr lang="en-IN" dirty="0" smtClean="0">
                <a:solidFill>
                  <a:schemeClr val="bg1"/>
                </a:solidFill>
                <a:effectLst>
                  <a:glow rad="63500">
                    <a:schemeClr val="accent3">
                      <a:satMod val="175000"/>
                      <a:alpha val="40000"/>
                    </a:schemeClr>
                  </a:glow>
                </a:effectLst>
              </a:rPr>
              <a:t>What is Dark Web</a:t>
            </a:r>
          </a:p>
          <a:p>
            <a:pPr>
              <a:buFont typeface="Wingdings" pitchFamily="2" charset="2"/>
              <a:buChar char="§"/>
            </a:pPr>
            <a:r>
              <a:rPr lang="en-IN" dirty="0" smtClean="0">
                <a:solidFill>
                  <a:schemeClr val="bg1"/>
                </a:solidFill>
                <a:effectLst>
                  <a:glow rad="63500">
                    <a:schemeClr val="accent3">
                      <a:satMod val="175000"/>
                      <a:alpha val="40000"/>
                    </a:schemeClr>
                  </a:glow>
                </a:effectLst>
              </a:rPr>
              <a:t>How to access Dark Web</a:t>
            </a:r>
          </a:p>
          <a:p>
            <a:pPr>
              <a:buFont typeface="Wingdings" pitchFamily="2" charset="2"/>
              <a:buChar char="§"/>
            </a:pPr>
            <a:r>
              <a:rPr lang="en-IN" dirty="0" smtClean="0">
                <a:solidFill>
                  <a:schemeClr val="bg1"/>
                </a:solidFill>
                <a:effectLst>
                  <a:glow rad="63500">
                    <a:schemeClr val="accent3">
                      <a:satMod val="175000"/>
                      <a:alpha val="40000"/>
                    </a:schemeClr>
                  </a:glow>
                </a:effectLst>
              </a:rPr>
              <a:t>Applications</a:t>
            </a:r>
          </a:p>
          <a:p>
            <a:pPr>
              <a:buFont typeface="Wingdings" pitchFamily="2" charset="2"/>
              <a:buChar char="§"/>
            </a:pPr>
            <a:r>
              <a:rPr lang="en-IN" dirty="0" smtClean="0">
                <a:solidFill>
                  <a:schemeClr val="bg1"/>
                </a:solidFill>
                <a:effectLst>
                  <a:glow rad="63500">
                    <a:schemeClr val="accent3">
                      <a:satMod val="175000"/>
                      <a:alpha val="40000"/>
                    </a:schemeClr>
                  </a:glow>
                </a:effectLst>
              </a:rPr>
              <a:t>Advantages</a:t>
            </a:r>
          </a:p>
          <a:p>
            <a:pPr>
              <a:buFont typeface="Wingdings" pitchFamily="2" charset="2"/>
              <a:buChar char="§"/>
            </a:pPr>
            <a:r>
              <a:rPr lang="en-IN" dirty="0" smtClean="0">
                <a:solidFill>
                  <a:schemeClr val="bg1"/>
                </a:solidFill>
                <a:effectLst>
                  <a:glow rad="63500">
                    <a:schemeClr val="accent3">
                      <a:satMod val="175000"/>
                      <a:alpha val="40000"/>
                    </a:schemeClr>
                  </a:glow>
                </a:effectLst>
              </a:rPr>
              <a:t>Disadvantages</a:t>
            </a:r>
          </a:p>
          <a:p>
            <a:pPr>
              <a:buFont typeface="Wingdings" pitchFamily="2" charset="2"/>
              <a:buChar char="§"/>
            </a:pPr>
            <a:r>
              <a:rPr lang="en-IN" dirty="0" smtClean="0">
                <a:solidFill>
                  <a:schemeClr val="bg1"/>
                </a:solidFill>
                <a:effectLst>
                  <a:glow rad="63500">
                    <a:schemeClr val="accent3">
                      <a:satMod val="175000"/>
                      <a:alpha val="40000"/>
                    </a:schemeClr>
                  </a:glow>
                </a:effectLst>
              </a:rPr>
              <a:t>Conclusion</a:t>
            </a:r>
          </a:p>
          <a:p>
            <a:pPr>
              <a:buFont typeface="Wingdings" pitchFamily="2" charset="2"/>
              <a:buChar char="§"/>
            </a:pPr>
            <a:r>
              <a:rPr lang="en-IN" dirty="0" smtClean="0">
                <a:solidFill>
                  <a:schemeClr val="bg1"/>
                </a:solidFill>
                <a:effectLst>
                  <a:glow rad="63500">
                    <a:schemeClr val="accent3">
                      <a:satMod val="175000"/>
                      <a:alpha val="40000"/>
                    </a:schemeClr>
                  </a:glow>
                </a:effectLst>
              </a:rPr>
              <a:t>Reference</a:t>
            </a:r>
            <a:endParaRPr lang="en-IN" dirty="0">
              <a:solidFill>
                <a:schemeClr val="bg1"/>
              </a:solidFill>
              <a:effectLst>
                <a:glow rad="63500">
                  <a:schemeClr val="accent3">
                    <a:satMod val="175000"/>
                    <a:alpha val="40000"/>
                  </a:schemeClr>
                </a:glow>
              </a:effectLst>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acker-without-face-hood-over-260nw-1626806041.jpg"/>
          <p:cNvPicPr>
            <a:picLocks noChangeAspect="1"/>
          </p:cNvPicPr>
          <p:nvPr/>
        </p:nvPicPr>
        <p:blipFill>
          <a:blip r:embed="rId2">
            <a:lum bright="-10000" contrast="20000"/>
          </a:blip>
          <a:srcRect l="16556" r="48061" b="8000"/>
          <a:stretch>
            <a:fillRect/>
          </a:stretch>
        </p:blipFill>
        <p:spPr>
          <a:xfrm>
            <a:off x="0" y="0"/>
            <a:ext cx="2643174" cy="2792811"/>
          </a:xfrm>
          <a:prstGeom prst="rect">
            <a:avLst/>
          </a:prstGeom>
          <a:ln>
            <a:noFill/>
          </a:ln>
          <a:effectLst>
            <a:softEdge rad="112500"/>
          </a:effectLst>
        </p:spPr>
      </p:pic>
      <p:sp>
        <p:nvSpPr>
          <p:cNvPr id="4" name="Title 3"/>
          <p:cNvSpPr>
            <a:spLocks noGrp="1"/>
          </p:cNvSpPr>
          <p:nvPr>
            <p:ph type="title"/>
          </p:nvPr>
        </p:nvSpPr>
        <p:spPr>
          <a:xfrm>
            <a:off x="2214546" y="274638"/>
            <a:ext cx="6286544" cy="1143000"/>
          </a:xfrm>
        </p:spPr>
        <p:txBody>
          <a:bodyPr>
            <a:normAutofit/>
          </a:bodyPr>
          <a:lstStyle/>
          <a:p>
            <a:r>
              <a:rPr lang="en-IN" sz="6000" b="1" dirty="0" smtClean="0">
                <a:solidFill>
                  <a:schemeClr val="bg1"/>
                </a:solidFill>
                <a:effectLst>
                  <a:glow rad="139700">
                    <a:schemeClr val="accent3">
                      <a:satMod val="175000"/>
                      <a:alpha val="40000"/>
                    </a:schemeClr>
                  </a:glow>
                </a:effectLst>
              </a:rPr>
              <a:t>Introduction</a:t>
            </a:r>
            <a:endParaRPr lang="en-IN" sz="6000" b="1" dirty="0">
              <a:solidFill>
                <a:schemeClr val="bg1"/>
              </a:solidFill>
              <a:effectLst>
                <a:glow rad="139700">
                  <a:schemeClr val="accent3">
                    <a:satMod val="175000"/>
                    <a:alpha val="40000"/>
                  </a:schemeClr>
                </a:glow>
              </a:effectLst>
            </a:endParaRPr>
          </a:p>
        </p:txBody>
      </p:sp>
      <p:pic>
        <p:nvPicPr>
          <p:cNvPr id="5" name="Picture 4" descr="800pxDeepweb_graphical_representation.svg.png"/>
          <p:cNvPicPr>
            <a:picLocks noChangeAspect="1"/>
          </p:cNvPicPr>
          <p:nvPr/>
        </p:nvPicPr>
        <p:blipFill>
          <a:blip r:embed="rId3">
            <a:grayscl/>
          </a:blip>
          <a:stretch>
            <a:fillRect/>
          </a:stretch>
        </p:blipFill>
        <p:spPr>
          <a:xfrm>
            <a:off x="2928926" y="3000372"/>
            <a:ext cx="5715040" cy="3405225"/>
          </a:xfrm>
          <a:prstGeom prst="rect">
            <a:avLst/>
          </a:prstGeom>
          <a:ln>
            <a:noFill/>
          </a:ln>
          <a:effectLst>
            <a:softEdge rad="112500"/>
          </a:effectLst>
        </p:spPr>
      </p:pic>
      <p:sp>
        <p:nvSpPr>
          <p:cNvPr id="8" name="Rectangle 7"/>
          <p:cNvSpPr/>
          <p:nvPr/>
        </p:nvSpPr>
        <p:spPr>
          <a:xfrm>
            <a:off x="2571736" y="1571612"/>
            <a:ext cx="6357982" cy="1015663"/>
          </a:xfrm>
          <a:prstGeom prst="rect">
            <a:avLst/>
          </a:prstGeom>
          <a:noFill/>
        </p:spPr>
        <p:txBody>
          <a:bodyPr wrap="square" lIns="91440" tIns="45720" rIns="91440" bIns="45720">
            <a:spAutoFit/>
          </a:bodyPr>
          <a:lstStyle/>
          <a:p>
            <a:pPr algn="just"/>
            <a:r>
              <a:rPr lang="en-IN" sz="2000" dirty="0" smtClean="0">
                <a:solidFill>
                  <a:schemeClr val="bg1"/>
                </a:solidFill>
              </a:rPr>
              <a:t>      If you are into computer security at all you may have heard of terms like “Deep Web” and “Dark Web”. The terms confusing that are : Surface Web, Deep Web, Dark Web.</a:t>
            </a: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hacker-without-face-hood-over-260nw-1626806041.jpg"/>
          <p:cNvPicPr>
            <a:picLocks noChangeAspect="1"/>
          </p:cNvPicPr>
          <p:nvPr/>
        </p:nvPicPr>
        <p:blipFill>
          <a:blip r:embed="rId2"/>
          <a:srcRect l="16550" t="11500" r="51405" b="12928"/>
          <a:stretch>
            <a:fillRect/>
          </a:stretch>
        </p:blipFill>
        <p:spPr>
          <a:xfrm flipH="1">
            <a:off x="6858016" y="0"/>
            <a:ext cx="2285984" cy="2190735"/>
          </a:xfrm>
          <a:prstGeom prst="rect">
            <a:avLst/>
          </a:prstGeom>
          <a:ln>
            <a:noFill/>
          </a:ln>
          <a:effectLst>
            <a:softEdge rad="112500"/>
          </a:effectLst>
        </p:spPr>
      </p:pic>
      <p:sp>
        <p:nvSpPr>
          <p:cNvPr id="4" name="Title 3"/>
          <p:cNvSpPr>
            <a:spLocks noGrp="1"/>
          </p:cNvSpPr>
          <p:nvPr>
            <p:ph type="title"/>
          </p:nvPr>
        </p:nvSpPr>
        <p:spPr>
          <a:xfrm>
            <a:off x="0" y="142852"/>
            <a:ext cx="6215074" cy="1143000"/>
          </a:xfrm>
        </p:spPr>
        <p:txBody>
          <a:bodyPr>
            <a:normAutofit/>
          </a:bodyPr>
          <a:lstStyle/>
          <a:p>
            <a:r>
              <a:rPr lang="en-IN" sz="6000" b="1" dirty="0" smtClean="0">
                <a:solidFill>
                  <a:schemeClr val="bg1"/>
                </a:solidFill>
                <a:effectLst>
                  <a:glow rad="139700">
                    <a:schemeClr val="accent3">
                      <a:satMod val="175000"/>
                      <a:alpha val="40000"/>
                    </a:schemeClr>
                  </a:glow>
                </a:effectLst>
              </a:rPr>
              <a:t>             History</a:t>
            </a:r>
            <a:endParaRPr lang="en-IN" sz="6000" b="1" dirty="0">
              <a:solidFill>
                <a:schemeClr val="bg1"/>
              </a:solidFill>
              <a:effectLst>
                <a:glow rad="139700">
                  <a:schemeClr val="accent3">
                    <a:satMod val="175000"/>
                    <a:alpha val="40000"/>
                  </a:schemeClr>
                </a:glow>
              </a:effectLst>
            </a:endParaRPr>
          </a:p>
        </p:txBody>
      </p:sp>
      <p:pic>
        <p:nvPicPr>
          <p:cNvPr id="6" name="Picture 5" descr="Untitle.jpg"/>
          <p:cNvPicPr>
            <a:picLocks noChangeAspect="1"/>
          </p:cNvPicPr>
          <p:nvPr/>
        </p:nvPicPr>
        <p:blipFill>
          <a:blip r:embed="rId3">
            <a:lum/>
          </a:blip>
          <a:stretch>
            <a:fillRect/>
          </a:stretch>
        </p:blipFill>
        <p:spPr>
          <a:xfrm>
            <a:off x="642910" y="3282074"/>
            <a:ext cx="5901180" cy="3000396"/>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285720" y="1428736"/>
            <a:ext cx="6572296" cy="1323439"/>
          </a:xfrm>
          <a:prstGeom prst="rect">
            <a:avLst/>
          </a:prstGeom>
          <a:noFill/>
        </p:spPr>
        <p:txBody>
          <a:bodyPr wrap="square" lIns="91440" tIns="45720" rIns="91440" bIns="45720">
            <a:spAutoFit/>
          </a:bodyPr>
          <a:lstStyle/>
          <a:p>
            <a:pPr algn="just"/>
            <a:r>
              <a:rPr lang="en-IN" sz="2000" dirty="0" smtClean="0">
                <a:solidFill>
                  <a:schemeClr val="bg1"/>
                </a:solidFill>
              </a:rPr>
              <a:t>         The ‘dark web’ is so called because it has been built to hide portions of the Internet from everyday users. A quick summary of the main events that culminated in the formation and development of the dark web.</a:t>
            </a:r>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acker-without-face-hood-over-260nw-1626806041.jpg"/>
          <p:cNvPicPr>
            <a:picLocks noChangeAspect="1"/>
          </p:cNvPicPr>
          <p:nvPr/>
        </p:nvPicPr>
        <p:blipFill>
          <a:blip r:embed="rId2">
            <a:lum bright="-20000"/>
          </a:blip>
          <a:srcRect l="16556" r="49249" b="8000"/>
          <a:stretch>
            <a:fillRect/>
          </a:stretch>
        </p:blipFill>
        <p:spPr>
          <a:xfrm flipH="1">
            <a:off x="0" y="1714488"/>
            <a:ext cx="2940323" cy="3357586"/>
          </a:xfrm>
          <a:prstGeom prst="rect">
            <a:avLst/>
          </a:prstGeom>
          <a:ln>
            <a:noFill/>
          </a:ln>
          <a:effectLst>
            <a:softEdge rad="112500"/>
          </a:effectLst>
        </p:spPr>
      </p:pic>
      <p:sp>
        <p:nvSpPr>
          <p:cNvPr id="3" name="Title 2"/>
          <p:cNvSpPr>
            <a:spLocks noGrp="1"/>
          </p:cNvSpPr>
          <p:nvPr>
            <p:ph type="title"/>
          </p:nvPr>
        </p:nvSpPr>
        <p:spPr>
          <a:xfrm>
            <a:off x="0" y="274638"/>
            <a:ext cx="9144000" cy="1143000"/>
          </a:xfrm>
        </p:spPr>
        <p:txBody>
          <a:bodyPr>
            <a:normAutofit/>
          </a:bodyPr>
          <a:lstStyle/>
          <a:p>
            <a:r>
              <a:rPr lang="en-IN" sz="6000" b="1" dirty="0" smtClean="0">
                <a:solidFill>
                  <a:schemeClr val="bg1"/>
                </a:solidFill>
                <a:effectLst>
                  <a:glow rad="139700">
                    <a:schemeClr val="accent3">
                      <a:satMod val="175000"/>
                      <a:alpha val="40000"/>
                    </a:schemeClr>
                  </a:glow>
                </a:effectLst>
              </a:rPr>
              <a:t>What is </a:t>
            </a:r>
            <a:r>
              <a:rPr lang="en-IN" sz="6000" b="1" dirty="0" err="1" smtClean="0">
                <a:solidFill>
                  <a:schemeClr val="bg1"/>
                </a:solidFill>
                <a:effectLst>
                  <a:glow rad="139700">
                    <a:schemeClr val="accent3">
                      <a:satMod val="175000"/>
                      <a:alpha val="40000"/>
                    </a:schemeClr>
                  </a:glow>
                </a:effectLst>
              </a:rPr>
              <a:t>DarkWeb</a:t>
            </a:r>
            <a:endParaRPr lang="en-IN" sz="6000" b="1" dirty="0">
              <a:solidFill>
                <a:schemeClr val="bg1"/>
              </a:solidFill>
              <a:effectLst>
                <a:glow rad="139700">
                  <a:schemeClr val="accent3">
                    <a:satMod val="175000"/>
                    <a:alpha val="40000"/>
                  </a:schemeClr>
                </a:glow>
              </a:effectLst>
            </a:endParaRPr>
          </a:p>
        </p:txBody>
      </p:sp>
      <p:sp>
        <p:nvSpPr>
          <p:cNvPr id="4" name="Content Placeholder 3"/>
          <p:cNvSpPr>
            <a:spLocks noGrp="1"/>
          </p:cNvSpPr>
          <p:nvPr>
            <p:ph idx="1"/>
          </p:nvPr>
        </p:nvSpPr>
        <p:spPr>
          <a:xfrm>
            <a:off x="2643174" y="2000240"/>
            <a:ext cx="6286512" cy="3643338"/>
          </a:xfrm>
        </p:spPr>
        <p:txBody>
          <a:bodyPr>
            <a:noAutofit/>
          </a:bodyPr>
          <a:lstStyle/>
          <a:p>
            <a:pPr algn="just">
              <a:lnSpc>
                <a:spcPct val="120000"/>
              </a:lnSpc>
              <a:buNone/>
            </a:pPr>
            <a:r>
              <a:rPr lang="en-IN" sz="2000" dirty="0" smtClean="0">
                <a:solidFill>
                  <a:schemeClr val="bg1"/>
                </a:solidFill>
              </a:rPr>
              <a:t>		The dark web is the World Wide Web content that exists on dark nets, overlay networks that use the Internet but require specific software, configurations, or authorization to access. The dark web forms a small part of the deep web, the part of the Web not indexed by web search engines, although sometimes the term deep web is mistakenly used to refer specifically to the dark web.</a:t>
            </a:r>
            <a:endParaRPr lang="en-IN" sz="2000" dirty="0">
              <a:solidFill>
                <a:schemeClr val="bg1"/>
              </a:solidFill>
            </a:endParaRPr>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acker-without-face-hood-over-260nw-1626806041.jpg"/>
          <p:cNvPicPr>
            <a:picLocks noChangeAspect="1"/>
          </p:cNvPicPr>
          <p:nvPr/>
        </p:nvPicPr>
        <p:blipFill>
          <a:blip r:embed="rId2">
            <a:lum/>
          </a:blip>
          <a:srcRect l="16556" r="48061" b="8000"/>
          <a:stretch>
            <a:fillRect/>
          </a:stretch>
        </p:blipFill>
        <p:spPr>
          <a:xfrm>
            <a:off x="0" y="3763260"/>
            <a:ext cx="2928926" cy="3094740"/>
          </a:xfrm>
          <a:prstGeom prst="rect">
            <a:avLst/>
          </a:prstGeom>
          <a:ln>
            <a:noFill/>
          </a:ln>
          <a:effectLst>
            <a:softEdge rad="112500"/>
          </a:effectLst>
        </p:spPr>
      </p:pic>
      <p:sp>
        <p:nvSpPr>
          <p:cNvPr id="4" name="Title 3"/>
          <p:cNvSpPr>
            <a:spLocks noGrp="1"/>
          </p:cNvSpPr>
          <p:nvPr>
            <p:ph type="title"/>
          </p:nvPr>
        </p:nvSpPr>
        <p:spPr>
          <a:xfrm>
            <a:off x="0" y="274638"/>
            <a:ext cx="9144000" cy="1143000"/>
          </a:xfrm>
        </p:spPr>
        <p:txBody>
          <a:bodyPr>
            <a:noAutofit/>
          </a:bodyPr>
          <a:lstStyle/>
          <a:p>
            <a:r>
              <a:rPr lang="en-IN" sz="6000" b="1" dirty="0" smtClean="0">
                <a:solidFill>
                  <a:schemeClr val="bg1"/>
                </a:solidFill>
                <a:effectLst>
                  <a:glow rad="139700">
                    <a:schemeClr val="accent3">
                      <a:satMod val="175000"/>
                      <a:alpha val="40000"/>
                    </a:schemeClr>
                  </a:glow>
                </a:effectLst>
              </a:rPr>
              <a:t>How to access Dark Web</a:t>
            </a:r>
            <a:endParaRPr lang="en-IN" sz="6000" b="1" dirty="0">
              <a:solidFill>
                <a:schemeClr val="bg1"/>
              </a:solidFill>
              <a:effectLst>
                <a:glow rad="139700">
                  <a:schemeClr val="accent3">
                    <a:satMod val="175000"/>
                    <a:alpha val="40000"/>
                  </a:schemeClr>
                </a:glow>
              </a:effectLst>
            </a:endParaRPr>
          </a:p>
        </p:txBody>
      </p:sp>
      <p:sp>
        <p:nvSpPr>
          <p:cNvPr id="5" name="Content Placeholder 4"/>
          <p:cNvSpPr>
            <a:spLocks noGrp="1"/>
          </p:cNvSpPr>
          <p:nvPr>
            <p:ph idx="1"/>
          </p:nvPr>
        </p:nvSpPr>
        <p:spPr>
          <a:xfrm>
            <a:off x="3286116" y="1600200"/>
            <a:ext cx="5857884" cy="5114948"/>
          </a:xfrm>
        </p:spPr>
        <p:txBody>
          <a:bodyPr>
            <a:normAutofit/>
          </a:bodyPr>
          <a:lstStyle/>
          <a:p>
            <a:pPr marL="514350" indent="-514350">
              <a:buAutoNum type="arabicPeriod"/>
            </a:pPr>
            <a:r>
              <a:rPr lang="en-IN" sz="2400" dirty="0" smtClean="0">
                <a:solidFill>
                  <a:schemeClr val="bg1"/>
                </a:solidFill>
              </a:rPr>
              <a:t>Install a VPN  </a:t>
            </a:r>
          </a:p>
          <a:p>
            <a:pPr marL="514350" indent="-514350" algn="just">
              <a:buNone/>
            </a:pPr>
            <a:r>
              <a:rPr lang="en-IN" sz="1500" dirty="0" smtClean="0">
                <a:solidFill>
                  <a:schemeClr val="bg1"/>
                </a:solidFill>
              </a:rPr>
              <a:t>             	</a:t>
            </a:r>
            <a:r>
              <a:rPr lang="en-IN" sz="1800" dirty="0" smtClean="0">
                <a:solidFill>
                  <a:schemeClr val="bg1"/>
                </a:solidFill>
              </a:rPr>
              <a:t>VPN services are a must when you’re         attempting to access the dark web. Why? Because of the long arm of the law.</a:t>
            </a:r>
          </a:p>
          <a:p>
            <a:pPr>
              <a:buNone/>
            </a:pPr>
            <a:r>
              <a:rPr lang="en-IN" sz="2400" dirty="0" smtClean="0">
                <a:solidFill>
                  <a:schemeClr val="bg1"/>
                </a:solidFill>
              </a:rPr>
              <a:t>2</a:t>
            </a:r>
            <a:r>
              <a:rPr lang="en-IN" dirty="0" smtClean="0">
                <a:solidFill>
                  <a:schemeClr val="bg1"/>
                </a:solidFill>
              </a:rPr>
              <a:t>. </a:t>
            </a:r>
            <a:r>
              <a:rPr lang="en-IN" sz="2400" dirty="0" smtClean="0">
                <a:solidFill>
                  <a:schemeClr val="bg1"/>
                </a:solidFill>
              </a:rPr>
              <a:t>Install an adequate browser </a:t>
            </a:r>
          </a:p>
          <a:p>
            <a:pPr>
              <a:buNone/>
            </a:pPr>
            <a:r>
              <a:rPr lang="en-IN" sz="1800" dirty="0" smtClean="0">
                <a:solidFill>
                  <a:schemeClr val="bg1"/>
                </a:solidFill>
              </a:rPr>
              <a:t>	     Download Tor  </a:t>
            </a:r>
          </a:p>
          <a:p>
            <a:pPr>
              <a:buNone/>
            </a:pPr>
            <a:r>
              <a:rPr lang="en-IN" sz="1800" dirty="0" smtClean="0">
                <a:solidFill>
                  <a:schemeClr val="bg1"/>
                </a:solidFill>
              </a:rPr>
              <a:t>	     Tor over VPN</a:t>
            </a:r>
          </a:p>
          <a:p>
            <a:pPr>
              <a:buNone/>
            </a:pPr>
            <a:r>
              <a:rPr lang="en-IN" sz="1800" dirty="0" smtClean="0">
                <a:solidFill>
                  <a:schemeClr val="bg1"/>
                </a:solidFill>
              </a:rPr>
              <a:t>	     VPN over Tor</a:t>
            </a:r>
          </a:p>
          <a:p>
            <a:pPr>
              <a:buNone/>
            </a:pPr>
            <a:r>
              <a:rPr lang="en-IN" sz="2400" dirty="0" smtClean="0">
                <a:solidFill>
                  <a:schemeClr val="bg1"/>
                </a:solidFill>
              </a:rPr>
              <a:t>3. Install a VM or disposable OS</a:t>
            </a:r>
          </a:p>
          <a:p>
            <a:pPr>
              <a:lnSpc>
                <a:spcPct val="110000"/>
              </a:lnSpc>
              <a:buNone/>
            </a:pPr>
            <a:r>
              <a:rPr lang="en-IN" sz="1800" dirty="0" smtClean="0">
                <a:solidFill>
                  <a:schemeClr val="bg1"/>
                </a:solidFill>
              </a:rPr>
              <a:t>            there are plenty of VMs to choose from: Oracle VM                           Virtual box, VMware Fusion and  workstations, QEMU, Red Hat Virtualization, Microsoft Hyper-V, Citrix  </a:t>
            </a:r>
            <a:r>
              <a:rPr lang="en-IN" sz="1800" dirty="0" err="1" smtClean="0">
                <a:solidFill>
                  <a:schemeClr val="bg1"/>
                </a:solidFill>
              </a:rPr>
              <a:t>Xen</a:t>
            </a:r>
            <a:r>
              <a:rPr lang="en-IN" sz="1800" dirty="0" smtClean="0">
                <a:solidFill>
                  <a:schemeClr val="bg1"/>
                </a:solidFill>
              </a:rPr>
              <a:t> Server and  </a:t>
            </a:r>
            <a:r>
              <a:rPr lang="en-IN" sz="1800" dirty="0" err="1" smtClean="0">
                <a:solidFill>
                  <a:schemeClr val="bg1"/>
                </a:solidFill>
              </a:rPr>
              <a:t>Xen</a:t>
            </a:r>
            <a:r>
              <a:rPr lang="en-IN" sz="1800" dirty="0" smtClean="0">
                <a:solidFill>
                  <a:schemeClr val="bg1"/>
                </a:solidFill>
              </a:rPr>
              <a:t> Project, just to name a few.</a:t>
            </a:r>
          </a:p>
          <a:p>
            <a:pPr>
              <a:buNone/>
            </a:pPr>
            <a:endParaRPr lang="en-IN" dirty="0" smtClean="0">
              <a:solidFill>
                <a:schemeClr val="bg1"/>
              </a:solidFill>
            </a:endParaRPr>
          </a:p>
        </p:txBody>
      </p:sp>
    </p:spTree>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er-without-face-hood-over-260nw-1626806041.jpg"/>
          <p:cNvPicPr>
            <a:picLocks noChangeAspect="1"/>
          </p:cNvPicPr>
          <p:nvPr/>
        </p:nvPicPr>
        <p:blipFill>
          <a:blip r:embed="rId2"/>
          <a:srcRect l="16556" r="44504" b="8000"/>
          <a:stretch>
            <a:fillRect/>
          </a:stretch>
        </p:blipFill>
        <p:spPr>
          <a:xfrm flipH="1">
            <a:off x="6143636" y="3977420"/>
            <a:ext cx="3000362" cy="2880580"/>
          </a:xfrm>
          <a:prstGeom prst="rect">
            <a:avLst/>
          </a:prstGeom>
          <a:ln>
            <a:noFill/>
          </a:ln>
          <a:effectLst>
            <a:softEdge rad="112500"/>
          </a:effectLst>
        </p:spPr>
      </p:pic>
      <p:sp>
        <p:nvSpPr>
          <p:cNvPr id="3" name="Title 2"/>
          <p:cNvSpPr>
            <a:spLocks noGrp="1"/>
          </p:cNvSpPr>
          <p:nvPr>
            <p:ph type="title"/>
          </p:nvPr>
        </p:nvSpPr>
        <p:spPr>
          <a:xfrm>
            <a:off x="457200" y="274638"/>
            <a:ext cx="5400684" cy="1143000"/>
          </a:xfrm>
        </p:spPr>
        <p:txBody>
          <a:bodyPr>
            <a:normAutofit/>
          </a:bodyPr>
          <a:lstStyle/>
          <a:p>
            <a:r>
              <a:rPr lang="en-IN" sz="6000" b="1" dirty="0" smtClean="0">
                <a:solidFill>
                  <a:schemeClr val="bg1"/>
                </a:solidFill>
                <a:effectLst>
                  <a:glow rad="139700">
                    <a:schemeClr val="accent3">
                      <a:satMod val="175000"/>
                      <a:alpha val="40000"/>
                    </a:schemeClr>
                  </a:glow>
                </a:effectLst>
              </a:rPr>
              <a:t>Applications</a:t>
            </a:r>
            <a:endParaRPr lang="en-IN" sz="6000" b="1" dirty="0">
              <a:solidFill>
                <a:schemeClr val="bg1"/>
              </a:solidFill>
              <a:effectLst>
                <a:glow rad="139700">
                  <a:schemeClr val="accent3">
                    <a:satMod val="175000"/>
                    <a:alpha val="40000"/>
                  </a:schemeClr>
                </a:glow>
              </a:effectLst>
            </a:endParaRPr>
          </a:p>
        </p:txBody>
      </p:sp>
      <p:sp>
        <p:nvSpPr>
          <p:cNvPr id="4" name="Content Placeholder 3"/>
          <p:cNvSpPr>
            <a:spLocks noGrp="1"/>
          </p:cNvSpPr>
          <p:nvPr>
            <p:ph idx="1"/>
          </p:nvPr>
        </p:nvSpPr>
        <p:spPr>
          <a:xfrm>
            <a:off x="1428728" y="1600200"/>
            <a:ext cx="7258072" cy="5043510"/>
          </a:xfrm>
        </p:spPr>
        <p:txBody>
          <a:bodyPr/>
          <a:lstStyle/>
          <a:p>
            <a:r>
              <a:rPr lang="en-IN" dirty="0" err="1" smtClean="0">
                <a:solidFill>
                  <a:schemeClr val="bg1"/>
                </a:solidFill>
              </a:rPr>
              <a:t>Botnets</a:t>
            </a:r>
            <a:endParaRPr lang="en-IN" dirty="0" smtClean="0">
              <a:solidFill>
                <a:schemeClr val="bg1"/>
              </a:solidFill>
            </a:endParaRPr>
          </a:p>
          <a:p>
            <a:r>
              <a:rPr lang="en-IN" dirty="0" err="1" smtClean="0">
                <a:solidFill>
                  <a:schemeClr val="bg1"/>
                </a:solidFill>
              </a:rPr>
              <a:t>Bitcoin</a:t>
            </a:r>
            <a:r>
              <a:rPr lang="en-IN" dirty="0" smtClean="0">
                <a:solidFill>
                  <a:schemeClr val="bg1"/>
                </a:solidFill>
              </a:rPr>
              <a:t> Services</a:t>
            </a:r>
          </a:p>
          <a:p>
            <a:r>
              <a:rPr lang="en-IN" dirty="0" err="1" smtClean="0">
                <a:solidFill>
                  <a:schemeClr val="bg1"/>
                </a:solidFill>
              </a:rPr>
              <a:t>Darknet</a:t>
            </a:r>
            <a:r>
              <a:rPr lang="en-IN" dirty="0" smtClean="0">
                <a:solidFill>
                  <a:schemeClr val="bg1"/>
                </a:solidFill>
              </a:rPr>
              <a:t> Markets</a:t>
            </a:r>
          </a:p>
          <a:p>
            <a:r>
              <a:rPr lang="en-IN" dirty="0" smtClean="0">
                <a:solidFill>
                  <a:schemeClr val="bg1"/>
                </a:solidFill>
              </a:rPr>
              <a:t>Phishing and Scams</a:t>
            </a:r>
          </a:p>
          <a:p>
            <a:r>
              <a:rPr lang="en-IN" dirty="0" smtClean="0">
                <a:solidFill>
                  <a:schemeClr val="bg1"/>
                </a:solidFill>
              </a:rPr>
              <a:t>Fraud Services</a:t>
            </a:r>
          </a:p>
          <a:p>
            <a:r>
              <a:rPr lang="en-IN" dirty="0" smtClean="0">
                <a:solidFill>
                  <a:schemeClr val="bg1"/>
                </a:solidFill>
              </a:rPr>
              <a:t>Terrorism</a:t>
            </a:r>
          </a:p>
          <a:p>
            <a:r>
              <a:rPr lang="en-IN" dirty="0" smtClean="0">
                <a:solidFill>
                  <a:schemeClr val="bg1"/>
                </a:solidFill>
              </a:rPr>
              <a:t>Illegal Pornography</a:t>
            </a:r>
          </a:p>
          <a:p>
            <a:r>
              <a:rPr lang="en-IN" dirty="0" smtClean="0">
                <a:solidFill>
                  <a:schemeClr val="bg1"/>
                </a:solidFill>
              </a:rPr>
              <a:t>Social Media</a:t>
            </a:r>
            <a:endParaRPr lang="en-IN" dirty="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er-without-face-hood-over-260nw-1626806041.jpg"/>
          <p:cNvPicPr>
            <a:picLocks noChangeAspect="1"/>
          </p:cNvPicPr>
          <p:nvPr/>
        </p:nvPicPr>
        <p:blipFill>
          <a:blip r:embed="rId2"/>
          <a:srcRect l="16556" r="45100" b="8000"/>
          <a:stretch>
            <a:fillRect/>
          </a:stretch>
        </p:blipFill>
        <p:spPr>
          <a:xfrm>
            <a:off x="0" y="4071942"/>
            <a:ext cx="2857488" cy="2786058"/>
          </a:xfrm>
          <a:prstGeom prst="rect">
            <a:avLst/>
          </a:prstGeom>
          <a:ln>
            <a:noFill/>
          </a:ln>
          <a:effectLst>
            <a:softEdge rad="112500"/>
          </a:effectLst>
        </p:spPr>
      </p:pic>
      <p:sp>
        <p:nvSpPr>
          <p:cNvPr id="3" name="Title 2"/>
          <p:cNvSpPr>
            <a:spLocks noGrp="1"/>
          </p:cNvSpPr>
          <p:nvPr>
            <p:ph type="title"/>
          </p:nvPr>
        </p:nvSpPr>
        <p:spPr/>
        <p:txBody>
          <a:bodyPr>
            <a:normAutofit/>
          </a:bodyPr>
          <a:lstStyle/>
          <a:p>
            <a:r>
              <a:rPr lang="en-IN" sz="6000" b="1" dirty="0" smtClean="0">
                <a:solidFill>
                  <a:schemeClr val="bg1"/>
                </a:solidFill>
                <a:effectLst>
                  <a:glow rad="139700">
                    <a:schemeClr val="accent3">
                      <a:satMod val="175000"/>
                      <a:alpha val="40000"/>
                    </a:schemeClr>
                  </a:glow>
                </a:effectLst>
              </a:rPr>
              <a:t>     Things You Can Buy</a:t>
            </a:r>
            <a:endParaRPr lang="en-IN" sz="6000" b="1" dirty="0">
              <a:solidFill>
                <a:schemeClr val="bg1"/>
              </a:solidFill>
              <a:effectLst>
                <a:glow rad="139700">
                  <a:schemeClr val="accent3">
                    <a:satMod val="175000"/>
                    <a:alpha val="40000"/>
                  </a:schemeClr>
                </a:glow>
              </a:effectLst>
            </a:endParaRPr>
          </a:p>
        </p:txBody>
      </p:sp>
      <p:sp>
        <p:nvSpPr>
          <p:cNvPr id="4" name="Content Placeholder 3"/>
          <p:cNvSpPr>
            <a:spLocks noGrp="1"/>
          </p:cNvSpPr>
          <p:nvPr>
            <p:ph idx="1"/>
          </p:nvPr>
        </p:nvSpPr>
        <p:spPr>
          <a:xfrm>
            <a:off x="3929058" y="1600200"/>
            <a:ext cx="5214942" cy="4900634"/>
          </a:xfrm>
        </p:spPr>
        <p:txBody>
          <a:bodyPr/>
          <a:lstStyle/>
          <a:p>
            <a:r>
              <a:rPr lang="en-IN" dirty="0" smtClean="0">
                <a:solidFill>
                  <a:schemeClr val="bg1"/>
                </a:solidFill>
              </a:rPr>
              <a:t>Drugs </a:t>
            </a:r>
          </a:p>
          <a:p>
            <a:r>
              <a:rPr lang="en-IN" dirty="0" smtClean="0">
                <a:solidFill>
                  <a:schemeClr val="bg1"/>
                </a:solidFill>
              </a:rPr>
              <a:t>Counterfeit Currency </a:t>
            </a:r>
          </a:p>
          <a:p>
            <a:r>
              <a:rPr lang="en-IN" dirty="0" smtClean="0">
                <a:solidFill>
                  <a:schemeClr val="bg1"/>
                </a:solidFill>
              </a:rPr>
              <a:t>Forged Papers  </a:t>
            </a:r>
          </a:p>
          <a:p>
            <a:r>
              <a:rPr lang="en-IN" dirty="0" smtClean="0">
                <a:solidFill>
                  <a:schemeClr val="bg1"/>
                </a:solidFill>
              </a:rPr>
              <a:t>Firearms</a:t>
            </a:r>
          </a:p>
          <a:p>
            <a:r>
              <a:rPr lang="en-IN" dirty="0" smtClean="0">
                <a:solidFill>
                  <a:schemeClr val="bg1"/>
                </a:solidFill>
              </a:rPr>
              <a:t> Ammunition and Explosives</a:t>
            </a:r>
          </a:p>
          <a:p>
            <a:r>
              <a:rPr lang="en-IN" dirty="0" err="1" smtClean="0">
                <a:solidFill>
                  <a:schemeClr val="bg1"/>
                </a:solidFill>
              </a:rPr>
              <a:t>Hitmen</a:t>
            </a:r>
            <a:r>
              <a:rPr lang="en-IN" dirty="0" smtClean="0">
                <a:solidFill>
                  <a:schemeClr val="bg1"/>
                </a:solidFill>
              </a:rPr>
              <a:t> </a:t>
            </a:r>
          </a:p>
          <a:p>
            <a:r>
              <a:rPr lang="en-IN" dirty="0" smtClean="0">
                <a:solidFill>
                  <a:schemeClr val="bg1"/>
                </a:solidFill>
              </a:rPr>
              <a:t>Human Organs</a:t>
            </a:r>
            <a:endParaRPr lang="en-IN" dirty="0">
              <a:solidFill>
                <a:schemeClr val="bg1"/>
              </a:solidFill>
            </a:endParaRPr>
          </a:p>
        </p:txBody>
      </p:sp>
    </p:spTree>
  </p:cSld>
  <p:clrMapOvr>
    <a:masterClrMapping/>
  </p:clrMapOvr>
  <p:transition>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er-without-face-hood-over-260nw-1626806041.jpg"/>
          <p:cNvPicPr>
            <a:picLocks noChangeAspect="1"/>
          </p:cNvPicPr>
          <p:nvPr/>
        </p:nvPicPr>
        <p:blipFill>
          <a:blip r:embed="rId2"/>
          <a:srcRect l="16556" r="44189" b="8000"/>
          <a:stretch>
            <a:fillRect/>
          </a:stretch>
        </p:blipFill>
        <p:spPr>
          <a:xfrm flipH="1">
            <a:off x="6143636" y="4000504"/>
            <a:ext cx="3000363" cy="2857495"/>
          </a:xfrm>
          <a:prstGeom prst="rect">
            <a:avLst/>
          </a:prstGeom>
          <a:ln>
            <a:noFill/>
          </a:ln>
          <a:effectLst>
            <a:softEdge rad="112500"/>
          </a:effectLst>
        </p:spPr>
      </p:pic>
      <p:sp>
        <p:nvSpPr>
          <p:cNvPr id="3" name="Title 2"/>
          <p:cNvSpPr>
            <a:spLocks noGrp="1"/>
          </p:cNvSpPr>
          <p:nvPr>
            <p:ph type="title"/>
          </p:nvPr>
        </p:nvSpPr>
        <p:spPr>
          <a:xfrm>
            <a:off x="0" y="274638"/>
            <a:ext cx="9144000" cy="1143000"/>
          </a:xfrm>
        </p:spPr>
        <p:txBody>
          <a:bodyPr>
            <a:noAutofit/>
          </a:bodyPr>
          <a:lstStyle/>
          <a:p>
            <a:r>
              <a:rPr lang="en-IN" sz="5400" dirty="0" smtClean="0">
                <a:solidFill>
                  <a:schemeClr val="bg1"/>
                </a:solidFill>
                <a:effectLst>
                  <a:glow rad="139700">
                    <a:schemeClr val="accent3">
                      <a:satMod val="175000"/>
                      <a:alpha val="40000"/>
                    </a:schemeClr>
                  </a:glow>
                </a:effectLst>
              </a:rPr>
              <a:t>Things That Make Crime Work</a:t>
            </a:r>
            <a:endParaRPr lang="en-IN" sz="5400" dirty="0">
              <a:solidFill>
                <a:schemeClr val="bg1"/>
              </a:solidFill>
              <a:effectLst>
                <a:glow rad="139700">
                  <a:schemeClr val="accent3">
                    <a:satMod val="175000"/>
                    <a:alpha val="40000"/>
                  </a:schemeClr>
                </a:glow>
              </a:effectLst>
            </a:endParaRPr>
          </a:p>
        </p:txBody>
      </p:sp>
      <p:sp>
        <p:nvSpPr>
          <p:cNvPr id="4" name="Content Placeholder 3"/>
          <p:cNvSpPr>
            <a:spLocks noGrp="1"/>
          </p:cNvSpPr>
          <p:nvPr>
            <p:ph idx="1"/>
          </p:nvPr>
        </p:nvSpPr>
        <p:spPr>
          <a:xfrm>
            <a:off x="857224" y="1714488"/>
            <a:ext cx="6715172" cy="4525963"/>
          </a:xfrm>
        </p:spPr>
        <p:txBody>
          <a:bodyPr/>
          <a:lstStyle/>
          <a:p>
            <a:r>
              <a:rPr lang="en-IN" dirty="0" err="1" smtClean="0">
                <a:solidFill>
                  <a:schemeClr val="bg1"/>
                </a:solidFill>
              </a:rPr>
              <a:t>Cryptocurrency</a:t>
            </a:r>
            <a:endParaRPr lang="en-IN" dirty="0" smtClean="0">
              <a:solidFill>
                <a:schemeClr val="bg1"/>
              </a:solidFill>
            </a:endParaRPr>
          </a:p>
          <a:p>
            <a:r>
              <a:rPr lang="en-IN" dirty="0" smtClean="0">
                <a:solidFill>
                  <a:schemeClr val="bg1"/>
                </a:solidFill>
              </a:rPr>
              <a:t>Bulletproof  Web-hosting Services </a:t>
            </a:r>
          </a:p>
          <a:p>
            <a:r>
              <a:rPr lang="en-IN" dirty="0" smtClean="0">
                <a:solidFill>
                  <a:schemeClr val="bg1"/>
                </a:solidFill>
              </a:rPr>
              <a:t>Cloud Computing </a:t>
            </a:r>
          </a:p>
          <a:p>
            <a:r>
              <a:rPr lang="en-IN" dirty="0" smtClean="0">
                <a:solidFill>
                  <a:schemeClr val="bg1"/>
                </a:solidFill>
              </a:rPr>
              <a:t>Crime ware </a:t>
            </a:r>
          </a:p>
          <a:p>
            <a:r>
              <a:rPr lang="en-IN" dirty="0" smtClean="0">
                <a:solidFill>
                  <a:schemeClr val="bg1"/>
                </a:solidFill>
              </a:rPr>
              <a:t> Hackers for Hire </a:t>
            </a:r>
          </a:p>
          <a:p>
            <a:r>
              <a:rPr lang="en-IN" dirty="0" smtClean="0">
                <a:solidFill>
                  <a:schemeClr val="bg1"/>
                </a:solidFill>
              </a:rPr>
              <a:t> Multilingual Crime Call </a:t>
            </a:r>
            <a:r>
              <a:rPr lang="en-IN" dirty="0" err="1" smtClean="0">
                <a:solidFill>
                  <a:schemeClr val="bg1"/>
                </a:solidFill>
              </a:rPr>
              <a:t>Centers</a:t>
            </a:r>
            <a:endParaRPr lang="en-IN" dirty="0">
              <a:solidFill>
                <a:schemeClr val="bg1"/>
              </a:solidFill>
            </a:endParaRPr>
          </a:p>
        </p:txBody>
      </p:sp>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335</Words>
  <Application>Microsoft Office PowerPoint</Application>
  <PresentationFormat>On-screen Show (4:3)</PresentationFormat>
  <Paragraphs>77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DarkWeb</vt:lpstr>
      <vt:lpstr>  Contents</vt:lpstr>
      <vt:lpstr>Introduction</vt:lpstr>
      <vt:lpstr>             History</vt:lpstr>
      <vt:lpstr>What is DarkWeb</vt:lpstr>
      <vt:lpstr>How to access Dark Web</vt:lpstr>
      <vt:lpstr>Applications</vt:lpstr>
      <vt:lpstr>     Things You Can Buy</vt:lpstr>
      <vt:lpstr>Things That Make Crime Work</vt:lpstr>
      <vt:lpstr>Advantages</vt:lpstr>
      <vt:lpstr>Disadvantages</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89</cp:revision>
  <dcterms:created xsi:type="dcterms:W3CDTF">2020-07-20T05:33:37Z</dcterms:created>
  <dcterms:modified xsi:type="dcterms:W3CDTF">2020-07-26T13:18:38Z</dcterms:modified>
</cp:coreProperties>
</file>