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83725" autoAdjust="0"/>
  </p:normalViewPr>
  <p:slideViewPr>
    <p:cSldViewPr snapToGrid="0">
      <p:cViewPr varScale="1">
        <p:scale>
          <a:sx n="58" d="100"/>
          <a:sy n="58" d="100"/>
        </p:scale>
        <p:origin x="-1728"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D3E2AF-E8BC-4A3B-B812-E1D9E253E70E}" type="datetimeFigureOut">
              <a:rPr lang="en-US" smtClean="0"/>
              <a:pPr/>
              <a:t>2/25/2021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311D8-B80C-46A5-9270-97D38D5E8DBF}" type="slidenum">
              <a:rPr lang="en-US" smtClean="0"/>
              <a:pPr/>
              <a:t>‹#›</a:t>
            </a:fld>
            <a:endParaRPr lang="en-US"/>
          </a:p>
        </p:txBody>
      </p:sp>
    </p:spTree>
    <p:extLst>
      <p:ext uri="{BB962C8B-B14F-4D97-AF65-F5344CB8AC3E}">
        <p14:creationId xmlns="" xmlns:p14="http://schemas.microsoft.com/office/powerpoint/2010/main" val="409858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your friend gives you a puzzle to solve. There are only 2 outcome scenarios – either you solve it or you don’t. Now imagine, that you are being given wide range of puzzles / quizzes in an attempt to understand which subjects you are good at. The outcome to this study would be something like this – if you are given a </a:t>
            </a:r>
            <a:r>
              <a:rPr lang="en-US" dirty="0" err="1" smtClean="0"/>
              <a:t>trignometry</a:t>
            </a:r>
            <a:r>
              <a:rPr lang="en-US" dirty="0" smtClean="0"/>
              <a:t> based tenth grade problem, you are 70% likely to solve it. On the other hand, if it is grade fifth history question, the probability of getting an answer is only 30%. This is what Logistic Regression provides you.</a:t>
            </a:r>
            <a:endParaRPr lang="en-US" dirty="0"/>
          </a:p>
        </p:txBody>
      </p:sp>
      <p:sp>
        <p:nvSpPr>
          <p:cNvPr id="4" name="Slide Number Placeholder 3"/>
          <p:cNvSpPr>
            <a:spLocks noGrp="1"/>
          </p:cNvSpPr>
          <p:nvPr>
            <p:ph type="sldNum" sz="quarter" idx="10"/>
          </p:nvPr>
        </p:nvSpPr>
        <p:spPr/>
        <p:txBody>
          <a:bodyPr/>
          <a:lstStyle/>
          <a:p>
            <a:fld id="{702311D8-B80C-46A5-9270-97D38D5E8DBF}" type="slidenum">
              <a:rPr lang="en-US" smtClean="0"/>
              <a:pPr/>
              <a:t>5</a:t>
            </a:fld>
            <a:endParaRPr lang="en-US"/>
          </a:p>
        </p:txBody>
      </p:sp>
    </p:spTree>
    <p:extLst>
      <p:ext uri="{BB962C8B-B14F-4D97-AF65-F5344CB8AC3E}">
        <p14:creationId xmlns="" xmlns:p14="http://schemas.microsoft.com/office/powerpoint/2010/main" val="266589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if we only had two features like Height and Hair length of an individual, we’d first plot these two variables in two dimensional space where each point has two co-ordinates (these co-ordinates are known as </a:t>
            </a:r>
            <a:r>
              <a:rPr lang="en-US" b="1" dirty="0" smtClean="0"/>
              <a:t>Support Vectors</a:t>
            </a:r>
            <a:r>
              <a:rPr lang="en-US" dirty="0" smtClean="0"/>
              <a:t>)</a:t>
            </a:r>
            <a:endParaRPr lang="en-US" dirty="0"/>
          </a:p>
        </p:txBody>
      </p:sp>
      <p:sp>
        <p:nvSpPr>
          <p:cNvPr id="4" name="Slide Number Placeholder 3"/>
          <p:cNvSpPr>
            <a:spLocks noGrp="1"/>
          </p:cNvSpPr>
          <p:nvPr>
            <p:ph type="sldNum" sz="quarter" idx="10"/>
          </p:nvPr>
        </p:nvSpPr>
        <p:spPr/>
        <p:txBody>
          <a:bodyPr/>
          <a:lstStyle/>
          <a:p>
            <a:fld id="{702311D8-B80C-46A5-9270-97D38D5E8DBF}" type="slidenum">
              <a:rPr lang="en-US" smtClean="0"/>
              <a:pPr/>
              <a:t>8</a:t>
            </a:fld>
            <a:endParaRPr lang="en-US"/>
          </a:p>
        </p:txBody>
      </p:sp>
    </p:spTree>
    <p:extLst>
      <p:ext uri="{BB962C8B-B14F-4D97-AF65-F5344CB8AC3E}">
        <p14:creationId xmlns="" xmlns:p14="http://schemas.microsoft.com/office/powerpoint/2010/main" val="388791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a fruit may be considered to be an apple if it is red, round, and about 3 inches in diameter. Even if these features depend on each other or upon the existence of the other features, a naive Bayes classifier would consider all of these properties to independently contribute to the probability that this fruit is an apple.</a:t>
            </a:r>
            <a:endParaRPr lang="en-US" dirty="0"/>
          </a:p>
        </p:txBody>
      </p:sp>
      <p:sp>
        <p:nvSpPr>
          <p:cNvPr id="4" name="Slide Number Placeholder 3"/>
          <p:cNvSpPr>
            <a:spLocks noGrp="1"/>
          </p:cNvSpPr>
          <p:nvPr>
            <p:ph type="sldNum" sz="quarter" idx="10"/>
          </p:nvPr>
        </p:nvSpPr>
        <p:spPr/>
        <p:txBody>
          <a:bodyPr/>
          <a:lstStyle/>
          <a:p>
            <a:fld id="{702311D8-B80C-46A5-9270-97D38D5E8DBF}" type="slidenum">
              <a:rPr lang="en-US" smtClean="0"/>
              <a:pPr/>
              <a:t>10</a:t>
            </a:fld>
            <a:endParaRPr lang="en-US"/>
          </a:p>
        </p:txBody>
      </p:sp>
    </p:spTree>
    <p:extLst>
      <p:ext uri="{BB962C8B-B14F-4D97-AF65-F5344CB8AC3E}">
        <p14:creationId xmlns="" xmlns:p14="http://schemas.microsoft.com/office/powerpoint/2010/main" val="280526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learn about a person, of whom you have no information, you might like to find out about his close friends and the circles he moves in and gain access to his/her information!</a:t>
            </a:r>
            <a:endParaRPr lang="en-US" dirty="0"/>
          </a:p>
        </p:txBody>
      </p:sp>
      <p:sp>
        <p:nvSpPr>
          <p:cNvPr id="4" name="Slide Number Placeholder 3"/>
          <p:cNvSpPr>
            <a:spLocks noGrp="1"/>
          </p:cNvSpPr>
          <p:nvPr>
            <p:ph type="sldNum" sz="quarter" idx="10"/>
          </p:nvPr>
        </p:nvSpPr>
        <p:spPr/>
        <p:txBody>
          <a:bodyPr/>
          <a:lstStyle/>
          <a:p>
            <a:fld id="{702311D8-B80C-46A5-9270-97D38D5E8DBF}" type="slidenum">
              <a:rPr lang="en-US" smtClean="0"/>
              <a:pPr/>
              <a:t>16</a:t>
            </a:fld>
            <a:endParaRPr lang="en-US"/>
          </a:p>
        </p:txBody>
      </p:sp>
    </p:spTree>
    <p:extLst>
      <p:ext uri="{BB962C8B-B14F-4D97-AF65-F5344CB8AC3E}">
        <p14:creationId xmlns="" xmlns:p14="http://schemas.microsoft.com/office/powerpoint/2010/main" val="371222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Human race is at war with an alien species called “Mimics”.  Mimic is described as a far more evolved civilization of an alien species. Entire Mimic civilization is like a single complete organism. It has a central brain called “Omega” which commands all other organisms in the civilization. It stays in contact with all other species of the civilization every single second. “Alpha” is the main warrior species (like the nervous system) of this civilization and takes command from “Omega”. “Omega” has the power to reset the day at any point of time.</a:t>
            </a:r>
          </a:p>
          <a:p>
            <a:r>
              <a:rPr lang="en-US" dirty="0" smtClean="0">
                <a:effectLst/>
              </a:rPr>
              <a:t>Now, let’s wear the hat of a predictive analyst to analyze this plot. If a system has the ability to reset the day at any point of time, it will use this power, whenever any of its warrior species die. And, hence there will be no single war ,when any of the warrior species (alpha) will actually die, and the brain “Omega” will repeatedly test the best case scenario to maximize the death of human race and put a constraint on number of deaths of alpha (warrior species) to be zero every single day. You can imagine this as “THE BEST” predictive algorithm ever made. It is literally impossible to defeat such an algorithm.</a:t>
            </a:r>
          </a:p>
          <a:p>
            <a:endParaRPr lang="en-US" dirty="0"/>
          </a:p>
        </p:txBody>
      </p:sp>
      <p:sp>
        <p:nvSpPr>
          <p:cNvPr id="4" name="Slide Number Placeholder 3"/>
          <p:cNvSpPr>
            <a:spLocks noGrp="1"/>
          </p:cNvSpPr>
          <p:nvPr>
            <p:ph type="sldNum" sz="quarter" idx="10"/>
          </p:nvPr>
        </p:nvSpPr>
        <p:spPr/>
        <p:txBody>
          <a:bodyPr/>
          <a:lstStyle/>
          <a:p>
            <a:fld id="{702311D8-B80C-46A5-9270-97D38D5E8DBF}" type="slidenum">
              <a:rPr lang="en-US" smtClean="0"/>
              <a:pPr/>
              <a:t>17</a:t>
            </a:fld>
            <a:endParaRPr lang="en-US"/>
          </a:p>
        </p:txBody>
      </p:sp>
    </p:spTree>
    <p:extLst>
      <p:ext uri="{BB962C8B-B14F-4D97-AF65-F5344CB8AC3E}">
        <p14:creationId xmlns="" xmlns:p14="http://schemas.microsoft.com/office/powerpoint/2010/main" val="281390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4CD81FD-2B1D-493C-BA34-5BDBB6F9A556}" type="datetimeFigureOut">
              <a:rPr lang="en-US" smtClean="0"/>
              <a:pPr/>
              <a:t>2/25/2021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B3A6F36-51C0-4616-BD42-4E7DD917072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CD81FD-2B1D-493C-BA34-5BDBB6F9A556}" type="datetimeFigureOut">
              <a:rPr lang="en-US" smtClean="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6F36-51C0-4616-BD42-4E7DD91707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CD81FD-2B1D-493C-BA34-5BDBB6F9A556}" type="datetimeFigureOut">
              <a:rPr lang="en-US" smtClean="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6F36-51C0-4616-BD42-4E7DD91707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4CD81FD-2B1D-493C-BA34-5BDBB6F9A556}" type="datetimeFigureOut">
              <a:rPr lang="en-US" smtClean="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6F36-51C0-4616-BD42-4E7DD917072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CD81FD-2B1D-493C-BA34-5BDBB6F9A556}" type="datetimeFigureOut">
              <a:rPr lang="en-US" smtClean="0"/>
              <a:pPr/>
              <a:t>2/25/2021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B3A6F36-51C0-4616-BD42-4E7DD917072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CD81FD-2B1D-493C-BA34-5BDBB6F9A556}" type="datetimeFigureOut">
              <a:rPr lang="en-US" smtClean="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A6F36-51C0-4616-BD42-4E7DD917072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4CD81FD-2B1D-493C-BA34-5BDBB6F9A556}" type="datetimeFigureOut">
              <a:rPr lang="en-US" smtClean="0"/>
              <a:pPr/>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A6F36-51C0-4616-BD42-4E7DD917072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CD81FD-2B1D-493C-BA34-5BDBB6F9A556}" type="datetimeFigureOut">
              <a:rPr lang="en-US" smtClean="0"/>
              <a:pPr/>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3A6F36-51C0-4616-BD42-4E7DD91707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D81FD-2B1D-493C-BA34-5BDBB6F9A556}" type="datetimeFigureOut">
              <a:rPr lang="en-US" smtClean="0"/>
              <a:pPr/>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3A6F36-51C0-4616-BD42-4E7DD91707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CD81FD-2B1D-493C-BA34-5BDBB6F9A556}" type="datetimeFigureOut">
              <a:rPr lang="en-US" smtClean="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A6F36-51C0-4616-BD42-4E7DD917072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CD81FD-2B1D-493C-BA34-5BDBB6F9A556}" type="datetimeFigureOut">
              <a:rPr lang="en-US" smtClean="0"/>
              <a:pPr/>
              <a:t>2/25/2021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B3A6F36-51C0-4616-BD42-4E7DD917072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4CD81FD-2B1D-493C-BA34-5BDBB6F9A556}" type="datetimeFigureOut">
              <a:rPr lang="en-US" smtClean="0"/>
              <a:pPr/>
              <a:t>2/25/2021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B3A6F36-51C0-4616-BD42-4E7DD91707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ayes'_theore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ogistic_func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3790" y="2454443"/>
            <a:ext cx="7363326" cy="1938992"/>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Essentials of Machine Learning Algorithms </a:t>
            </a:r>
          </a:p>
          <a:p>
            <a:pPr algn="ct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86291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0174" y="615433"/>
            <a:ext cx="2183611" cy="553998"/>
          </a:xfrm>
          <a:prstGeom prst="rect">
            <a:avLst/>
          </a:prstGeom>
        </p:spPr>
        <p:txBody>
          <a:bodyPr wrap="none">
            <a:spAutoFit/>
          </a:bodyPr>
          <a:lstStyle/>
          <a:p>
            <a:r>
              <a:rPr lang="en-US" sz="3000" b="1" dirty="0">
                <a:latin typeface="Times New Roman" panose="02020603050405020304" pitchFamily="18" charset="0"/>
                <a:cs typeface="Times New Roman" panose="02020603050405020304" pitchFamily="18" charset="0"/>
              </a:rPr>
              <a:t>Naive Bayes</a:t>
            </a:r>
          </a:p>
        </p:txBody>
      </p:sp>
      <p:sp>
        <p:nvSpPr>
          <p:cNvPr id="3" name="Rectangle 2"/>
          <p:cNvSpPr/>
          <p:nvPr/>
        </p:nvSpPr>
        <p:spPr>
          <a:xfrm>
            <a:off x="528635" y="1537425"/>
            <a:ext cx="8186737" cy="2908617"/>
          </a:xfrm>
          <a:prstGeom prst="rect">
            <a:avLst/>
          </a:prstGeom>
        </p:spPr>
        <p:txBody>
          <a:bodyPr wrap="square">
            <a:spAutoFit/>
          </a:bodyPr>
          <a:lstStyle/>
          <a:p>
            <a:pPr algn="just">
              <a:lnSpc>
                <a:spcPct val="150000"/>
              </a:lnSpc>
            </a:pPr>
            <a:r>
              <a:rPr lang="en-US" sz="2500" dirty="0">
                <a:latin typeface="Times New Roman" panose="02020603050405020304" pitchFamily="18" charset="0"/>
                <a:cs typeface="Times New Roman" panose="02020603050405020304" pitchFamily="18" charset="0"/>
              </a:rPr>
              <a:t>It is a classification technique based on </a:t>
            </a:r>
            <a:r>
              <a:rPr lang="en-US" sz="2500" dirty="0">
                <a:latin typeface="Times New Roman" panose="02020603050405020304" pitchFamily="18" charset="0"/>
                <a:cs typeface="Times New Roman" panose="02020603050405020304" pitchFamily="18" charset="0"/>
                <a:hlinkClick r:id="rId3"/>
              </a:rPr>
              <a:t>Bayes’ theorem</a:t>
            </a:r>
            <a:r>
              <a:rPr lang="en-US" sz="2500" dirty="0">
                <a:latin typeface="Times New Roman" panose="02020603050405020304" pitchFamily="18" charset="0"/>
                <a:cs typeface="Times New Roman" panose="02020603050405020304" pitchFamily="18" charset="0"/>
              </a:rPr>
              <a:t> with an assumption of independence between predictors. In simple terms, a Naive Bayes classifier assumes that the presence of a particular feature in a class is unrelated to the presence of any other </a:t>
            </a:r>
            <a:r>
              <a:rPr lang="en-US" sz="2500" dirty="0" smtClean="0">
                <a:latin typeface="Times New Roman" panose="02020603050405020304" pitchFamily="18" charset="0"/>
                <a:cs typeface="Times New Roman" panose="02020603050405020304" pitchFamily="18" charset="0"/>
              </a:rPr>
              <a:t>feature.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2418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487" y="471487"/>
            <a:ext cx="3614738" cy="47705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sp>
        <p:nvSpPr>
          <p:cNvPr id="3" name="Rectangle 2"/>
          <p:cNvSpPr/>
          <p:nvPr/>
        </p:nvSpPr>
        <p:spPr>
          <a:xfrm>
            <a:off x="228600" y="3335068"/>
            <a:ext cx="8329613" cy="2785378"/>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Here,</a:t>
            </a:r>
          </a:p>
          <a:p>
            <a:pPr algn="just">
              <a:buFont typeface="Arial" panose="020B0604020202020204" pitchFamily="34" charset="0"/>
              <a:buChar char="•"/>
            </a:pPr>
            <a:r>
              <a:rPr lang="en-US" sz="2500" i="1" dirty="0">
                <a:latin typeface="Times New Roman" panose="02020603050405020304" pitchFamily="18" charset="0"/>
                <a:cs typeface="Times New Roman" panose="02020603050405020304" pitchFamily="18" charset="0"/>
              </a:rPr>
              <a:t>P</a:t>
            </a:r>
            <a:r>
              <a:rPr lang="en-US" sz="2500" dirty="0">
                <a:latin typeface="Times New Roman" panose="02020603050405020304" pitchFamily="18" charset="0"/>
                <a:cs typeface="Times New Roman" panose="02020603050405020304" pitchFamily="18" charset="0"/>
              </a:rPr>
              <a:t>(</a:t>
            </a:r>
            <a:r>
              <a:rPr lang="en-US" sz="2500" i="1" dirty="0" err="1">
                <a:latin typeface="Times New Roman" panose="02020603050405020304" pitchFamily="18" charset="0"/>
                <a:cs typeface="Times New Roman" panose="02020603050405020304" pitchFamily="18" charset="0"/>
              </a:rPr>
              <a:t>c|x</a:t>
            </a:r>
            <a:r>
              <a:rPr lang="en-US" sz="2500" dirty="0">
                <a:latin typeface="Times New Roman" panose="02020603050405020304" pitchFamily="18" charset="0"/>
                <a:cs typeface="Times New Roman" panose="02020603050405020304" pitchFamily="18" charset="0"/>
              </a:rPr>
              <a:t>) is the posterior probability of </a:t>
            </a:r>
            <a:r>
              <a:rPr lang="en-US" sz="2500" i="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target</a:t>
            </a:r>
            <a:r>
              <a:rPr lang="en-US" sz="2500" dirty="0">
                <a:latin typeface="Times New Roman" panose="02020603050405020304" pitchFamily="18" charset="0"/>
                <a:cs typeface="Times New Roman" panose="02020603050405020304" pitchFamily="18" charset="0"/>
              </a:rPr>
              <a:t>) given </a:t>
            </a:r>
            <a:r>
              <a:rPr lang="en-US" sz="2500" i="1" dirty="0">
                <a:latin typeface="Times New Roman" panose="02020603050405020304" pitchFamily="18" charset="0"/>
                <a:cs typeface="Times New Roman" panose="02020603050405020304" pitchFamily="18" charset="0"/>
              </a:rPr>
              <a:t>predictor</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attribute</a:t>
            </a:r>
            <a:r>
              <a:rPr lang="en-US" sz="25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500" i="1" dirty="0">
                <a:latin typeface="Times New Roman" panose="02020603050405020304" pitchFamily="18" charset="0"/>
                <a:cs typeface="Times New Roman" panose="02020603050405020304" pitchFamily="18" charset="0"/>
              </a:rPr>
              <a:t>P</a:t>
            </a:r>
            <a:r>
              <a:rPr lang="en-US" sz="2500" dirty="0">
                <a:latin typeface="Times New Roman" panose="02020603050405020304" pitchFamily="18" charset="0"/>
                <a:cs typeface="Times New Roman" panose="02020603050405020304" pitchFamily="18" charset="0"/>
              </a:rPr>
              <a:t>(</a:t>
            </a:r>
            <a:r>
              <a:rPr lang="en-US" sz="2500" i="1" dirty="0">
                <a:latin typeface="Times New Roman" panose="02020603050405020304" pitchFamily="18" charset="0"/>
                <a:cs typeface="Times New Roman" panose="02020603050405020304" pitchFamily="18" charset="0"/>
              </a:rPr>
              <a:t>c</a:t>
            </a:r>
            <a:r>
              <a:rPr lang="en-US" sz="2500" dirty="0">
                <a:latin typeface="Times New Roman" panose="02020603050405020304" pitchFamily="18" charset="0"/>
                <a:cs typeface="Times New Roman" panose="02020603050405020304" pitchFamily="18" charset="0"/>
              </a:rPr>
              <a:t>) is the prior probability of </a:t>
            </a:r>
            <a:r>
              <a:rPr lang="en-US" sz="2500" i="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500" i="1" dirty="0">
                <a:latin typeface="Times New Roman" panose="02020603050405020304" pitchFamily="18" charset="0"/>
                <a:cs typeface="Times New Roman" panose="02020603050405020304" pitchFamily="18" charset="0"/>
              </a:rPr>
              <a:t>P</a:t>
            </a:r>
            <a:r>
              <a:rPr lang="en-US" sz="2500" dirty="0">
                <a:latin typeface="Times New Roman" panose="02020603050405020304" pitchFamily="18" charset="0"/>
                <a:cs typeface="Times New Roman" panose="02020603050405020304" pitchFamily="18" charset="0"/>
              </a:rPr>
              <a:t>(</a:t>
            </a:r>
            <a:r>
              <a:rPr lang="en-US" sz="2500" i="1" dirty="0" err="1">
                <a:latin typeface="Times New Roman" panose="02020603050405020304" pitchFamily="18" charset="0"/>
                <a:cs typeface="Times New Roman" panose="02020603050405020304" pitchFamily="18" charset="0"/>
              </a:rPr>
              <a:t>x|c</a:t>
            </a:r>
            <a:r>
              <a:rPr lang="en-US" sz="2500" dirty="0">
                <a:latin typeface="Times New Roman" panose="02020603050405020304" pitchFamily="18" charset="0"/>
                <a:cs typeface="Times New Roman" panose="02020603050405020304" pitchFamily="18" charset="0"/>
              </a:rPr>
              <a:t>) is the likelihood which is the probability of </a:t>
            </a:r>
            <a:r>
              <a:rPr lang="en-US" sz="2500" i="1" dirty="0">
                <a:latin typeface="Times New Roman" panose="02020603050405020304" pitchFamily="18" charset="0"/>
                <a:cs typeface="Times New Roman" panose="02020603050405020304" pitchFamily="18" charset="0"/>
              </a:rPr>
              <a:t>predictor</a:t>
            </a:r>
            <a:r>
              <a:rPr lang="en-US" sz="2500" dirty="0">
                <a:latin typeface="Times New Roman" panose="02020603050405020304" pitchFamily="18" charset="0"/>
                <a:cs typeface="Times New Roman" panose="02020603050405020304" pitchFamily="18" charset="0"/>
              </a:rPr>
              <a:t> given </a:t>
            </a:r>
            <a:r>
              <a:rPr lang="en-US" sz="2500" i="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500" i="1" dirty="0">
                <a:latin typeface="Times New Roman" panose="02020603050405020304" pitchFamily="18" charset="0"/>
                <a:cs typeface="Times New Roman" panose="02020603050405020304" pitchFamily="18" charset="0"/>
              </a:rPr>
              <a:t>P</a:t>
            </a:r>
            <a:r>
              <a:rPr lang="en-US" sz="2500" dirty="0">
                <a:latin typeface="Times New Roman" panose="02020603050405020304" pitchFamily="18" charset="0"/>
                <a:cs typeface="Times New Roman" panose="02020603050405020304" pitchFamily="18" charset="0"/>
              </a:rPr>
              <a:t>(</a:t>
            </a:r>
            <a:r>
              <a:rPr lang="en-US" sz="2500" i="1" dirty="0">
                <a:latin typeface="Times New Roman" panose="02020603050405020304" pitchFamily="18" charset="0"/>
                <a:cs typeface="Times New Roman" panose="02020603050405020304" pitchFamily="18" charset="0"/>
              </a:rPr>
              <a:t>x</a:t>
            </a:r>
            <a:r>
              <a:rPr lang="en-US" sz="2500" dirty="0">
                <a:latin typeface="Times New Roman" panose="02020603050405020304" pitchFamily="18" charset="0"/>
                <a:cs typeface="Times New Roman" panose="02020603050405020304" pitchFamily="18" charset="0"/>
              </a:rPr>
              <a:t>) is the prior probability of </a:t>
            </a:r>
            <a:r>
              <a:rPr lang="en-US" sz="2500" i="1" dirty="0">
                <a:latin typeface="Times New Roman" panose="02020603050405020304" pitchFamily="18" charset="0"/>
                <a:cs typeface="Times New Roman" panose="02020603050405020304" pitchFamily="18" charset="0"/>
              </a:rPr>
              <a:t>predictor</a:t>
            </a:r>
            <a:r>
              <a:rPr lang="en-US" sz="25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24598" y="214312"/>
            <a:ext cx="5681661" cy="3253706"/>
          </a:xfrm>
          <a:prstGeom prst="rect">
            <a:avLst/>
          </a:prstGeom>
        </p:spPr>
      </p:pic>
    </p:spTree>
    <p:extLst>
      <p:ext uri="{BB962C8B-B14F-4D97-AF65-F5344CB8AC3E}">
        <p14:creationId xmlns="" xmlns:p14="http://schemas.microsoft.com/office/powerpoint/2010/main" val="34262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487" y="471487"/>
            <a:ext cx="3614738" cy="47705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28938" y="602934"/>
            <a:ext cx="2795503" cy="6150107"/>
          </a:xfrm>
          <a:prstGeom prst="rect">
            <a:avLst/>
          </a:prstGeom>
        </p:spPr>
      </p:pic>
    </p:spTree>
    <p:extLst>
      <p:ext uri="{BB962C8B-B14F-4D97-AF65-F5344CB8AC3E}">
        <p14:creationId xmlns="" xmlns:p14="http://schemas.microsoft.com/office/powerpoint/2010/main" val="429114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3243" y="155641"/>
            <a:ext cx="5500520" cy="3120864"/>
          </a:xfrm>
          <a:prstGeom prst="rect">
            <a:avLst/>
          </a:prstGeom>
        </p:spPr>
      </p:pic>
      <p:pic>
        <p:nvPicPr>
          <p:cNvPr id="3" name="Picture 2"/>
          <p:cNvPicPr>
            <a:picLocks noChangeAspect="1"/>
          </p:cNvPicPr>
          <p:nvPr/>
        </p:nvPicPr>
        <p:blipFill>
          <a:blip r:embed="rId3"/>
          <a:stretch>
            <a:fillRect/>
          </a:stretch>
        </p:blipFill>
        <p:spPr>
          <a:xfrm>
            <a:off x="1612232" y="3133629"/>
            <a:ext cx="6317331" cy="3140617"/>
          </a:xfrm>
          <a:prstGeom prst="rect">
            <a:avLst/>
          </a:prstGeom>
        </p:spPr>
      </p:pic>
    </p:spTree>
    <p:extLst>
      <p:ext uri="{BB962C8B-B14F-4D97-AF65-F5344CB8AC3E}">
        <p14:creationId xmlns="" xmlns:p14="http://schemas.microsoft.com/office/powerpoint/2010/main" val="3203937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1476" y="1039689"/>
            <a:ext cx="8331654" cy="4120140"/>
          </a:xfrm>
          <a:prstGeom prst="rect">
            <a:avLst/>
          </a:prstGeom>
        </p:spPr>
      </p:pic>
    </p:spTree>
    <p:extLst>
      <p:ext uri="{BB962C8B-B14F-4D97-AF65-F5344CB8AC3E}">
        <p14:creationId xmlns="" xmlns:p14="http://schemas.microsoft.com/office/powerpoint/2010/main" val="3388781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9257" y="572572"/>
            <a:ext cx="4781565" cy="553998"/>
          </a:xfrm>
          <a:prstGeom prst="rect">
            <a:avLst/>
          </a:prstGeom>
        </p:spPr>
        <p:txBody>
          <a:bodyPr wrap="none">
            <a:spAutoFit/>
          </a:bodyPr>
          <a:lstStyle/>
          <a:p>
            <a:r>
              <a:rPr lang="en-US" sz="3000" b="1" dirty="0" err="1" smtClean="0">
                <a:latin typeface="Times New Roman" panose="02020603050405020304" pitchFamily="18" charset="0"/>
                <a:cs typeface="Times New Roman" panose="02020603050405020304" pitchFamily="18" charset="0"/>
              </a:rPr>
              <a:t>kNN</a:t>
            </a:r>
            <a:r>
              <a:rPr lang="en-US" sz="3000" b="1" dirty="0" smtClean="0">
                <a:latin typeface="Times New Roman" panose="02020603050405020304" pitchFamily="18" charset="0"/>
                <a:cs typeface="Times New Roman" panose="02020603050405020304" pitchFamily="18" charset="0"/>
              </a:rPr>
              <a:t> (k- Nearest Neighbors)</a:t>
            </a:r>
            <a:endParaRPr lang="en-US" sz="3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00050" y="1603326"/>
            <a:ext cx="8358187" cy="3485698"/>
          </a:xfrm>
          <a:prstGeom prst="rect">
            <a:avLst/>
          </a:prstGeom>
        </p:spPr>
        <p:txBody>
          <a:bodyPr wrap="square">
            <a:spAutoFit/>
          </a:bodyPr>
          <a:lstStyle/>
          <a:p>
            <a:pPr algn="just">
              <a:lnSpc>
                <a:spcPct val="150000"/>
              </a:lnSpc>
            </a:pPr>
            <a:r>
              <a:rPr lang="en-US" sz="2500" dirty="0">
                <a:latin typeface="Times New Roman" panose="02020603050405020304" pitchFamily="18" charset="0"/>
                <a:cs typeface="Times New Roman" panose="02020603050405020304" pitchFamily="18" charset="0"/>
              </a:rPr>
              <a:t>it is more widely used in classification problems in the industry. K nearest neighbors is a simple algorithm that stores all available cases and classifies new cases by a majority vote of its k neighbors. The case being assigned to the class is most common amongst its K nearest neighbors measured by a distance function.</a:t>
            </a:r>
          </a:p>
        </p:txBody>
      </p:sp>
    </p:spTree>
    <p:extLst>
      <p:ext uri="{BB962C8B-B14F-4D97-AF65-F5344CB8AC3E}">
        <p14:creationId xmlns="" xmlns:p14="http://schemas.microsoft.com/office/powerpoint/2010/main" val="321329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00591" y="2014537"/>
            <a:ext cx="7648072" cy="3348037"/>
          </a:xfrm>
          <a:prstGeom prst="rect">
            <a:avLst/>
          </a:prstGeom>
        </p:spPr>
      </p:pic>
      <p:sp>
        <p:nvSpPr>
          <p:cNvPr id="3" name="TextBox 2"/>
          <p:cNvSpPr txBox="1"/>
          <p:nvPr/>
        </p:nvSpPr>
        <p:spPr>
          <a:xfrm>
            <a:off x="881315" y="742950"/>
            <a:ext cx="3643312" cy="47705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44538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7395" y="758309"/>
            <a:ext cx="2731325" cy="553998"/>
          </a:xfrm>
          <a:prstGeom prst="rect">
            <a:avLst/>
          </a:prstGeom>
        </p:spPr>
        <p:txBody>
          <a:bodyPr wrap="none">
            <a:spAutoFit/>
          </a:bodyPr>
          <a:lstStyle/>
          <a:p>
            <a:r>
              <a:rPr lang="en-US" sz="3000" b="1" dirty="0">
                <a:latin typeface="Times New Roman" panose="02020603050405020304" pitchFamily="18" charset="0"/>
                <a:cs typeface="Times New Roman" panose="02020603050405020304" pitchFamily="18" charset="0"/>
              </a:rPr>
              <a:t>Random Forest</a:t>
            </a:r>
          </a:p>
        </p:txBody>
      </p:sp>
      <p:sp>
        <p:nvSpPr>
          <p:cNvPr id="3" name="Rectangle 2"/>
          <p:cNvSpPr/>
          <p:nvPr/>
        </p:nvSpPr>
        <p:spPr>
          <a:xfrm>
            <a:off x="314326" y="1760488"/>
            <a:ext cx="8629650" cy="3485698"/>
          </a:xfrm>
          <a:prstGeom prst="rect">
            <a:avLst/>
          </a:prstGeom>
        </p:spPr>
        <p:txBody>
          <a:bodyPr wrap="square">
            <a:spAutoFit/>
          </a:bodyPr>
          <a:lstStyle/>
          <a:p>
            <a:pPr algn="just">
              <a:lnSpc>
                <a:spcPct val="150000"/>
              </a:lnSpc>
            </a:pPr>
            <a:r>
              <a:rPr lang="en-US" sz="2500" dirty="0">
                <a:latin typeface="Times New Roman" panose="02020603050405020304" pitchFamily="18" charset="0"/>
                <a:cs typeface="Times New Roman" panose="02020603050405020304" pitchFamily="18" charset="0"/>
              </a:rPr>
              <a:t>Random Forest is a trademark term for an ensemble of decision trees. In Random Forest, we’ve collection of decision trees (so known as “Forest”). To classify a new object based on attributes, each tree gives a classification and we say the tree “votes” for that class. The forest chooses the classification having the most votes (over all the trees in the forest).</a:t>
            </a:r>
          </a:p>
        </p:txBody>
      </p:sp>
    </p:spTree>
    <p:extLst>
      <p:ext uri="{BB962C8B-B14F-4D97-AF65-F5344CB8AC3E}">
        <p14:creationId xmlns="" xmlns:p14="http://schemas.microsoft.com/office/powerpoint/2010/main" val="1590067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40" y="926557"/>
            <a:ext cx="7886700" cy="619501"/>
          </a:xfrm>
        </p:spPr>
        <p:txBody>
          <a:bodyPr>
            <a:noAutofit/>
          </a:bodyPr>
          <a:lstStyle/>
          <a:p>
            <a:r>
              <a:rPr lang="en-US" sz="3000" dirty="0">
                <a:latin typeface="Times New Roman" panose="02020603050405020304" pitchFamily="18" charset="0"/>
                <a:cs typeface="Times New Roman" panose="02020603050405020304" pitchFamily="18" charset="0"/>
              </a:rPr>
              <a:t>List of Common Machine Learning Algorithms</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76776" y="1738564"/>
            <a:ext cx="7886700" cy="1052701"/>
          </a:xfrm>
        </p:spPr>
        <p:txBody>
          <a:bodyPr>
            <a:noAutofit/>
          </a:bodyPr>
          <a:lstStyle/>
          <a:p>
            <a:pPr marL="0" indent="0">
              <a:buNone/>
            </a:pPr>
            <a:r>
              <a:rPr lang="en-US" sz="2500" dirty="0">
                <a:latin typeface="Times New Roman" panose="02020603050405020304" pitchFamily="18" charset="0"/>
                <a:cs typeface="Times New Roman" panose="02020603050405020304" pitchFamily="18" charset="0"/>
              </a:rPr>
              <a:t>Here is the list of commonly used machine learning algorithms. These algorithms can be applied to almost any data problem:</a:t>
            </a:r>
          </a:p>
          <a:p>
            <a:pPr marL="0" indent="0" eaLnBrk="0" fontAlgn="base" hangingPunct="0">
              <a:lnSpc>
                <a:spcPct val="100000"/>
              </a:lnSpc>
              <a:spcBef>
                <a:spcPct val="0"/>
              </a:spcBef>
              <a:spcAft>
                <a:spcPct val="0"/>
              </a:spcAft>
              <a:buNone/>
            </a:pPr>
            <a:endParaRPr lang="en-US" altLang="en-US" sz="25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Linear Regression </a:t>
            </a:r>
          </a:p>
          <a:p>
            <a:pPr marL="0" indent="0" eaLnBrk="0" fontAlgn="base" hangingPunct="0">
              <a:lnSpc>
                <a:spcPct val="100000"/>
              </a:lnSpc>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Logistic Regression </a:t>
            </a:r>
          </a:p>
          <a:p>
            <a:pPr marL="0" indent="0" eaLnBrk="0" fontAlgn="base" hangingPunct="0">
              <a:lnSpc>
                <a:spcPct val="100000"/>
              </a:lnSpc>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Decision Tree </a:t>
            </a:r>
          </a:p>
          <a:p>
            <a:pPr marL="0" indent="0" eaLnBrk="0" fontAlgn="base" hangingPunct="0">
              <a:lnSpc>
                <a:spcPct val="100000"/>
              </a:lnSpc>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SVM </a:t>
            </a:r>
          </a:p>
          <a:p>
            <a:pPr marL="0" indent="0" eaLnBrk="0" fontAlgn="base" hangingPunct="0">
              <a:lnSpc>
                <a:spcPct val="100000"/>
              </a:lnSpc>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Naive Bayes </a:t>
            </a:r>
          </a:p>
          <a:p>
            <a:pPr marL="0" indent="0" eaLnBrk="0" fontAlgn="base" hangingPunct="0">
              <a:lnSpc>
                <a:spcPct val="100000"/>
              </a:lnSpc>
              <a:spcBef>
                <a:spcPct val="0"/>
              </a:spcBef>
              <a:spcAft>
                <a:spcPct val="0"/>
              </a:spcAft>
              <a:buFontTx/>
              <a:buChar char="•"/>
            </a:pPr>
            <a:r>
              <a:rPr lang="en-US" altLang="en-US" sz="2500" dirty="0" err="1">
                <a:latin typeface="Times New Roman" panose="02020603050405020304" pitchFamily="18" charset="0"/>
                <a:cs typeface="Times New Roman" panose="02020603050405020304" pitchFamily="18" charset="0"/>
              </a:rPr>
              <a:t>kNN</a:t>
            </a:r>
            <a:r>
              <a:rPr lang="en-US" altLang="en-US" sz="2500" dirty="0">
                <a:latin typeface="Times New Roman" panose="02020603050405020304" pitchFamily="18" charset="0"/>
                <a:cs typeface="Times New Roman" panose="02020603050405020304" pitchFamily="18" charset="0"/>
              </a:rPr>
              <a:t> </a:t>
            </a:r>
          </a:p>
          <a:p>
            <a:pPr marL="0" indent="0" eaLnBrk="0" fontAlgn="base" hangingPunct="0">
              <a:lnSpc>
                <a:spcPct val="100000"/>
              </a:lnSpc>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K-Means </a:t>
            </a:r>
          </a:p>
          <a:p>
            <a:pPr marL="0" indent="0" eaLnBrk="0" fontAlgn="base" hangingPunct="0">
              <a:lnSpc>
                <a:spcPct val="100000"/>
              </a:lnSpc>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Random Forest </a:t>
            </a:r>
            <a:r>
              <a:rPr lang="en-US" sz="2500" dirty="0">
                <a:latin typeface="Times New Roman" panose="02020603050405020304" pitchFamily="18" charset="0"/>
                <a:cs typeface="Times New Roman" panose="02020603050405020304" pitchFamily="18" charset="0"/>
              </a:rPr>
              <a:t> </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34457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707" y="621450"/>
            <a:ext cx="2983189" cy="553998"/>
          </a:xfrm>
          <a:prstGeom prst="rect">
            <a:avLst/>
          </a:prstGeom>
        </p:spPr>
        <p:txBody>
          <a:bodyPr wrap="none">
            <a:spAutoFit/>
          </a:bodyPr>
          <a:lstStyle/>
          <a:p>
            <a:r>
              <a:rPr lang="en-US" sz="3000" b="1" dirty="0" smtClean="0"/>
              <a:t>Linear Regression</a:t>
            </a:r>
            <a:endParaRPr lang="en-US" sz="3000" b="1" dirty="0"/>
          </a:p>
        </p:txBody>
      </p:sp>
      <p:sp>
        <p:nvSpPr>
          <p:cNvPr id="5" name="Rectangle 4"/>
          <p:cNvSpPr/>
          <p:nvPr/>
        </p:nvSpPr>
        <p:spPr>
          <a:xfrm>
            <a:off x="683707" y="1535577"/>
            <a:ext cx="7521830" cy="3554819"/>
          </a:xfrm>
          <a:prstGeom prst="rect">
            <a:avLst/>
          </a:prstGeom>
        </p:spPr>
        <p:txBody>
          <a:bodyPr wrap="square">
            <a:spAutoFit/>
          </a:bodyPr>
          <a:lstStyle/>
          <a:p>
            <a:r>
              <a:rPr lang="en-US" sz="2500" dirty="0" smtClean="0"/>
              <a:t>This best fit line is known as regression line and represented by a linear equation </a:t>
            </a:r>
            <a:r>
              <a:rPr lang="en-US" sz="2500" b="1" dirty="0" smtClean="0"/>
              <a:t>Y= a *X + b.</a:t>
            </a:r>
          </a:p>
          <a:p>
            <a:endParaRPr lang="en-US" sz="2500" b="1" dirty="0" smtClean="0"/>
          </a:p>
          <a:p>
            <a:r>
              <a:rPr lang="en-US" sz="2500" dirty="0" smtClean="0">
                <a:effectLst/>
              </a:rPr>
              <a:t>In this equation:</a:t>
            </a:r>
          </a:p>
          <a:p>
            <a:r>
              <a:rPr lang="en-US" sz="2500" dirty="0" smtClean="0">
                <a:effectLst/>
              </a:rPr>
              <a:t>Y – Dependent Variable</a:t>
            </a:r>
          </a:p>
          <a:p>
            <a:r>
              <a:rPr lang="en-US" sz="2500" dirty="0" smtClean="0">
                <a:effectLst/>
              </a:rPr>
              <a:t>a – Slope</a:t>
            </a:r>
          </a:p>
          <a:p>
            <a:r>
              <a:rPr lang="en-US" sz="2500" dirty="0" smtClean="0">
                <a:effectLst/>
              </a:rPr>
              <a:t>X – Independent variable</a:t>
            </a:r>
          </a:p>
          <a:p>
            <a:r>
              <a:rPr lang="en-US" sz="2500" dirty="0" smtClean="0">
                <a:effectLst/>
              </a:rPr>
              <a:t>b – Intercept</a:t>
            </a:r>
          </a:p>
          <a:p>
            <a:endParaRPr lang="en-US" sz="2500" b="1" dirty="0"/>
          </a:p>
        </p:txBody>
      </p:sp>
    </p:spTree>
    <p:extLst>
      <p:ext uri="{BB962C8B-B14F-4D97-AF65-F5344CB8AC3E}">
        <p14:creationId xmlns="" xmlns:p14="http://schemas.microsoft.com/office/powerpoint/2010/main" val="868190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1895" y="747373"/>
            <a:ext cx="7712242" cy="1477328"/>
          </a:xfrm>
          <a:prstGeom prst="rect">
            <a:avLst/>
          </a:prstGeom>
        </p:spPr>
        <p:txBody>
          <a:bodyPr wrap="square">
            <a:spAutoFit/>
          </a:bodyPr>
          <a:lstStyle/>
          <a:p>
            <a:r>
              <a:rPr lang="en-US" dirty="0" smtClean="0"/>
              <a:t>These coefficients a and b are derived based on minimizing the sum of squared difference of distance between data points and regression line.</a:t>
            </a:r>
          </a:p>
          <a:p>
            <a:endParaRPr lang="en-US" dirty="0"/>
          </a:p>
          <a:p>
            <a:r>
              <a:rPr lang="en-US" dirty="0" smtClean="0"/>
              <a:t>The best fit line having linear equation </a:t>
            </a:r>
            <a:r>
              <a:rPr lang="en-US" b="1" dirty="0" smtClean="0"/>
              <a:t>y=0.2811x+13.9</a:t>
            </a:r>
            <a:r>
              <a:rPr lang="en-US" dirty="0" smtClean="0"/>
              <a:t>. Now using this equation, we can find the weight, knowing the height of a person.</a:t>
            </a:r>
            <a:endParaRPr lang="en-US" dirty="0"/>
          </a:p>
        </p:txBody>
      </p:sp>
      <p:pic>
        <p:nvPicPr>
          <p:cNvPr id="5" name="Picture 4"/>
          <p:cNvPicPr>
            <a:picLocks noChangeAspect="1"/>
          </p:cNvPicPr>
          <p:nvPr/>
        </p:nvPicPr>
        <p:blipFill>
          <a:blip r:embed="rId2"/>
          <a:stretch>
            <a:fillRect/>
          </a:stretch>
        </p:blipFill>
        <p:spPr>
          <a:xfrm>
            <a:off x="1370261" y="2430215"/>
            <a:ext cx="6415510" cy="3525416"/>
          </a:xfrm>
          <a:prstGeom prst="rect">
            <a:avLst/>
          </a:prstGeom>
        </p:spPr>
      </p:pic>
    </p:spTree>
    <p:extLst>
      <p:ext uri="{BB962C8B-B14F-4D97-AF65-F5344CB8AC3E}">
        <p14:creationId xmlns="" xmlns:p14="http://schemas.microsoft.com/office/powerpoint/2010/main" val="148201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887" y="741765"/>
            <a:ext cx="4032145" cy="553998"/>
          </a:xfrm>
          <a:prstGeom prst="rect">
            <a:avLst/>
          </a:prstGeom>
        </p:spPr>
        <p:txBody>
          <a:bodyPr wrap="square">
            <a:spAutoFit/>
          </a:bodyPr>
          <a:lstStyle/>
          <a:p>
            <a:r>
              <a:rPr lang="en-US" sz="3000" b="1" dirty="0" smtClean="0"/>
              <a:t>Logistic Regression</a:t>
            </a:r>
            <a:endParaRPr lang="en-US" sz="3000" b="1" dirty="0"/>
          </a:p>
        </p:txBody>
      </p:sp>
      <p:sp>
        <p:nvSpPr>
          <p:cNvPr id="5" name="Rectangle 4"/>
          <p:cNvSpPr/>
          <p:nvPr/>
        </p:nvSpPr>
        <p:spPr>
          <a:xfrm>
            <a:off x="551887" y="1340242"/>
            <a:ext cx="8387576" cy="2616101"/>
          </a:xfrm>
          <a:prstGeom prst="rect">
            <a:avLst/>
          </a:prstGeom>
        </p:spPr>
        <p:txBody>
          <a:bodyPr wrap="square">
            <a:spAutoFit/>
          </a:bodyPr>
          <a:lstStyle/>
          <a:p>
            <a:r>
              <a:rPr lang="en-US" dirty="0" smtClean="0"/>
              <a:t>It is a classification not a regression algorithm. It is used to estimate discrete values ( Binary values like 0/1, yes/no, true/false ) based on given set of independent variable(s).</a:t>
            </a:r>
          </a:p>
          <a:p>
            <a:endParaRPr lang="en-US" dirty="0" smtClean="0"/>
          </a:p>
          <a:p>
            <a:r>
              <a:rPr lang="en-US" dirty="0" smtClean="0"/>
              <a:t>In simple words, it predicts the probability of occurrence of an event by fitting data to a </a:t>
            </a:r>
            <a:r>
              <a:rPr lang="en-US" dirty="0" smtClean="0">
                <a:hlinkClick r:id="rId3"/>
              </a:rPr>
              <a:t>logit function</a:t>
            </a:r>
            <a:endParaRPr lang="en-US" dirty="0" smtClean="0"/>
          </a:p>
          <a:p>
            <a:endParaRPr lang="en-US" dirty="0"/>
          </a:p>
          <a:p>
            <a:r>
              <a:rPr lang="en-US" sz="2000" b="1" dirty="0" smtClean="0"/>
              <a:t>Mathematical Equation:</a:t>
            </a:r>
          </a:p>
          <a:p>
            <a:endParaRPr lang="en-US" dirty="0"/>
          </a:p>
          <a:p>
            <a:endParaRPr lang="en-US" dirty="0"/>
          </a:p>
        </p:txBody>
      </p:sp>
      <p:sp>
        <p:nvSpPr>
          <p:cNvPr id="6" name="Rectangle 1"/>
          <p:cNvSpPr>
            <a:spLocks noChangeArrowheads="1"/>
          </p:cNvSpPr>
          <p:nvPr/>
        </p:nvSpPr>
        <p:spPr bwMode="auto">
          <a:xfrm>
            <a:off x="116526" y="3540845"/>
            <a:ext cx="8541700" cy="20159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odds</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 (1-p) = probability of event occurrence / probability of not event occurrence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ln(odds) </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ln(p/(1-p))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logit(p) </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ln(p/(1-p)) = b0+b1X1+b2X2+b3X3....+</a:t>
            </a:r>
            <a:r>
              <a:rPr kumimoji="0" lang="en-US" altLang="en-US" sz="25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bkXk</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158619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1427" y="885825"/>
            <a:ext cx="8306810" cy="5057775"/>
          </a:xfrm>
          <a:prstGeom prst="rect">
            <a:avLst/>
          </a:prstGeom>
        </p:spPr>
      </p:pic>
    </p:spTree>
    <p:extLst>
      <p:ext uri="{BB962C8B-B14F-4D97-AF65-F5344CB8AC3E}">
        <p14:creationId xmlns="" xmlns:p14="http://schemas.microsoft.com/office/powerpoint/2010/main" val="3739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0012" y="501133"/>
            <a:ext cx="7715313" cy="1092607"/>
          </a:xfrm>
          <a:prstGeom prst="rect">
            <a:avLst/>
          </a:prstGeom>
        </p:spPr>
        <p:txBody>
          <a:bodyPr wrap="square">
            <a:spAutoFit/>
          </a:bodyPr>
          <a:lstStyle/>
          <a:p>
            <a:r>
              <a:rPr lang="en-US" sz="3500" b="1" dirty="0" smtClean="0"/>
              <a:t>Decision Tree(</a:t>
            </a:r>
            <a:r>
              <a:rPr lang="it-IT" sz="3000" dirty="0" smtClean="0"/>
              <a:t>Gini, Information Gain, Chi-square, entropy.)</a:t>
            </a:r>
            <a:endParaRPr lang="en-US" sz="3000" b="1" dirty="0"/>
          </a:p>
        </p:txBody>
      </p:sp>
      <p:pic>
        <p:nvPicPr>
          <p:cNvPr id="5" name="Picture 4"/>
          <p:cNvPicPr>
            <a:picLocks noChangeAspect="1"/>
          </p:cNvPicPr>
          <p:nvPr/>
        </p:nvPicPr>
        <p:blipFill>
          <a:blip r:embed="rId2"/>
          <a:stretch>
            <a:fillRect/>
          </a:stretch>
        </p:blipFill>
        <p:spPr>
          <a:xfrm>
            <a:off x="742950" y="1593740"/>
            <a:ext cx="7772400" cy="5163554"/>
          </a:xfrm>
          <a:prstGeom prst="rect">
            <a:avLst/>
          </a:prstGeom>
        </p:spPr>
      </p:pic>
    </p:spTree>
    <p:extLst>
      <p:ext uri="{BB962C8B-B14F-4D97-AF65-F5344CB8AC3E}">
        <p14:creationId xmlns="" xmlns:p14="http://schemas.microsoft.com/office/powerpoint/2010/main" val="215473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9841" y="672584"/>
            <a:ext cx="4553554" cy="477054"/>
          </a:xfrm>
          <a:prstGeom prst="rect">
            <a:avLst/>
          </a:prstGeom>
        </p:spPr>
        <p:txBody>
          <a:bodyPr wrap="none">
            <a:spAutoFit/>
          </a:bodyPr>
          <a:lstStyle/>
          <a:p>
            <a:r>
              <a:rPr lang="en-US" sz="2500" b="1" dirty="0" smtClean="0">
                <a:latin typeface="Times New Roman" panose="02020603050405020304" pitchFamily="18" charset="0"/>
                <a:cs typeface="Times New Roman" panose="02020603050405020304" pitchFamily="18" charset="0"/>
              </a:rPr>
              <a:t>SVM (Support Vector Machine)</a:t>
            </a:r>
            <a:endParaRPr lang="en-US" sz="25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300163" y="1781513"/>
            <a:ext cx="6343650" cy="4244044"/>
          </a:xfrm>
          <a:prstGeom prst="rect">
            <a:avLst/>
          </a:prstGeom>
        </p:spPr>
      </p:pic>
    </p:spTree>
    <p:extLst>
      <p:ext uri="{BB962C8B-B14F-4D97-AF65-F5344CB8AC3E}">
        <p14:creationId xmlns="" xmlns:p14="http://schemas.microsoft.com/office/powerpoint/2010/main" val="411861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0571" y="705190"/>
            <a:ext cx="8142857" cy="5447619"/>
          </a:xfrm>
          <a:prstGeom prst="rect">
            <a:avLst/>
          </a:prstGeom>
        </p:spPr>
      </p:pic>
    </p:spTree>
    <p:extLst>
      <p:ext uri="{BB962C8B-B14F-4D97-AF65-F5344CB8AC3E}">
        <p14:creationId xmlns="" xmlns:p14="http://schemas.microsoft.com/office/powerpoint/2010/main" val="3679863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175</TotalTime>
  <Words>388</Words>
  <Application>Microsoft Office PowerPoint</Application>
  <PresentationFormat>On-screen Show (4:3)</PresentationFormat>
  <Paragraphs>60</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Slide 1</vt:lpstr>
      <vt:lpstr>List of Common Machine Learning Algorithms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 Kumar</dc:creator>
  <cp:lastModifiedBy>Windows User</cp:lastModifiedBy>
  <cp:revision>55</cp:revision>
  <dcterms:created xsi:type="dcterms:W3CDTF">2018-06-21T07:43:06Z</dcterms:created>
  <dcterms:modified xsi:type="dcterms:W3CDTF">2021-02-25T01:16:35Z</dcterms:modified>
</cp:coreProperties>
</file>