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9" r:id="rId3"/>
    <p:sldId id="261" r:id="rId4"/>
    <p:sldId id="282" r:id="rId5"/>
    <p:sldId id="281" r:id="rId6"/>
    <p:sldId id="296" r:id="rId7"/>
    <p:sldId id="297" r:id="rId8"/>
    <p:sldId id="283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8" r:id="rId21"/>
    <p:sldId id="285" r:id="rId22"/>
    <p:sldId id="262" r:id="rId23"/>
    <p:sldId id="264" r:id="rId24"/>
    <p:sldId id="265" r:id="rId25"/>
    <p:sldId id="277" r:id="rId26"/>
    <p:sldId id="280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wanth Reddy" initials="Y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49" autoAdjust="0"/>
    <p:restoredTop sz="94660"/>
  </p:normalViewPr>
  <p:slideViewPr>
    <p:cSldViewPr snapToGrid="0">
      <p:cViewPr>
        <p:scale>
          <a:sx n="66" d="100"/>
          <a:sy n="66" d="100"/>
        </p:scale>
        <p:origin x="-900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AED40-1F03-43BD-B15C-71043438E776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73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FC04-37EA-45E3-B631-59F2EB96B36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777C2-F7FE-4260-A51E-122052DB874B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72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2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2CC8C-8D2A-4421-8176-1B22BF66188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4868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1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48688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9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7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8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7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6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5070-1075-4A46-891D-D8BE0C371DA1}" type="datetimeFigureOut">
              <a:rPr lang="en-IN" smtClean="0"/>
              <a:pPr/>
              <a:t>23-12-2020</a:t>
            </a:fld>
            <a:endParaRPr lang="en-I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7D2627-E6E4-4AE2-87DA-CEBE4298D2D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ibcode" TargetMode="External"/><Relationship Id="rId3" Type="http://schemas.openxmlformats.org/officeDocument/2006/relationships/hyperlink" Target="https://www.linkedin.com/pulse/20140306073407-64875646-big-data-the-5-vs-everyone-must-know/" TargetMode="External"/><Relationship Id="rId7" Type="http://schemas.openxmlformats.org/officeDocument/2006/relationships/hyperlink" Target="http://www.nature.com/nature/journal/v455/n7209/full/455001a.html" TargetMode="External"/><Relationship Id="rId12" Type="http://schemas.openxmlformats.org/officeDocument/2006/relationships/hyperlink" Target="https://www.ncbi.nlm.nih.gov/pubmed/18769385" TargetMode="External"/><Relationship Id="rId2" Type="http://schemas.openxmlformats.org/officeDocument/2006/relationships/hyperlink" Target="http://www.martinhilbert.net/WorldInfoCapacit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economist.com/node/15557443" TargetMode="External"/><Relationship Id="rId11" Type="http://schemas.openxmlformats.org/officeDocument/2006/relationships/hyperlink" Target="https://en.wikipedia.org/wiki/PubMed_Identifier" TargetMode="External"/><Relationship Id="rId5" Type="http://schemas.openxmlformats.org/officeDocument/2006/relationships/hyperlink" Target="https://doi.org/10.2139/ssrn.1926431" TargetMode="External"/><Relationship Id="rId10" Type="http://schemas.openxmlformats.org/officeDocument/2006/relationships/hyperlink" Target="https://doi.org/10.1038/455001a" TargetMode="External"/><Relationship Id="rId4" Type="http://schemas.openxmlformats.org/officeDocument/2006/relationships/hyperlink" Target="https://en.wikipedia.org/wiki/Digital_object_identifier" TargetMode="External"/><Relationship Id="rId9" Type="http://schemas.openxmlformats.org/officeDocument/2006/relationships/hyperlink" Target="http://adsabs.harvard.edu/abs/2008Natur.455....1.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3"/>
          <p:cNvSpPr>
            <a:spLocks noGrp="1"/>
          </p:cNvSpPr>
          <p:nvPr>
            <p:ph type="ctrTitle"/>
          </p:nvPr>
        </p:nvSpPr>
        <p:spPr>
          <a:xfrm>
            <a:off x="3333931" y="2465977"/>
            <a:ext cx="4590869" cy="1018903"/>
          </a:xfrm>
        </p:spPr>
        <p:txBody>
          <a:bodyPr/>
          <a:lstStyle/>
          <a:p>
            <a:pPr algn="l"/>
            <a:r>
              <a:rPr lang="en-IN" sz="6600" b="1" dirty="0" smtClean="0"/>
              <a:t>BIG DATA</a:t>
            </a:r>
            <a:endParaRPr lang="en-IN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0" y="368300"/>
            <a:ext cx="9144000" cy="469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Computational View of  Big Data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80978" y="5220561"/>
            <a:ext cx="342212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1608178" y="5271361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Formatting, Cleaning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1995378" y="6297541"/>
            <a:ext cx="156923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2027277" y="6297541"/>
            <a:ext cx="98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Storage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041146" y="6299200"/>
            <a:ext cx="85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2" name="Up Arrow 51"/>
          <p:cNvSpPr/>
          <p:nvPr/>
        </p:nvSpPr>
        <p:spPr>
          <a:xfrm>
            <a:off x="2528778" y="5677761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le 52"/>
          <p:cNvSpPr/>
          <p:nvPr/>
        </p:nvSpPr>
        <p:spPr>
          <a:xfrm>
            <a:off x="998578" y="3988153"/>
            <a:ext cx="339022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/>
          <p:cNvSpPr txBox="1"/>
          <p:nvPr/>
        </p:nvSpPr>
        <p:spPr>
          <a:xfrm>
            <a:off x="1574800" y="4064000"/>
            <a:ext cx="230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Understanding</a:t>
            </a:r>
            <a:endParaRPr lang="en-US" b="1" dirty="0"/>
          </a:p>
        </p:txBody>
      </p:sp>
      <p:sp>
        <p:nvSpPr>
          <p:cNvPr id="55" name="Up Arrow 54"/>
          <p:cNvSpPr/>
          <p:nvPr/>
        </p:nvSpPr>
        <p:spPr>
          <a:xfrm>
            <a:off x="2528778" y="4546953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6" name="Rectangle 55"/>
          <p:cNvSpPr/>
          <p:nvPr/>
        </p:nvSpPr>
        <p:spPr>
          <a:xfrm>
            <a:off x="1378901" y="2895092"/>
            <a:ext cx="218571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/>
          <p:cNvSpPr txBox="1"/>
          <p:nvPr/>
        </p:nvSpPr>
        <p:spPr>
          <a:xfrm>
            <a:off x="1899602" y="2920492"/>
            <a:ext cx="14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Access</a:t>
            </a:r>
            <a:endParaRPr lang="en-US" b="1" dirty="0"/>
          </a:p>
        </p:txBody>
      </p:sp>
      <p:sp>
        <p:nvSpPr>
          <p:cNvPr id="58" name="Up Arrow 57"/>
          <p:cNvSpPr/>
          <p:nvPr/>
        </p:nvSpPr>
        <p:spPr>
          <a:xfrm>
            <a:off x="2452578" y="34284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Right Arrow 58"/>
          <p:cNvSpPr/>
          <p:nvPr/>
        </p:nvSpPr>
        <p:spPr>
          <a:xfrm>
            <a:off x="4517278" y="40096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5493702" y="3994539"/>
            <a:ext cx="2735898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TextBox 60"/>
          <p:cNvSpPr txBox="1"/>
          <p:nvPr/>
        </p:nvSpPr>
        <p:spPr>
          <a:xfrm>
            <a:off x="5829205" y="4012692"/>
            <a:ext cx="192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Integration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5662650" y="2818892"/>
            <a:ext cx="218406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878550" y="2869692"/>
            <a:ext cx="159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Analysis</a:t>
            </a:r>
            <a:endParaRPr lang="en-US" b="1" dirty="0"/>
          </a:p>
        </p:txBody>
      </p:sp>
      <p:sp>
        <p:nvSpPr>
          <p:cNvPr id="64" name="Up Arrow 63"/>
          <p:cNvSpPr/>
          <p:nvPr/>
        </p:nvSpPr>
        <p:spPr>
          <a:xfrm>
            <a:off x="6398923" y="33644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Left Arrow 64"/>
          <p:cNvSpPr/>
          <p:nvPr/>
        </p:nvSpPr>
        <p:spPr>
          <a:xfrm>
            <a:off x="3773973" y="629754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/>
          <p:cNvSpPr/>
          <p:nvPr/>
        </p:nvSpPr>
        <p:spPr>
          <a:xfrm>
            <a:off x="1404301" y="1774977"/>
            <a:ext cx="6467807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TextBox 66"/>
          <p:cNvSpPr txBox="1"/>
          <p:nvPr/>
        </p:nvSpPr>
        <p:spPr>
          <a:xfrm>
            <a:off x="3708399" y="1879600"/>
            <a:ext cx="23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Visualization </a:t>
            </a:r>
            <a:endParaRPr lang="en-US" b="1" dirty="0"/>
          </a:p>
        </p:txBody>
      </p:sp>
      <p:sp>
        <p:nvSpPr>
          <p:cNvPr id="68" name="Up Arrow 67"/>
          <p:cNvSpPr/>
          <p:nvPr/>
        </p:nvSpPr>
        <p:spPr>
          <a:xfrm>
            <a:off x="2427023" y="22854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Up Arrow 68"/>
          <p:cNvSpPr/>
          <p:nvPr/>
        </p:nvSpPr>
        <p:spPr>
          <a:xfrm>
            <a:off x="6373368" y="22214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7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0893" y="1041400"/>
            <a:ext cx="681748" cy="6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86965" y="975881"/>
            <a:ext cx="928094" cy="8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92100"/>
            <a:ext cx="9144000" cy="5461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Big Data &amp; Related Topics/Courses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0979" y="5054599"/>
            <a:ext cx="3198922" cy="320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1430378" y="4991961"/>
            <a:ext cx="24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Formatting, Cleaning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995378" y="6005441"/>
            <a:ext cx="1281222" cy="369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2027277" y="6005441"/>
            <a:ext cx="98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Storage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41146" y="5983069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8" name="Up Arrow 7"/>
          <p:cNvSpPr/>
          <p:nvPr/>
        </p:nvSpPr>
        <p:spPr>
          <a:xfrm>
            <a:off x="2528778" y="5385661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1087479" y="4076699"/>
            <a:ext cx="3306722" cy="358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1905582" y="4057106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Understanding</a:t>
            </a:r>
            <a:endParaRPr lang="en-US" b="1" dirty="0"/>
          </a:p>
        </p:txBody>
      </p:sp>
      <p:sp>
        <p:nvSpPr>
          <p:cNvPr id="11" name="Up Arrow 10"/>
          <p:cNvSpPr/>
          <p:nvPr/>
        </p:nvSpPr>
        <p:spPr>
          <a:xfrm>
            <a:off x="2592278" y="4432299"/>
            <a:ext cx="430322" cy="585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/>
          <p:cNvSpPr/>
          <p:nvPr/>
        </p:nvSpPr>
        <p:spPr>
          <a:xfrm>
            <a:off x="1163001" y="2907792"/>
            <a:ext cx="2185713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1620202" y="3009392"/>
            <a:ext cx="14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Access</a:t>
            </a:r>
            <a:endParaRPr lang="en-US" b="1" dirty="0"/>
          </a:p>
        </p:txBody>
      </p:sp>
      <p:sp>
        <p:nvSpPr>
          <p:cNvPr id="14" name="Up Arrow 13"/>
          <p:cNvSpPr/>
          <p:nvPr/>
        </p:nvSpPr>
        <p:spPr>
          <a:xfrm>
            <a:off x="2503378" y="34411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ight Arrow 14"/>
          <p:cNvSpPr/>
          <p:nvPr/>
        </p:nvSpPr>
        <p:spPr>
          <a:xfrm>
            <a:off x="4453778" y="4098594"/>
            <a:ext cx="994522" cy="448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/>
          <p:cNvSpPr/>
          <p:nvPr/>
        </p:nvSpPr>
        <p:spPr>
          <a:xfrm>
            <a:off x="5531802" y="4096139"/>
            <a:ext cx="2735898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5956205" y="4126992"/>
            <a:ext cx="192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Integration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637250" y="2933192"/>
            <a:ext cx="218406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/>
          <p:cNvSpPr txBox="1"/>
          <p:nvPr/>
        </p:nvSpPr>
        <p:spPr>
          <a:xfrm>
            <a:off x="6005550" y="3009392"/>
            <a:ext cx="159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Analysis</a:t>
            </a:r>
            <a:endParaRPr lang="en-US" b="1" dirty="0"/>
          </a:p>
        </p:txBody>
      </p:sp>
      <p:sp>
        <p:nvSpPr>
          <p:cNvPr id="20" name="Up Arrow 19"/>
          <p:cNvSpPr/>
          <p:nvPr/>
        </p:nvSpPr>
        <p:spPr>
          <a:xfrm>
            <a:off x="6449723" y="34787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Left Arrow 20"/>
          <p:cNvSpPr/>
          <p:nvPr/>
        </p:nvSpPr>
        <p:spPr>
          <a:xfrm>
            <a:off x="3773973" y="6005441"/>
            <a:ext cx="785327" cy="3318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1391601" y="1828799"/>
            <a:ext cx="6342699" cy="443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2692401" y="1877080"/>
            <a:ext cx="350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Visualization </a:t>
            </a:r>
            <a:endParaRPr lang="en-US" b="1" dirty="0"/>
          </a:p>
        </p:txBody>
      </p:sp>
      <p:sp>
        <p:nvSpPr>
          <p:cNvPr id="24" name="Up Arrow 23"/>
          <p:cNvSpPr/>
          <p:nvPr/>
        </p:nvSpPr>
        <p:spPr>
          <a:xfrm>
            <a:off x="2465123" y="2272792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Up Arrow 24"/>
          <p:cNvSpPr/>
          <p:nvPr/>
        </p:nvSpPr>
        <p:spPr>
          <a:xfrm>
            <a:off x="6576568" y="2297684"/>
            <a:ext cx="484632" cy="59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2393" y="1244600"/>
            <a:ext cx="681748" cy="69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2665" y="1128281"/>
            <a:ext cx="928094" cy="88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46171" y="3619500"/>
            <a:ext cx="1766317" cy="33855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Computer Vision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0" y="4445001"/>
            <a:ext cx="2349499" cy="58477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Natural Language Processing</a:t>
            </a:r>
            <a:endParaRPr lang="en-US" sz="1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56766" y="3251200"/>
            <a:ext cx="2066591" cy="33855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Speech Recognition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96971" y="5596235"/>
            <a:ext cx="1816523" cy="33855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Signal Processing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6741" y="2406396"/>
            <a:ext cx="1138453" cy="33855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Databases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70314" y="2413000"/>
            <a:ext cx="2242922" cy="33855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Information Retrieval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980150" y="4834057"/>
            <a:ext cx="1893850" cy="3385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 Warehousing</a:t>
            </a:r>
            <a:endParaRPr lang="en-US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536169" y="3602335"/>
            <a:ext cx="1298753" cy="33855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Data Mining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22734" y="2485821"/>
            <a:ext cx="1874231" cy="33855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Machine Learning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451100" y="1435100"/>
            <a:ext cx="3378200" cy="338554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Human-Computer Interaction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573895" y="767805"/>
            <a:ext cx="131140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CS19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rot="16200000" flipH="1">
            <a:off x="7645156" y="1752359"/>
            <a:ext cx="1257788" cy="88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3291" y="6398567"/>
            <a:ext cx="2045240" cy="338554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Information Theory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971699" y="5420666"/>
            <a:ext cx="3779904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Many Applications!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76300" y="411163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Big Data: 3V’s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12" y="2850653"/>
            <a:ext cx="5380341" cy="3804147"/>
          </a:xfrm>
          <a:prstGeom prst="rect">
            <a:avLst/>
          </a:prstGeom>
        </p:spPr>
      </p:pic>
      <p:pic>
        <p:nvPicPr>
          <p:cNvPr id="4" name="Picture 3" descr="Screen shot 2013-01-13 at 4.45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0707" y="2948407"/>
            <a:ext cx="1680677" cy="2029993"/>
          </a:xfrm>
          <a:prstGeom prst="rect">
            <a:avLst/>
          </a:prstGeom>
        </p:spPr>
      </p:pic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972300" y="6492875"/>
            <a:ext cx="2133600" cy="365125"/>
          </a:xfrm>
        </p:spPr>
        <p:txBody>
          <a:bodyPr/>
          <a:lstStyle/>
          <a:p>
            <a:fld id="{EBFB1032-EA64-7144-B003-9BCC9D94B50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3" y="5080134"/>
            <a:ext cx="2559729" cy="17778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0600" y="1244600"/>
            <a:ext cx="8153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smtClean="0">
                <a:solidFill>
                  <a:schemeClr val="accent1"/>
                </a:solidFill>
              </a:rPr>
              <a:t>3Vs (volume, variety and velocity) </a:t>
            </a:r>
            <a:r>
              <a:rPr lang="en-IN" sz="2000" dirty="0" smtClean="0">
                <a:solidFill>
                  <a:schemeClr val="accent1"/>
                </a:solidFill>
              </a:rPr>
              <a:t>are three defining properties or dimensions of </a:t>
            </a:r>
            <a:r>
              <a:rPr lang="en-IN" sz="2000" b="1" dirty="0" smtClean="0">
                <a:solidFill>
                  <a:schemeClr val="accent1"/>
                </a:solidFill>
              </a:rPr>
              <a:t>big data</a:t>
            </a:r>
            <a:r>
              <a:rPr lang="en-IN" sz="2000" dirty="0" smtClean="0">
                <a:solidFill>
                  <a:schemeClr val="accent1"/>
                </a:solidFill>
              </a:rPr>
              <a:t>. Volume refers to the amount of </a:t>
            </a:r>
            <a:r>
              <a:rPr lang="en-IN" sz="2000" b="1" dirty="0" smtClean="0">
                <a:solidFill>
                  <a:schemeClr val="accent1"/>
                </a:solidFill>
              </a:rPr>
              <a:t>data</a:t>
            </a:r>
            <a:r>
              <a:rPr lang="en-IN" sz="2000" dirty="0" smtClean="0">
                <a:solidFill>
                  <a:schemeClr val="accent1"/>
                </a:solidFill>
              </a:rPr>
              <a:t>, variety refers to the number of types of </a:t>
            </a:r>
            <a:r>
              <a:rPr lang="en-IN" sz="2000" b="1" dirty="0" smtClean="0">
                <a:solidFill>
                  <a:schemeClr val="accent1"/>
                </a:solidFill>
              </a:rPr>
              <a:t>data </a:t>
            </a:r>
            <a:r>
              <a:rPr lang="en-IN" sz="2000" dirty="0" smtClean="0">
                <a:solidFill>
                  <a:schemeClr val="accent1"/>
                </a:solidFill>
              </a:rPr>
              <a:t>and velocity refers to the speed of </a:t>
            </a:r>
            <a:r>
              <a:rPr lang="en-IN" sz="2000" b="1" dirty="0" smtClean="0">
                <a:solidFill>
                  <a:schemeClr val="accent1"/>
                </a:solidFill>
              </a:rPr>
              <a:t>data</a:t>
            </a:r>
            <a:r>
              <a:rPr lang="en-IN" sz="2000" dirty="0" smtClean="0">
                <a:solidFill>
                  <a:schemeClr val="accent1"/>
                </a:solidFill>
              </a:rPr>
              <a:t> processing. </a:t>
            </a:r>
            <a:endParaRPr lang="en-IN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96900"/>
            <a:ext cx="8229600" cy="8207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Volume (Scale)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7017" y="1956776"/>
            <a:ext cx="5634083" cy="14782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Volume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44x increase from 2009 2020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0.8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zettabytes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35zb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volume is increasing exponentially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Screen shot 2013-01-13 at 4.01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1724" y="3451228"/>
            <a:ext cx="2559546" cy="1632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24" y="2210776"/>
            <a:ext cx="2332251" cy="1233073"/>
          </a:xfrm>
          <a:prstGeom prst="rect">
            <a:avLst/>
          </a:prstGeom>
        </p:spPr>
      </p:pic>
      <p:pic>
        <p:nvPicPr>
          <p:cNvPr id="6" name="Picture 5" descr="Screen shot 2013-01-13 at 4.07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054" y="3775267"/>
            <a:ext cx="5546690" cy="596656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BFB1032-EA64-7144-B003-9BCC9D94B503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27318" y="4422724"/>
            <a:ext cx="5674607" cy="1814950"/>
            <a:chOff x="500318" y="4371924"/>
            <a:chExt cx="5674607" cy="18149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318" y="4371924"/>
              <a:ext cx="2419934" cy="1814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Straight Arrow Connector 9"/>
            <p:cNvCxnSpPr/>
            <p:nvPr/>
          </p:nvCxnSpPr>
          <p:spPr>
            <a:xfrm flipV="1">
              <a:off x="4637546" y="4531910"/>
              <a:ext cx="1443220" cy="10006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386124" y="5388258"/>
              <a:ext cx="1991643" cy="1443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731074" y="5542207"/>
              <a:ext cx="2443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0000FF"/>
                  </a:solidFill>
                </a:rPr>
                <a:t>Exponential increase in collected/generated data</a:t>
              </a:r>
              <a:endParaRPr lang="en-US" sz="1400" i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4200" y="711199"/>
            <a:ext cx="8547100" cy="842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Variety (Complexity)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68765" y="1844451"/>
            <a:ext cx="5285935" cy="400707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Data (Tables/Transaction/Legacy Data)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Data (Web)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Semi-structured Data (XML)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 Data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Social Network, Semantic Web (RDF), …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Streaming Data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only scan the data once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single application can be generating/collecting many types of data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Big Public Data (online, weather, finance, etc) 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7545" y="1996851"/>
            <a:ext cx="1127257" cy="112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9035" y="1996851"/>
            <a:ext cx="1559504" cy="11696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02247" y="3447977"/>
            <a:ext cx="1175797" cy="9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315" y="4536703"/>
            <a:ext cx="1791729" cy="1057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38035" y="3332230"/>
            <a:ext cx="1589510" cy="1204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58791" y="4753502"/>
            <a:ext cx="1527524" cy="123432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97700" y="6492875"/>
            <a:ext cx="2133600" cy="365125"/>
          </a:xfrm>
        </p:spPr>
        <p:txBody>
          <a:bodyPr/>
          <a:lstStyle/>
          <a:p>
            <a:fld id="{EBFB1032-EA64-7144-B003-9BCC9D94B50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2500" y="5889625"/>
            <a:ext cx="4416252" cy="731263"/>
          </a:xfrm>
          <a:prstGeom prst="rect">
            <a:avLst/>
          </a:prstGeom>
          <a:solidFill>
            <a:srgbClr val="FDFFC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To extract knowledge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 all these types of data need to linked together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9236" y="279400"/>
            <a:ext cx="8229600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chemeClr val="accent1"/>
                </a:solidFill>
              </a:rPr>
              <a:t>   A Single View to the Customer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2119302"/>
            <a:ext cx="2476500" cy="2476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18000" y="3962400"/>
            <a:ext cx="188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Customer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7358" y="1469984"/>
            <a:ext cx="730215" cy="275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5286" y="2033063"/>
            <a:ext cx="465656" cy="451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28472" y="1616624"/>
            <a:ext cx="790060" cy="3429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991532" y="2048424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Social Media</a:t>
            </a:r>
            <a:endParaRPr lang="en-US" sz="1050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695700" y="2857500"/>
            <a:ext cx="939801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175000" y="4062603"/>
            <a:ext cx="8647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26899" y="3594101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Gaming</a:t>
            </a:r>
            <a:endParaRPr lang="en-US" sz="1050" dirty="0"/>
          </a:p>
        </p:txBody>
      </p:sp>
      <p:cxnSp>
        <p:nvCxnSpPr>
          <p:cNvPr id="12" name="Straight Connector 11"/>
          <p:cNvCxnSpPr>
            <a:endCxn id="5" idx="2"/>
          </p:cNvCxnSpPr>
          <p:nvPr/>
        </p:nvCxnSpPr>
        <p:spPr>
          <a:xfrm flipV="1">
            <a:off x="3492500" y="1745311"/>
            <a:ext cx="89966" cy="303113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1"/>
          </p:cNvCxnSpPr>
          <p:nvPr/>
        </p:nvCxnSpPr>
        <p:spPr>
          <a:xfrm flipH="1" flipV="1">
            <a:off x="2844800" y="1897712"/>
            <a:ext cx="271963" cy="276774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2"/>
          </p:cNvCxnSpPr>
          <p:nvPr/>
        </p:nvCxnSpPr>
        <p:spPr>
          <a:xfrm>
            <a:off x="2470942" y="2274363"/>
            <a:ext cx="520590" cy="20446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6" idx="6"/>
          </p:cNvCxnSpPr>
          <p:nvPr/>
        </p:nvCxnSpPr>
        <p:spPr>
          <a:xfrm flipH="1">
            <a:off x="3844896" y="4595802"/>
            <a:ext cx="676306" cy="9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89763" y="5080001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Entertain</a:t>
            </a:r>
            <a:endParaRPr lang="en-US" sz="800" dirty="0"/>
          </a:p>
        </p:txBody>
      </p:sp>
      <p:sp>
        <p:nvSpPr>
          <p:cNvPr id="17" name="Oval 16"/>
          <p:cNvSpPr/>
          <p:nvPr/>
        </p:nvSpPr>
        <p:spPr>
          <a:xfrm>
            <a:off x="6633227" y="1994963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Banking</a:t>
            </a:r>
          </a:p>
          <a:p>
            <a:pPr algn="ctr"/>
            <a:r>
              <a:rPr lang="en-US" sz="1000" dirty="0" smtClean="0"/>
              <a:t>Finance</a:t>
            </a:r>
            <a:endParaRPr lang="en-US" sz="10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851496" y="2755103"/>
            <a:ext cx="906962" cy="92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213194" y="3594101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  <a:p>
            <a:pPr algn="ctr"/>
            <a:r>
              <a:rPr lang="en-US" sz="1050" dirty="0" smtClean="0"/>
              <a:t>Our</a:t>
            </a:r>
          </a:p>
          <a:p>
            <a:pPr algn="ctr"/>
            <a:r>
              <a:rPr lang="en-US" sz="1050" dirty="0" smtClean="0"/>
              <a:t>Known</a:t>
            </a:r>
          </a:p>
          <a:p>
            <a:pPr algn="ctr"/>
            <a:r>
              <a:rPr lang="en-US" sz="1050" dirty="0" smtClean="0"/>
              <a:t>History</a:t>
            </a:r>
          </a:p>
          <a:p>
            <a:pPr algn="ctr"/>
            <a:endParaRPr lang="en-US" sz="1050" dirty="0"/>
          </a:p>
        </p:txBody>
      </p:sp>
      <p:sp>
        <p:nvSpPr>
          <p:cNvPr id="20" name="Oval 19"/>
          <p:cNvSpPr/>
          <p:nvPr/>
        </p:nvSpPr>
        <p:spPr>
          <a:xfrm>
            <a:off x="6493527" y="5080001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Purchase</a:t>
            </a:r>
            <a:endParaRPr lang="en-US" sz="900" dirty="0"/>
          </a:p>
        </p:txBody>
      </p:sp>
      <p:cxnSp>
        <p:nvCxnSpPr>
          <p:cNvPr id="21" name="Straight Connector 20"/>
          <p:cNvCxnSpPr>
            <a:endCxn id="20" idx="2"/>
          </p:cNvCxnSpPr>
          <p:nvPr/>
        </p:nvCxnSpPr>
        <p:spPr>
          <a:xfrm>
            <a:off x="5851496" y="4595802"/>
            <a:ext cx="642031" cy="9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340549" y="4073907"/>
            <a:ext cx="8647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84300" y="3351652"/>
            <a:ext cx="826566" cy="2678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7365" y="3835585"/>
            <a:ext cx="869486" cy="523497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1807882" y="3631123"/>
            <a:ext cx="520590" cy="20446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2"/>
          </p:cNvCxnSpPr>
          <p:nvPr/>
        </p:nvCxnSpPr>
        <p:spPr>
          <a:xfrm flipV="1">
            <a:off x="1833282" y="4024502"/>
            <a:ext cx="493617" cy="494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20723" y="5383898"/>
            <a:ext cx="653285" cy="3038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64151" y="5831453"/>
            <a:ext cx="833731" cy="3710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75682" y="6151077"/>
            <a:ext cx="540618" cy="419774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2459308" y="5494910"/>
            <a:ext cx="493617" cy="494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3"/>
          </p:cNvCxnSpPr>
          <p:nvPr/>
        </p:nvCxnSpPr>
        <p:spPr>
          <a:xfrm flipV="1">
            <a:off x="2697882" y="5777861"/>
            <a:ext cx="370916" cy="23914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163984" y="5953503"/>
            <a:ext cx="215246" cy="18208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661400" y="3619500"/>
            <a:ext cx="292100" cy="2921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21600" y="1776008"/>
            <a:ext cx="845289" cy="15545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37722" y="1962600"/>
            <a:ext cx="618067" cy="6180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44197" y="1440973"/>
            <a:ext cx="483863" cy="304338"/>
          </a:xfrm>
          <a:prstGeom prst="rect">
            <a:avLst/>
          </a:prstGeom>
        </p:spPr>
      </p:pic>
      <p:cxnSp>
        <p:nvCxnSpPr>
          <p:cNvPr id="37" name="Straight Connector 36"/>
          <p:cNvCxnSpPr>
            <a:endCxn id="36" idx="2"/>
          </p:cNvCxnSpPr>
          <p:nvPr/>
        </p:nvCxnSpPr>
        <p:spPr>
          <a:xfrm flipV="1">
            <a:off x="7228065" y="1745311"/>
            <a:ext cx="158064" cy="28775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59497" y="1973911"/>
            <a:ext cx="427203" cy="28775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513760" y="2271634"/>
            <a:ext cx="549362" cy="15373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88360" y="6052762"/>
            <a:ext cx="825500" cy="2995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85100" y="5418880"/>
            <a:ext cx="850900" cy="45685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0228" y="6319719"/>
            <a:ext cx="720072" cy="384663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8093727" y="3797300"/>
            <a:ext cx="549362" cy="15373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566889" y="4142859"/>
            <a:ext cx="524913" cy="250343"/>
          </a:xfrm>
          <a:prstGeom prst="rect">
            <a:avLst/>
          </a:prstGeom>
        </p:spPr>
      </p:pic>
      <p:cxnSp>
        <p:nvCxnSpPr>
          <p:cNvPr id="45" name="Straight Connector 44"/>
          <p:cNvCxnSpPr>
            <a:endCxn id="44" idx="1"/>
          </p:cNvCxnSpPr>
          <p:nvPr/>
        </p:nvCxnSpPr>
        <p:spPr>
          <a:xfrm>
            <a:off x="8112038" y="4142860"/>
            <a:ext cx="454851" cy="12517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353379" y="5472170"/>
            <a:ext cx="549362" cy="1278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264479" y="5853170"/>
            <a:ext cx="549362" cy="1278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00100" y="508000"/>
            <a:ext cx="8229600" cy="909638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Velocity (Speed)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9144" y="1768251"/>
            <a:ext cx="8231609" cy="42972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is begin generated fast and need to be processed fast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Online Data Analytics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Late decisions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 missing opportunities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Examples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9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E-Promotions: 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Based on your current location, your purchase history, what you like  send promotions right now for store next to you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9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  <a:sym typeface="Wingding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9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Healthcare monitoring: </a:t>
            </a:r>
            <a:r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sensors monitoring your activities and body   any abnormal measurements require immediate reaction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0" y="1851102"/>
            <a:ext cx="1263656" cy="1385576"/>
          </a:xfrm>
          <a:prstGeom prst="rect">
            <a:avLst/>
          </a:prstGeom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6100" y="6356350"/>
            <a:ext cx="2133600" cy="365125"/>
          </a:xfrm>
        </p:spPr>
        <p:txBody>
          <a:bodyPr/>
          <a:lstStyle/>
          <a:p>
            <a:fld id="{EBFB1032-EA64-7144-B003-9BCC9D94B503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58800"/>
            <a:ext cx="8229600" cy="8588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Some Make it 4V’s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BFB1032-EA64-7144-B003-9BCC9D94B50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33" y="1948548"/>
            <a:ext cx="7012956" cy="3584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Harnessing Big Data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32" y="1711110"/>
            <a:ext cx="4636981" cy="2763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63308" y="4653113"/>
            <a:ext cx="8370002" cy="16379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OLTP: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Online Transaction Processing   (DBMSs)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OLAP: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Online Analytical Processing   (Data Warehousing)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RTAP: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Real-Time Analytics Processing  (Big Data Architecture &amp; technology)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43700" y="6356350"/>
            <a:ext cx="2133600" cy="365125"/>
          </a:xfrm>
        </p:spPr>
        <p:txBody>
          <a:bodyPr/>
          <a:lstStyle/>
          <a:p>
            <a:fld id="{EBFB1032-EA64-7144-B003-9BCC9D94B50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1800" y="3725346"/>
            <a:ext cx="3276600" cy="2167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 smtClean="0"/>
              <a:t>Big Data: </a:t>
            </a:r>
          </a:p>
          <a:p>
            <a:pPr algn="ctr"/>
            <a:r>
              <a:rPr lang="en-US" sz="2400" b="1" dirty="0" smtClean="0"/>
              <a:t>Batch Processing &amp; </a:t>
            </a:r>
          </a:p>
          <a:p>
            <a:pPr algn="ctr"/>
            <a:r>
              <a:rPr lang="en-US" sz="2400" b="1" dirty="0" smtClean="0"/>
              <a:t>Distributed Data Store</a:t>
            </a:r>
          </a:p>
          <a:p>
            <a:pPr algn="ctr"/>
            <a:r>
              <a:rPr lang="en-US" dirty="0" err="1" smtClean="0"/>
              <a:t>Hadoop</a:t>
            </a:r>
            <a:r>
              <a:rPr lang="en-US" dirty="0" smtClean="0"/>
              <a:t>/Spark; </a:t>
            </a:r>
            <a:r>
              <a:rPr lang="en-US" dirty="0" err="1" smtClean="0"/>
              <a:t>HBase</a:t>
            </a:r>
            <a:r>
              <a:rPr lang="en-US" dirty="0" smtClean="0"/>
              <a:t>/Cassandra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0691" y="3585646"/>
            <a:ext cx="2751667" cy="2167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BI Reporting</a:t>
            </a:r>
          </a:p>
          <a:p>
            <a:pPr algn="ctr"/>
            <a:r>
              <a:rPr lang="en-US" sz="2000" b="1" dirty="0" smtClean="0"/>
              <a:t>OLAP &amp; </a:t>
            </a:r>
          </a:p>
          <a:p>
            <a:pPr algn="ctr"/>
            <a:r>
              <a:rPr lang="en-US" sz="2000" b="1" dirty="0" err="1" smtClean="0"/>
              <a:t>Dataware</a:t>
            </a:r>
            <a:r>
              <a:rPr lang="en-US" sz="2000" b="1" dirty="0" smtClean="0"/>
              <a:t> house</a:t>
            </a:r>
          </a:p>
          <a:p>
            <a:pPr algn="ctr"/>
            <a:endParaRPr lang="en-US" sz="1100" dirty="0"/>
          </a:p>
          <a:p>
            <a:pPr algn="ctr"/>
            <a:r>
              <a:rPr lang="en-US" sz="1600" dirty="0" smtClean="0"/>
              <a:t>Business Objects, SAS, </a:t>
            </a:r>
            <a:r>
              <a:rPr lang="en-US" sz="1600" dirty="0" err="1" smtClean="0"/>
              <a:t>Informatica</a:t>
            </a:r>
            <a:r>
              <a:rPr lang="en-US" sz="1600" dirty="0" smtClean="0"/>
              <a:t>, </a:t>
            </a:r>
            <a:r>
              <a:rPr lang="en-US" sz="1600" dirty="0" err="1" smtClean="0"/>
              <a:t>Cognos</a:t>
            </a:r>
            <a:r>
              <a:rPr lang="en-US" sz="1600" dirty="0" smtClean="0"/>
              <a:t> other SQL Reporting Tools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3399365" y="1155701"/>
            <a:ext cx="2810935" cy="23198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Interactive Business Intelligence &amp;  </a:t>
            </a:r>
          </a:p>
          <a:p>
            <a:pPr algn="ctr"/>
            <a:r>
              <a:rPr lang="en-US" sz="2400" b="1" dirty="0" smtClean="0"/>
              <a:t>In-memory RDBMS</a:t>
            </a:r>
          </a:p>
          <a:p>
            <a:endParaRPr lang="en-US" sz="2400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QliqView</a:t>
            </a:r>
            <a:r>
              <a:rPr lang="en-US" dirty="0" smtClean="0"/>
              <a:t>, Tableau, HANA</a:t>
            </a:r>
          </a:p>
          <a:p>
            <a:pPr algn="ctr"/>
            <a:endParaRPr lang="en-US" sz="2400" b="1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6531" y="1295413"/>
            <a:ext cx="2751667" cy="21674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Big Data:</a:t>
            </a:r>
          </a:p>
          <a:p>
            <a:pPr algn="ctr"/>
            <a:r>
              <a:rPr lang="en-US" sz="2400" b="1" dirty="0" smtClean="0"/>
              <a:t>Real Time &amp;</a:t>
            </a:r>
          </a:p>
          <a:p>
            <a:pPr algn="ctr"/>
            <a:r>
              <a:rPr lang="en-US" sz="2400" b="1" dirty="0" smtClean="0"/>
              <a:t>Single View</a:t>
            </a:r>
            <a:endParaRPr lang="en-US" sz="2400" b="1" dirty="0"/>
          </a:p>
          <a:p>
            <a:pPr algn="ctr"/>
            <a:endParaRPr lang="en-US" sz="2000" dirty="0" smtClean="0"/>
          </a:p>
          <a:p>
            <a:pPr algn="ctr"/>
            <a:r>
              <a:rPr lang="en-US" dirty="0" smtClean="0"/>
              <a:t>Graph Databases</a:t>
            </a:r>
          </a:p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1800" y="317500"/>
            <a:ext cx="8805333" cy="8001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Evolution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 Business Intelligence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342" y="6125615"/>
            <a:ext cx="101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1990’s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05609" y="6100218"/>
            <a:ext cx="101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2000’s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32115" y="6087518"/>
            <a:ext cx="1010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2010’s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3" idx="0"/>
          </p:cNvCxnSpPr>
          <p:nvPr/>
        </p:nvCxnSpPr>
        <p:spPr>
          <a:xfrm flipV="1">
            <a:off x="1896525" y="2679700"/>
            <a:ext cx="1579040" cy="905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07213" y="2627868"/>
            <a:ext cx="76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3" idx="3"/>
            <a:endCxn id="2" idx="1"/>
          </p:cNvCxnSpPr>
          <p:nvPr/>
        </p:nvCxnSpPr>
        <p:spPr>
          <a:xfrm>
            <a:off x="3272358" y="4669380"/>
            <a:ext cx="2239442" cy="13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5722" y="4333928"/>
            <a:ext cx="66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6210300" y="2315641"/>
            <a:ext cx="766231" cy="63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3"/>
          </p:cNvCxnSpPr>
          <p:nvPr/>
        </p:nvCxnSpPr>
        <p:spPr>
          <a:xfrm flipV="1">
            <a:off x="8788400" y="3505200"/>
            <a:ext cx="457200" cy="1303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4769" y="2441615"/>
            <a:ext cx="66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79511" y="3964014"/>
            <a:ext cx="76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005840" y="609600"/>
            <a:ext cx="8268162" cy="1320800"/>
          </a:xfrm>
        </p:spPr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966650" y="1515291"/>
            <a:ext cx="8307351" cy="4526071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rgbClr val="92D050"/>
                </a:solidFill>
              </a:rPr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rgbClr val="92D050"/>
                </a:solidFill>
              </a:rPr>
              <a:t>TYPES OF BIG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rgbClr val="92D050"/>
                </a:solidFill>
              </a:rPr>
              <a:t>PROBLEM STATEMENT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rgbClr val="92D050"/>
                </a:solidFill>
              </a:rPr>
              <a:t>BIG DATA TO BIG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rgbClr val="92D050"/>
                </a:solidFill>
              </a:rPr>
              <a:t>VIEW OF BIG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rgbClr val="92D050"/>
                </a:solidFill>
              </a:rPr>
              <a:t>3Vs OF BIG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rgbClr val="92D050"/>
                </a:solidFill>
              </a:rPr>
              <a:t>4Vs OF BIG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rgbClr val="92D050"/>
                </a:solidFill>
              </a:rPr>
              <a:t>PROS &amp; CONS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rgbClr val="92D050"/>
                </a:solidFill>
              </a:rPr>
              <a:t>HADOOP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200" dirty="0" smtClean="0">
                <a:solidFill>
                  <a:srgbClr val="92D050"/>
                </a:solidFill>
              </a:rPr>
              <a:t>CONCLUSION</a:t>
            </a:r>
          </a:p>
          <a:p>
            <a:pPr lvl="1"/>
            <a:endParaRPr lang="en-IN" sz="22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Videos\Lenovo A6020a46\file\640px-Hilbert_InfoGrowt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295400"/>
            <a:ext cx="8483600" cy="5346699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1587500"/>
          </a:xfrm>
        </p:spPr>
        <p:txBody>
          <a:bodyPr/>
          <a:lstStyle/>
          <a:p>
            <a:r>
              <a:rPr lang="en-IN" dirty="0" smtClean="0"/>
              <a:t>Storage Capacity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PROS &amp; 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0971"/>
            <a:ext cx="8596668" cy="5617029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accent1"/>
                </a:solidFill>
              </a:rPr>
              <a:t>Pros	</a:t>
            </a:r>
            <a:r>
              <a:rPr lang="en-IN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IN" sz="2000" dirty="0" smtClean="0">
                <a:solidFill>
                  <a:schemeClr val="accent1"/>
                </a:solidFill>
              </a:rPr>
              <a:t>It allows businesses to detect errors and fraud quickly.		</a:t>
            </a:r>
          </a:p>
          <a:p>
            <a:pPr lvl="1"/>
            <a:r>
              <a:rPr lang="en-IN" sz="2000" dirty="0" smtClean="0">
                <a:solidFill>
                  <a:schemeClr val="accent1"/>
                </a:solidFill>
              </a:rPr>
              <a:t>Real-time analysis allows businesses to develop more effective strategies towards competitors in less time.</a:t>
            </a:r>
          </a:p>
          <a:p>
            <a:pPr lvl="1"/>
            <a:r>
              <a:rPr lang="en-IN" sz="2000" dirty="0" smtClean="0">
                <a:solidFill>
                  <a:schemeClr val="accent1"/>
                </a:solidFill>
              </a:rPr>
              <a:t>data collected is valuable and offers businesses a chance to improve profits and customer service</a:t>
            </a:r>
            <a:r>
              <a:rPr lang="en-IN" dirty="0" smtClean="0">
                <a:solidFill>
                  <a:schemeClr val="accent1"/>
                </a:solidFill>
              </a:rPr>
              <a:t>.						  </a:t>
            </a:r>
          </a:p>
          <a:p>
            <a:r>
              <a:rPr lang="en-IN" sz="2800" dirty="0" smtClean="0">
                <a:solidFill>
                  <a:schemeClr val="accent1"/>
                </a:solidFill>
              </a:rPr>
              <a:t>Cons	</a:t>
            </a:r>
            <a:r>
              <a:rPr lang="en-IN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IN" sz="2000" dirty="0" smtClean="0">
                <a:solidFill>
                  <a:schemeClr val="accent1"/>
                </a:solidFill>
              </a:rPr>
              <a:t>Next, real-time big data demands the ability to conduct sophisticated analyses.</a:t>
            </a:r>
            <a:r>
              <a:rPr lang="en-IN" sz="1800" dirty="0" smtClean="0">
                <a:solidFill>
                  <a:schemeClr val="accent1"/>
                </a:solidFill>
              </a:rPr>
              <a:t>	</a:t>
            </a:r>
            <a:r>
              <a:rPr lang="en-IN" dirty="0" smtClean="0">
                <a:solidFill>
                  <a:schemeClr val="accent1"/>
                </a:solidFill>
              </a:rPr>
              <a:t>					  </a:t>
            </a:r>
          </a:p>
          <a:p>
            <a:pPr lvl="1"/>
            <a:r>
              <a:rPr lang="en-IN" sz="2000" dirty="0" smtClean="0">
                <a:solidFill>
                  <a:schemeClr val="accent1"/>
                </a:solidFill>
              </a:rPr>
              <a:t>Hackers can easily hack the data.</a:t>
            </a:r>
          </a:p>
          <a:p>
            <a:pPr lvl="1"/>
            <a:r>
              <a:rPr lang="en-IN" sz="2000" dirty="0" smtClean="0">
                <a:solidFill>
                  <a:schemeClr val="accent1"/>
                </a:solidFill>
              </a:rPr>
              <a:t>Civil liberties advocates have attacked the use of big data from license plate scanners and drones.</a:t>
            </a:r>
          </a:p>
          <a:p>
            <a:r>
              <a:rPr lang="en-IN" sz="2400" dirty="0" smtClean="0">
                <a:solidFill>
                  <a:schemeClr val="accent1"/>
                </a:solidFill>
              </a:rPr>
              <a:t>To overcome these cons by using </a:t>
            </a:r>
            <a:r>
              <a:rPr lang="en-IN" sz="2400" dirty="0" err="1" smtClean="0">
                <a:solidFill>
                  <a:schemeClr val="accent1"/>
                </a:solidFill>
              </a:rPr>
              <a:t>Hadoop</a:t>
            </a:r>
            <a:r>
              <a:rPr lang="en-IN" sz="2400" dirty="0" smtClean="0">
                <a:solidFill>
                  <a:schemeClr val="accent1"/>
                </a:solidFill>
              </a:rPr>
              <a:t> frame work. </a:t>
            </a:r>
            <a:endParaRPr lang="en-IN" sz="2000" dirty="0" smtClean="0">
              <a:solidFill>
                <a:schemeClr val="accent1"/>
              </a:solidFill>
            </a:endParaRPr>
          </a:p>
          <a:p>
            <a:pPr lvl="1"/>
            <a:endParaRPr lang="en-IN" sz="20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endParaRPr lang="en-IN" sz="2000" dirty="0" smtClean="0">
              <a:solidFill>
                <a:schemeClr val="accent1"/>
              </a:solidFill>
            </a:endParaRPr>
          </a:p>
          <a:p>
            <a:pPr lvl="1"/>
            <a:endParaRPr lang="en-IN" dirty="0" smtClean="0">
              <a:solidFill>
                <a:schemeClr val="accent1"/>
              </a:solidFill>
            </a:endParaRPr>
          </a:p>
          <a:p>
            <a:pPr lvl="1"/>
            <a:endParaRPr lang="en-IN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908300"/>
          </a:xfrm>
        </p:spPr>
        <p:txBody>
          <a:bodyPr>
            <a:normAutofit/>
          </a:bodyPr>
          <a:lstStyle/>
          <a:p>
            <a:r>
              <a:rPr lang="en-IN" b="1" dirty="0" smtClean="0"/>
              <a:t>HADOOP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b="1" dirty="0" err="1" smtClean="0"/>
              <a:t>Hadoop</a:t>
            </a:r>
            <a:r>
              <a:rPr lang="en-IN" sz="2700" dirty="0" smtClean="0"/>
              <a:t> is an open source distributed processing framework that manages data processing and storage for big data applications running in clustered systems.</a:t>
            </a:r>
            <a:endParaRPr lang="en-IN" sz="2700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677334" y="3784600"/>
            <a:ext cx="8596668" cy="2256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rgbClr val="92D050"/>
                </a:solidFill>
              </a:rPr>
              <a:t>WHY HADOOP?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92D050"/>
                </a:solidFill>
              </a:rPr>
              <a:t>HDFS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92D050"/>
                </a:solidFill>
              </a:rPr>
              <a:t>MAPREDUCE</a:t>
            </a:r>
          </a:p>
          <a:p>
            <a:pPr>
              <a:buNone/>
            </a:pPr>
            <a:endParaRPr lang="en-IN" sz="2800" dirty="0" smtClean="0">
              <a:solidFill>
                <a:srgbClr val="92D050"/>
              </a:solidFill>
            </a:endParaRPr>
          </a:p>
          <a:p>
            <a:endParaRPr lang="en-IN" sz="2800" dirty="0"/>
          </a:p>
        </p:txBody>
      </p:sp>
      <p:sp>
        <p:nvSpPr>
          <p:cNvPr id="25604" name="AutoShape 4" descr="Image result for why hadoop green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6" name="AutoShape 6" descr="Image result for why hadoop green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08" name="AutoShape 8" descr="Image result for why hadoop green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5610" name="Picture 10" descr="Image result for why hadoop green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1233" y="3699555"/>
            <a:ext cx="5243739" cy="262187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HDFS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48622" name="Content Placeholder 2"/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DISTRIBUTED FILE SYSTEM USED TO RUN ON COMMODITY HARDWAARE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97157" name="Picture 2" descr="Image result for HD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3750" y="3117355"/>
            <a:ext cx="8069438" cy="3467143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9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MAPREDUCE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97158" name="Picture 2" descr="Image result for mapredu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752" y="1654440"/>
            <a:ext cx="8825948" cy="4638261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9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677334" y="827314"/>
            <a:ext cx="8596668" cy="1103086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pic>
        <p:nvPicPr>
          <p:cNvPr id="30723" name="Picture 3" descr="D:\Videos\Lenovo A6020a46\file\introduction-and-overview-of-bigdata-hadoop-distributed-computing-bigdata-community-48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109" y="1727199"/>
            <a:ext cx="9026605" cy="4653417"/>
          </a:xfrm>
          <a:prstGeom prst="rect">
            <a:avLst/>
          </a:prstGeom>
          <a:noFill/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578" y="1136468"/>
            <a:ext cx="95620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 1.  </a:t>
            </a:r>
            <a:r>
              <a:rPr lang="en-IN" i="1" dirty="0" smtClean="0">
                <a:hlinkClick r:id="rId2"/>
              </a:rPr>
              <a:t>"The World's Technological Capacity to Store, Communicate, and Compute </a:t>
            </a:r>
            <a:r>
              <a:rPr lang="en-IN" i="1" dirty="0" smtClean="0"/>
              <a:t>	</a:t>
            </a:r>
            <a:r>
              <a:rPr lang="en-IN" i="1" dirty="0" smtClean="0">
                <a:hlinkClick r:id="rId2"/>
              </a:rPr>
              <a:t>Information“</a:t>
            </a:r>
            <a:r>
              <a:rPr lang="en-IN" i="1" dirty="0" smtClean="0"/>
              <a:t> MartinHilbert.net. Retrieved 13 April 2016.</a:t>
            </a:r>
            <a:endParaRPr lang="en-IN" dirty="0" smtClean="0"/>
          </a:p>
          <a:p>
            <a:endParaRPr lang="en-IN" b="1" dirty="0" smtClean="0"/>
          </a:p>
          <a:p>
            <a:r>
              <a:rPr lang="en-IN" dirty="0" smtClean="0"/>
              <a:t> 2.  </a:t>
            </a:r>
            <a:r>
              <a:rPr lang="en-IN" i="1" dirty="0" smtClean="0"/>
              <a:t>Laney, Doug (2001). "3D data management: Controlling data volume, velocity and 	variety". META Group Research Note. </a:t>
            </a:r>
            <a:r>
              <a:rPr lang="en-IN" b="1" i="1" dirty="0" smtClean="0"/>
              <a:t>6</a:t>
            </a:r>
            <a:r>
              <a:rPr lang="en-IN" i="1" dirty="0" smtClean="0"/>
              <a:t> (70).</a:t>
            </a:r>
            <a:endParaRPr lang="en-IN" dirty="0" smtClean="0"/>
          </a:p>
          <a:p>
            <a:r>
              <a:rPr lang="en-IN" dirty="0" smtClean="0"/>
              <a:t> </a:t>
            </a:r>
          </a:p>
          <a:p>
            <a:r>
              <a:rPr lang="en-IN" i="1" dirty="0" smtClean="0"/>
              <a:t>3.  Goes, Paulo B. (2014). "Design science research in top information systems 	journals". MIS Quarterly: Management Information Systems. </a:t>
            </a:r>
            <a:r>
              <a:rPr lang="en-IN" b="1" i="1" dirty="0" smtClean="0"/>
              <a:t>38</a:t>
            </a:r>
            <a:r>
              <a:rPr lang="en-IN" i="1" dirty="0" smtClean="0"/>
              <a:t> (1): –.</a:t>
            </a:r>
            <a:endParaRPr lang="en-IN" dirty="0" smtClean="0"/>
          </a:p>
          <a:p>
            <a:endParaRPr lang="en-IN" b="1" dirty="0" smtClean="0"/>
          </a:p>
          <a:p>
            <a:r>
              <a:rPr lang="en-IN" dirty="0" smtClean="0"/>
              <a:t>4.  </a:t>
            </a:r>
            <a:r>
              <a:rPr lang="en-IN" i="1" dirty="0" smtClean="0"/>
              <a:t>Marr, Bernard (6 March 2014). </a:t>
            </a:r>
            <a:r>
              <a:rPr lang="en-IN" i="1" dirty="0" smtClean="0">
                <a:hlinkClick r:id="rId3"/>
              </a:rPr>
              <a:t>"Big Data: The 5 Vs Everyone Must Know"</a:t>
            </a:r>
            <a:r>
              <a:rPr lang="en-IN" i="1" dirty="0" smtClean="0"/>
              <a:t>.</a:t>
            </a:r>
            <a:endParaRPr lang="en-IN" dirty="0" smtClean="0"/>
          </a:p>
          <a:p>
            <a:endParaRPr lang="en-IN" dirty="0" smtClean="0"/>
          </a:p>
          <a:p>
            <a:r>
              <a:rPr lang="en-IN" i="1" dirty="0" smtClean="0"/>
              <a:t>5.   </a:t>
            </a:r>
            <a:r>
              <a:rPr lang="en-IN" i="1" dirty="0" err="1" smtClean="0"/>
              <a:t>boyd</a:t>
            </a:r>
            <a:r>
              <a:rPr lang="en-IN" i="1" dirty="0" smtClean="0"/>
              <a:t>, </a:t>
            </a:r>
            <a:r>
              <a:rPr lang="en-IN" i="1" dirty="0" err="1" smtClean="0"/>
              <a:t>dana</a:t>
            </a:r>
            <a:r>
              <a:rPr lang="en-IN" i="1" dirty="0" smtClean="0"/>
              <a:t>; Crawford, Kate (21 September 2011). "Six Provocations for Big  	Data". Social Science Research Network: A Decade in Internet Time: Symposium on the 	Dynamics of the Internet and Society. </a:t>
            </a:r>
            <a:r>
              <a:rPr lang="en-IN" i="1" dirty="0" smtClean="0">
                <a:hlinkClick r:id="rId4" tooltip="Digital object identifier"/>
              </a:rPr>
              <a:t>doi</a:t>
            </a:r>
            <a:r>
              <a:rPr lang="en-IN" i="1" dirty="0" smtClean="0"/>
              <a:t>:</a:t>
            </a:r>
            <a:r>
              <a:rPr lang="en-IN" i="1" dirty="0" smtClean="0">
                <a:hlinkClick r:id="rId5"/>
              </a:rPr>
              <a:t>10.2139/ssrn.1926431</a:t>
            </a:r>
            <a:r>
              <a:rPr lang="en-IN" i="1" dirty="0" smtClean="0"/>
              <a:t>.</a:t>
            </a:r>
            <a:endParaRPr lang="en-IN" dirty="0" smtClean="0"/>
          </a:p>
          <a:p>
            <a:endParaRPr lang="en-IN" i="1" dirty="0" smtClean="0">
              <a:hlinkClick r:id="rId6"/>
            </a:endParaRPr>
          </a:p>
          <a:p>
            <a:r>
              <a:rPr lang="en-IN" i="1" dirty="0" smtClean="0">
                <a:hlinkClick r:id="rId6"/>
              </a:rPr>
              <a:t>6.“Data, data everywhere"</a:t>
            </a:r>
            <a:r>
              <a:rPr lang="en-IN" i="1" dirty="0" smtClean="0"/>
              <a:t>. The Economist. 25 February 2010. Retrieved 9 	December 2012.</a:t>
            </a:r>
            <a:endParaRPr lang="en-IN" dirty="0" smtClean="0"/>
          </a:p>
          <a:p>
            <a:r>
              <a:rPr lang="en-IN" i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7. "</a:t>
            </a:r>
            <a:r>
              <a:rPr lang="en-IN" i="1" dirty="0" smtClean="0">
                <a:hlinkClick r:id="rId7"/>
              </a:rPr>
              <a:t>Community cleverness required"</a:t>
            </a:r>
            <a:r>
              <a:rPr lang="en-IN" i="1" dirty="0" smtClean="0"/>
              <a:t>. Nature. </a:t>
            </a:r>
            <a:r>
              <a:rPr lang="en-IN" b="1" i="1" dirty="0" smtClean="0"/>
              <a:t>455</a:t>
            </a:r>
            <a:r>
              <a:rPr lang="en-IN" i="1" dirty="0" smtClean="0"/>
              <a:t> (7209): 1. 4 September 	2008. </a:t>
            </a:r>
            <a:r>
              <a:rPr lang="en-IN" i="1" dirty="0" smtClean="0">
                <a:hlinkClick r:id="rId8" tooltip="Bibcode"/>
              </a:rPr>
              <a:t>Bibcode</a:t>
            </a:r>
            <a:r>
              <a:rPr lang="en-IN" i="1" dirty="0" smtClean="0"/>
              <a:t>:</a:t>
            </a:r>
            <a:r>
              <a:rPr lang="en-IN" i="1" dirty="0" smtClean="0">
                <a:hlinkClick r:id="rId9"/>
              </a:rPr>
              <a:t>2008Natur.455....1.</a:t>
            </a:r>
            <a:r>
              <a:rPr lang="en-IN" i="1" dirty="0" smtClean="0"/>
              <a:t>. </a:t>
            </a:r>
            <a:r>
              <a:rPr lang="en-IN" i="1" dirty="0" smtClean="0">
                <a:hlinkClick r:id="rId4" tooltip="Digital object identifier"/>
              </a:rPr>
              <a:t>doi</a:t>
            </a:r>
            <a:r>
              <a:rPr lang="en-IN" i="1" dirty="0" smtClean="0"/>
              <a:t>:</a:t>
            </a:r>
            <a:r>
              <a:rPr lang="en-IN" i="1" dirty="0" smtClean="0">
                <a:hlinkClick r:id="rId10"/>
              </a:rPr>
              <a:t>10.1038/455001a</a:t>
            </a:r>
            <a:r>
              <a:rPr lang="en-IN" i="1" dirty="0" smtClean="0"/>
              <a:t>. </a:t>
            </a:r>
            <a:r>
              <a:rPr lang="en-IN" i="1" dirty="0" smtClean="0">
                <a:hlinkClick r:id="rId11" tooltip="PubMed Identifier"/>
              </a:rPr>
              <a:t>PMID</a:t>
            </a:r>
            <a:r>
              <a:rPr lang="en-IN" i="1" dirty="0" smtClean="0"/>
              <a:t> </a:t>
            </a:r>
            <a:r>
              <a:rPr lang="en-IN" i="1" dirty="0" smtClean="0">
                <a:hlinkClick r:id="rId12"/>
              </a:rPr>
              <a:t>18769385</a:t>
            </a:r>
            <a:r>
              <a:rPr lang="en-IN" i="1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235131"/>
            <a:ext cx="8596668" cy="1018903"/>
          </a:xfrm>
        </p:spPr>
        <p:txBody>
          <a:bodyPr/>
          <a:lstStyle/>
          <a:p>
            <a:r>
              <a:rPr lang="en-IN" dirty="0" smtClean="0"/>
              <a:t>References: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ctrTitle"/>
          </p:nvPr>
        </p:nvSpPr>
        <p:spPr>
          <a:xfrm>
            <a:off x="-809897" y="1711234"/>
            <a:ext cx="8464731" cy="2024743"/>
          </a:xfrm>
        </p:spPr>
        <p:txBody>
          <a:bodyPr/>
          <a:lstStyle/>
          <a:p>
            <a:r>
              <a:rPr lang="en-IN" sz="6000" dirty="0" smtClean="0"/>
              <a:t>           </a:t>
            </a:r>
            <a:r>
              <a:rPr lang="en-IN" sz="6600" dirty="0" smtClean="0"/>
              <a:t>Thank</a:t>
            </a:r>
            <a:r>
              <a:rPr lang="en-IN" sz="6000" dirty="0" smtClean="0"/>
              <a:t> You…</a:t>
            </a:r>
            <a:endParaRPr lang="en-IN" sz="6000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1" y="1828800"/>
            <a:ext cx="9274629" cy="1632857"/>
          </a:xfrm>
        </p:spPr>
        <p:txBody>
          <a:bodyPr/>
          <a:lstStyle/>
          <a:p>
            <a:r>
              <a:rPr lang="en-IN" dirty="0" smtClean="0"/>
              <a:t>						</a:t>
            </a:r>
            <a:r>
              <a:rPr lang="en-IN" sz="5400" dirty="0" smtClean="0"/>
              <a:t>Any Queries..???</a:t>
            </a:r>
            <a:endParaRPr lang="en-IN" sz="5400" dirty="0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48618" name="Content Placeholder 2"/>
          <p:cNvSpPr txBox="1"/>
          <p:nvPr/>
        </p:nvSpPr>
        <p:spPr>
          <a:xfrm>
            <a:off x="677333" y="1658984"/>
            <a:ext cx="9145935" cy="219456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BIGDATA?</a:t>
            </a:r>
          </a:p>
          <a:p>
            <a:pPr marL="342900" lvl="0" indent="-3429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IN" sz="2400" dirty="0" smtClean="0">
                <a:solidFill>
                  <a:schemeClr val="accent1"/>
                </a:solidFill>
              </a:rPr>
              <a:t>    </a:t>
            </a:r>
            <a:r>
              <a:rPr lang="en-IN" sz="2000" b="1" i="1" dirty="0" smtClean="0">
                <a:solidFill>
                  <a:schemeClr val="accent1"/>
                </a:solidFill>
              </a:rPr>
              <a:t>'Big Data' is a term used to describe collection of data</a:t>
            </a:r>
            <a:r>
              <a:rPr lang="en-IN" sz="2000" dirty="0" smtClean="0">
                <a:solidFill>
                  <a:schemeClr val="accent1"/>
                </a:solidFill>
              </a:rPr>
              <a:t> that is huge in size and yet growing exponentially with time. In short, such a </a:t>
            </a:r>
            <a:r>
              <a:rPr lang="en-IN" sz="2000" b="1" dirty="0" smtClean="0">
                <a:solidFill>
                  <a:schemeClr val="accent1"/>
                </a:solidFill>
              </a:rPr>
              <a:t>data</a:t>
            </a:r>
            <a:r>
              <a:rPr lang="en-IN" sz="2000" dirty="0" smtClean="0">
                <a:solidFill>
                  <a:schemeClr val="accent1"/>
                </a:solidFill>
              </a:rPr>
              <a:t> is so large and complex that none of the traditional </a:t>
            </a:r>
            <a:r>
              <a:rPr lang="en-IN" sz="2000" b="1" dirty="0" smtClean="0">
                <a:solidFill>
                  <a:schemeClr val="accent1"/>
                </a:solidFill>
              </a:rPr>
              <a:t>data</a:t>
            </a:r>
            <a:r>
              <a:rPr lang="en-IN" sz="2000" dirty="0" smtClean="0">
                <a:solidFill>
                  <a:schemeClr val="accent1"/>
                </a:solidFill>
              </a:rPr>
              <a:t> management tools are able to store it or process it efficiently.</a:t>
            </a:r>
            <a:endParaRPr kumimoji="0" lang="en-IN" sz="200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97155" name="Picture 2" descr="Image result for WHAT IS BIG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0491" y="3918858"/>
            <a:ext cx="5114984" cy="2939142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TYPES OF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5920"/>
            <a:ext cx="8596668" cy="4729479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2600" dirty="0" smtClean="0">
                <a:solidFill>
                  <a:schemeClr val="accent1"/>
                </a:solidFill>
              </a:rPr>
              <a:t>Structured Data												</a:t>
            </a:r>
            <a:r>
              <a:rPr lang="en-IN" sz="2000" dirty="0" smtClean="0">
                <a:solidFill>
                  <a:schemeClr val="accent1"/>
                </a:solidFill>
              </a:rPr>
              <a:t>Ex</a:t>
            </a:r>
            <a:r>
              <a:rPr lang="en-IN" sz="1700" dirty="0" smtClean="0">
                <a:solidFill>
                  <a:schemeClr val="accent1"/>
                </a:solidFill>
              </a:rPr>
              <a:t>: </a:t>
            </a:r>
            <a:r>
              <a:rPr lang="en-IN" sz="2200" dirty="0" smtClean="0">
                <a:solidFill>
                  <a:schemeClr val="accent1"/>
                </a:solidFill>
              </a:rPr>
              <a:t>SQL database in table with rows and columns. </a:t>
            </a:r>
            <a:r>
              <a:rPr lang="en-IN" sz="2800" dirty="0" smtClean="0">
                <a:solidFill>
                  <a:schemeClr val="accent1"/>
                </a:solidFill>
              </a:rPr>
              <a:t>											</a:t>
            </a:r>
            <a:endParaRPr lang="en-IN" sz="2600" dirty="0" smtClean="0">
              <a:solidFill>
                <a:schemeClr val="accent1"/>
              </a:solidFill>
            </a:endParaRPr>
          </a:p>
          <a:p>
            <a:pPr lvl="1"/>
            <a:r>
              <a:rPr lang="en-IN" sz="2600" dirty="0" smtClean="0">
                <a:solidFill>
                  <a:schemeClr val="accent1"/>
                </a:solidFill>
              </a:rPr>
              <a:t>Semi structured Data																										</a:t>
            </a:r>
            <a:r>
              <a:rPr lang="en-IN" sz="1800" dirty="0" smtClean="0">
                <a:solidFill>
                  <a:schemeClr val="accent1"/>
                </a:solidFill>
              </a:rPr>
              <a:t>		Ex</a:t>
            </a:r>
            <a:r>
              <a:rPr lang="en-IN" sz="2200" dirty="0" smtClean="0">
                <a:solidFill>
                  <a:schemeClr val="accent1"/>
                </a:solidFill>
              </a:rPr>
              <a:t>:</a:t>
            </a:r>
            <a:r>
              <a:rPr lang="en-IN" sz="2200" dirty="0" smtClean="0"/>
              <a:t> </a:t>
            </a:r>
            <a:r>
              <a:rPr lang="en-IN" sz="2200" dirty="0" smtClean="0">
                <a:solidFill>
                  <a:schemeClr val="accent1"/>
                </a:solidFill>
              </a:rPr>
              <a:t>CSV but  XML and JSON documents are semi structured			documents														</a:t>
            </a:r>
          </a:p>
          <a:p>
            <a:pPr lvl="1"/>
            <a:r>
              <a:rPr lang="en-IN" sz="2600" dirty="0" smtClean="0">
                <a:solidFill>
                  <a:schemeClr val="accent1"/>
                </a:solidFill>
              </a:rPr>
              <a:t>Unstructured Data										</a:t>
            </a:r>
            <a:r>
              <a:rPr lang="en-IN" sz="2000" dirty="0" smtClean="0">
                <a:solidFill>
                  <a:schemeClr val="accent1"/>
                </a:solidFill>
              </a:rPr>
              <a:t>																		Ex</a:t>
            </a:r>
            <a:r>
              <a:rPr lang="en-IN" sz="2200" dirty="0" smtClean="0">
                <a:solidFill>
                  <a:schemeClr val="accent1"/>
                </a:solidFill>
              </a:rPr>
              <a:t>: e-mail messages, word processing documents, videos,	photos, audio files, presentations, </a:t>
            </a:r>
            <a:r>
              <a:rPr lang="en-IN" sz="2200" dirty="0" err="1" smtClean="0">
                <a:solidFill>
                  <a:schemeClr val="accent1"/>
                </a:solidFill>
              </a:rPr>
              <a:t>webpages</a:t>
            </a:r>
            <a:r>
              <a:rPr lang="en-IN" sz="2200" dirty="0" smtClean="0">
                <a:solidFill>
                  <a:schemeClr val="accent1"/>
                </a:solidFill>
              </a:rPr>
              <a:t> and many other</a:t>
            </a:r>
            <a:r>
              <a:rPr lang="en-IN" sz="2400" dirty="0" smtClean="0">
                <a:solidFill>
                  <a:schemeClr val="accent1"/>
                </a:solidFill>
              </a:rPr>
              <a:t> </a:t>
            </a:r>
            <a:endParaRPr lang="en-IN" sz="28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STATEMENT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48616" name="Content Placeholder 2"/>
          <p:cNvSpPr txBox="1"/>
          <p:nvPr/>
        </p:nvSpPr>
        <p:spPr>
          <a:xfrm>
            <a:off x="677334" y="1619793"/>
            <a:ext cx="8596668" cy="442156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 number of products are available on online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Searching for required products on e-commerce website is very difficult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0" lang="en-IN" sz="18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97154" name="Picture 2" descr="Image result for online products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0686" y="2931280"/>
            <a:ext cx="6688184" cy="3743839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9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533400" y="850900"/>
            <a:ext cx="8763000" cy="1028700"/>
          </a:xfrm>
          <a:prstGeom prst="rect">
            <a:avLst/>
          </a:prstGeom>
        </p:spPr>
        <p:txBody>
          <a:bodyPr lIns="0" rIns="0">
            <a:normAutofit fontScale="975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Big Data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EveryWhere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!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50900" y="1465943"/>
            <a:ext cx="8763000" cy="56206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Lots of data is being collected 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warehoused 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data, e-commerce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purchases at department/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grocery stores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Bank/Credit Card 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transactions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Social Network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5742010"/>
              </p:ext>
            </p:extLst>
          </p:nvPr>
        </p:nvGraphicFramePr>
        <p:xfrm>
          <a:off x="7721600" y="3581400"/>
          <a:ext cx="2146300" cy="2341562"/>
        </p:xfrm>
        <a:graphic>
          <a:graphicData uri="http://schemas.openxmlformats.org/presentationml/2006/ole">
            <p:oleObj spid="_x0000_s1026" name="VISIO" r:id="rId3" imgW="2142744" imgH="2343912" progId="">
              <p:embed/>
            </p:oleObj>
          </a:graphicData>
        </a:graphic>
      </p:graphicFrame>
      <p:pic>
        <p:nvPicPr>
          <p:cNvPr id="5" name="Picture 5" descr="story-3dimensional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8475" y="2336800"/>
            <a:ext cx="196532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444861"/>
              </p:ext>
            </p:extLst>
          </p:nvPr>
        </p:nvGraphicFramePr>
        <p:xfrm>
          <a:off x="9007475" y="3032125"/>
          <a:ext cx="685800" cy="681037"/>
        </p:xfrm>
        <a:graphic>
          <a:graphicData uri="http://schemas.openxmlformats.org/presentationml/2006/ole">
            <p:oleObj spid="_x0000_s1027" name="VISIO" r:id="rId5" imgW="617220" imgH="615696" progId="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414651"/>
              </p:ext>
            </p:extLst>
          </p:nvPr>
        </p:nvGraphicFramePr>
        <p:xfrm>
          <a:off x="8026400" y="3903662"/>
          <a:ext cx="685800" cy="563563"/>
        </p:xfrm>
        <a:graphic>
          <a:graphicData uri="http://schemas.openxmlformats.org/presentationml/2006/ole">
            <p:oleObj spid="_x0000_s1028" name="VISIO" r:id="rId6" imgW="806196" imgH="662940" progId="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7895407"/>
              </p:ext>
            </p:extLst>
          </p:nvPr>
        </p:nvGraphicFramePr>
        <p:xfrm>
          <a:off x="6121400" y="4165600"/>
          <a:ext cx="1485900" cy="1558925"/>
        </p:xfrm>
        <a:graphic>
          <a:graphicData uri="http://schemas.openxmlformats.org/presentationml/2006/ole">
            <p:oleObj spid="_x0000_s1029" name="VISIO" r:id="rId7" imgW="1661160" imgH="174802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8700" y="342900"/>
            <a:ext cx="8229600" cy="10747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much data?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3900" y="1320800"/>
            <a:ext cx="8534400" cy="44243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Google processes 20 PB a day (2008)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Wayback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Machine has 3 PB + 100 TB/month (3/2009)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Facebook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2.5 PB of user data + 15 TB/day (4/2009)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eBay has 6.5 PB of user data + 50 TB/day (5/2009)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CERN’s Large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Hydron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Collider (LHC) generates 15 PB a year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5" descr="bill_gates_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127500"/>
            <a:ext cx="31400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6515100" y="4864100"/>
            <a:ext cx="2362200" cy="990600"/>
          </a:xfrm>
          <a:prstGeom prst="wedgeRoundRectCallout">
            <a:avLst>
              <a:gd name="adj1" fmla="val -76861"/>
              <a:gd name="adj2" fmla="val 55972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640K</a:t>
            </a:r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</a:rPr>
              <a:t>ought to be enough for anybody.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3"/>
          <p:cNvSpPr>
            <a:spLocks noGrp="1"/>
          </p:cNvSpPr>
          <p:nvPr>
            <p:ph type="title"/>
          </p:nvPr>
        </p:nvSpPr>
        <p:spPr>
          <a:xfrm>
            <a:off x="677334" y="757646"/>
            <a:ext cx="8596668" cy="155447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i="1" dirty="0" smtClean="0"/>
              <a:t>	 BIG DATA TO BIG VALUE</a:t>
            </a:r>
            <a:br>
              <a:rPr lang="en-IN" sz="3200" i="1" dirty="0" smtClean="0"/>
            </a:br>
            <a:r>
              <a:rPr lang="en-IN" sz="3200" i="1" dirty="0" smtClean="0"/>
              <a:t>          </a:t>
            </a:r>
            <a:endParaRPr lang="en-IN" sz="3200" i="1" dirty="0"/>
          </a:p>
        </p:txBody>
      </p:sp>
      <p:pic>
        <p:nvPicPr>
          <p:cNvPr id="2097153" name="Picture 2" descr="E:\Softwares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1025" y="2495006"/>
            <a:ext cx="7587844" cy="3383281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“Big Data” a “Big Value”?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79406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Government	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Obama</a:t>
            </a:r>
            <a:r>
              <a:rPr lang="en-US" dirty="0" smtClean="0">
                <a:solidFill>
                  <a:schemeClr val="accent1"/>
                </a:solidFill>
              </a:rPr>
              <a:t> administration announced “big data” initiative 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Many different big data programs launched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Private Sector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  <a:latin typeface="Arial" charset="0"/>
              </a:rPr>
              <a:t>Walmart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 handles more than 1 million customer transactions every hour, which is imported into databases estimated to contain more than 2.5 </a:t>
            </a:r>
            <a:r>
              <a:rPr lang="en-US" dirty="0" err="1" smtClean="0">
                <a:solidFill>
                  <a:schemeClr val="accent1"/>
                </a:solidFill>
                <a:latin typeface="Arial" charset="0"/>
              </a:rPr>
              <a:t>petabytes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 of data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  <a:latin typeface="Arial" charset="0"/>
              </a:rPr>
              <a:t>Facebook</a:t>
            </a:r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 handles 40 billion photos from its user base.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Falcon Credit Card Fraud Detection System protects 2.1 billion active accounts world-wide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Science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 Large Synoptic Survey Telescope will generate  140 Terabyte of data every 5 days.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Biomedical computation like decoding human Genome &amp; personalized medicine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Arial" charset="0"/>
              </a:rPr>
              <a:t>Social science revolution……</a:t>
            </a:r>
          </a:p>
          <a:p>
            <a:pPr lvl="1">
              <a:buNone/>
            </a:pPr>
            <a:endParaRPr lang="en-US" dirty="0" smtClean="0">
              <a:solidFill>
                <a:schemeClr val="accent1"/>
              </a:solidFill>
              <a:latin typeface="Arial" charset="0"/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548</Words>
  <Application>Microsoft Office PowerPoint</Application>
  <PresentationFormat>Custom</PresentationFormat>
  <Paragraphs>204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Facet</vt:lpstr>
      <vt:lpstr>VISIO</vt:lpstr>
      <vt:lpstr>BIG DATA</vt:lpstr>
      <vt:lpstr>OVERVIEW</vt:lpstr>
      <vt:lpstr>Slide 3</vt:lpstr>
      <vt:lpstr>TYPES OF BIG DATA</vt:lpstr>
      <vt:lpstr>Slide 5</vt:lpstr>
      <vt:lpstr>Slide 6</vt:lpstr>
      <vt:lpstr>Slide 7</vt:lpstr>
      <vt:lpstr>  BIG DATA TO BIG VALUE           </vt:lpstr>
      <vt:lpstr>Why is “Big Data” a “Big Value”?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Storage Capacity</vt:lpstr>
      <vt:lpstr>PROS &amp; CONS</vt:lpstr>
      <vt:lpstr>HADOOP  Hadoop is an open source distributed processing framework that manages data processing and storage for big data applications running in clustered systems.</vt:lpstr>
      <vt:lpstr>Slide 23</vt:lpstr>
      <vt:lpstr>Slide 24</vt:lpstr>
      <vt:lpstr>CONCLUSION</vt:lpstr>
      <vt:lpstr>References:</vt:lpstr>
      <vt:lpstr>           Thank You…</vt:lpstr>
      <vt:lpstr>      Any Queries..???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ANALYTICS ON                                                        RECOMMENDATION  SYSTEM</dc:title>
  <dc:creator>Yaswanth Reddy</dc:creator>
  <cp:lastModifiedBy>Windows User</cp:lastModifiedBy>
  <cp:revision>57</cp:revision>
  <dcterms:created xsi:type="dcterms:W3CDTF">2018-03-26T02:33:12Z</dcterms:created>
  <dcterms:modified xsi:type="dcterms:W3CDTF">2020-12-23T07:52:46Z</dcterms:modified>
</cp:coreProperties>
</file>