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25"/>
  </p:notesMasterIdLst>
  <p:handoutMasterIdLst>
    <p:handoutMasterId r:id="rId26"/>
  </p:handoutMasterIdLst>
  <p:sldIdLst>
    <p:sldId id="317" r:id="rId2"/>
    <p:sldId id="279" r:id="rId3"/>
    <p:sldId id="280" r:id="rId4"/>
    <p:sldId id="304" r:id="rId5"/>
    <p:sldId id="305" r:id="rId6"/>
    <p:sldId id="284" r:id="rId7"/>
    <p:sldId id="306" r:id="rId8"/>
    <p:sldId id="307" r:id="rId9"/>
    <p:sldId id="308" r:id="rId10"/>
    <p:sldId id="309" r:id="rId11"/>
    <p:sldId id="310" r:id="rId12"/>
    <p:sldId id="292" r:id="rId13"/>
    <p:sldId id="311" r:id="rId14"/>
    <p:sldId id="312" r:id="rId15"/>
    <p:sldId id="294" r:id="rId16"/>
    <p:sldId id="295" r:id="rId17"/>
    <p:sldId id="313" r:id="rId18"/>
    <p:sldId id="314" r:id="rId19"/>
    <p:sldId id="315" r:id="rId20"/>
    <p:sldId id="316" r:id="rId21"/>
    <p:sldId id="301" r:id="rId22"/>
    <p:sldId id="302" r:id="rId23"/>
    <p:sldId id="30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swanth Reddy" initials="YR" lastIdx="1" clrIdx="0">
    <p:extLst>
      <p:ext uri="{19B8F6BF-5375-455C-9EA6-DF929625EA0E}">
        <p15:presenceInfo xmlns:p15="http://schemas.microsoft.com/office/powerpoint/2012/main" xmlns="" userId="2c42d128f3dd34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749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4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E0B6FB3-BF4A-4D3E-B729-0318CCDA81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D214E81-1A49-4010-B465-21A4AE54B0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AED40-1F03-43BD-B15C-71043438E776}" type="datetimeFigureOut">
              <a:rPr lang="en-IN" smtClean="0"/>
              <a:pPr/>
              <a:t>25-02-2021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B900B47-7470-425C-8542-79AF663EDD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7231A9D-E745-42BC-A0D2-C0064BF42E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FC04-37EA-45E3-B631-59F2EB96B3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7125232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777C2-F7FE-4260-A51E-122052DB874B}" type="datetimeFigureOut">
              <a:rPr lang="en-IN" smtClean="0"/>
              <a:pPr/>
              <a:t>25-02-2021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2CC8C-8D2A-4421-8176-1B22BF6618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721930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5070-1075-4A46-891D-D8BE0C371DA1}" type="datetimeFigureOut">
              <a:rPr lang="en-IN" smtClean="0"/>
              <a:pPr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2627-E6E4-4AE2-87DA-CEBE4298D2D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8209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5070-1075-4A46-891D-D8BE0C371DA1}" type="datetimeFigureOut">
              <a:rPr lang="en-IN" smtClean="0"/>
              <a:pPr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2627-E6E4-4AE2-87DA-CEBE4298D2D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5686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5070-1075-4A46-891D-D8BE0C371DA1}" type="datetimeFigureOut">
              <a:rPr lang="en-IN" smtClean="0"/>
              <a:pPr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2627-E6E4-4AE2-87DA-CEBE4298D2D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8591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5070-1075-4A46-891D-D8BE0C371DA1}" type="datetimeFigureOut">
              <a:rPr lang="en-IN" smtClean="0"/>
              <a:pPr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2627-E6E4-4AE2-87DA-CEBE4298D2D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64859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5070-1075-4A46-891D-D8BE0C371DA1}" type="datetimeFigureOut">
              <a:rPr lang="en-IN" smtClean="0"/>
              <a:pPr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2627-E6E4-4AE2-87DA-CEBE4298D2D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665613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5070-1075-4A46-891D-D8BE0C371DA1}" type="datetimeFigureOut">
              <a:rPr lang="en-IN" smtClean="0"/>
              <a:pPr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2627-E6E4-4AE2-87DA-CEBE4298D2D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81935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5070-1075-4A46-891D-D8BE0C371DA1}" type="datetimeFigureOut">
              <a:rPr lang="en-IN" smtClean="0"/>
              <a:pPr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2627-E6E4-4AE2-87DA-CEBE4298D2D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73533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5070-1075-4A46-891D-D8BE0C371DA1}" type="datetimeFigureOut">
              <a:rPr lang="en-IN" smtClean="0"/>
              <a:pPr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2627-E6E4-4AE2-87DA-CEBE4298D2D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8201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5070-1075-4A46-891D-D8BE0C371DA1}" type="datetimeFigureOut">
              <a:rPr lang="en-IN" smtClean="0"/>
              <a:pPr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2627-E6E4-4AE2-87DA-CEBE4298D2D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3721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5070-1075-4A46-891D-D8BE0C371DA1}" type="datetimeFigureOut">
              <a:rPr lang="en-IN" smtClean="0"/>
              <a:pPr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2627-E6E4-4AE2-87DA-CEBE4298D2D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9968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5070-1075-4A46-891D-D8BE0C371DA1}" type="datetimeFigureOut">
              <a:rPr lang="en-IN" smtClean="0"/>
              <a:pPr/>
              <a:t>25-02-2021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2627-E6E4-4AE2-87DA-CEBE4298D2D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7149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5070-1075-4A46-891D-D8BE0C371DA1}" type="datetimeFigureOut">
              <a:rPr lang="en-IN" smtClean="0"/>
              <a:pPr/>
              <a:t>25-02-2021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2627-E6E4-4AE2-87DA-CEBE4298D2D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8164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5070-1075-4A46-891D-D8BE0C371DA1}" type="datetimeFigureOut">
              <a:rPr lang="en-IN" smtClean="0"/>
              <a:pPr/>
              <a:t>25-02-2021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2627-E6E4-4AE2-87DA-CEBE4298D2D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6450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5070-1075-4A46-891D-D8BE0C371DA1}" type="datetimeFigureOut">
              <a:rPr lang="en-IN" smtClean="0"/>
              <a:pPr/>
              <a:t>25-02-2021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2627-E6E4-4AE2-87DA-CEBE4298D2D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435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5070-1075-4A46-891D-D8BE0C371DA1}" type="datetimeFigureOut">
              <a:rPr lang="en-IN" smtClean="0"/>
              <a:pPr/>
              <a:t>25-02-2021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2627-E6E4-4AE2-87DA-CEBE4298D2D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4921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5070-1075-4A46-891D-D8BE0C371DA1}" type="datetimeFigureOut">
              <a:rPr lang="en-IN" smtClean="0"/>
              <a:pPr/>
              <a:t>25-02-2021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2627-E6E4-4AE2-87DA-CEBE4298D2D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424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B5070-1075-4A46-891D-D8BE0C371DA1}" type="datetimeFigureOut">
              <a:rPr lang="en-IN" smtClean="0"/>
              <a:pPr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7D2627-E6E4-4AE2-87DA-CEBE4298D2D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245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22960" y="274320"/>
            <a:ext cx="8804366" cy="1018903"/>
          </a:xfrm>
        </p:spPr>
        <p:txBody>
          <a:bodyPr/>
          <a:lstStyle/>
          <a:p>
            <a:pPr algn="l"/>
            <a:r>
              <a:rPr lang="en-IN" sz="3200" dirty="0" smtClean="0"/>
              <a:t>College Name</a:t>
            </a:r>
            <a:endParaRPr lang="en-IN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07067" y="5316583"/>
            <a:ext cx="7766936" cy="1541417"/>
          </a:xfrm>
        </p:spPr>
        <p:txBody>
          <a:bodyPr>
            <a:normAutofit/>
          </a:bodyPr>
          <a:lstStyle/>
          <a:p>
            <a:pPr algn="ctr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Topic : </a:t>
            </a:r>
            <a:r>
              <a:rPr lang="en-IN" sz="2400" smtClean="0">
                <a:solidFill>
                  <a:schemeClr val="accent1">
                    <a:lumMod val="75000"/>
                  </a:schemeClr>
                </a:solidFill>
              </a:rPr>
              <a:t>BIG </a:t>
            </a:r>
            <a:r>
              <a:rPr lang="en-IN" sz="2400" smtClean="0">
                <a:solidFill>
                  <a:schemeClr val="accent1">
                    <a:lumMod val="75000"/>
                  </a:schemeClr>
                </a:solidFill>
              </a:rPr>
              <a:t>DATA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IS RECOMMENDATION SYSTEM???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7334" y="1724297"/>
            <a:ext cx="8596668" cy="43170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 FILTERING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4" descr="Image result for WHAT IS RECOMMENDATION SYSTEM">
            <a:extLst>
              <a:ext uri="{FF2B5EF4-FFF2-40B4-BE49-F238E27FC236}">
                <a16:creationId xmlns:a16="http://schemas.microsoft.com/office/drawing/2014/main" xmlns="" id="{5ADB54D4-675B-45AF-AEAC-E7102B318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6389" y="2730137"/>
            <a:ext cx="8569234" cy="389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DATASET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7334" y="1685109"/>
            <a:ext cx="8596668" cy="435625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DATASET COLLECTED FROM MOVIELENSE WEBSITE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IN" sz="2400" b="0" i="0" u="none" strike="noStrike" kern="1200" cap="none" spc="0" normalizeH="0" baseline="0" noProof="0" smtClean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B5574E7-0942-4604-8086-AF7110A59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1073" y="2651761"/>
            <a:ext cx="8660675" cy="4036422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solidFill>
                  <a:srgbClr val="92D050"/>
                </a:solidFill>
              </a:rPr>
              <a:t>USING TECHNOLOGIES</a:t>
            </a:r>
          </a:p>
          <a:p>
            <a:r>
              <a:rPr lang="en-IN" sz="2400" dirty="0" smtClean="0">
                <a:solidFill>
                  <a:srgbClr val="92D050"/>
                </a:solidFill>
              </a:rPr>
              <a:t>HADOOP</a:t>
            </a:r>
          </a:p>
          <a:p>
            <a:r>
              <a:rPr lang="en-IN" sz="2400" dirty="0" smtClean="0">
                <a:solidFill>
                  <a:srgbClr val="92D050"/>
                </a:solidFill>
              </a:rPr>
              <a:t>R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rgbClr val="92D050"/>
                </a:solidFill>
              </a:rPr>
              <a:t>R PACKAGES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92D050"/>
                </a:solidFill>
              </a:rPr>
              <a:t>RECOMMENDERLAB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92D050"/>
                </a:solidFill>
              </a:rPr>
              <a:t>GGPLOT2</a:t>
            </a:r>
          </a:p>
          <a:p>
            <a:endParaRPr lang="en-IN" sz="2400" dirty="0"/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>
            <a:normAutofit fontScale="675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METHOD</a:t>
            </a:r>
            <a:br>
              <a:rPr kumimoji="0" lang="en-I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I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I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ARE USING USER BASED COLLABORATIVE METHOD(UBCF)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Image result for user based collaborative filtering">
            <a:extLst>
              <a:ext uri="{FF2B5EF4-FFF2-40B4-BE49-F238E27FC236}">
                <a16:creationId xmlns:a16="http://schemas.microsoft.com/office/drawing/2014/main" xmlns="" id="{43D9D307-FCBB-4041-B6FC-88ED8831E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5577" y="2965269"/>
            <a:ext cx="8399417" cy="364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77334" y="783770"/>
            <a:ext cx="8596668" cy="114662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COSINE SIMILARITY METHOD 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table">
            <a:extLst>
              <a:ext uri="{FF2B5EF4-FFF2-40B4-BE49-F238E27FC236}">
                <a16:creationId xmlns:a16="http://schemas.microsoft.com/office/drawing/2014/main" xmlns="" id="{27BEC8E8-945A-40D1-A55E-6EB346A37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74" y="2181497"/>
            <a:ext cx="8266892" cy="4088674"/>
          </a:xfrm>
          <a:prstGeom prst="rect">
            <a:avLst/>
          </a:prstGeom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53142"/>
            <a:ext cx="8596668" cy="1277257"/>
          </a:xfrm>
        </p:spPr>
        <p:txBody>
          <a:bodyPr/>
          <a:lstStyle/>
          <a:p>
            <a:r>
              <a:rPr lang="en-IN" dirty="0" smtClean="0"/>
              <a:t>CONTINUE…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000" dirty="0" smtClean="0"/>
              <a:t>REWRITE THE ABOVE TABLE AS A USER-ITEM RATINGS DATA IN A MATRIX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In the above table  both m1 and m2 have been rated        by users u2 and u3.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Create two item-vectors v1 for item m1 and v2 for item m2 in the use space of (u2,u3) and then find cosine angles between vectors.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A zero angle or overlapping vectors with cosine value 1 means total similarity and an angle of 90 degrees mean cosine of 0, no similarity.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Thus, two item vectors be:</a:t>
            </a:r>
          </a:p>
          <a:p>
            <a:r>
              <a:rPr lang="en-US" sz="2000" dirty="0" smtClean="0"/>
              <a:t>                       	 V1=5u2+3u3</a:t>
            </a:r>
          </a:p>
          <a:p>
            <a:r>
              <a:rPr lang="en-US" sz="2000" dirty="0" smtClean="0"/>
              <a:t>			               V2=3u2+3u3</a:t>
            </a:r>
            <a:endParaRPr lang="en-IN" sz="2000" dirty="0" smtClean="0"/>
          </a:p>
          <a:p>
            <a:endParaRPr lang="en-IN" sz="2000" dirty="0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cosine similarity between v1&amp;v2 :</a:t>
            </a:r>
          </a:p>
          <a:p>
            <a:pPr>
              <a:buNone/>
            </a:pPr>
            <a:r>
              <a:rPr lang="en-US" dirty="0" smtClean="0"/>
              <a:t>Cos(v1,v2)=[(5*3+3*3)/</a:t>
            </a:r>
            <a:r>
              <a:rPr lang="en-US" dirty="0" err="1" smtClean="0"/>
              <a:t>sqrt</a:t>
            </a:r>
            <a:r>
              <a:rPr lang="en-US" dirty="0" smtClean="0"/>
              <a:t>((25+9)*(9+9 ))]= 0.76</a:t>
            </a:r>
          </a:p>
          <a:p>
            <a:r>
              <a:rPr lang="en-US" dirty="0" smtClean="0"/>
              <a:t>Similarly calculate for m1&amp;m3, we consider u1&amp;u3 who rated both these items.</a:t>
            </a:r>
          </a:p>
          <a:p>
            <a:pPr>
              <a:buNone/>
            </a:pPr>
            <a:r>
              <a:rPr lang="en-US" dirty="0" smtClean="0"/>
              <a:t>    v1=2u1+3u3</a:t>
            </a:r>
          </a:p>
          <a:p>
            <a:pPr>
              <a:buNone/>
            </a:pPr>
            <a:r>
              <a:rPr lang="en-US" dirty="0" smtClean="0"/>
              <a:t>    v3=3u1+1u3</a:t>
            </a:r>
          </a:p>
          <a:p>
            <a:pPr>
              <a:buNone/>
            </a:pPr>
            <a:r>
              <a:rPr lang="en-US" dirty="0" smtClean="0"/>
              <a:t>Cos(v1,v3)=[(2*3+3*1)/</a:t>
            </a:r>
            <a:r>
              <a:rPr lang="en-US" dirty="0" err="1" smtClean="0"/>
              <a:t>sqrt</a:t>
            </a:r>
            <a:r>
              <a:rPr lang="en-US" dirty="0" smtClean="0"/>
              <a:t>((4+9)*(9+1))]= 0.78</a:t>
            </a:r>
          </a:p>
          <a:p>
            <a:r>
              <a:rPr lang="en-US" dirty="0" smtClean="0"/>
              <a:t>Item m2&amp;m3 using users u3&amp;u4. The two item-vectors would be: </a:t>
            </a:r>
          </a:p>
          <a:p>
            <a:pPr>
              <a:buNone/>
            </a:pPr>
            <a:r>
              <a:rPr lang="en-US" dirty="0" smtClean="0"/>
              <a:t>   v2=3u3+2u4</a:t>
            </a:r>
          </a:p>
          <a:p>
            <a:pPr>
              <a:buNone/>
            </a:pPr>
            <a:r>
              <a:rPr lang="en-US" dirty="0" smtClean="0"/>
              <a:t>   v3=1u3+2u4</a:t>
            </a:r>
          </a:p>
          <a:p>
            <a:pPr>
              <a:buNone/>
            </a:pPr>
            <a:r>
              <a:rPr lang="en-US" dirty="0" smtClean="0"/>
              <a:t>Cos(v2,v3)=[(3*1+2*2)/</a:t>
            </a:r>
            <a:r>
              <a:rPr lang="en-US" dirty="0" err="1" smtClean="0"/>
              <a:t>sqrt</a:t>
            </a:r>
            <a:r>
              <a:rPr lang="en-US" dirty="0" smtClean="0"/>
              <a:t>((9+4)*(1+4))]= 0.86</a:t>
            </a:r>
          </a:p>
          <a:p>
            <a:r>
              <a:rPr lang="en-US" dirty="0" smtClean="0"/>
              <a:t>Now the complete item-to-item similarity matrix as follows: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77334" y="352697"/>
            <a:ext cx="8596668" cy="157770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CONTINUE...</a:t>
            </a:r>
            <a:br>
              <a:rPr kumimoji="0" lang="en-I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7334" y="3304903"/>
            <a:ext cx="8596668" cy="33963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each user , we next predict his ratings for items he ha s not rated.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calculate rating for user u1 in case of item m2.To weigh this the just-calculated similarity between target item and other items that user had already rated, the weighing factor is rating.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further scale this weighted sum with the sum of similarity-measures so the calculated rating remain within predefined.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item m2 for user u1 will be calculated  suing similarity between (m2,m1)&amp;(m1,m3) weighted by respective rating for m1 and m3.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Rating=(2*0.76+3*0.86)/(0.76+0.86) = 2.53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IN" sz="18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xmlns="" id="{01DFF687-F8C9-47E9-92DD-13BA2993F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22" y="1214846"/>
            <a:ext cx="8266892" cy="1859660"/>
          </a:xfrm>
          <a:prstGeom prst="rect">
            <a:avLst/>
          </a:prstGeom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77334" y="444137"/>
            <a:ext cx="8596668" cy="14862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RESULT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xmlns="" id="{D4F1278F-3509-4C54-834C-9081BEB10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0080" y="1489166"/>
            <a:ext cx="9069151" cy="4467497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VISUALIZATION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xmlns="" id="{C312FA0A-3E8C-43BD-9641-B259A9E9C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9789" y="1642702"/>
            <a:ext cx="8253584" cy="48502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757646"/>
            <a:ext cx="8596668" cy="1554479"/>
          </a:xfrm>
        </p:spPr>
        <p:txBody>
          <a:bodyPr>
            <a:normAutofit/>
          </a:bodyPr>
          <a:lstStyle/>
          <a:p>
            <a:r>
              <a:rPr lang="en-IN" sz="5400" b="1" i="1" dirty="0" smtClean="0"/>
              <a:t>	 BIG DATA</a:t>
            </a:r>
            <a:endParaRPr lang="en-IN" sz="5400" b="1" i="1" dirty="0"/>
          </a:p>
        </p:txBody>
      </p:sp>
      <p:pic>
        <p:nvPicPr>
          <p:cNvPr id="1026" name="Picture 2" descr="E:\Softwares\imag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1025" y="2495006"/>
            <a:ext cx="7587844" cy="3383281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CONTINUE..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Content Placeholder 9">
            <a:extLst>
              <a:ext uri="{FF2B5EF4-FFF2-40B4-BE49-F238E27FC236}">
                <a16:creationId xmlns:a16="http://schemas.microsoft.com/office/drawing/2014/main" xmlns="" id="{2EECD203-6D57-4E2F-B17D-6D5B37715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5761" y="1930400"/>
            <a:ext cx="4650376" cy="4430642"/>
          </a:xfrm>
          <a:prstGeom prst="rect">
            <a:avLst/>
          </a:prstGeom>
        </p:spPr>
      </p:pic>
      <p:pic>
        <p:nvPicPr>
          <p:cNvPr id="4" name="Content Placeholder 11">
            <a:extLst>
              <a:ext uri="{FF2B5EF4-FFF2-40B4-BE49-F238E27FC236}">
                <a16:creationId xmlns:a16="http://schemas.microsoft.com/office/drawing/2014/main" xmlns="" id="{CA10AF77-F75B-4705-85B8-7835C467C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88383" y="1815737"/>
            <a:ext cx="4369644" cy="4428309"/>
          </a:xfrm>
          <a:prstGeom prst="rect">
            <a:avLst/>
          </a:prstGeom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solidFill>
                  <a:srgbClr val="92D050"/>
                </a:solidFill>
              </a:rPr>
              <a:t>WE PREDICT THE TOP n MOVIES FROM A MOVIELENSE DATA SET. </a:t>
            </a:r>
            <a:endParaRPr lang="en-IN" sz="2400" smtClean="0">
              <a:solidFill>
                <a:srgbClr val="92D050"/>
              </a:solidFill>
            </a:endParaRPr>
          </a:p>
          <a:p>
            <a:r>
              <a:rPr lang="en-IN" sz="2400" smtClean="0">
                <a:solidFill>
                  <a:srgbClr val="92D050"/>
                </a:solidFill>
              </a:rPr>
              <a:t>SO </a:t>
            </a:r>
            <a:r>
              <a:rPr lang="en-IN" sz="2400" dirty="0" smtClean="0">
                <a:solidFill>
                  <a:srgbClr val="92D050"/>
                </a:solidFill>
              </a:rPr>
              <a:t>THAT WE CAN RECOMMEND THIS MOVIE TO OTHER PERSONS</a:t>
            </a:r>
          </a:p>
          <a:p>
            <a:endParaRPr lang="en-IN" sz="2400" dirty="0"/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09897" y="1711234"/>
            <a:ext cx="8464731" cy="2024743"/>
          </a:xfrm>
        </p:spPr>
        <p:txBody>
          <a:bodyPr/>
          <a:lstStyle/>
          <a:p>
            <a:r>
              <a:rPr lang="en-IN" sz="6000" dirty="0" smtClean="0"/>
              <a:t>           </a:t>
            </a:r>
            <a:r>
              <a:rPr lang="en-IN" sz="6600" dirty="0" smtClean="0"/>
              <a:t>Thank</a:t>
            </a:r>
            <a:r>
              <a:rPr lang="en-IN" sz="6000" dirty="0" smtClean="0"/>
              <a:t> You…</a:t>
            </a:r>
            <a:endParaRPr lang="en-IN" sz="6000" dirty="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828800"/>
            <a:ext cx="9274629" cy="1632857"/>
          </a:xfrm>
        </p:spPr>
        <p:txBody>
          <a:bodyPr/>
          <a:lstStyle/>
          <a:p>
            <a:r>
              <a:rPr lang="en-IN" dirty="0" smtClean="0"/>
              <a:t>						</a:t>
            </a:r>
            <a:r>
              <a:rPr lang="en-IN" sz="5400" dirty="0" smtClean="0"/>
              <a:t>Any Queries..???</a:t>
            </a:r>
            <a:endParaRPr lang="en-IN" sz="5400" dirty="0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609600"/>
            <a:ext cx="8268162" cy="1320800"/>
          </a:xfrm>
        </p:spPr>
        <p:txBody>
          <a:bodyPr/>
          <a:lstStyle/>
          <a:p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650" y="2160589"/>
            <a:ext cx="8307351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92D050"/>
                </a:solidFill>
              </a:rPr>
              <a:t>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92D050"/>
                </a:solidFill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92D050"/>
                </a:solidFill>
              </a:rPr>
              <a:t>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92D050"/>
                </a:solidFill>
              </a:rPr>
              <a:t>ALGORITHM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92D050"/>
                </a:solidFill>
              </a:rPr>
              <a:t>IMPLEMENTATION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92D050"/>
                </a:solidFill>
              </a:rPr>
              <a:t>RESULT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92D050"/>
                </a:solidFill>
              </a:rPr>
              <a:t>CONCLUSION</a:t>
            </a:r>
          </a:p>
          <a:p>
            <a:endParaRPr lang="en-IN" sz="24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 STATEMENT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7334" y="1619793"/>
            <a:ext cx="8596668" cy="442156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Large number of products are available on online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Searching for required products on e-commerce website is very difficult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IN" sz="18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Image result for online products images">
            <a:extLst>
              <a:ext uri="{FF2B5EF4-FFF2-40B4-BE49-F238E27FC236}">
                <a16:creationId xmlns:a16="http://schemas.microsoft.com/office/drawing/2014/main" xmlns="" id="{89462CD1-2DE5-4F66-B3C1-892C7BF4E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20686" y="2931280"/>
            <a:ext cx="6688184" cy="374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IS BIGDATA?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Image result for WHAT IS BIG DATA">
            <a:extLst>
              <a:ext uri="{FF2B5EF4-FFF2-40B4-BE49-F238E27FC236}">
                <a16:creationId xmlns:a16="http://schemas.microsoft.com/office/drawing/2014/main" xmlns="" id="{AD3F151E-85B3-46FF-A7DF-94448CCB4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43107" y="2630501"/>
            <a:ext cx="6970643" cy="400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HADOOP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>
                <a:solidFill>
                  <a:srgbClr val="92D050"/>
                </a:solidFill>
              </a:rPr>
              <a:t>WHY HADOOP?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92D050"/>
                </a:solidFill>
              </a:rPr>
              <a:t>LARGE STORAGE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92D050"/>
                </a:solidFill>
              </a:rPr>
              <a:t>HDFS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92D050"/>
                </a:solidFill>
              </a:rPr>
              <a:t>DISTRIBUTED COMPUTING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92D050"/>
                </a:solidFill>
              </a:rPr>
              <a:t>MAPREDUCE</a:t>
            </a:r>
          </a:p>
          <a:p>
            <a:endParaRPr lang="en-IN" sz="2800" dirty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hadoop">
            <a:extLst>
              <a:ext uri="{FF2B5EF4-FFF2-40B4-BE49-F238E27FC236}">
                <a16:creationId xmlns:a16="http://schemas.microsoft.com/office/drawing/2014/main" xmlns="" id="{75F93CD4-5F15-4891-9CF4-8535058F9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3367" y="591249"/>
            <a:ext cx="9152519" cy="546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HDFS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DISTRIBUTED FILE SYSTEM USED TO RUN ON COMMODITY HARDWAARE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Image result for HDFS">
            <a:extLst>
              <a:ext uri="{FF2B5EF4-FFF2-40B4-BE49-F238E27FC236}">
                <a16:creationId xmlns:a16="http://schemas.microsoft.com/office/drawing/2014/main" xmlns="" id="{0C063286-6BFB-4098-A3C2-0A796BE50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3750" y="3117355"/>
            <a:ext cx="8069438" cy="346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MAPREDUCE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Image result for mapreduce">
            <a:extLst>
              <a:ext uri="{FF2B5EF4-FFF2-40B4-BE49-F238E27FC236}">
                <a16:creationId xmlns:a16="http://schemas.microsoft.com/office/drawing/2014/main" xmlns="" id="{478FB1A3-6C4B-4B05-B7E0-E741F7141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3752" y="1654440"/>
            <a:ext cx="8825948" cy="463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265</TotalTime>
  <Words>412</Words>
  <Application>Microsoft Office PowerPoint</Application>
  <PresentationFormat>Custom</PresentationFormat>
  <Paragraphs>73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Facet</vt:lpstr>
      <vt:lpstr>College Name</vt:lpstr>
      <vt:lpstr>  BIG DATA</vt:lpstr>
      <vt:lpstr>OVERVIEW</vt:lpstr>
      <vt:lpstr>Slide 4</vt:lpstr>
      <vt:lpstr>Slide 5</vt:lpstr>
      <vt:lpstr>HADOOP</vt:lpstr>
      <vt:lpstr>Slide 7</vt:lpstr>
      <vt:lpstr>Slide 8</vt:lpstr>
      <vt:lpstr>Slide 9</vt:lpstr>
      <vt:lpstr>Slide 10</vt:lpstr>
      <vt:lpstr>Slide 11</vt:lpstr>
      <vt:lpstr>IMPLEMENTATION</vt:lpstr>
      <vt:lpstr>Slide 13</vt:lpstr>
      <vt:lpstr>Slide 14</vt:lpstr>
      <vt:lpstr>CONTINUE…</vt:lpstr>
      <vt:lpstr>CONTINUE…</vt:lpstr>
      <vt:lpstr>Slide 17</vt:lpstr>
      <vt:lpstr>Slide 18</vt:lpstr>
      <vt:lpstr>Slide 19</vt:lpstr>
      <vt:lpstr>Slide 20</vt:lpstr>
      <vt:lpstr>CONCLUSION</vt:lpstr>
      <vt:lpstr>           Thank You…</vt:lpstr>
      <vt:lpstr>      Any Queries..???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BIGDATA ANALYTICS ON                                                        RECOMMENDATION  SYSTEM</dc:title>
  <dc:creator>Yaswanth Reddy</dc:creator>
  <cp:lastModifiedBy>Windows User</cp:lastModifiedBy>
  <cp:revision>117</cp:revision>
  <dcterms:created xsi:type="dcterms:W3CDTF">2018-03-26T13:33:12Z</dcterms:created>
  <dcterms:modified xsi:type="dcterms:W3CDTF">2021-02-25T00:54:34Z</dcterms:modified>
</cp:coreProperties>
</file>