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61" r:id="rId2"/>
    <p:sldId id="284" r:id="rId3"/>
    <p:sldId id="283" r:id="rId4"/>
    <p:sldId id="263" r:id="rId5"/>
    <p:sldId id="286" r:id="rId6"/>
    <p:sldId id="264" r:id="rId7"/>
    <p:sldId id="265" r:id="rId8"/>
    <p:sldId id="287" r:id="rId9"/>
    <p:sldId id="288" r:id="rId10"/>
    <p:sldId id="289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91" r:id="rId19"/>
    <p:sldId id="292" r:id="rId20"/>
    <p:sldId id="293" r:id="rId21"/>
    <p:sldId id="285" r:id="rId22"/>
    <p:sldId id="282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trendmicro.com/trendlabs-security-intelligence/high-profile-mobile-apps-at-risk-due-to-three-year-old-vulnerability/" TargetMode="External"/><Relationship Id="rId13" Type="http://schemas.openxmlformats.org/officeDocument/2006/relationships/hyperlink" Target="http://krebsonsecurity.com/2016/02/iot-reality-smart-devices-dumb-defaults/" TargetMode="External"/><Relationship Id="rId3" Type="http://schemas.openxmlformats.org/officeDocument/2006/relationships/hyperlink" Target="https://securityintelligence.com/the-importance-of-ipv6-and-the-internet-of-things/" TargetMode="External"/><Relationship Id="rId7" Type="http://schemas.openxmlformats.org/officeDocument/2006/relationships/hyperlink" Target="http://blog.sec-consult.com/2015/11/house-of-keys-industry-wide-https.html" TargetMode="External"/><Relationship Id="rId12" Type="http://schemas.openxmlformats.org/officeDocument/2006/relationships/hyperlink" Target="http://blog.talosintel.com/2016/02/trane-iot.html" TargetMode="External"/><Relationship Id="rId2" Type="http://schemas.openxmlformats.org/officeDocument/2006/relationships/hyperlink" Target="http://www.utsystem.edu/offices/board-regents/uts165-standard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wasp.org/images/3/36/IoTTestingMethodology.pdf" TargetMode="External"/><Relationship Id="rId11" Type="http://schemas.openxmlformats.org/officeDocument/2006/relationships/hyperlink" Target="http://www.business.att.com/content/article/IoT-worldwide_regional_2014-2020-forecast.pdf" TargetMode="External"/><Relationship Id="rId5" Type="http://schemas.openxmlformats.org/officeDocument/2006/relationships/hyperlink" Target="https://www.owasp.org/images/7/71/Internet_of_Things_Top_Ten_2014-OWASP.pdf" TargetMode="External"/><Relationship Id="rId15" Type="http://schemas.openxmlformats.org/officeDocument/2006/relationships/image" Target="../media/image5.jpeg"/><Relationship Id="rId10" Type="http://schemas.openxmlformats.org/officeDocument/2006/relationships/hyperlink" Target="https://thenewstack.io/tutorial-prototyping-a-sensor-node-and-iot-gateway-with-arduino-and-raspberry-pi-part-1" TargetMode="External"/><Relationship Id="rId4" Type="http://schemas.openxmlformats.org/officeDocument/2006/relationships/hyperlink" Target="http://www.isaca.org/Knowledge-Center/Research/ResearchDeliverables/Pages/internet-of-things-risk-and-value-considerations.aspx" TargetMode="External"/><Relationship Id="rId9" Type="http://schemas.openxmlformats.org/officeDocument/2006/relationships/hyperlink" Target="http://www.rs-online.com/designspark/electronics/knowledge-item/eleven-internet-of-things-iot-protocols-you-need-to-know-about" TargetMode="External"/><Relationship Id="rId14" Type="http://schemas.openxmlformats.org/officeDocument/2006/relationships/hyperlink" Target="http://www.gsma.com/connectedliving/gsma-iot-security-guidelines-complete-document-s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DIKW_Pyram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1857370"/>
            <a:ext cx="6500858" cy="1357322"/>
          </a:xfrm>
        </p:spPr>
        <p:txBody>
          <a:bodyPr>
            <a:noAutofit/>
          </a:bodyPr>
          <a:lstStyle/>
          <a:p>
            <a:r>
              <a:rPr lang="en-IN" sz="6000" b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IN" sz="6000" b="1" dirty="0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INTERNET</a:t>
            </a:r>
            <a:br>
              <a:rPr lang="en-IN" sz="6000" b="1" dirty="0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IN" sz="6000" b="1" dirty="0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OF  THINGS   (</a:t>
            </a:r>
            <a:r>
              <a:rPr lang="en-IN" sz="6000" b="1" dirty="0" err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IN" sz="6000" b="1" dirty="0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)</a:t>
            </a:r>
            <a:endParaRPr lang="en-IN" sz="6000" b="1" dirty="0">
              <a:solidFill>
                <a:schemeClr val="tx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57172"/>
            <a:ext cx="6260905" cy="13573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objects: Make things that weren’t meant to talk to each other interact smartly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00246"/>
            <a:ext cx="6260906" cy="2555515"/>
          </a:xfrm>
        </p:spPr>
        <p:txBody>
          <a:bodyPr>
            <a:noAutofit/>
          </a:bodyPr>
          <a:lstStyle/>
          <a:p>
            <a:pPr lvl="1"/>
            <a:r>
              <a:rPr lang="en-US" sz="1600" dirty="0" smtClean="0"/>
              <a:t>Phone </a:t>
            </a:r>
            <a:r>
              <a:rPr lang="en-US" sz="1600" dirty="0" smtClean="0">
                <a:sym typeface="Wingdings" panose="05000000000000000000" pitchFamily="2" charset="2"/>
              </a:rPr>
              <a:t> Location detection, presence detection  Thermostat</a:t>
            </a:r>
            <a:endParaRPr lang="en-US" sz="1600" dirty="0" smtClean="0"/>
          </a:p>
          <a:p>
            <a:pPr lvl="1"/>
            <a:r>
              <a:rPr lang="en-US" sz="1600" dirty="0" smtClean="0"/>
              <a:t>Doorbell activation </a:t>
            </a:r>
            <a:r>
              <a:rPr lang="en-US" sz="1600" dirty="0" smtClean="0">
                <a:sym typeface="Wingdings" panose="05000000000000000000" pitchFamily="2" charset="2"/>
              </a:rPr>
              <a:t> CCTV takes picture Email + SMS + Tweet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Fire Alarm  Email + SMS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Security System CCTV  Email + SMS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Climate control   presence @ home &amp; weather forecast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Hot water tank 1   Hot water tank 2   our presence, weather forecast 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Dog CCTV + Email 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Weather notifications  email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965" y="1571618"/>
            <a:ext cx="8246070" cy="7143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Why we concerned about IOT?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8662" y="2428874"/>
            <a:ext cx="6000792" cy="243344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It’s just another computer, right?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All of the same issues we have with access control, vulnerability management, patching, monitoring, etc. 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Imagine your network with 1,000,000 more devices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Any compromised device is a foothold on the network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dirty="0"/>
          </a:p>
        </p:txBody>
      </p:sp>
      <p:pic>
        <p:nvPicPr>
          <p:cNvPr id="5" name="Picture 2" descr="E:\ppt'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786064"/>
            <a:ext cx="1933877" cy="15075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642924"/>
            <a:ext cx="6260905" cy="85725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The IOT Market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43056"/>
            <a:ext cx="3837283" cy="307183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Baskerville Old Face" panose="02020602080505020303" pitchFamily="18" charset="0"/>
              </a:rPr>
              <a:t>As of 2013, 9.1 billion IOT units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askerville Old Face" panose="02020602080505020303" pitchFamily="18" charset="0"/>
              </a:rPr>
              <a:t>Expected to grow to 28.1 billion IOT devices by 2020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askerville Old Face" panose="02020602080505020303" pitchFamily="18" charset="0"/>
              </a:rPr>
              <a:t>Revenue growth from $1.9 trillion in 2013 to $7.1 trillion in 2020</a:t>
            </a:r>
          </a:p>
          <a:p>
            <a:endParaRPr lang="en-IN" sz="2000" dirty="0"/>
          </a:p>
        </p:txBody>
      </p:sp>
      <p:pic>
        <p:nvPicPr>
          <p:cNvPr id="6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785932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7304"/>
            <a:ext cx="8246070" cy="7858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Attacking IOT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428874"/>
            <a:ext cx="5623232" cy="243344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Default, weak, and hardcoded credentials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Difficult to update firmware and OS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Lack of vendor support for repairing vulnerabilities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Vulnerable web interfaces (SQL injection, XSS)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Coding errors (buffer overflow)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Clear text protocols and unnecessary open ports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DOS / DDOS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Physical theft and tampering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1643056"/>
            <a:ext cx="2286016" cy="3061861"/>
          </a:xfrm>
          <a:prstGeom prst="rect">
            <a:avLst/>
          </a:prstGeom>
        </p:spPr>
      </p:pic>
      <p:pic>
        <p:nvPicPr>
          <p:cNvPr id="5" name="Picture 4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92342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Case Study: Trane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7304"/>
            <a:ext cx="6337613" cy="35719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Connected thermostat vulnerabilities detected by Cisco’s </a:t>
            </a:r>
            <a:r>
              <a:rPr lang="en-US" sz="2000" dirty="0" err="1" smtClean="0">
                <a:latin typeface="Baskerville Old Face" panose="02020602080505020303" pitchFamily="18" charset="0"/>
              </a:rPr>
              <a:t>Talos</a:t>
            </a:r>
            <a:r>
              <a:rPr lang="en-US" sz="2000" dirty="0" smtClean="0">
                <a:latin typeface="Baskerville Old Face" panose="02020602080505020303" pitchFamily="18" charset="0"/>
              </a:rPr>
              <a:t> group </a:t>
            </a:r>
          </a:p>
          <a:p>
            <a:pPr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      allowed foothold into network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12 months to publish fixes for 2 </a:t>
            </a:r>
          </a:p>
          <a:p>
            <a:pPr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       vulnerabilities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21 months to publish fix for </a:t>
            </a:r>
          </a:p>
          <a:p>
            <a:pPr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     1 vulnerability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Device owners may not be </a:t>
            </a:r>
          </a:p>
          <a:p>
            <a:pPr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      aware of fixes, or have the </a:t>
            </a:r>
          </a:p>
          <a:p>
            <a:pPr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      skill to install updates</a:t>
            </a:r>
          </a:p>
          <a:p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0" y="2815893"/>
            <a:ext cx="2786082" cy="2327607"/>
          </a:xfrm>
          <a:prstGeom prst="rect">
            <a:avLst/>
          </a:prstGeom>
        </p:spPr>
      </p:pic>
      <p:pic>
        <p:nvPicPr>
          <p:cNvPr id="7" name="Picture 6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5866"/>
            <a:ext cx="8246070" cy="9286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Case Study: Lessons Learned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14560"/>
            <a:ext cx="5623232" cy="2647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All software can contain vulnerabilities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Public not informed for months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Vendors may delay or ignore issues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Product lifecycles and end-of-support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anose="02020602080505020303" pitchFamily="18" charset="0"/>
              </a:rPr>
              <a:t>Patching IOT devices may not scale in large environments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2377439"/>
            <a:ext cx="3519601" cy="2308858"/>
          </a:xfrm>
          <a:prstGeom prst="rect">
            <a:avLst/>
          </a:prstGeom>
        </p:spPr>
      </p:pic>
      <p:pic>
        <p:nvPicPr>
          <p:cNvPr id="5" name="Picture 4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Threat  vs. Opportunity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7304"/>
            <a:ext cx="6123299" cy="2428893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If misunderstood and </a:t>
            </a:r>
            <a:r>
              <a:rPr lang="en-US" dirty="0" err="1" smtClean="0">
                <a:latin typeface="Baskerville Old Face" panose="02020602080505020303" pitchFamily="18" charset="0"/>
              </a:rPr>
              <a:t>misconfigured</a:t>
            </a:r>
            <a:r>
              <a:rPr lang="en-US" dirty="0" smtClean="0">
                <a:latin typeface="Baskerville Old Face" panose="02020602080505020303" pitchFamily="18" charset="0"/>
              </a:rPr>
              <a:t>, IOT poses risk to our data, privacy, and safety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If understood and secured, IOT will enhance communications, lifestyle, and delivery of services</a:t>
            </a:r>
          </a:p>
          <a:p>
            <a:endParaRPr lang="en-IN" dirty="0"/>
          </a:p>
        </p:txBody>
      </p:sp>
      <p:pic>
        <p:nvPicPr>
          <p:cNvPr id="6" name="Picture 5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28742"/>
            <a:ext cx="8246070" cy="9286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Challenges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428874"/>
            <a:ext cx="6266174" cy="24334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Global cooperation</a:t>
            </a:r>
          </a:p>
          <a:p>
            <a:pPr lvl="1"/>
            <a:r>
              <a:rPr lang="en-US" dirty="0" smtClean="0"/>
              <a:t>Proprietary and incompatible protocols</a:t>
            </a:r>
          </a:p>
          <a:p>
            <a:pPr lvl="1"/>
            <a:r>
              <a:rPr lang="en-US" dirty="0" smtClean="0"/>
              <a:t>Lack of APIs</a:t>
            </a:r>
          </a:p>
          <a:p>
            <a:pPr lvl="1"/>
            <a:r>
              <a:rPr lang="en-US" dirty="0" smtClean="0"/>
              <a:t>Example: Common external power supply</a:t>
            </a:r>
          </a:p>
          <a:p>
            <a:r>
              <a:rPr lang="en-US" dirty="0" smtClean="0"/>
              <a:t>Technological challenges</a:t>
            </a:r>
          </a:p>
          <a:p>
            <a:pPr lvl="1"/>
            <a:r>
              <a:rPr lang="en-US" dirty="0" smtClean="0"/>
              <a:t>Power usage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Communication mechanisms</a:t>
            </a:r>
          </a:p>
          <a:p>
            <a:r>
              <a:rPr lang="en-US" dirty="0" smtClean="0"/>
              <a:t>Ethics, control society, surveillance, consent and data driven life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851986"/>
          </a:xfrm>
        </p:spPr>
        <p:txBody>
          <a:bodyPr>
            <a:normAutofit/>
          </a:bodyPr>
          <a:lstStyle/>
          <a:p>
            <a:r>
              <a:rPr lang="en-IN" dirty="0" smtClean="0"/>
              <a:t>IOT Architecture</a:t>
            </a:r>
            <a:endParaRPr lang="en-IN" dirty="0"/>
          </a:p>
        </p:txBody>
      </p:sp>
      <p:pic>
        <p:nvPicPr>
          <p:cNvPr id="6147" name="Picture 3" descr="E:\ppt's\Untit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6"/>
            <a:ext cx="6643734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0180"/>
            <a:ext cx="8246070" cy="7143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hardware interface to “things” in Home Automation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00313"/>
            <a:ext cx="4765976" cy="1571635"/>
          </a:xfrm>
        </p:spPr>
        <p:txBody>
          <a:bodyPr>
            <a:normAutofit fontScale="55000" lnSpcReduction="20000"/>
          </a:bodyPr>
          <a:lstStyle/>
          <a:p>
            <a:pPr marL="285750" indent="-285750"/>
            <a:r>
              <a:rPr lang="en-US" dirty="0" smtClean="0"/>
              <a:t>The ‘Funky’ project</a:t>
            </a:r>
          </a:p>
          <a:p>
            <a:pPr marL="285750" indent="-285750"/>
            <a:r>
              <a:rPr lang="en-US" dirty="0" smtClean="0"/>
              <a:t>It is an </a:t>
            </a:r>
            <a:r>
              <a:rPr lang="en-US" dirty="0" err="1" smtClean="0"/>
              <a:t>Arduino</a:t>
            </a:r>
            <a:r>
              <a:rPr lang="en-US" dirty="0" smtClean="0"/>
              <a:t>-compatible multi purpose micro that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Very small: 20×21.2mm (0.78″x0.83″)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Very light: 3 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Low power (up to 1 year on coin cell 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Wireless capable (RFM12B transceiver)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70" y="4071948"/>
            <a:ext cx="1428736" cy="857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3947247"/>
            <a:ext cx="2023632" cy="98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2" y="3806613"/>
            <a:ext cx="1782516" cy="1194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2500312"/>
            <a:ext cx="1519758" cy="1139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3786196"/>
            <a:ext cx="1547903" cy="1160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8" y="2571750"/>
            <a:ext cx="1300544" cy="975408"/>
          </a:xfrm>
          <a:prstGeom prst="rect">
            <a:avLst/>
          </a:prstGeom>
        </p:spPr>
      </p:pic>
      <p:pic>
        <p:nvPicPr>
          <p:cNvPr id="11" name="Picture 10" descr="Z_Left 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71552"/>
            <a:ext cx="6260906" cy="348420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What is IOT</a:t>
            </a:r>
          </a:p>
          <a:p>
            <a:r>
              <a:rPr lang="en-IN" sz="2000" dirty="0" smtClean="0"/>
              <a:t>Where is IOT</a:t>
            </a:r>
          </a:p>
          <a:p>
            <a:r>
              <a:rPr lang="en-IN" sz="2000" dirty="0" smtClean="0"/>
              <a:t>Why IOT</a:t>
            </a:r>
          </a:p>
          <a:p>
            <a:r>
              <a:rPr lang="en-IN" sz="2000" dirty="0" smtClean="0"/>
              <a:t>IOT Market</a:t>
            </a:r>
          </a:p>
          <a:p>
            <a:r>
              <a:rPr lang="en-IN" sz="2000" dirty="0" smtClean="0"/>
              <a:t>Attacking IOT</a:t>
            </a:r>
          </a:p>
          <a:p>
            <a:r>
              <a:rPr lang="en-IN" sz="2000" dirty="0" smtClean="0"/>
              <a:t>Case Study</a:t>
            </a:r>
          </a:p>
          <a:p>
            <a:r>
              <a:rPr lang="en-US" sz="2000" dirty="0" smtClean="0"/>
              <a:t>Architecture</a:t>
            </a:r>
          </a:p>
          <a:p>
            <a:r>
              <a:rPr lang="en-US" sz="2000" dirty="0" smtClean="0"/>
              <a:t>Conclusion</a:t>
            </a:r>
            <a:endParaRPr lang="en-IN" sz="2000" dirty="0" smtClean="0"/>
          </a:p>
          <a:p>
            <a:endParaRPr lang="en-IN" sz="2000" dirty="0" smtClean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85866"/>
            <a:ext cx="5551795" cy="3269895"/>
          </a:xfrm>
        </p:spPr>
        <p:txBody>
          <a:bodyPr>
            <a:noAutofit/>
          </a:bodyPr>
          <a:lstStyle/>
          <a:p>
            <a:pPr fontAlgn="base"/>
            <a:r>
              <a:rPr lang="en-IN" sz="2000" dirty="0" smtClean="0"/>
              <a:t> The future of </a:t>
            </a:r>
            <a:r>
              <a:rPr lang="en-IN" sz="2000" b="1" dirty="0" smtClean="0"/>
              <a:t>IOT</a:t>
            </a:r>
            <a:r>
              <a:rPr lang="en-IN" sz="2000" dirty="0" smtClean="0"/>
              <a:t> is virtually unlimited due to advances in technology and consumers' desire to integrate devices such as smart phones with household machines.</a:t>
            </a:r>
            <a:endParaRPr lang="en-IN" sz="2000" dirty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571472" y="1928808"/>
            <a:ext cx="3706811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Queries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E:\ppt'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14428"/>
            <a:ext cx="3207494" cy="25003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428742"/>
            <a:ext cx="3143240" cy="56432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+mj-cs"/>
              </a:rPr>
              <a:t>References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2143123"/>
            <a:ext cx="7258072" cy="278608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2"/>
              </a:rPr>
              <a:t>http://www.utsystem.edu/offices/board-regents/uts165-standards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3"/>
              </a:rPr>
              <a:t>https://securityintelligence.com/the-importance-of-ipv6-and-the-internet-of-things/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4"/>
              </a:rPr>
              <a:t>http://www.isaca.org/Knowledge-Center/Research/ResearchDeliverables/Pages/internet-of-things-risk-and-value-considerations.aspx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5"/>
              </a:rPr>
              <a:t>https://www.owasp.org/images/7/71/Internet_of_Things_Top_Ten_2014-OWASP.pdf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6"/>
              </a:rPr>
              <a:t>https://www.owasp.org/images/3/36/IoTTestingMethodology.pdf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7"/>
              </a:rPr>
              <a:t>http://blog.sec-consult.com/2015/11/house-of-keys-industry-wide-https.html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8"/>
              </a:rPr>
              <a:t>http://blog.trendmicro.com/trendlabs-security-intelligence/high-profile-mobile-apps-at-risk-due-to-three-year-old-vulnerability/#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9"/>
              </a:rPr>
              <a:t>http://www.rs-online.com/designspark/electronics/knowledge-item/eleven-internet-of-things-iot-protocols-you-need-to-know-about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10"/>
              </a:rPr>
              <a:t>https://thenewstack.io/tutorial-prototyping-a-sensor-node-and-iot-gateway-with-arduino-and-raspberry-pi-part-1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11"/>
              </a:rPr>
              <a:t>http://www.business.att.com/content/article/IoT-worldwide_regional_2014-2020-forecast.pdf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12"/>
              </a:rPr>
              <a:t>http://blog.talosintel.com/2016/02/trane-iot.html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13"/>
              </a:rPr>
              <a:t>http://krebsonsecurity.com/2016/02/iot-reality-smart-devices-dumb-defaults/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  <a:hlinkClick r:id="rId14"/>
              </a:rPr>
              <a:t>http://www.gsma.com/connectedliving/gsma-iot-security-guidelines-complete-document-set/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857356" y="2180035"/>
            <a:ext cx="6637357" cy="112514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70C0"/>
                </a:solidFill>
              </a:rPr>
              <a:t>Thank You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3" name="Picture 2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500180"/>
            <a:ext cx="3857652" cy="61082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What is IOT?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428874"/>
            <a:ext cx="3929090" cy="22145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     The </a:t>
            </a:r>
            <a:r>
              <a:rPr lang="en-US" b="1" dirty="0" smtClean="0">
                <a:latin typeface="Baskerville Old Face" panose="02020602080505020303" pitchFamily="18" charset="0"/>
              </a:rPr>
              <a:t>Internet of Things</a:t>
            </a:r>
            <a:r>
              <a:rPr lang="en-US" dirty="0" smtClean="0">
                <a:latin typeface="Baskerville Old Face" panose="02020602080505020303" pitchFamily="18" charset="0"/>
              </a:rPr>
              <a:t> (</a:t>
            </a:r>
            <a:r>
              <a:rPr lang="en-US" b="1" dirty="0" err="1" smtClean="0">
                <a:latin typeface="Baskerville Old Face" panose="02020602080505020303" pitchFamily="18" charset="0"/>
              </a:rPr>
              <a:t>IoT</a:t>
            </a:r>
            <a:r>
              <a:rPr lang="en-US" dirty="0" smtClean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  <a:p>
            <a:endParaRPr lang="en-IN" dirty="0"/>
          </a:p>
        </p:txBody>
      </p:sp>
      <p:pic>
        <p:nvPicPr>
          <p:cNvPr id="3074" name="Picture 2" descr="E:\ppt'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214560"/>
            <a:ext cx="344461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857238"/>
            <a:ext cx="6260905" cy="100013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Various Names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2214560"/>
            <a:ext cx="6260906" cy="2341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Baskerville Old Face" panose="02020602080505020303" pitchFamily="18" charset="0"/>
              </a:rPr>
              <a:t>M2M (Machine to Machine)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skerville Old Face" panose="02020602080505020303" pitchFamily="18" charset="0"/>
              </a:rPr>
              <a:t>“Internet of Everything” (Cisco Systems)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skerville Old Face" panose="02020602080505020303" pitchFamily="18" charset="0"/>
              </a:rPr>
              <a:t>“World Size Web” (Bruce </a:t>
            </a:r>
            <a:r>
              <a:rPr lang="en-US" sz="1800" dirty="0" err="1" smtClean="0">
                <a:latin typeface="Baskerville Old Face" panose="02020602080505020303" pitchFamily="18" charset="0"/>
              </a:rPr>
              <a:t>Schneier</a:t>
            </a:r>
            <a:r>
              <a:rPr lang="en-US" sz="1800" dirty="0" smtClean="0">
                <a:latin typeface="Baskerville Old Face" panose="020206020805050203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skerville Old Face" panose="02020602080505020303" pitchFamily="18" charset="0"/>
              </a:rPr>
              <a:t>“</a:t>
            </a:r>
            <a:r>
              <a:rPr lang="en-US" sz="1800" dirty="0" err="1" smtClean="0">
                <a:latin typeface="Baskerville Old Face" panose="02020602080505020303" pitchFamily="18" charset="0"/>
              </a:rPr>
              <a:t>Skynet</a:t>
            </a:r>
            <a:r>
              <a:rPr lang="en-US" sz="1800" dirty="0" smtClean="0">
                <a:latin typeface="Baskerville Old Face" panose="02020602080505020303" pitchFamily="18" charset="0"/>
              </a:rPr>
              <a:t>” (Terminator movie)</a:t>
            </a:r>
          </a:p>
          <a:p>
            <a:endParaRPr lang="en-IN" sz="1800" dirty="0"/>
          </a:p>
        </p:txBody>
      </p:sp>
      <p:pic>
        <p:nvPicPr>
          <p:cNvPr id="6" name="Picture 5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71618"/>
            <a:ext cx="8246070" cy="6429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the “Things” in the IOT?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357436"/>
            <a:ext cx="7929618" cy="264320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Could be anything</a:t>
            </a:r>
          </a:p>
          <a:p>
            <a:pPr lvl="1"/>
            <a:r>
              <a:rPr lang="en-US" sz="2000" dirty="0" smtClean="0"/>
              <a:t>Physical</a:t>
            </a:r>
          </a:p>
          <a:p>
            <a:pPr lvl="1"/>
            <a:r>
              <a:rPr lang="en-US" sz="2000" dirty="0" smtClean="0"/>
              <a:t>Virtual</a:t>
            </a:r>
          </a:p>
          <a:p>
            <a:pPr lvl="1">
              <a:buNone/>
            </a:pPr>
            <a:r>
              <a:rPr lang="en-IN" sz="2000" dirty="0" smtClean="0"/>
              <a:t>     Internet of Things (IOT) is an integrated part of Future Internet and could be defined as a dynamic global network infrastructure with self configuring capabilities based on standard and interoperable communication protocols where physical and virtual 'things' have identities, physical attributes, and virtual ...</a:t>
            </a:r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71618"/>
            <a:ext cx="8246070" cy="6429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Where is </a:t>
            </a:r>
            <a:r>
              <a:rPr lang="en-US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IoT</a:t>
            </a:r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357437"/>
            <a:ext cx="3071834" cy="64294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It’s everywhere!</a:t>
            </a:r>
            <a:r>
              <a:rPr lang="en-IN" dirty="0" smtClean="0">
                <a:latin typeface="Baskerville Old Face" panose="02020602080505020303" pitchFamily="18" charset="0"/>
              </a:rPr>
              <a:t>  </a:t>
            </a:r>
          </a:p>
          <a:p>
            <a:pPr>
              <a:buNone/>
            </a:pPr>
            <a:r>
              <a:rPr lang="en-IN" sz="2000" dirty="0" smtClean="0">
                <a:latin typeface="Baskerville Old Face" panose="02020602080505020303" pitchFamily="18" charset="0"/>
              </a:rPr>
              <a:t>          </a:t>
            </a:r>
            <a:endParaRPr lang="en-US" sz="2000" dirty="0" smtClean="0">
              <a:latin typeface="Baskerville Old Face" panose="02020602080505020303" pitchFamily="18" charset="0"/>
            </a:endParaRPr>
          </a:p>
        </p:txBody>
      </p:sp>
      <p:pic>
        <p:nvPicPr>
          <p:cNvPr id="4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571618"/>
            <a:ext cx="1643074" cy="9036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4876" y="250031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Wearable Tech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4" y="3071816"/>
            <a:ext cx="2485226" cy="13660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7686" y="442913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Healthcare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1500180"/>
            <a:ext cx="2051880" cy="2462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43702" y="4071948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Smart Appliances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10" name="Picture 9" descr="Z_Left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ppt's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14"/>
            <a:ext cx="6858016" cy="41433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42844" y="214296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0070C0"/>
                </a:solidFill>
              </a:rPr>
              <a:t>The smart IOT School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IOT?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85867"/>
            <a:ext cx="6051861" cy="29289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Generate, collect, process and use acquired information to make better decisions </a:t>
            </a:r>
          </a:p>
          <a:p>
            <a:r>
              <a:rPr lang="en-US" sz="2000" dirty="0" smtClean="0"/>
              <a:t>Smart objects: Make things that weren’t meant to talk to each other interact smartly</a:t>
            </a:r>
          </a:p>
          <a:p>
            <a:r>
              <a:rPr lang="en-US" sz="2000" dirty="0" smtClean="0"/>
              <a:t>Gartner says the Internet of Things installed base will grow to 26 Billion units by 2020; I want to be well aligned and prepared for that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4" name="Picture 3" descr="Z_Lef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357304"/>
            <a:ext cx="8388946" cy="85725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Generate, collect, process and use acquired   information to make decisions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428874"/>
            <a:ext cx="4786346" cy="2433449"/>
          </a:xfrm>
        </p:spPr>
        <p:txBody>
          <a:bodyPr>
            <a:normAutofit fontScale="85000" lnSpcReduction="20000"/>
          </a:bodyPr>
          <a:lstStyle/>
          <a:p>
            <a:pPr marL="285750" lvl="2"/>
            <a:r>
              <a:rPr lang="en-US" dirty="0" smtClean="0">
                <a:hlinkClick r:id="rId2"/>
              </a:rPr>
              <a:t>DIKW </a:t>
            </a:r>
            <a:r>
              <a:rPr lang="en-US" dirty="0" smtClean="0"/>
              <a:t>model</a:t>
            </a:r>
          </a:p>
          <a:p>
            <a:pPr marL="628650" lvl="3"/>
            <a:r>
              <a:rPr lang="en-US" sz="2200" dirty="0" smtClean="0"/>
              <a:t>Information is inferred from data, in the process of answering interrogative questions (e.g., "who", "what", "where", "how many", "when"), thereby making the data useful for "decisions and/or action".</a:t>
            </a:r>
          </a:p>
          <a:p>
            <a:pPr marL="628650" lvl="3"/>
            <a:r>
              <a:rPr lang="en-US" sz="2400" dirty="0" smtClean="0"/>
              <a:t>Knowledge as "synthesis of multiple sources of information over time"</a:t>
            </a:r>
            <a:endParaRPr lang="en-US" sz="2200" dirty="0" smtClean="0"/>
          </a:p>
          <a:p>
            <a:pPr marL="285750" lvl="2"/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2" y="2357436"/>
            <a:ext cx="3399577" cy="2624136"/>
          </a:xfrm>
          <a:prstGeom prst="rect">
            <a:avLst/>
          </a:prstGeom>
        </p:spPr>
      </p:pic>
      <p:pic>
        <p:nvPicPr>
          <p:cNvPr id="5" name="Picture 4" descr="Z_Left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838705"/>
            <a:ext cx="1347365" cy="3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132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INTERNET  OF  THINGS   (IoT)</vt:lpstr>
      <vt:lpstr>Contents</vt:lpstr>
      <vt:lpstr>What is IOT?</vt:lpstr>
      <vt:lpstr>Various Names</vt:lpstr>
      <vt:lpstr>What are the “Things” in the IOT?</vt:lpstr>
      <vt:lpstr>Where is IoT?</vt:lpstr>
      <vt:lpstr>Slide 7</vt:lpstr>
      <vt:lpstr>Why IOT?</vt:lpstr>
      <vt:lpstr>Generate, collect, process and use acquired   information to make decisions</vt:lpstr>
      <vt:lpstr>Smart objects: Make things that weren’t meant to talk to each other interact smartly</vt:lpstr>
      <vt:lpstr>Why we concerned about IOT?</vt:lpstr>
      <vt:lpstr>The IOT Market</vt:lpstr>
      <vt:lpstr>Attacking IOT</vt:lpstr>
      <vt:lpstr>Case Study: Trane </vt:lpstr>
      <vt:lpstr>Case Study: Lessons Learned</vt:lpstr>
      <vt:lpstr>Threat  vs. Opportunity</vt:lpstr>
      <vt:lpstr>Challenges</vt:lpstr>
      <vt:lpstr>IOT Architecture</vt:lpstr>
      <vt:lpstr>The hardware interface to “things” in Home Automation</vt:lpstr>
      <vt:lpstr>Conclusion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2021-01-07T03:25:13Z</dcterms:modified>
</cp:coreProperties>
</file>