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1" r:id="rId1"/>
  </p:sldMasterIdLst>
  <p:notesMasterIdLst>
    <p:notesMasterId r:id="rId22"/>
  </p:notes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84" autoAdjust="0"/>
    <p:restoredTop sz="94660"/>
  </p:normalViewPr>
  <p:slideViewPr>
    <p:cSldViewPr snapToGrid="0">
      <p:cViewPr varScale="1">
        <p:scale>
          <a:sx n="70" d="100"/>
          <a:sy n="70" d="100"/>
        </p:scale>
        <p:origin x="-5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96FA8-ECC5-4AF1-879C-52BAD8685CF4}" type="datetimeFigureOut">
              <a:rPr lang="en-US"/>
              <a:pPr/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0323F-1C39-4E63-A1EC-0793074869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0000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B0CDE-1978-4A47-961F-759FA20FA79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B0CDE-1978-4A47-961F-759FA20FA79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320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14878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2187727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91852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6860716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10035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2750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629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560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322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412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563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891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020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627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268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280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953" y="1"/>
            <a:ext cx="11351623" cy="1227908"/>
          </a:xfrm>
        </p:spPr>
        <p:txBody>
          <a:bodyPr/>
          <a:lstStyle/>
          <a:p>
            <a:r>
              <a:rPr lang="en-US" dirty="0" smtClean="0"/>
              <a:t>POWER   LINE   COMMUNCATION</a:t>
            </a:r>
            <a:endParaRPr lang="en-US" dirty="0"/>
          </a:p>
        </p:txBody>
      </p:sp>
      <p:pic>
        <p:nvPicPr>
          <p:cNvPr id="4" name="Picture 6" descr="smart-grid-new-big-o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4453" y="3928057"/>
            <a:ext cx="4504766" cy="26017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572594"/>
            <a:ext cx="8911687" cy="818324"/>
          </a:xfrm>
        </p:spPr>
        <p:txBody>
          <a:bodyPr>
            <a:normAutofit/>
          </a:bodyPr>
          <a:lstStyle/>
          <a:p>
            <a:pPr algn="ctr"/>
            <a:r>
              <a:rPr lang="de-DE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PLC BASIC NETWORK ELEMENTS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4558" y="1970465"/>
            <a:ext cx="9929611" cy="4262907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communication signal has to be converted into a form that allows the transmission via electrical networks</a:t>
            </a:r>
          </a:p>
          <a:p>
            <a:pPr algn="just">
              <a:lnSpc>
                <a:spcPct val="160000"/>
              </a:lnSpc>
            </a:pP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two devices exits in every PLC access network:</a:t>
            </a:r>
          </a:p>
          <a:p>
            <a:pPr lvl="8"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PLC modem</a:t>
            </a:r>
          </a:p>
          <a:p>
            <a:pPr lvl="8"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PLC Base Station</a:t>
            </a:r>
          </a:p>
          <a:p>
            <a:pPr algn="just">
              <a:lnSpc>
                <a:spcPct val="16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4914" y="558796"/>
            <a:ext cx="8911687" cy="1280890"/>
          </a:xfrm>
        </p:spPr>
        <p:txBody>
          <a:bodyPr>
            <a:normAutofit/>
          </a:bodyPr>
          <a:lstStyle/>
          <a:p>
            <a:r>
              <a:rPr lang="de-DE" sz="4000" dirty="0">
                <a:latin typeface="Times New Roman" pitchFamily="18" charset="0"/>
                <a:cs typeface="Times New Roman" pitchFamily="18" charset="0"/>
              </a:rPr>
              <a:t>PLC Modem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75" y="1493520"/>
            <a:ext cx="8915400" cy="242533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de-DE" sz="2400" dirty="0">
                <a:latin typeface="Times New Roman" pitchFamily="18" charset="0"/>
                <a:cs typeface="Times New Roman" pitchFamily="18" charset="0"/>
              </a:rPr>
              <a:t>A PLC modem connects standard communication equipment, used by the subcribers, to a powerline transmission medium.</a:t>
            </a:r>
          </a:p>
          <a:p>
            <a:pPr>
              <a:lnSpc>
                <a:spcPct val="80000"/>
              </a:lnSpc>
            </a:pPr>
            <a:endParaRPr lang="de-DE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de-DE" sz="2400" dirty="0">
                <a:latin typeface="Times New Roman" pitchFamily="18" charset="0"/>
                <a:cs typeface="Times New Roman" pitchFamily="18" charset="0"/>
              </a:rPr>
              <a:t>Functionality of the physical layer i.e. Modulation and Coding.</a:t>
            </a:r>
          </a:p>
          <a:p>
            <a:pPr>
              <a:lnSpc>
                <a:spcPct val="80000"/>
              </a:lnSpc>
            </a:pPr>
            <a:endParaRPr lang="de-DE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de-DE" sz="2400" dirty="0">
                <a:latin typeface="Times New Roman" pitchFamily="18" charset="0"/>
                <a:cs typeface="Times New Roman" pitchFamily="18" charset="0"/>
              </a:rPr>
              <a:t>Functionaliy of the Data Link Layer including MAC and LLC.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3962401"/>
            <a:ext cx="10769600" cy="228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998720" y="6329235"/>
            <a:ext cx="335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latin typeface="Times New Roman" pitchFamily="18" charset="0"/>
                <a:cs typeface="Times New Roman" pitchFamily="18" charset="0"/>
              </a:rPr>
              <a:t>Fig: PLC  Modem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latin typeface="Times New Roman" pitchFamily="18" charset="0"/>
                <a:cs typeface="Times New Roman" pitchFamily="18" charset="0"/>
              </a:rPr>
              <a:t> PLC Base/Master station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892800" cy="4525963"/>
          </a:xfrm>
        </p:spPr>
        <p:txBody>
          <a:bodyPr>
            <a:normAutofit/>
          </a:bodyPr>
          <a:lstStyle/>
          <a:p>
            <a:r>
              <a:rPr lang="de-DE" sz="2400" dirty="0">
                <a:latin typeface="Times New Roman" pitchFamily="18" charset="0"/>
                <a:cs typeface="Times New Roman" pitchFamily="18" charset="0"/>
              </a:rPr>
              <a:t>A PLC base station connects a PLC access system to its backbone network.</a:t>
            </a:r>
          </a:p>
          <a:p>
            <a:endParaRPr lang="de-DE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de-DE" sz="2400" dirty="0">
                <a:latin typeface="Times New Roman" pitchFamily="18" charset="0"/>
                <a:cs typeface="Times New Roman" pitchFamily="18" charset="0"/>
              </a:rPr>
              <a:t>Provides multiple network communication interfaces, such as xDSL, </a:t>
            </a:r>
            <a:r>
              <a:rPr lang="de-DE" sz="2400" i="1" dirty="0">
                <a:latin typeface="Times New Roman" pitchFamily="18" charset="0"/>
                <a:cs typeface="Times New Roman" pitchFamily="18" charset="0"/>
              </a:rPr>
              <a:t>Synchronous Digital Hierarchy(SDH)</a:t>
            </a:r>
            <a:r>
              <a:rPr lang="de-DE" sz="2400" dirty="0">
                <a:latin typeface="Times New Roman" pitchFamily="18" charset="0"/>
                <a:cs typeface="Times New Roman" pitchFamily="18" charset="0"/>
              </a:rPr>
              <a:t> for connection with a high-speed network, WLL for wireless interconnection and so on.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251" y="1557338"/>
            <a:ext cx="5666316" cy="423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892800" y="565186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de-DE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Tx/>
              <a:buNone/>
            </a:pPr>
            <a:r>
              <a:rPr lang="de-DE" sz="2000" dirty="0">
                <a:latin typeface="Times New Roman" pitchFamily="18" charset="0"/>
                <a:cs typeface="Times New Roman" pitchFamily="18" charset="0"/>
              </a:rPr>
              <a:t>                 fig: PLC Base Station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7200" y="838200"/>
            <a:ext cx="8737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844800" y="549946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000" dirty="0">
                <a:latin typeface="Times New Roman" pitchFamily="18" charset="0"/>
                <a:cs typeface="Times New Roman" pitchFamily="18" charset="0"/>
              </a:rPr>
              <a:t>Fig:PLC Network Management</a:t>
            </a:r>
            <a:br>
              <a:rPr lang="de-DE" sz="2000" dirty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995" y="341722"/>
            <a:ext cx="8911687" cy="1280890"/>
          </a:xfrm>
        </p:spPr>
        <p:txBody>
          <a:bodyPr>
            <a:normAutofit/>
          </a:bodyPr>
          <a:lstStyle/>
          <a:p>
            <a:r>
              <a:rPr lang="de-DE" sz="4000" dirty="0">
                <a:latin typeface="Times New Roman" pitchFamily="18" charset="0"/>
                <a:cs typeface="Times New Roman" pitchFamily="18" charset="0"/>
              </a:rPr>
              <a:t>THE PLC CHANNEL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563932" cy="4495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Power lines constitute a rather challenging medium for data transmission. Varying impedance, considerable noise, and high attenuation are the main issues.</a:t>
            </a:r>
          </a:p>
          <a:p>
            <a:endParaRPr lang="de-DE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de-DE" sz="2400" dirty="0">
                <a:latin typeface="Times New Roman" pitchFamily="18" charset="0"/>
                <a:cs typeface="Times New Roman" pitchFamily="18" charset="0"/>
              </a:rPr>
              <a:t>Transmission environment for PLC is more complex as that of common mobile communication.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14235" y="3542572"/>
            <a:ext cx="41267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de-DE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fig: </a:t>
            </a:r>
            <a:r>
              <a:rPr lang="de-DE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Simple Channel for PLC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6443" y="1622117"/>
            <a:ext cx="4381634" cy="181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: Rounded Corners 5"/>
          <p:cNvSpPr/>
          <p:nvPr/>
        </p:nvSpPr>
        <p:spPr>
          <a:xfrm>
            <a:off x="8268237" y="4716102"/>
            <a:ext cx="1571222" cy="7340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 (</a:t>
            </a:r>
            <a:r>
              <a:rPr lang="en-US" dirty="0" err="1">
                <a:solidFill>
                  <a:schemeClr val="tx1"/>
                </a:solidFill>
              </a:rPr>
              <a:t>f,t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te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5521" y="1571897"/>
            <a:ext cx="8915400" cy="4545568"/>
          </a:xfrm>
        </p:spPr>
        <p:txBody>
          <a:bodyPr>
            <a:no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Automatic meter reading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Home network and internet access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Transmitting radio programs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Industrial applications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Communication and signal processing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048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0370"/>
          </a:xfrm>
        </p:spPr>
        <p:txBody>
          <a:bodyPr>
            <a:normAutofit/>
          </a:bodyPr>
          <a:lstStyle/>
          <a:p>
            <a:r>
              <a:rPr lang="en-IN" sz="4000">
                <a:latin typeface="Times New Roman" pitchFamily="18" charset="0"/>
                <a:cs typeface="Times New Roman" pitchFamily="18" charset="0"/>
              </a:rPr>
              <a:t>ADVANTAGES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0023" y="1532708"/>
            <a:ext cx="8915400" cy="377762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 additional wire network .</a:t>
            </a: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Low cost.</a:t>
            </a: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Existing infrastructure in rural areas.</a:t>
            </a: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cost of installation is lower than other communication system.</a:t>
            </a: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remote measuring and control task high, medium and low voltage supply have been used.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High data transfer rate, up to a few hundreds of Mbps.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564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Data attenuation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Significant potential interference.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Noise</a:t>
            </a:r>
          </a:p>
        </p:txBody>
      </p:sp>
    </p:spTree>
    <p:extLst>
      <p:ext uri="{BB962C8B-B14F-4D97-AF65-F5344CB8AC3E}">
        <p14:creationId xmlns:p14="http://schemas.microsoft.com/office/powerpoint/2010/main" xmlns="" val="344661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2921" y="624110"/>
            <a:ext cx="4258636" cy="805445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192" y="2029098"/>
            <a:ext cx="10509160" cy="3586091"/>
          </a:xfrm>
        </p:spPr>
        <p:txBody>
          <a:bodyPr>
            <a:normAutofit/>
          </a:bodyPr>
          <a:lstStyle/>
          <a:p>
            <a:pPr marL="342900" lvl="1" indent="-3429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spite of harsh environment of Power line channel the OFDM technique  proved it’s ability to deliver data with high data rates , low error rate and we can improve the security environment in PLC networks by applying reliable authentication and encryption methods. </a:t>
            </a: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024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New folder (2)\Question-and-challenge-PNG-400x4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582" y="2176683"/>
            <a:ext cx="3317966" cy="331796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357154" y="637870"/>
            <a:ext cx="3417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ANY QURIES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704" y="675233"/>
            <a:ext cx="999744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767" y="1806174"/>
            <a:ext cx="9997440" cy="4504475"/>
          </a:xfrm>
        </p:spPr>
        <p:txBody>
          <a:bodyPr>
            <a:noAutofit/>
          </a:bodyPr>
          <a:lstStyle/>
          <a:p>
            <a:r>
              <a:rPr lang="de-DE" sz="24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de-DE" sz="2400" dirty="0">
                <a:latin typeface="Times New Roman" pitchFamily="18" charset="0"/>
                <a:cs typeface="Times New Roman" pitchFamily="18" charset="0"/>
              </a:rPr>
              <a:t>Power Line Communication System</a:t>
            </a:r>
          </a:p>
          <a:p>
            <a:r>
              <a:rPr lang="de-DE" sz="2400" dirty="0">
                <a:latin typeface="Times New Roman" pitchFamily="18" charset="0"/>
                <a:cs typeface="Times New Roman" pitchFamily="18" charset="0"/>
              </a:rPr>
              <a:t>Types of PLC Architecture</a:t>
            </a:r>
          </a:p>
          <a:p>
            <a:r>
              <a:rPr lang="de-DE" sz="2400" dirty="0">
                <a:latin typeface="Times New Roman" pitchFamily="18" charset="0"/>
                <a:cs typeface="Times New Roman" pitchFamily="18" charset="0"/>
              </a:rPr>
              <a:t>PLC Basic Network Elements</a:t>
            </a:r>
          </a:p>
          <a:p>
            <a:r>
              <a:rPr lang="de-DE" sz="2400" dirty="0">
                <a:latin typeface="Times New Roman" pitchFamily="18" charset="0"/>
                <a:cs typeface="Times New Roman" pitchFamily="18" charset="0"/>
              </a:rPr>
              <a:t>PLC Channel</a:t>
            </a:r>
          </a:p>
          <a:p>
            <a:r>
              <a:rPr lang="de-DE" sz="2400" dirty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r>
              <a:rPr lang="de-DE" sz="2400" dirty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r>
              <a:rPr lang="de-DE" sz="2400" dirty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r>
              <a:rPr lang="de-DE" sz="24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Tx/>
              <a:buNone/>
            </a:pPr>
            <a:endParaRPr lang="de-DE" sz="2400" dirty="0">
              <a:latin typeface="Times New Roman" pitchFamily="18" charset="0"/>
              <a:cs typeface="Times New Roman" pitchFamily="18" charset="0"/>
            </a:endParaRPr>
          </a:p>
          <a:p>
            <a:endParaRPr lang="de-DE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ank-Yo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2921" y="624110"/>
            <a:ext cx="4464698" cy="6895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600200"/>
            <a:ext cx="10972800" cy="50292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Power Line Communications (PLC), also known as Broadband Power Line Access (BPL),</a:t>
            </a:r>
            <a:r>
              <a:rPr lang="en-US" sz="2400" dirty="0"/>
              <a:t> power line digital subscriber line (PDSL)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the latest technology to provide broadband Internet access through existing house wiring. </a:t>
            </a:r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usage of the power grid for control, maintenance and charging purposes by the utility commodities.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deregulation of electricity utilities, which have added new dimensions to the potential application of the electricity infrastructure.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None/>
            </a:pPr>
            <a:endParaRPr lang="de-DE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350838"/>
            <a:ext cx="9997440" cy="1143000"/>
          </a:xfrm>
        </p:spPr>
        <p:txBody>
          <a:bodyPr>
            <a:normAutofit/>
          </a:bodyPr>
          <a:lstStyle/>
          <a:p>
            <a:r>
              <a:rPr lang="de-DE" dirty="0"/>
              <a:t>POWER LINE COMMUNICATION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524000"/>
            <a:ext cx="999744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de-DE" sz="3000" b="1" dirty="0">
                <a:latin typeface="Times New Roman" pitchFamily="18" charset="0"/>
                <a:cs typeface="Times New Roman" pitchFamily="18" charset="0"/>
              </a:rPr>
              <a:t>Power Supply Networks:</a:t>
            </a:r>
          </a:p>
          <a:p>
            <a:pPr>
              <a:lnSpc>
                <a:spcPct val="90000"/>
              </a:lnSpc>
              <a:buNone/>
            </a:pPr>
            <a:r>
              <a:rPr lang="de-DE" sz="2400" b="1" dirty="0"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de-DE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400" b="1" dirty="0">
                <a:latin typeface="Times New Roman" pitchFamily="18" charset="0"/>
                <a:cs typeface="Times New Roman" pitchFamily="18" charset="0"/>
              </a:rPr>
              <a:t> Voltage (110-380kV) networks :</a:t>
            </a:r>
            <a:r>
              <a:rPr lang="de-DE" sz="2400" dirty="0">
                <a:latin typeface="Times New Roman" pitchFamily="18" charset="0"/>
                <a:cs typeface="Times New Roman" pitchFamily="18" charset="0"/>
              </a:rPr>
              <a:t>  Connnect the power stations with large supply  regions or big customers. </a:t>
            </a:r>
          </a:p>
          <a:p>
            <a:pPr>
              <a:lnSpc>
                <a:spcPct val="90000"/>
              </a:lnSpc>
            </a:pPr>
            <a:r>
              <a:rPr lang="de-DE" sz="2400" dirty="0">
                <a:latin typeface="Times New Roman" pitchFamily="18" charset="0"/>
                <a:cs typeface="Times New Roman" pitchFamily="18" charset="0"/>
              </a:rPr>
              <a:t>Long Distances, power exchange with in a continent.</a:t>
            </a:r>
          </a:p>
          <a:p>
            <a:pPr>
              <a:lnSpc>
                <a:spcPct val="90000"/>
              </a:lnSpc>
            </a:pPr>
            <a:r>
              <a:rPr lang="de-DE" sz="2400" dirty="0">
                <a:latin typeface="Times New Roman" pitchFamily="18" charset="0"/>
                <a:cs typeface="Times New Roman" pitchFamily="18" charset="0"/>
              </a:rPr>
              <a:t>Overhead supply cables.</a:t>
            </a:r>
          </a:p>
          <a:p>
            <a:pPr>
              <a:lnSpc>
                <a:spcPct val="90000"/>
              </a:lnSpc>
            </a:pPr>
            <a:endParaRPr lang="de-DE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de-DE" sz="2400" b="1" dirty="0">
                <a:latin typeface="Times New Roman" pitchFamily="18" charset="0"/>
                <a:cs typeface="Times New Roman" pitchFamily="18" charset="0"/>
              </a:rPr>
              <a:t>Medium Voltage(10-30kV) networks</a:t>
            </a:r>
            <a:r>
              <a:rPr lang="de-DE" sz="2400" dirty="0">
                <a:latin typeface="Times New Roman" pitchFamily="18" charset="0"/>
                <a:cs typeface="Times New Roman" pitchFamily="18" charset="0"/>
              </a:rPr>
              <a:t> : Supplies larger areas,cities and big indutrial or commercial customers.</a:t>
            </a:r>
          </a:p>
          <a:p>
            <a:pPr>
              <a:lnSpc>
                <a:spcPct val="90000"/>
              </a:lnSpc>
            </a:pPr>
            <a:r>
              <a:rPr lang="de-DE" sz="2400" dirty="0">
                <a:latin typeface="Times New Roman" pitchFamily="18" charset="0"/>
                <a:cs typeface="Times New Roman" pitchFamily="18" charset="0"/>
              </a:rPr>
              <a:t>Overhead supply cables and underground networks.</a:t>
            </a:r>
          </a:p>
          <a:p>
            <a:pPr>
              <a:lnSpc>
                <a:spcPct val="90000"/>
              </a:lnSpc>
            </a:pPr>
            <a:endParaRPr lang="de-DE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de-DE" sz="2400" b="1" dirty="0">
                <a:latin typeface="Times New Roman" pitchFamily="18" charset="0"/>
                <a:cs typeface="Times New Roman" pitchFamily="18" charset="0"/>
              </a:rPr>
              <a:t>Low-Voltage(230V in Germany) networks</a:t>
            </a:r>
            <a:r>
              <a:rPr lang="de-DE" sz="2400" dirty="0">
                <a:latin typeface="Times New Roman" pitchFamily="18" charset="0"/>
                <a:cs typeface="Times New Roman" pitchFamily="18" charset="0"/>
              </a:rPr>
              <a:t>: Supply the end users either as individual cutomers or ass single users of a bigger customer.</a:t>
            </a:r>
          </a:p>
          <a:p>
            <a:pPr>
              <a:lnSpc>
                <a:spcPct val="90000"/>
              </a:lnSpc>
            </a:pPr>
            <a:r>
              <a:rPr lang="de-DE" sz="2400" dirty="0">
                <a:latin typeface="Times New Roman" pitchFamily="18" charset="0"/>
                <a:cs typeface="Times New Roman" pitchFamily="18" charset="0"/>
              </a:rPr>
              <a:t>Overhead and underground cables.</a:t>
            </a:r>
          </a:p>
          <a:p>
            <a:pPr>
              <a:lnSpc>
                <a:spcPct val="90000"/>
              </a:lnSpc>
              <a:buFontTx/>
              <a:buNone/>
            </a:pPr>
            <a:endParaRPr lang="de-DE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de-DE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latin typeface="Times New Roman" pitchFamily="18" charset="0"/>
                <a:cs typeface="Times New Roman" pitchFamily="18" charset="0"/>
              </a:rPr>
              <a:t>Types of PLC Architecture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de-DE" sz="2400" dirty="0">
                <a:latin typeface="Times New Roman" pitchFamily="18" charset="0"/>
                <a:cs typeface="Times New Roman" pitchFamily="18" charset="0"/>
              </a:rPr>
              <a:t>There are two types of architecture,they are</a:t>
            </a:r>
          </a:p>
          <a:p>
            <a:pPr>
              <a:lnSpc>
                <a:spcPct val="80000"/>
              </a:lnSpc>
              <a:buFontTx/>
              <a:buNone/>
            </a:pPr>
            <a:endParaRPr lang="de-DE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de-DE" sz="2400" dirty="0">
                <a:latin typeface="Times New Roman" pitchFamily="18" charset="0"/>
                <a:cs typeface="Times New Roman" pitchFamily="18" charset="0"/>
              </a:rPr>
              <a:t>1.Narrow Band PLC</a:t>
            </a:r>
          </a:p>
          <a:p>
            <a:pPr>
              <a:lnSpc>
                <a:spcPct val="80000"/>
              </a:lnSpc>
              <a:buFontTx/>
              <a:buNone/>
            </a:pPr>
            <a:endParaRPr lang="de-DE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de-DE" sz="2400" dirty="0">
                <a:latin typeface="Times New Roman" pitchFamily="18" charset="0"/>
                <a:cs typeface="Times New Roman" pitchFamily="18" charset="0"/>
              </a:rPr>
              <a:t>2.Broard Band PLC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latin typeface="Times New Roman" pitchFamily="18" charset="0"/>
                <a:cs typeface="Times New Roman" pitchFamily="18" charset="0"/>
              </a:rPr>
              <a:t>Narrowband PLC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5520" y="1924595"/>
            <a:ext cx="8915400" cy="47244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de-DE" sz="2400" dirty="0">
                <a:latin typeface="Times New Roman" pitchFamily="18" charset="0"/>
                <a:cs typeface="Times New Roman" pitchFamily="18" charset="0"/>
              </a:rPr>
              <a:t>A Band for power supply Utilities, e.g. Energy related services.</a:t>
            </a:r>
          </a:p>
          <a:p>
            <a:pPr>
              <a:lnSpc>
                <a:spcPct val="80000"/>
              </a:lnSpc>
            </a:pPr>
            <a:endParaRPr lang="de-DE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de-DE" sz="2400" dirty="0">
                <a:latin typeface="Times New Roman" pitchFamily="18" charset="0"/>
                <a:cs typeface="Times New Roman" pitchFamily="18" charset="0"/>
              </a:rPr>
              <a:t>B and C  Band for private uses, e.g. For building and home automation. </a:t>
            </a:r>
          </a:p>
          <a:p>
            <a:pPr>
              <a:lnSpc>
                <a:spcPct val="80000"/>
              </a:lnSpc>
            </a:pPr>
            <a:endParaRPr lang="de-DE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de-DE" sz="2400" dirty="0">
                <a:latin typeface="Times New Roman" pitchFamily="18" charset="0"/>
                <a:cs typeface="Times New Roman" pitchFamily="18" charset="0"/>
              </a:rPr>
              <a:t>Data Rate upto few thousands bits per second.</a:t>
            </a:r>
          </a:p>
          <a:p>
            <a:pPr>
              <a:lnSpc>
                <a:spcPct val="80000"/>
              </a:lnSpc>
            </a:pPr>
            <a:endParaRPr lang="de-DE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de-DE" sz="2400" dirty="0">
                <a:latin typeface="Times New Roman" pitchFamily="18" charset="0"/>
                <a:cs typeface="Times New Roman" pitchFamily="18" charset="0"/>
              </a:rPr>
              <a:t>Maximum distance covers upto 1 k.m.</a:t>
            </a:r>
          </a:p>
          <a:p>
            <a:pPr>
              <a:lnSpc>
                <a:spcPct val="80000"/>
              </a:lnSpc>
            </a:pPr>
            <a:endParaRPr lang="de-DE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de-DE" sz="2400" dirty="0">
                <a:latin typeface="Times New Roman" pitchFamily="18" charset="0"/>
                <a:cs typeface="Times New Roman" pitchFamily="18" charset="0"/>
              </a:rPr>
              <a:t>Needs repeater for long distance technique.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de-DE" sz="2400" dirty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3474" y="284476"/>
            <a:ext cx="8911687" cy="1280890"/>
          </a:xfrm>
        </p:spPr>
        <p:txBody>
          <a:bodyPr>
            <a:noAutofit/>
          </a:bodyPr>
          <a:lstStyle/>
          <a:p>
            <a:r>
              <a:rPr lang="de-DE" sz="4000" dirty="0">
                <a:latin typeface="Times New Roman" pitchFamily="18" charset="0"/>
                <a:cs typeface="Times New Roman" pitchFamily="18" charset="0"/>
              </a:rPr>
              <a:t>Structure of an autonomous system using narrowband PLC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913467" y="1736057"/>
            <a:ext cx="9999133" cy="422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Broadband PLC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525963"/>
          </a:xfrm>
        </p:spPr>
        <p:txBody>
          <a:bodyPr>
            <a:noAutofit/>
          </a:bodyPr>
          <a:lstStyle/>
          <a:p>
            <a:pPr marL="457200" indent="-457200"/>
            <a:r>
              <a:rPr lang="de-DE" sz="2400" dirty="0">
                <a:latin typeface="Times New Roman" pitchFamily="18" charset="0"/>
                <a:cs typeface="Times New Roman" pitchFamily="18" charset="0"/>
              </a:rPr>
              <a:t>Broadband PLC Systems provide significantly higher data rates(more than 2 Mbps) than narrowband PLC Systems.</a:t>
            </a:r>
          </a:p>
          <a:p>
            <a:r>
              <a:rPr lang="de-DE" sz="2400" dirty="0">
                <a:latin typeface="Times New Roman" pitchFamily="18" charset="0"/>
                <a:cs typeface="Times New Roman" pitchFamily="18" charset="0"/>
              </a:rPr>
              <a:t>Broadband PLC networks offers the realization of more sophosticated telecommunication services.</a:t>
            </a:r>
          </a:p>
          <a:p>
            <a:r>
              <a:rPr lang="de-DE" sz="2400" dirty="0">
                <a:latin typeface="Times New Roman" pitchFamily="18" charset="0"/>
                <a:cs typeface="Times New Roman" pitchFamily="18" charset="0"/>
              </a:rPr>
              <a:t>A wider frequency spectrum is needed  (up to 30 MHz) due to EMC(Eletromegnatic Compatibility), than it provides with in the CENELEC  bands.</a:t>
            </a:r>
          </a:p>
          <a:p>
            <a:r>
              <a:rPr lang="de-DE" sz="2400" dirty="0">
                <a:latin typeface="Times New Roman" pitchFamily="18" charset="0"/>
                <a:cs typeface="Times New Roman" pitchFamily="18" charset="0"/>
              </a:rPr>
              <a:t>On the otherhand, PLC network acts as an attenna becomming a noise source for other communication systems, e.g, radio services.</a:t>
            </a:r>
          </a:p>
          <a:p>
            <a:r>
              <a:rPr lang="de-DE" sz="2400" dirty="0">
                <a:latin typeface="Times New Roman" pitchFamily="18" charset="0"/>
                <a:cs typeface="Times New Roman" pitchFamily="18" charset="0"/>
              </a:rPr>
              <a:t>PLC has to operate with a limited-signal power, which decrease their performance(data rates, distances).</a:t>
            </a:r>
          </a:p>
          <a:p>
            <a:endParaRPr lang="de-DE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16339" y="330557"/>
            <a:ext cx="10566400" cy="5812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556000" y="5651863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de-DE" sz="2000" dirty="0">
                <a:latin typeface="Times New Roman" pitchFamily="18" charset="0"/>
                <a:cs typeface="Times New Roman" pitchFamily="18" charset="0"/>
              </a:rPr>
            </a:br>
            <a:r>
              <a:rPr lang="de-DE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de-DE" sz="2000" dirty="0">
                <a:latin typeface="Times New Roman" pitchFamily="18" charset="0"/>
                <a:cs typeface="Times New Roman" pitchFamily="18" charset="0"/>
              </a:rPr>
            </a:br>
            <a:r>
              <a:rPr lang="de-DE" sz="2000" dirty="0">
                <a:latin typeface="Times New Roman" pitchFamily="18" charset="0"/>
                <a:cs typeface="Times New Roman" pitchFamily="18" charset="0"/>
              </a:rPr>
              <a:t>Fig:Power-Line Broadband access Architecture</a:t>
            </a:r>
            <a:br>
              <a:rPr lang="de-DE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113</TotalTime>
  <Words>698</Words>
  <Application>Microsoft Office PowerPoint</Application>
  <PresentationFormat>Custom</PresentationFormat>
  <Paragraphs>112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Wisp</vt:lpstr>
      <vt:lpstr>POWER   LINE   COMMUNCATION</vt:lpstr>
      <vt:lpstr>CONTENTS</vt:lpstr>
      <vt:lpstr>INTRODUCTION</vt:lpstr>
      <vt:lpstr>POWER LINE COMMUNICATION SYSTEMS</vt:lpstr>
      <vt:lpstr>Types of PLC Architecture</vt:lpstr>
      <vt:lpstr>Narrowband PLC</vt:lpstr>
      <vt:lpstr>Structure of an autonomous system using narrowband PLC</vt:lpstr>
      <vt:lpstr>Broadband PLC</vt:lpstr>
      <vt:lpstr>Slide 9</vt:lpstr>
      <vt:lpstr>PLC BASIC NETWORK ELEMENTS</vt:lpstr>
      <vt:lpstr>PLC Modem</vt:lpstr>
      <vt:lpstr> PLC Base/Master station</vt:lpstr>
      <vt:lpstr>Slide 13</vt:lpstr>
      <vt:lpstr>THE PLC CHANNEL</vt:lpstr>
      <vt:lpstr>APPLICATIONS</vt:lpstr>
      <vt:lpstr>ADVANTAGES</vt:lpstr>
      <vt:lpstr>DISADVANTAGES</vt:lpstr>
      <vt:lpstr>CONCLUSION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</dc:creator>
  <cp:lastModifiedBy>Windows User</cp:lastModifiedBy>
  <cp:revision>17</cp:revision>
  <dcterms:created xsi:type="dcterms:W3CDTF">2014-09-12T17:24:29Z</dcterms:created>
  <dcterms:modified xsi:type="dcterms:W3CDTF">2020-12-23T07:55:03Z</dcterms:modified>
</cp:coreProperties>
</file>