
<file path=[Content_Types].xml><?xml version="1.0" encoding="utf-8"?>
<Types xmlns="http://schemas.openxmlformats.org/package/2006/content-types">
  <Override PartName="/_rels/.rels" ContentType="application/vnd.openxmlformats-package.relationships+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69.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_rels/slide78.xml.rels" ContentType="application/vnd.openxmlformats-package.relationships+xml"/>
  <Override PartName="/ppt/slides/_rels/slide76.xml.rels" ContentType="application/vnd.openxmlformats-package.relationships+xml"/>
  <Override PartName="/ppt/slides/_rels/slide75.xml.rels" ContentType="application/vnd.openxmlformats-package.relationships+xml"/>
  <Override PartName="/ppt/slides/_rels/slide74.xml.rels" ContentType="application/vnd.openxmlformats-package.relationships+xml"/>
  <Override PartName="/ppt/slides/_rels/slide73.xml.rels" ContentType="application/vnd.openxmlformats-package.relationships+xml"/>
  <Override PartName="/ppt/slides/_rels/slide72.xml.rels" ContentType="application/vnd.openxmlformats-package.relationships+xml"/>
  <Override PartName="/ppt/slides/_rels/slide71.xml.rels" ContentType="application/vnd.openxmlformats-package.relationships+xml"/>
  <Override PartName="/ppt/slides/_rels/slide67.xml.rels" ContentType="application/vnd.openxmlformats-package.relationships+xml"/>
  <Override PartName="/ppt/slides/_rels/slide66.xml.rels" ContentType="application/vnd.openxmlformats-package.relationships+xml"/>
  <Override PartName="/ppt/slides/_rels/slide65.xml.rels" ContentType="application/vnd.openxmlformats-package.relationships+xml"/>
  <Override PartName="/ppt/slides/_rels/slide64.xml.rels" ContentType="application/vnd.openxmlformats-package.relationships+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79.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80.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69.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70.xml.rels" ContentType="application/vnd.openxmlformats-package.relationships+xml"/>
  <Override PartName="/ppt/slides/_rels/slide12.xml.rels" ContentType="application/vnd.openxmlformats-package.relationships+xml"/>
  <Override PartName="/ppt/slides/_rels/slide68.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83.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8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77.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79.xml" ContentType="application/vnd.openxmlformats-officedocument.presentationml.slide+xml"/>
  <Override PartName="/ppt/slides/slide2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_rels/presentation.xml.rels" ContentType="application/vnd.openxmlformats-package.relationships+xml"/>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8" name="" descr=""/>
          <p:cNvPicPr/>
          <p:nvPr/>
        </p:nvPicPr>
        <p:blipFill>
          <a:blip r:embed="rId2"/>
          <a:stretch/>
        </p:blipFill>
        <p:spPr>
          <a:xfrm>
            <a:off x="2079000" y="1604520"/>
            <a:ext cx="4984920" cy="3977280"/>
          </a:xfrm>
          <a:prstGeom prst="rect">
            <a:avLst/>
          </a:prstGeom>
          <a:ln>
            <a:noFill/>
          </a:ln>
        </p:spPr>
      </p:pic>
      <p:pic>
        <p:nvPicPr>
          <p:cNvPr id="39"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0"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1"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2"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4"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6" name="" descr=""/>
          <p:cNvPicPr/>
          <p:nvPr/>
        </p:nvPicPr>
        <p:blipFill>
          <a:blip r:embed="rId2"/>
          <a:stretch/>
        </p:blipFill>
        <p:spPr>
          <a:xfrm>
            <a:off x="2079000" y="1604520"/>
            <a:ext cx="4984920" cy="3977280"/>
          </a:xfrm>
          <a:prstGeom prst="rect">
            <a:avLst/>
          </a:prstGeom>
          <a:ln>
            <a:noFill/>
          </a:ln>
        </p:spPr>
      </p:pic>
      <p:pic>
        <p:nvPicPr>
          <p:cNvPr id="77"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hidden="1"/>
          <p:cNvSpPr/>
          <p:nvPr/>
        </p:nvSpPr>
        <p:spPr>
          <a:xfrm>
            <a:off x="0" y="1436040"/>
            <a:ext cx="9142560" cy="44280"/>
          </a:xfrm>
          <a:prstGeom prst="rect">
            <a:avLst/>
          </a:prstGeom>
          <a:solidFill>
            <a:srgbClr val="ffffff"/>
          </a:solidFill>
          <a:ln>
            <a:noFill/>
          </a:ln>
          <a:effectLst>
            <a:outerShdw algn="tl" blurRad="31750" dir="5400000" dist="10160" rotWithShape="0">
              <a:srgbClr val="000000">
                <a:alpha val="60000"/>
              </a:srgbClr>
            </a:outerShdw>
          </a:effectLst>
        </p:spPr>
        <p:style>
          <a:lnRef idx="2">
            <a:schemeClr val="accent1"/>
          </a:lnRef>
          <a:fillRef idx="1">
            <a:schemeClr val="accent1"/>
          </a:fillRef>
          <a:effectRef idx="0">
            <a:schemeClr val="accent1"/>
          </a:effectRef>
          <a:fontRef idx="minor"/>
        </p:style>
      </p:sp>
      <p:sp>
        <p:nvSpPr>
          <p:cNvPr id="1" name="CustomShape 2" hidden="1"/>
          <p:cNvSpPr/>
          <p:nvPr/>
        </p:nvSpPr>
        <p:spPr>
          <a:xfrm>
            <a:off x="0" y="0"/>
            <a:ext cx="9142560" cy="1432440"/>
          </a:xfrm>
          <a:prstGeom prst="rect">
            <a:avLst/>
          </a:prstGeom>
          <a:solidFill>
            <a:srgbClr val="000000"/>
          </a:solidFill>
          <a:ln>
            <a:noFill/>
          </a:ln>
        </p:spPr>
        <p:style>
          <a:lnRef idx="2">
            <a:schemeClr val="accent1"/>
          </a:lnRef>
          <a:fillRef idx="1">
            <a:schemeClr val="accent1"/>
          </a:fillRef>
          <a:effectRef idx="0">
            <a:schemeClr val="accent1"/>
          </a:effectRef>
          <a:fontRef idx="minor"/>
        </p:style>
      </p:sp>
      <p:sp>
        <p:nvSpPr>
          <p:cNvPr id="2" name="CustomShape 3"/>
          <p:cNvSpPr/>
          <p:nvPr/>
        </p:nvSpPr>
        <p:spPr>
          <a:xfrm>
            <a:off x="0" y="0"/>
            <a:ext cx="9142560" cy="5133960"/>
          </a:xfrm>
          <a:prstGeom prst="rect">
            <a:avLst/>
          </a:prstGeom>
          <a:solidFill>
            <a:srgbClr val="000000"/>
          </a:solidFill>
          <a:ln>
            <a:noFill/>
          </a:ln>
        </p:spPr>
        <p:style>
          <a:lnRef idx="2">
            <a:schemeClr val="accent1"/>
          </a:lnRef>
          <a:fillRef idx="1">
            <a:schemeClr val="accent1"/>
          </a:fillRef>
          <a:effectRef idx="0">
            <a:schemeClr val="accent1"/>
          </a:effectRef>
          <a:fontRef idx="minor"/>
        </p:style>
      </p:sp>
      <p:sp>
        <p:nvSpPr>
          <p:cNvPr id="3" name="CustomShape 4"/>
          <p:cNvSpPr/>
          <p:nvPr/>
        </p:nvSpPr>
        <p:spPr>
          <a:xfrm>
            <a:off x="0" y="5128200"/>
            <a:ext cx="9142560" cy="44280"/>
          </a:xfrm>
          <a:prstGeom prst="rect">
            <a:avLst/>
          </a:prstGeom>
          <a:solidFill>
            <a:srgbClr val="ffffff"/>
          </a:solidFill>
          <a:ln>
            <a:noFill/>
          </a:ln>
          <a:effectLst>
            <a:outerShdw algn="tl" blurRad="31750" dir="5400000" dist="10160" rotWithShape="0">
              <a:srgbClr val="000000">
                <a:alpha val="60000"/>
              </a:srgbClr>
            </a:outerShdw>
          </a:effectLst>
        </p:spPr>
        <p:style>
          <a:lnRef idx="2">
            <a:schemeClr val="accent1"/>
          </a:lnRef>
          <a:fillRef idx="1">
            <a:schemeClr val="accent1"/>
          </a:fillRef>
          <a:effectRef idx="0">
            <a:schemeClr val="accent1"/>
          </a:effectRef>
          <a:fontRef idx="minor"/>
        </p:style>
      </p:sp>
      <p:sp>
        <p:nvSpPr>
          <p:cNvPr id="4" name="PlaceHolder 5"/>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5" name="PlaceHolder 6"/>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0" y="1436040"/>
            <a:ext cx="9142560" cy="44280"/>
          </a:xfrm>
          <a:prstGeom prst="rect">
            <a:avLst/>
          </a:prstGeom>
          <a:solidFill>
            <a:srgbClr val="ffffff"/>
          </a:solidFill>
          <a:ln>
            <a:noFill/>
          </a:ln>
          <a:effectLst>
            <a:outerShdw algn="tl" blurRad="31750" dir="5400000" dist="10160" rotWithShape="0">
              <a:srgbClr val="000000">
                <a:alpha val="60000"/>
              </a:srgbClr>
            </a:outerShdw>
          </a:effectLst>
        </p:spPr>
        <p:style>
          <a:lnRef idx="2">
            <a:schemeClr val="accent1"/>
          </a:lnRef>
          <a:fillRef idx="1">
            <a:schemeClr val="accent1"/>
          </a:fillRef>
          <a:effectRef idx="0">
            <a:schemeClr val="accent1"/>
          </a:effectRef>
          <a:fontRef idx="minor"/>
        </p:style>
      </p:sp>
      <p:sp>
        <p:nvSpPr>
          <p:cNvPr id="41" name="CustomShape 2"/>
          <p:cNvSpPr/>
          <p:nvPr/>
        </p:nvSpPr>
        <p:spPr>
          <a:xfrm>
            <a:off x="0" y="0"/>
            <a:ext cx="9142560" cy="1432440"/>
          </a:xfrm>
          <a:prstGeom prst="rect">
            <a:avLst/>
          </a:prstGeom>
          <a:solidFill>
            <a:srgbClr val="000000"/>
          </a:solidFill>
          <a:ln>
            <a:noFill/>
          </a:ln>
        </p:spPr>
        <p:style>
          <a:lnRef idx="2">
            <a:schemeClr val="accent1"/>
          </a:lnRef>
          <a:fillRef idx="1">
            <a:schemeClr val="accent1"/>
          </a:fillRef>
          <a:effectRef idx="0">
            <a:schemeClr val="accent1"/>
          </a:effectRef>
          <a:fontRef idx="minor"/>
        </p:style>
      </p:sp>
      <p:sp>
        <p:nvSpPr>
          <p:cNvPr id="42" name="PlaceHolder 3"/>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3" name="PlaceHolder 4"/>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hyperlink" Target="https://docs.python.org/3/library/exceptions.html#ValueError" TargetMode="External"/><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hyperlink" Target="https://docs.python.org/2/library/math.html" TargetMode="External"/><Relationship Id="rId2" Type="http://schemas.openxmlformats.org/officeDocument/2006/relationships/hyperlink" Target="https://docs.python.org/2/library/math.html" TargetMode="External"/><Relationship Id="rId3" Type="http://schemas.openxmlformats.org/officeDocument/2006/relationships/hyperlink" Target="https://docs.python.org/2/library/math.html" TargetMode="External"/><Relationship Id="rId4"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685800" y="3355920"/>
            <a:ext cx="8075880" cy="1671840"/>
          </a:xfrm>
          <a:prstGeom prst="rect">
            <a:avLst/>
          </a:prstGeom>
          <a:noFill/>
          <a:ln>
            <a:noFill/>
          </a:ln>
        </p:spPr>
        <p:style>
          <a:lnRef idx="0"/>
          <a:fillRef idx="0"/>
          <a:effectRef idx="0"/>
          <a:fontRef idx="minor"/>
        </p:style>
        <p:txBody>
          <a:bodyPr lIns="90000" rIns="45720" tIns="0" bIns="0"/>
          <a:p>
            <a:pPr>
              <a:lnSpc>
                <a:spcPct val="100000"/>
              </a:lnSpc>
            </a:pPr>
            <a:r>
              <a:rPr b="1" lang="en-IN" sz="4700" spc="-1" strike="noStrike">
                <a:solidFill>
                  <a:srgbClr val="f0ad00"/>
                </a:solidFill>
                <a:uFill>
                  <a:solidFill>
                    <a:srgbClr val="ffffff"/>
                  </a:solidFill>
                </a:uFill>
                <a:latin typeface="Arial"/>
                <a:ea typeface="DejaVu Sans"/>
              </a:rPr>
              <a:t>Python</a:t>
            </a:r>
            <a:endParaRPr b="0" lang="en-IN" sz="1800" spc="-1" strike="noStrike">
              <a:solidFill>
                <a:srgbClr val="000000"/>
              </a:solidFill>
              <a:uFill>
                <a:solidFill>
                  <a:srgbClr val="ffffff"/>
                </a:solidFill>
              </a:uFill>
              <a:latin typeface="Arial"/>
            </a:endParaRPr>
          </a:p>
        </p:txBody>
      </p:sp>
      <p:sp>
        <p:nvSpPr>
          <p:cNvPr id="79" name="CustomShape 2"/>
          <p:cNvSpPr/>
          <p:nvPr/>
        </p:nvSpPr>
        <p:spPr>
          <a:xfrm>
            <a:off x="7112520" y="6355440"/>
            <a:ext cx="191592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ffffff"/>
                </a:solidFill>
                <a:uFill>
                  <a:solidFill>
                    <a:srgbClr val="ffffff"/>
                  </a:solidFill>
                </a:uFill>
                <a:latin typeface="Arial"/>
                <a:ea typeface="DejaVu Sans"/>
              </a:rPr>
              <a:t>ARUN KUMAR A</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KEYWORDS</a:t>
            </a:r>
            <a:endParaRPr b="0" lang="en-IN" sz="1800" spc="-1" strike="noStrike">
              <a:solidFill>
                <a:srgbClr val="000000"/>
              </a:solidFill>
              <a:uFill>
                <a:solidFill>
                  <a:srgbClr val="ffffff"/>
                </a:solidFill>
              </a:uFill>
              <a:latin typeface="Arial"/>
            </a:endParaRPr>
          </a:p>
        </p:txBody>
      </p:sp>
      <p:graphicFrame>
        <p:nvGraphicFramePr>
          <p:cNvPr id="97" name="Table 2"/>
          <p:cNvGraphicFramePr/>
          <p:nvPr/>
        </p:nvGraphicFramePr>
        <p:xfrm>
          <a:off x="1115640" y="1700640"/>
          <a:ext cx="6984000" cy="4438800"/>
        </p:xfrm>
        <a:graphic>
          <a:graphicData uri="http://schemas.openxmlformats.org/drawingml/2006/table">
            <a:tbl>
              <a:tblPr/>
              <a:tblGrid>
                <a:gridCol w="2328120"/>
                <a:gridCol w="2328120"/>
                <a:gridCol w="2328120"/>
              </a:tblGrid>
              <a:tr h="4439160">
                <a:tc>
                  <a:txBody>
                    <a:bodyPr/>
                    <a:p>
                      <a:pPr algn="just">
                        <a:lnSpc>
                          <a:spcPct val="100000"/>
                        </a:lnSpc>
                      </a:pPr>
                      <a:r>
                        <a:rPr b="1" lang="en-IN" sz="2400" spc="-1" strike="noStrike">
                          <a:solidFill>
                            <a:srgbClr val="000000"/>
                          </a:solidFill>
                          <a:uFill>
                            <a:solidFill>
                              <a:srgbClr val="ffffff"/>
                            </a:solidFill>
                          </a:uFill>
                          <a:latin typeface="Arial"/>
                        </a:rPr>
                        <a:t>and</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rPr>
                        <a:t>del</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rPr>
                        <a:t>from</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rPr>
                        <a:t>not</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rPr>
                        <a:t>while</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rPr>
                        <a:t>as</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rPr>
                        <a:t>elif</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rPr>
                        <a:t>global</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rPr>
                        <a:t>or</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rPr>
                        <a:t>with</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txBody>
                  <a:tcPr marL="91440" marR="91440">
                    <a:lnL w="12240">
                      <a:solidFill>
                        <a:srgbClr val="c64847"/>
                      </a:solidFill>
                    </a:lnL>
                    <a:lnR w="12240">
                      <a:solidFill>
                        <a:srgbClr val="c64847"/>
                      </a:solidFill>
                    </a:lnR>
                    <a:lnT w="12240">
                      <a:solidFill>
                        <a:srgbClr val="c64847"/>
                      </a:solidFill>
                    </a:lnT>
                    <a:lnB w="12240">
                      <a:solidFill>
                        <a:srgbClr val="c64847"/>
                      </a:solidFill>
                    </a:lnB>
                    <a:solidFill>
                      <a:srgbClr val="f4e8e8"/>
                    </a:solidFill>
                  </a:tcPr>
                </a:tc>
                <a:tc>
                  <a:txBody>
                    <a:bodyPr/>
                    <a:p>
                      <a:pPr algn="just">
                        <a:lnSpc>
                          <a:spcPct val="100000"/>
                        </a:lnSpc>
                      </a:pPr>
                      <a:r>
                        <a:rPr b="1" lang="en-IN" sz="2400" spc="-1" strike="noStrike">
                          <a:solidFill>
                            <a:srgbClr val="000000"/>
                          </a:solidFill>
                          <a:uFill>
                            <a:solidFill>
                              <a:srgbClr val="ffffff"/>
                            </a:solidFill>
                          </a:uFill>
                          <a:latin typeface="Arial"/>
                        </a:rPr>
                        <a:t>assert</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rPr>
                        <a:t>else</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rPr>
                        <a:t>if</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rPr>
                        <a:t>pass</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rPr>
                        <a:t>yield</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rPr>
                        <a:t>break</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rPr>
                        <a:t>except</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rPr>
                        <a:t>import</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rPr>
                        <a:t>print</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rPr>
                        <a:t>class</a:t>
                      </a:r>
                      <a:endParaRPr b="0" lang="en-IN" sz="1800" spc="-1" strike="noStrike">
                        <a:solidFill>
                          <a:srgbClr val="000000"/>
                        </a:solidFill>
                        <a:uFill>
                          <a:solidFill>
                            <a:srgbClr val="ffffff"/>
                          </a:solidFill>
                        </a:uFill>
                        <a:latin typeface="Arial"/>
                      </a:endParaRPr>
                    </a:p>
                  </a:txBody>
                  <a:tcPr marL="91440" marR="91440">
                    <a:lnL w="12240">
                      <a:solidFill>
                        <a:srgbClr val="c64847"/>
                      </a:solidFill>
                    </a:lnL>
                    <a:lnR w="12240">
                      <a:solidFill>
                        <a:srgbClr val="c64847"/>
                      </a:solidFill>
                    </a:lnR>
                    <a:lnT w="12240">
                      <a:solidFill>
                        <a:srgbClr val="c64847"/>
                      </a:solidFill>
                    </a:lnT>
                    <a:lnB w="12240">
                      <a:solidFill>
                        <a:srgbClr val="c64847"/>
                      </a:solidFill>
                    </a:lnB>
                    <a:solidFill>
                      <a:srgbClr val="f4e8e8"/>
                    </a:solidFill>
                  </a:tcPr>
                </a:tc>
                <a:tc>
                  <a:txBody>
                    <a:bodyPr/>
                    <a:p>
                      <a:pPr algn="just">
                        <a:lnSpc>
                          <a:spcPct val="100000"/>
                        </a:lnSpc>
                      </a:pPr>
                      <a:r>
                        <a:rPr b="1" lang="en-IN" sz="2400" spc="-1" strike="noStrike">
                          <a:solidFill>
                            <a:srgbClr val="000000"/>
                          </a:solidFill>
                          <a:uFill>
                            <a:solidFill>
                              <a:srgbClr val="ffffff"/>
                            </a:solidFill>
                          </a:uFill>
                          <a:latin typeface="Arial"/>
                        </a:rPr>
                        <a:t>exec</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rPr>
                        <a:t>in</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rPr>
                        <a:t>raise</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rPr>
                        <a:t>continue</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rPr>
                        <a:t>finally</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rPr>
                        <a:t>is</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rPr>
                        <a:t>return</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rPr>
                        <a:t>def</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rPr>
                        <a:t>for</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rPr>
                        <a:t>lambda</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rPr>
                        <a:t>try</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txBody>
                  <a:tcPr marL="91440" marR="91440">
                    <a:lnL w="12240">
                      <a:solidFill>
                        <a:srgbClr val="c64847"/>
                      </a:solidFill>
                    </a:lnL>
                    <a:lnR w="12240">
                      <a:solidFill>
                        <a:srgbClr val="c64847"/>
                      </a:solidFill>
                    </a:lnR>
                    <a:lnT w="12240">
                      <a:solidFill>
                        <a:srgbClr val="c64847"/>
                      </a:solidFill>
                    </a:lnT>
                    <a:lnB w="12240">
                      <a:solidFill>
                        <a:srgbClr val="c64847"/>
                      </a:solidFill>
                    </a:lnB>
                    <a:solidFill>
                      <a:srgbClr val="f4e8e8"/>
                    </a:solidFill>
                  </a:tcPr>
                </a:tc>
              </a:tr>
            </a:tbl>
          </a:graphicData>
        </a:graphic>
      </p:graphicFrame>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CODE BLOCKS</a:t>
            </a:r>
            <a:endParaRPr b="0" lang="en-IN" sz="1800" spc="-1" strike="noStrike">
              <a:solidFill>
                <a:srgbClr val="000000"/>
              </a:solidFill>
              <a:uFill>
                <a:solidFill>
                  <a:srgbClr val="ffffff"/>
                </a:solidFill>
              </a:uFill>
              <a:latin typeface="Arial"/>
            </a:endParaRPr>
          </a:p>
        </p:txBody>
      </p:sp>
      <p:sp>
        <p:nvSpPr>
          <p:cNvPr id="99" name="CustomShape 2"/>
          <p:cNvSpPr/>
          <p:nvPr/>
        </p:nvSpPr>
        <p:spPr>
          <a:xfrm>
            <a:off x="467640" y="1484640"/>
            <a:ext cx="8228160" cy="4524480"/>
          </a:xfrm>
          <a:prstGeom prst="rect">
            <a:avLst/>
          </a:prstGeom>
          <a:noFill/>
          <a:ln>
            <a:noFill/>
          </a:ln>
        </p:spPr>
        <p:style>
          <a:lnRef idx="0"/>
          <a:fillRef idx="0"/>
          <a:effectRef idx="0"/>
          <a:fontRef idx="minor"/>
        </p:style>
        <p:txBody>
          <a:bodyPr lIns="54720" rIns="90000" tIns="91440" bIns="45000"/>
          <a:p>
            <a:pPr marL="438840" indent="-318600" algn="just">
              <a:lnSpc>
                <a:spcPct val="100000"/>
              </a:lnSpc>
              <a:buClr>
                <a:srgbClr val="f0ad00"/>
              </a:buClr>
              <a:buSzPct val="80000"/>
              <a:buFont typeface="Wingdings 2" charset="2"/>
              <a:buChar char=""/>
            </a:pPr>
            <a:r>
              <a:rPr b="0" lang="en-IN" sz="3200" spc="-1" strike="noStrike">
                <a:solidFill>
                  <a:srgbClr val="000000"/>
                </a:solidFill>
                <a:uFill>
                  <a:solidFill>
                    <a:srgbClr val="ffffff"/>
                  </a:solidFill>
                </a:uFill>
                <a:latin typeface="Arial"/>
                <a:ea typeface="DejaVu Sans"/>
              </a:rPr>
              <a:t>No braces!!!</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3200" spc="-1" strike="noStrike">
                <a:solidFill>
                  <a:srgbClr val="000000"/>
                </a:solidFill>
                <a:uFill>
                  <a:solidFill>
                    <a:srgbClr val="ffffff"/>
                  </a:solidFill>
                </a:uFill>
                <a:latin typeface="Arial"/>
                <a:ea typeface="DejaVu Sans"/>
              </a:rPr>
              <a:t>By line indentation</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3200" spc="-1" strike="noStrike">
                <a:solidFill>
                  <a:srgbClr val="000000"/>
                </a:solidFill>
                <a:uFill>
                  <a:solidFill>
                    <a:srgbClr val="ffffff"/>
                  </a:solidFill>
                </a:uFill>
                <a:latin typeface="Arial"/>
                <a:ea typeface="DejaVu Sans"/>
              </a:rPr>
              <a:t>All statements within the same block must be indented the same amount.</a:t>
            </a:r>
            <a:endParaRPr b="0"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MULTI LINE STATEMENTS</a:t>
            </a:r>
            <a:endParaRPr b="0" lang="en-IN" sz="1800" spc="-1" strike="noStrike">
              <a:solidFill>
                <a:srgbClr val="000000"/>
              </a:solidFill>
              <a:uFill>
                <a:solidFill>
                  <a:srgbClr val="ffffff"/>
                </a:solidFill>
              </a:uFill>
              <a:latin typeface="Arial"/>
            </a:endParaRPr>
          </a:p>
        </p:txBody>
      </p:sp>
      <p:sp>
        <p:nvSpPr>
          <p:cNvPr id="101" name="CustomShape 2"/>
          <p:cNvSpPr/>
          <p:nvPr/>
        </p:nvSpPr>
        <p:spPr>
          <a:xfrm>
            <a:off x="457200" y="1775160"/>
            <a:ext cx="8228160" cy="4624200"/>
          </a:xfrm>
          <a:prstGeom prst="rect">
            <a:avLst/>
          </a:prstGeom>
          <a:noFill/>
          <a:ln>
            <a:noFill/>
          </a:ln>
        </p:spPr>
        <p:style>
          <a:lnRef idx="0"/>
          <a:fillRef idx="0"/>
          <a:effectRef idx="0"/>
          <a:fontRef idx="minor"/>
        </p:style>
        <p:txBody>
          <a:bodyPr lIns="54720" rIns="90000" tIns="91440" bIns="45000"/>
          <a:p>
            <a:pPr algn="just">
              <a:lnSpc>
                <a:spcPct val="100000"/>
              </a:lnSpc>
            </a:pPr>
            <a:r>
              <a:rPr b="1" lang="en-IN" sz="3200" spc="-1" strike="noStrike">
                <a:solidFill>
                  <a:srgbClr val="000000"/>
                </a:solidFill>
                <a:uFill>
                  <a:solidFill>
                    <a:srgbClr val="ffffff"/>
                  </a:solidFill>
                </a:uFill>
                <a:latin typeface="Arial"/>
                <a:ea typeface="DejaVu Sans"/>
              </a:rPr>
              <a:t>Multi line statements</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3200" spc="-1" strike="noStrike">
                <a:solidFill>
                  <a:srgbClr val="000000"/>
                </a:solidFill>
                <a:uFill>
                  <a:solidFill>
                    <a:srgbClr val="ffffff"/>
                  </a:solidFill>
                </a:uFill>
                <a:latin typeface="Arial"/>
                <a:ea typeface="DejaVu Sans"/>
              </a:rPr>
              <a:t>A statement can be continued in the next line using the line continuation operator(/).</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1" lang="en-IN" sz="3200" spc="-1" strike="noStrike">
                <a:solidFill>
                  <a:srgbClr val="000000"/>
                </a:solidFill>
                <a:uFill>
                  <a:solidFill>
                    <a:srgbClr val="ffffff"/>
                  </a:solidFill>
                </a:uFill>
                <a:latin typeface="Arial"/>
                <a:ea typeface="DejaVu Sans"/>
              </a:rPr>
              <a:t>Quotations</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3200" spc="-1" strike="noStrike">
                <a:solidFill>
                  <a:srgbClr val="000000"/>
                </a:solidFill>
                <a:uFill>
                  <a:solidFill>
                    <a:srgbClr val="ffffff"/>
                  </a:solidFill>
                </a:uFill>
                <a:latin typeface="Arial"/>
                <a:ea typeface="DejaVu Sans"/>
              </a:rPr>
              <a:t>String literals can be denoted using single quotes(‘) or double quotes(“) or triple quotes(‘’’ or “””).</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COMMENTS</a:t>
            </a:r>
            <a:endParaRPr b="0" lang="en-IN" sz="1800" spc="-1" strike="noStrike">
              <a:solidFill>
                <a:srgbClr val="000000"/>
              </a:solidFill>
              <a:uFill>
                <a:solidFill>
                  <a:srgbClr val="ffffff"/>
                </a:solidFill>
              </a:uFill>
              <a:latin typeface="Arial"/>
            </a:endParaRPr>
          </a:p>
        </p:txBody>
      </p:sp>
      <p:sp>
        <p:nvSpPr>
          <p:cNvPr id="103" name="CustomShape 2"/>
          <p:cNvSpPr/>
          <p:nvPr/>
        </p:nvSpPr>
        <p:spPr>
          <a:xfrm>
            <a:off x="457200" y="1775160"/>
            <a:ext cx="8228160" cy="4624200"/>
          </a:xfrm>
          <a:prstGeom prst="rect">
            <a:avLst/>
          </a:prstGeom>
          <a:noFill/>
          <a:ln>
            <a:noFill/>
          </a:ln>
        </p:spPr>
        <p:style>
          <a:lnRef idx="0"/>
          <a:fillRef idx="0"/>
          <a:effectRef idx="0"/>
          <a:fontRef idx="minor"/>
        </p:style>
        <p:txBody>
          <a:bodyPr lIns="54720" rIns="90000" tIns="91440" bIns="45000"/>
          <a:p>
            <a:pPr algn="just">
              <a:lnSpc>
                <a:spcPct val="100000"/>
              </a:lnSpc>
            </a:pPr>
            <a:r>
              <a:rPr b="1" lang="en-IN" sz="3200" spc="-1" strike="noStrike">
                <a:solidFill>
                  <a:srgbClr val="000000"/>
                </a:solidFill>
                <a:uFill>
                  <a:solidFill>
                    <a:srgbClr val="ffffff"/>
                  </a:solidFill>
                </a:uFill>
                <a:latin typeface="Arial"/>
                <a:ea typeface="DejaVu Sans"/>
              </a:rPr>
              <a:t>Comments</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3200" spc="-1" strike="noStrike">
                <a:solidFill>
                  <a:srgbClr val="000000"/>
                </a:solidFill>
                <a:uFill>
                  <a:solidFill>
                    <a:srgbClr val="ffffff"/>
                  </a:solidFill>
                </a:uFill>
                <a:latin typeface="Arial"/>
                <a:ea typeface="DejaVu Sans"/>
              </a:rPr>
              <a:t># is used for commenting.</a:t>
            </a:r>
            <a:endParaRPr b="0" lang="en-IN" sz="1800" spc="-1" strike="noStrike">
              <a:solidFill>
                <a:srgbClr val="000000"/>
              </a:solidFill>
              <a:uFill>
                <a:solidFill>
                  <a:srgbClr val="ffffff"/>
                </a:solidFill>
              </a:uFill>
              <a:latin typeface="Arial"/>
            </a:endParaRPr>
          </a:p>
          <a:p>
            <a:pPr algn="just">
              <a:lnSpc>
                <a:spcPct val="100000"/>
              </a:lnSpc>
            </a:pPr>
            <a:r>
              <a:rPr b="0" lang="en-IN" sz="3200" spc="-1" strike="noStrike">
                <a:solidFill>
                  <a:srgbClr val="000000"/>
                </a:solidFill>
                <a:uFill>
                  <a:solidFill>
                    <a:srgbClr val="ffffff"/>
                  </a:solidFill>
                </a:uFill>
                <a:latin typeface="Arial"/>
                <a:ea typeface="DejaVu Sans"/>
              </a:rPr>
              <a:t>Example:</a:t>
            </a:r>
            <a:endParaRPr b="0" lang="en-IN" sz="1800" spc="-1" strike="noStrike">
              <a:solidFill>
                <a:srgbClr val="000000"/>
              </a:solidFill>
              <a:uFill>
                <a:solidFill>
                  <a:srgbClr val="ffffff"/>
                </a:solidFill>
              </a:uFill>
              <a:latin typeface="Arial"/>
            </a:endParaRPr>
          </a:p>
          <a:p>
            <a:pPr algn="just">
              <a:lnSpc>
                <a:spcPct val="100000"/>
              </a:lnSpc>
            </a:pPr>
            <a:r>
              <a:rPr b="0" lang="en-IN" sz="3200" spc="-1" strike="noStrike">
                <a:solidFill>
                  <a:srgbClr val="000000"/>
                </a:solidFill>
                <a:uFill>
                  <a:solidFill>
                    <a:srgbClr val="ffffff"/>
                  </a:solidFill>
                </a:uFill>
                <a:latin typeface="Arial"/>
                <a:ea typeface="DejaVu Sans"/>
              </a:rPr>
              <a:t>#This line is a comment</a:t>
            </a:r>
            <a:endParaRPr b="0" lang="en-IN" sz="1800" spc="-1" strike="noStrike">
              <a:solidFill>
                <a:srgbClr val="000000"/>
              </a:solidFill>
              <a:uFill>
                <a:solidFill>
                  <a:srgbClr val="ffffff"/>
                </a:solidFill>
              </a:uFill>
              <a:latin typeface="Arial"/>
            </a:endParaRPr>
          </a:p>
          <a:p>
            <a:pPr algn="just">
              <a:lnSpc>
                <a:spcPct val="100000"/>
              </a:lnSpc>
            </a:pPr>
            <a:r>
              <a:rPr b="0" lang="en-IN" sz="3200" spc="-1" strike="noStrike">
                <a:solidFill>
                  <a:srgbClr val="000000"/>
                </a:solidFill>
                <a:uFill>
                  <a:solidFill>
                    <a:srgbClr val="ffffff"/>
                  </a:solidFill>
                </a:uFill>
                <a:latin typeface="Arial"/>
                <a:ea typeface="DejaVu Sans"/>
              </a:rPr>
              <a:t>#The following line prints “Hello World”</a:t>
            </a:r>
            <a:endParaRPr b="0" lang="en-IN" sz="1800" spc="-1" strike="noStrike">
              <a:solidFill>
                <a:srgbClr val="000000"/>
              </a:solidFill>
              <a:uFill>
                <a:solidFill>
                  <a:srgbClr val="ffffff"/>
                </a:solidFill>
              </a:uFill>
              <a:latin typeface="Arial"/>
            </a:endParaRPr>
          </a:p>
          <a:p>
            <a:pPr algn="just">
              <a:lnSpc>
                <a:spcPct val="100000"/>
              </a:lnSpc>
            </a:pPr>
            <a:r>
              <a:rPr b="0" lang="en-IN" sz="3200" spc="-1" strike="noStrike">
                <a:solidFill>
                  <a:srgbClr val="000000"/>
                </a:solidFill>
                <a:uFill>
                  <a:solidFill>
                    <a:srgbClr val="ffffff"/>
                  </a:solidFill>
                </a:uFill>
                <a:latin typeface="Arial"/>
                <a:ea typeface="DejaVu Sans"/>
              </a:rPr>
              <a:t>print “Hello World”</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1" lang="en-IN" sz="3200" spc="-1" strike="noStrike">
                <a:solidFill>
                  <a:srgbClr val="000000"/>
                </a:solidFill>
                <a:uFill>
                  <a:solidFill>
                    <a:srgbClr val="ffffff"/>
                  </a:solidFill>
                </a:uFill>
                <a:latin typeface="Arial"/>
                <a:ea typeface="DejaVu Sans"/>
              </a:rPr>
              <a:t>Input</a:t>
            </a:r>
            <a:endParaRPr b="0" lang="en-IN" sz="1800" spc="-1" strike="noStrike">
              <a:solidFill>
                <a:srgbClr val="000000"/>
              </a:solidFill>
              <a:uFill>
                <a:solidFill>
                  <a:srgbClr val="ffffff"/>
                </a:solidFill>
              </a:uFill>
              <a:latin typeface="Arial"/>
            </a:endParaRPr>
          </a:p>
          <a:p>
            <a:pPr algn="just">
              <a:lnSpc>
                <a:spcPct val="100000"/>
              </a:lnSpc>
            </a:pPr>
            <a:r>
              <a:rPr b="0" lang="en-IN" sz="3200" spc="-1" strike="noStrike">
                <a:solidFill>
                  <a:srgbClr val="000000"/>
                </a:solidFill>
                <a:uFill>
                  <a:solidFill>
                    <a:srgbClr val="ffffff"/>
                  </a:solidFill>
                </a:uFill>
                <a:latin typeface="Arial"/>
                <a:ea typeface="DejaVu Sans"/>
              </a:rPr>
              <a:t>raw_input(promptString)</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SUITES</a:t>
            </a:r>
            <a:endParaRPr b="0" lang="en-IN" sz="1800" spc="-1" strike="noStrike">
              <a:solidFill>
                <a:srgbClr val="000000"/>
              </a:solidFill>
              <a:uFill>
                <a:solidFill>
                  <a:srgbClr val="ffffff"/>
                </a:solidFill>
              </a:uFill>
              <a:latin typeface="Arial"/>
            </a:endParaRPr>
          </a:p>
        </p:txBody>
      </p:sp>
      <p:sp>
        <p:nvSpPr>
          <p:cNvPr id="105" name="CustomShape 2"/>
          <p:cNvSpPr/>
          <p:nvPr/>
        </p:nvSpPr>
        <p:spPr>
          <a:xfrm>
            <a:off x="457200" y="1775160"/>
            <a:ext cx="8228160" cy="4624200"/>
          </a:xfrm>
          <a:prstGeom prst="rect">
            <a:avLst/>
          </a:prstGeom>
          <a:noFill/>
          <a:ln>
            <a:noFill/>
          </a:ln>
        </p:spPr>
        <p:style>
          <a:lnRef idx="0"/>
          <a:fillRef idx="0"/>
          <a:effectRef idx="0"/>
          <a:fontRef idx="minor"/>
        </p:style>
        <p:txBody>
          <a:bodyPr lIns="54720" rIns="90000" tIns="91440" bIns="45000"/>
          <a:p>
            <a:pPr algn="just">
              <a:lnSpc>
                <a:spcPct val="100000"/>
              </a:lnSpc>
            </a:pPr>
            <a:r>
              <a:rPr b="1" lang="en-IN" sz="3200" spc="-1" strike="noStrike">
                <a:solidFill>
                  <a:srgbClr val="000000"/>
                </a:solidFill>
                <a:uFill>
                  <a:solidFill>
                    <a:srgbClr val="ffffff"/>
                  </a:solidFill>
                </a:uFill>
                <a:latin typeface="Arial"/>
                <a:ea typeface="DejaVu Sans"/>
              </a:rPr>
              <a:t>Suites</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3200" spc="-1" strike="noStrike">
                <a:solidFill>
                  <a:srgbClr val="000000"/>
                </a:solidFill>
                <a:uFill>
                  <a:solidFill>
                    <a:srgbClr val="ffffff"/>
                  </a:solidFill>
                </a:uFill>
                <a:latin typeface="Arial"/>
                <a:ea typeface="DejaVu Sans"/>
              </a:rPr>
              <a:t>A group of individual statements, which make a single code block are called suites.</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3200" spc="-1" strike="noStrike">
                <a:solidFill>
                  <a:srgbClr val="000000"/>
                </a:solidFill>
                <a:uFill>
                  <a:solidFill>
                    <a:srgbClr val="ffffff"/>
                  </a:solidFill>
                </a:uFill>
                <a:latin typeface="Arial"/>
                <a:ea typeface="DejaVu Sans"/>
              </a:rPr>
              <a:t>Example:</a:t>
            </a:r>
            <a:endParaRPr b="0" lang="en-IN" sz="1800" spc="-1" strike="noStrike">
              <a:solidFill>
                <a:srgbClr val="000000"/>
              </a:solidFill>
              <a:uFill>
                <a:solidFill>
                  <a:srgbClr val="ffffff"/>
                </a:solidFill>
              </a:uFill>
              <a:latin typeface="Arial"/>
            </a:endParaRPr>
          </a:p>
          <a:p>
            <a:pPr algn="just">
              <a:lnSpc>
                <a:spcPct val="100000"/>
              </a:lnSpc>
            </a:pPr>
            <a:r>
              <a:rPr b="0" lang="en-IN" sz="3200" spc="-1" strike="noStrike">
                <a:solidFill>
                  <a:srgbClr val="000000"/>
                </a:solidFill>
                <a:uFill>
                  <a:solidFill>
                    <a:srgbClr val="ffffff"/>
                  </a:solidFill>
                </a:uFill>
                <a:latin typeface="Arial"/>
                <a:ea typeface="DejaVu Sans"/>
              </a:rPr>
              <a:t>if exp :</a:t>
            </a:r>
            <a:endParaRPr b="0" lang="en-IN" sz="1800" spc="-1" strike="noStrike">
              <a:solidFill>
                <a:srgbClr val="000000"/>
              </a:solidFill>
              <a:uFill>
                <a:solidFill>
                  <a:srgbClr val="ffffff"/>
                </a:solidFill>
              </a:uFill>
              <a:latin typeface="Arial"/>
            </a:endParaRPr>
          </a:p>
          <a:p>
            <a:pPr algn="just">
              <a:lnSpc>
                <a:spcPct val="100000"/>
              </a:lnSpc>
            </a:pPr>
            <a:r>
              <a:rPr b="0" lang="en-IN" sz="3200" spc="-1" strike="noStrike">
                <a:solidFill>
                  <a:srgbClr val="000000"/>
                </a:solidFill>
                <a:uFill>
                  <a:solidFill>
                    <a:srgbClr val="ffffff"/>
                  </a:solidFill>
                </a:uFill>
                <a:latin typeface="Arial"/>
                <a:ea typeface="DejaVu Sans"/>
              </a:rPr>
              <a:t>	</a:t>
            </a:r>
            <a:r>
              <a:rPr b="0" lang="en-IN" sz="3200" spc="-1" strike="noStrike">
                <a:solidFill>
                  <a:srgbClr val="000000"/>
                </a:solidFill>
                <a:uFill>
                  <a:solidFill>
                    <a:srgbClr val="ffffff"/>
                  </a:solidFill>
                </a:uFill>
                <a:latin typeface="Arial"/>
                <a:ea typeface="DejaVu Sans"/>
              </a:rPr>
              <a:t>suite</a:t>
            </a:r>
            <a:endParaRPr b="0" lang="en-IN" sz="1800" spc="-1" strike="noStrike">
              <a:solidFill>
                <a:srgbClr val="000000"/>
              </a:solidFill>
              <a:uFill>
                <a:solidFill>
                  <a:srgbClr val="ffffff"/>
                </a:solidFill>
              </a:uFill>
              <a:latin typeface="Arial"/>
            </a:endParaRPr>
          </a:p>
          <a:p>
            <a:pPr algn="just">
              <a:lnSpc>
                <a:spcPct val="100000"/>
              </a:lnSpc>
            </a:pPr>
            <a:r>
              <a:rPr b="0" lang="en-IN" sz="3200" spc="-1" strike="noStrike">
                <a:solidFill>
                  <a:srgbClr val="000000"/>
                </a:solidFill>
                <a:uFill>
                  <a:solidFill>
                    <a:srgbClr val="ffffff"/>
                  </a:solidFill>
                </a:uFill>
                <a:latin typeface="Arial"/>
                <a:ea typeface="DejaVu Sans"/>
              </a:rPr>
              <a:t>else :</a:t>
            </a:r>
            <a:endParaRPr b="0" lang="en-IN" sz="1800" spc="-1" strike="noStrike">
              <a:solidFill>
                <a:srgbClr val="000000"/>
              </a:solidFill>
              <a:uFill>
                <a:solidFill>
                  <a:srgbClr val="ffffff"/>
                </a:solidFill>
              </a:uFill>
              <a:latin typeface="Arial"/>
            </a:endParaRPr>
          </a:p>
          <a:p>
            <a:pPr algn="just">
              <a:lnSpc>
                <a:spcPct val="100000"/>
              </a:lnSpc>
            </a:pPr>
            <a:r>
              <a:rPr b="0" lang="en-IN" sz="3200" spc="-1" strike="noStrike">
                <a:solidFill>
                  <a:srgbClr val="000000"/>
                </a:solidFill>
                <a:uFill>
                  <a:solidFill>
                    <a:srgbClr val="ffffff"/>
                  </a:solidFill>
                </a:uFill>
                <a:latin typeface="Arial"/>
                <a:ea typeface="DejaVu Sans"/>
              </a:rPr>
              <a:t>	</a:t>
            </a:r>
            <a:r>
              <a:rPr b="0" lang="en-IN" sz="3200" spc="-1" strike="noStrike">
                <a:solidFill>
                  <a:srgbClr val="000000"/>
                </a:solidFill>
                <a:uFill>
                  <a:solidFill>
                    <a:srgbClr val="ffffff"/>
                  </a:solidFill>
                </a:uFill>
                <a:latin typeface="Arial"/>
                <a:ea typeface="DejaVu Sans"/>
              </a:rPr>
              <a:t>suite</a:t>
            </a:r>
            <a:endParaRPr b="0" lang="en-IN"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800" spc="-1" strike="noStrike">
                <a:solidFill>
                  <a:srgbClr val="f0ad00"/>
                </a:solidFill>
                <a:uFill>
                  <a:solidFill>
                    <a:srgbClr val="ffffff"/>
                  </a:solidFill>
                </a:uFill>
                <a:latin typeface="Arial"/>
                <a:ea typeface="DejaVu Sans"/>
              </a:rPr>
              <a:t>VARIABLES</a:t>
            </a:r>
            <a:endParaRPr b="0" lang="en-IN" sz="1800" spc="-1" strike="noStrike">
              <a:solidFill>
                <a:srgbClr val="000000"/>
              </a:solidFill>
              <a:uFill>
                <a:solidFill>
                  <a:srgbClr val="ffffff"/>
                </a:solidFill>
              </a:uFill>
              <a:latin typeface="Arial"/>
            </a:endParaRPr>
          </a:p>
        </p:txBody>
      </p:sp>
      <p:sp>
        <p:nvSpPr>
          <p:cNvPr id="107" name="CustomShape 2"/>
          <p:cNvSpPr/>
          <p:nvPr/>
        </p:nvSpPr>
        <p:spPr>
          <a:xfrm>
            <a:off x="457200" y="1775160"/>
            <a:ext cx="8228160" cy="4624200"/>
          </a:xfrm>
          <a:prstGeom prst="rect">
            <a:avLst/>
          </a:prstGeom>
          <a:noFill/>
          <a:ln>
            <a:noFill/>
          </a:ln>
        </p:spPr>
        <p:style>
          <a:lnRef idx="0"/>
          <a:fillRef idx="0"/>
          <a:effectRef idx="0"/>
          <a:fontRef idx="minor"/>
        </p:style>
        <p:txBody>
          <a:bodyPr lIns="54720" rIns="90000" tIns="91440" bIns="45000"/>
          <a:p>
            <a:pPr algn="just">
              <a:lnSpc>
                <a:spcPct val="100000"/>
              </a:lnSpc>
            </a:pP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3600" spc="-1" strike="noStrike">
                <a:solidFill>
                  <a:srgbClr val="000000"/>
                </a:solidFill>
                <a:uFill>
                  <a:solidFill>
                    <a:srgbClr val="ffffff"/>
                  </a:solidFill>
                </a:uFill>
                <a:latin typeface="Arial"/>
                <a:ea typeface="DejaVu Sans"/>
              </a:rPr>
              <a:t>Place holder for values(data).</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3600" spc="-1" strike="noStrike">
                <a:solidFill>
                  <a:srgbClr val="000000"/>
                </a:solidFill>
                <a:uFill>
                  <a:solidFill>
                    <a:srgbClr val="ffffff"/>
                  </a:solidFill>
                </a:uFill>
                <a:latin typeface="Arial"/>
                <a:ea typeface="DejaVu Sans"/>
              </a:rPr>
              <a:t>Each variable is stored in a different memory location.</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3600" spc="-1" strike="noStrike">
                <a:solidFill>
                  <a:srgbClr val="000000"/>
                </a:solidFill>
                <a:uFill>
                  <a:solidFill>
                    <a:srgbClr val="ffffff"/>
                  </a:solidFill>
                </a:uFill>
                <a:latin typeface="Arial"/>
                <a:ea typeface="DejaVu Sans"/>
              </a:rPr>
              <a:t>Memory size depends on the type of data stored.</a:t>
            </a:r>
            <a:endParaRPr b="0" lang="en-IN"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DATA TYPES</a:t>
            </a:r>
            <a:endParaRPr b="0" lang="en-IN" sz="1800" spc="-1" strike="noStrike">
              <a:solidFill>
                <a:srgbClr val="000000"/>
              </a:solidFill>
              <a:uFill>
                <a:solidFill>
                  <a:srgbClr val="ffffff"/>
                </a:solidFill>
              </a:uFill>
              <a:latin typeface="Arial"/>
            </a:endParaRPr>
          </a:p>
        </p:txBody>
      </p:sp>
      <p:sp>
        <p:nvSpPr>
          <p:cNvPr id="109" name="CustomShape 2"/>
          <p:cNvSpPr/>
          <p:nvPr/>
        </p:nvSpPr>
        <p:spPr>
          <a:xfrm>
            <a:off x="457200" y="1775160"/>
            <a:ext cx="8228160" cy="4624200"/>
          </a:xfrm>
          <a:prstGeom prst="rect">
            <a:avLst/>
          </a:prstGeom>
          <a:noFill/>
          <a:ln>
            <a:noFill/>
          </a:ln>
        </p:spPr>
        <p:style>
          <a:lnRef idx="0"/>
          <a:fillRef idx="0"/>
          <a:effectRef idx="0"/>
          <a:fontRef idx="minor"/>
        </p:style>
        <p:txBody>
          <a:bodyPr lIns="54720" rIns="90000" tIns="91440" bIns="45000"/>
          <a:p>
            <a:pPr marL="438840" indent="-318600">
              <a:lnSpc>
                <a:spcPct val="100000"/>
              </a:lnSpc>
              <a:buClr>
                <a:srgbClr val="f0ad00"/>
              </a:buClr>
              <a:buSzPct val="80000"/>
              <a:buFont typeface="Wingdings 2" charset="2"/>
              <a:buChar char=""/>
            </a:pPr>
            <a:r>
              <a:rPr b="0" lang="en-IN" sz="3200" spc="-1" strike="noStrike">
                <a:solidFill>
                  <a:srgbClr val="000000"/>
                </a:solidFill>
                <a:uFill>
                  <a:solidFill>
                    <a:srgbClr val="ffffff"/>
                  </a:solidFill>
                </a:uFill>
                <a:latin typeface="Arial"/>
                <a:ea typeface="DejaVu Sans"/>
              </a:rPr>
              <a:t>Five standard data types in python are</a:t>
            </a:r>
            <a:endParaRPr b="0" lang="en-IN" sz="1800" spc="-1" strike="noStrike">
              <a:solidFill>
                <a:srgbClr val="000000"/>
              </a:solidFill>
              <a:uFill>
                <a:solidFill>
                  <a:srgbClr val="ffffff"/>
                </a:solidFill>
              </a:uFill>
              <a:latin typeface="Arial"/>
            </a:endParaRPr>
          </a:p>
          <a:p>
            <a:pPr lvl="1" marL="914400" indent="-513000">
              <a:lnSpc>
                <a:spcPct val="100000"/>
              </a:lnSpc>
              <a:buClr>
                <a:srgbClr val="60b5cc"/>
              </a:buClr>
              <a:buSzPct val="90000"/>
              <a:buFont typeface="Arial"/>
              <a:buAutoNum type="arabicPeriod"/>
            </a:pPr>
            <a:r>
              <a:rPr b="0" lang="en-IN" sz="2800" spc="-1" strike="noStrike">
                <a:solidFill>
                  <a:srgbClr val="000000"/>
                </a:solidFill>
                <a:uFill>
                  <a:solidFill>
                    <a:srgbClr val="ffffff"/>
                  </a:solidFill>
                </a:uFill>
                <a:latin typeface="Arial"/>
                <a:ea typeface="DejaVu Sans"/>
              </a:rPr>
              <a:t>Numbers</a:t>
            </a:r>
            <a:endParaRPr b="0" lang="en-IN" sz="1800" spc="-1" strike="noStrike">
              <a:solidFill>
                <a:srgbClr val="000000"/>
              </a:solidFill>
              <a:uFill>
                <a:solidFill>
                  <a:srgbClr val="ffffff"/>
                </a:solidFill>
              </a:uFill>
              <a:latin typeface="Arial"/>
            </a:endParaRPr>
          </a:p>
          <a:p>
            <a:pPr lvl="1" marL="914400" indent="-513000">
              <a:lnSpc>
                <a:spcPct val="100000"/>
              </a:lnSpc>
              <a:buClr>
                <a:srgbClr val="60b5cc"/>
              </a:buClr>
              <a:buSzPct val="90000"/>
              <a:buFont typeface="Arial"/>
              <a:buAutoNum type="arabicPeriod"/>
            </a:pPr>
            <a:r>
              <a:rPr b="0" lang="en-IN" sz="2800" spc="-1" strike="noStrike">
                <a:solidFill>
                  <a:srgbClr val="000000"/>
                </a:solidFill>
                <a:uFill>
                  <a:solidFill>
                    <a:srgbClr val="ffffff"/>
                  </a:solidFill>
                </a:uFill>
                <a:latin typeface="Arial"/>
                <a:ea typeface="DejaVu Sans"/>
              </a:rPr>
              <a:t>String</a:t>
            </a:r>
            <a:endParaRPr b="0" lang="en-IN" sz="1800" spc="-1" strike="noStrike">
              <a:solidFill>
                <a:srgbClr val="000000"/>
              </a:solidFill>
              <a:uFill>
                <a:solidFill>
                  <a:srgbClr val="ffffff"/>
                </a:solidFill>
              </a:uFill>
              <a:latin typeface="Arial"/>
            </a:endParaRPr>
          </a:p>
          <a:p>
            <a:pPr lvl="1" marL="914400" indent="-513000">
              <a:lnSpc>
                <a:spcPct val="100000"/>
              </a:lnSpc>
              <a:buClr>
                <a:srgbClr val="60b5cc"/>
              </a:buClr>
              <a:buSzPct val="90000"/>
              <a:buFont typeface="Arial"/>
              <a:buAutoNum type="arabicPeriod"/>
            </a:pPr>
            <a:r>
              <a:rPr b="0" lang="en-IN" sz="2800" spc="-1" strike="noStrike">
                <a:solidFill>
                  <a:srgbClr val="000000"/>
                </a:solidFill>
                <a:uFill>
                  <a:solidFill>
                    <a:srgbClr val="ffffff"/>
                  </a:solidFill>
                </a:uFill>
                <a:latin typeface="Arial"/>
                <a:ea typeface="DejaVu Sans"/>
              </a:rPr>
              <a:t>List</a:t>
            </a:r>
            <a:endParaRPr b="0" lang="en-IN" sz="1800" spc="-1" strike="noStrike">
              <a:solidFill>
                <a:srgbClr val="000000"/>
              </a:solidFill>
              <a:uFill>
                <a:solidFill>
                  <a:srgbClr val="ffffff"/>
                </a:solidFill>
              </a:uFill>
              <a:latin typeface="Arial"/>
            </a:endParaRPr>
          </a:p>
          <a:p>
            <a:pPr lvl="1" marL="914400" indent="-513000">
              <a:lnSpc>
                <a:spcPct val="100000"/>
              </a:lnSpc>
              <a:buClr>
                <a:srgbClr val="60b5cc"/>
              </a:buClr>
              <a:buSzPct val="90000"/>
              <a:buFont typeface="Arial"/>
              <a:buAutoNum type="arabicPeriod"/>
            </a:pPr>
            <a:r>
              <a:rPr b="0" lang="en-IN" sz="2800" spc="-1" strike="noStrike">
                <a:solidFill>
                  <a:srgbClr val="000000"/>
                </a:solidFill>
                <a:uFill>
                  <a:solidFill>
                    <a:srgbClr val="ffffff"/>
                  </a:solidFill>
                </a:uFill>
                <a:latin typeface="Arial"/>
                <a:ea typeface="DejaVu Sans"/>
              </a:rPr>
              <a:t>Tuple</a:t>
            </a:r>
            <a:endParaRPr b="0" lang="en-IN" sz="1800" spc="-1" strike="noStrike">
              <a:solidFill>
                <a:srgbClr val="000000"/>
              </a:solidFill>
              <a:uFill>
                <a:solidFill>
                  <a:srgbClr val="ffffff"/>
                </a:solidFill>
              </a:uFill>
              <a:latin typeface="Arial"/>
            </a:endParaRPr>
          </a:p>
          <a:p>
            <a:pPr lvl="1" marL="914400" indent="-513000">
              <a:lnSpc>
                <a:spcPct val="100000"/>
              </a:lnSpc>
              <a:buClr>
                <a:srgbClr val="60b5cc"/>
              </a:buClr>
              <a:buSzPct val="90000"/>
              <a:buFont typeface="Arial"/>
              <a:buAutoNum type="arabicPeriod"/>
            </a:pPr>
            <a:r>
              <a:rPr b="0" lang="en-IN" sz="2800" spc="-1" strike="noStrike">
                <a:solidFill>
                  <a:srgbClr val="000000"/>
                </a:solidFill>
                <a:uFill>
                  <a:solidFill>
                    <a:srgbClr val="ffffff"/>
                  </a:solidFill>
                </a:uFill>
                <a:latin typeface="Arial"/>
                <a:ea typeface="DejaVu Sans"/>
              </a:rPr>
              <a:t>Dictionary</a:t>
            </a:r>
            <a:endParaRPr b="0" lang="en-IN"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DATA TYPES</a:t>
            </a:r>
            <a:endParaRPr b="0" lang="en-IN" sz="1800" spc="-1" strike="noStrike">
              <a:solidFill>
                <a:srgbClr val="000000"/>
              </a:solidFill>
              <a:uFill>
                <a:solidFill>
                  <a:srgbClr val="ffffff"/>
                </a:solidFill>
              </a:uFill>
              <a:latin typeface="Arial"/>
            </a:endParaRPr>
          </a:p>
        </p:txBody>
      </p:sp>
      <p:sp>
        <p:nvSpPr>
          <p:cNvPr id="111" name="CustomShape 2"/>
          <p:cNvSpPr/>
          <p:nvPr/>
        </p:nvSpPr>
        <p:spPr>
          <a:xfrm>
            <a:off x="457200" y="1775160"/>
            <a:ext cx="8228160" cy="4624200"/>
          </a:xfrm>
          <a:prstGeom prst="rect">
            <a:avLst/>
          </a:prstGeom>
          <a:noFill/>
          <a:ln>
            <a:noFill/>
          </a:ln>
        </p:spPr>
        <p:style>
          <a:lnRef idx="0"/>
          <a:fillRef idx="0"/>
          <a:effectRef idx="0"/>
          <a:fontRef idx="minor"/>
        </p:style>
        <p:txBody>
          <a:bodyPr lIns="54720" rIns="90000" tIns="91440" bIns="45000"/>
          <a:p>
            <a:pPr>
              <a:lnSpc>
                <a:spcPct val="100000"/>
              </a:lnSpc>
            </a:pPr>
            <a:r>
              <a:rPr b="1" lang="en-IN" sz="3200" spc="-1" strike="noStrike">
                <a:solidFill>
                  <a:srgbClr val="000000"/>
                </a:solidFill>
                <a:uFill>
                  <a:solidFill>
                    <a:srgbClr val="ffffff"/>
                  </a:solidFill>
                </a:uFill>
                <a:latin typeface="Arial"/>
                <a:ea typeface="DejaVu Sans"/>
              </a:rPr>
              <a:t>NUMBERS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3200" spc="-1" strike="noStrike">
                <a:solidFill>
                  <a:srgbClr val="000000"/>
                </a:solidFill>
                <a:uFill>
                  <a:solidFill>
                    <a:srgbClr val="ffffff"/>
                  </a:solidFill>
                </a:uFill>
                <a:latin typeface="Arial"/>
                <a:ea typeface="DejaVu Sans"/>
              </a:rPr>
              <a:t>Store numeric values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3200" spc="-1" strike="noStrike">
                <a:solidFill>
                  <a:srgbClr val="000000"/>
                </a:solidFill>
                <a:uFill>
                  <a:solidFill>
                    <a:srgbClr val="ffffff"/>
                  </a:solidFill>
                </a:uFill>
                <a:latin typeface="Arial"/>
                <a:ea typeface="DejaVu Sans"/>
              </a:rPr>
              <a:t>Immutable (changing the values creates a new object)</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3200" spc="-1" strike="noStrike">
                <a:solidFill>
                  <a:srgbClr val="000000"/>
                </a:solidFill>
                <a:uFill>
                  <a:solidFill>
                    <a:srgbClr val="ffffff"/>
                  </a:solidFill>
                </a:uFill>
                <a:latin typeface="Arial"/>
                <a:ea typeface="DejaVu Sans"/>
              </a:rPr>
              <a:t>Number objects are created when we assign a value to them.</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Arial"/>
                <a:ea typeface="DejaVu Sans"/>
              </a:rPr>
              <a:t>	</a:t>
            </a:r>
            <a:r>
              <a:rPr b="0" lang="en-IN" sz="3200" spc="-1" strike="noStrike">
                <a:solidFill>
                  <a:srgbClr val="000000"/>
                </a:solidFill>
                <a:uFill>
                  <a:solidFill>
                    <a:srgbClr val="ffffff"/>
                  </a:solidFill>
                </a:uFill>
                <a:latin typeface="Arial"/>
                <a:ea typeface="DejaVu Sans"/>
              </a:rPr>
              <a:t>Example: a=10</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DATA TYPES</a:t>
            </a:r>
            <a:endParaRPr b="0" lang="en-IN" sz="1800" spc="-1" strike="noStrike">
              <a:solidFill>
                <a:srgbClr val="000000"/>
              </a:solidFill>
              <a:uFill>
                <a:solidFill>
                  <a:srgbClr val="ffffff"/>
                </a:solidFill>
              </a:uFill>
              <a:latin typeface="Arial"/>
            </a:endParaRPr>
          </a:p>
        </p:txBody>
      </p:sp>
      <p:sp>
        <p:nvSpPr>
          <p:cNvPr id="113" name="CustomShape 2"/>
          <p:cNvSpPr/>
          <p:nvPr/>
        </p:nvSpPr>
        <p:spPr>
          <a:xfrm>
            <a:off x="457200" y="1340640"/>
            <a:ext cx="8228160" cy="5255280"/>
          </a:xfrm>
          <a:prstGeom prst="rect">
            <a:avLst/>
          </a:prstGeom>
          <a:noFill/>
          <a:ln>
            <a:noFill/>
          </a:ln>
        </p:spPr>
        <p:style>
          <a:lnRef idx="0"/>
          <a:fillRef idx="0"/>
          <a:effectRef idx="0"/>
          <a:fontRef idx="minor"/>
        </p:style>
        <p:txBody>
          <a:bodyPr lIns="54720" rIns="90000" tIns="91440" bIns="45000"/>
          <a:p>
            <a:pPr>
              <a:lnSpc>
                <a:spcPct val="100000"/>
              </a:lnSpc>
            </a:pPr>
            <a:r>
              <a:rPr b="1" lang="en-IN" sz="3200" spc="-1" strike="noStrike">
                <a:solidFill>
                  <a:srgbClr val="000000"/>
                </a:solidFill>
                <a:uFill>
                  <a:solidFill>
                    <a:srgbClr val="ffffff"/>
                  </a:solidFill>
                </a:uFill>
                <a:latin typeface="Arial"/>
                <a:ea typeface="DejaVu Sans"/>
              </a:rPr>
              <a:t>NUMBERS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3200" spc="-1" strike="noStrike">
                <a:solidFill>
                  <a:srgbClr val="000000"/>
                </a:solidFill>
                <a:uFill>
                  <a:solidFill>
                    <a:srgbClr val="ffffff"/>
                  </a:solidFill>
                </a:uFill>
                <a:latin typeface="Arial"/>
                <a:ea typeface="DejaVu Sans"/>
              </a:rPr>
              <a:t>To delete the reference to a number:</a:t>
            </a:r>
            <a:endParaRPr b="0" lang="en-IN" sz="1800" spc="-1" strike="noStrike">
              <a:solidFill>
                <a:srgbClr val="000000"/>
              </a:solidFill>
              <a:uFill>
                <a:solidFill>
                  <a:srgbClr val="ffffff"/>
                </a:solidFill>
              </a:uFill>
              <a:latin typeface="Arial"/>
            </a:endParaRPr>
          </a:p>
          <a:p>
            <a:pPr lvl="1" marL="731520" indent="-272880">
              <a:lnSpc>
                <a:spcPct val="100000"/>
              </a:lnSpc>
              <a:buClr>
                <a:srgbClr val="60b5cc"/>
              </a:buClr>
              <a:buSzPct val="90000"/>
              <a:buFont typeface="Wingdings" charset="2"/>
              <a:buChar char=""/>
            </a:pPr>
            <a:r>
              <a:rPr b="0" lang="en-IN" sz="2800" spc="-1" strike="noStrike">
                <a:solidFill>
                  <a:srgbClr val="000000"/>
                </a:solidFill>
                <a:uFill>
                  <a:solidFill>
                    <a:srgbClr val="ffffff"/>
                  </a:solidFill>
                </a:uFill>
                <a:latin typeface="Arial"/>
                <a:ea typeface="DejaVu Sans"/>
              </a:rPr>
              <a:t>del var</a:t>
            </a:r>
            <a:endParaRPr b="0" lang="en-IN" sz="1800" spc="-1" strike="noStrike">
              <a:solidFill>
                <a:srgbClr val="000000"/>
              </a:solidFill>
              <a:uFill>
                <a:solidFill>
                  <a:srgbClr val="ffffff"/>
                </a:solidFill>
              </a:uFill>
              <a:latin typeface="Arial"/>
            </a:endParaRPr>
          </a:p>
          <a:p>
            <a:pPr lvl="1" marL="731520" indent="-272880">
              <a:lnSpc>
                <a:spcPct val="100000"/>
              </a:lnSpc>
              <a:buClr>
                <a:srgbClr val="60b5cc"/>
              </a:buClr>
              <a:buSzPct val="90000"/>
              <a:buFont typeface="Wingdings" charset="2"/>
              <a:buChar char=""/>
            </a:pPr>
            <a:r>
              <a:rPr b="0" lang="en-IN" sz="2800" spc="-1" strike="noStrike">
                <a:solidFill>
                  <a:srgbClr val="000000"/>
                </a:solidFill>
                <a:uFill>
                  <a:solidFill>
                    <a:srgbClr val="ffffff"/>
                  </a:solidFill>
                </a:uFill>
                <a:latin typeface="Arial"/>
                <a:ea typeface="DejaVu Sans"/>
              </a:rPr>
              <a:t>del a,b</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3200" spc="-1" strike="noStrike">
                <a:solidFill>
                  <a:srgbClr val="000000"/>
                </a:solidFill>
                <a:uFill>
                  <a:solidFill>
                    <a:srgbClr val="ffffff"/>
                  </a:solidFill>
                </a:uFill>
                <a:latin typeface="Arial"/>
                <a:ea typeface="DejaVu Sans"/>
              </a:rPr>
              <a:t>The four numerical types supported by python are:</a:t>
            </a:r>
            <a:endParaRPr b="0" lang="en-IN" sz="1800" spc="-1" strike="noStrike">
              <a:solidFill>
                <a:srgbClr val="000000"/>
              </a:solidFill>
              <a:uFill>
                <a:solidFill>
                  <a:srgbClr val="ffffff"/>
                </a:solidFill>
              </a:uFill>
              <a:latin typeface="Arial"/>
            </a:endParaRPr>
          </a:p>
          <a:p>
            <a:pPr lvl="1" marL="731520" indent="-272880">
              <a:lnSpc>
                <a:spcPct val="100000"/>
              </a:lnSpc>
              <a:buClr>
                <a:srgbClr val="60b5cc"/>
              </a:buClr>
              <a:buSzPct val="90000"/>
              <a:buFont typeface="Wingdings" charset="2"/>
              <a:buChar char=""/>
            </a:pPr>
            <a:r>
              <a:rPr b="0" lang="en-IN" sz="2800" spc="-1" strike="noStrike">
                <a:solidFill>
                  <a:srgbClr val="000000"/>
                </a:solidFill>
                <a:uFill>
                  <a:solidFill>
                    <a:srgbClr val="ffffff"/>
                  </a:solidFill>
                </a:uFill>
                <a:latin typeface="Arial"/>
                <a:ea typeface="DejaVu Sans"/>
              </a:rPr>
              <a:t>int</a:t>
            </a:r>
            <a:endParaRPr b="0" lang="en-IN" sz="1800" spc="-1" strike="noStrike">
              <a:solidFill>
                <a:srgbClr val="000000"/>
              </a:solidFill>
              <a:uFill>
                <a:solidFill>
                  <a:srgbClr val="ffffff"/>
                </a:solidFill>
              </a:uFill>
              <a:latin typeface="Arial"/>
            </a:endParaRPr>
          </a:p>
          <a:p>
            <a:pPr lvl="1" marL="731520" indent="-272880">
              <a:lnSpc>
                <a:spcPct val="100000"/>
              </a:lnSpc>
              <a:buClr>
                <a:srgbClr val="60b5cc"/>
              </a:buClr>
              <a:buSzPct val="90000"/>
              <a:buFont typeface="Wingdings" charset="2"/>
              <a:buChar char=""/>
            </a:pPr>
            <a:r>
              <a:rPr b="0" lang="en-IN" sz="2800" spc="-1" strike="noStrike">
                <a:solidFill>
                  <a:srgbClr val="000000"/>
                </a:solidFill>
                <a:uFill>
                  <a:solidFill>
                    <a:srgbClr val="ffffff"/>
                  </a:solidFill>
                </a:uFill>
                <a:latin typeface="Arial"/>
                <a:ea typeface="DejaVu Sans"/>
              </a:rPr>
              <a:t>long</a:t>
            </a:r>
            <a:endParaRPr b="0" lang="en-IN" sz="1800" spc="-1" strike="noStrike">
              <a:solidFill>
                <a:srgbClr val="000000"/>
              </a:solidFill>
              <a:uFill>
                <a:solidFill>
                  <a:srgbClr val="ffffff"/>
                </a:solidFill>
              </a:uFill>
              <a:latin typeface="Arial"/>
            </a:endParaRPr>
          </a:p>
          <a:p>
            <a:pPr lvl="1" marL="731520" indent="-272880">
              <a:lnSpc>
                <a:spcPct val="100000"/>
              </a:lnSpc>
              <a:buClr>
                <a:srgbClr val="60b5cc"/>
              </a:buClr>
              <a:buSzPct val="90000"/>
              <a:buFont typeface="Wingdings" charset="2"/>
              <a:buChar char=""/>
            </a:pPr>
            <a:r>
              <a:rPr b="0" lang="en-IN" sz="2800" spc="-1" strike="noStrike">
                <a:solidFill>
                  <a:srgbClr val="000000"/>
                </a:solidFill>
                <a:uFill>
                  <a:solidFill>
                    <a:srgbClr val="ffffff"/>
                  </a:solidFill>
                </a:uFill>
                <a:latin typeface="Arial"/>
                <a:ea typeface="DejaVu Sans"/>
              </a:rPr>
              <a:t>float</a:t>
            </a:r>
            <a:endParaRPr b="0" lang="en-IN" sz="1800" spc="-1" strike="noStrike">
              <a:solidFill>
                <a:srgbClr val="000000"/>
              </a:solidFill>
              <a:uFill>
                <a:solidFill>
                  <a:srgbClr val="ffffff"/>
                </a:solidFill>
              </a:uFill>
              <a:latin typeface="Arial"/>
            </a:endParaRPr>
          </a:p>
          <a:p>
            <a:pPr lvl="1" marL="731520" indent="-272880">
              <a:lnSpc>
                <a:spcPct val="100000"/>
              </a:lnSpc>
              <a:buClr>
                <a:srgbClr val="60b5cc"/>
              </a:buClr>
              <a:buSzPct val="90000"/>
              <a:buFont typeface="Wingdings" charset="2"/>
              <a:buChar char=""/>
            </a:pPr>
            <a:r>
              <a:rPr b="0" lang="en-IN" sz="2800" spc="-1" strike="noStrike">
                <a:solidFill>
                  <a:srgbClr val="000000"/>
                </a:solidFill>
                <a:uFill>
                  <a:solidFill>
                    <a:srgbClr val="ffffff"/>
                  </a:solidFill>
                </a:uFill>
                <a:latin typeface="Arial"/>
                <a:ea typeface="DejaVu Sans"/>
              </a:rPr>
              <a:t>complex</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DATA TYPES</a:t>
            </a:r>
            <a:endParaRPr b="0" lang="en-IN" sz="1800" spc="-1" strike="noStrike">
              <a:solidFill>
                <a:srgbClr val="000000"/>
              </a:solidFill>
              <a:uFill>
                <a:solidFill>
                  <a:srgbClr val="ffffff"/>
                </a:solidFill>
              </a:uFill>
              <a:latin typeface="Arial"/>
            </a:endParaRPr>
          </a:p>
        </p:txBody>
      </p:sp>
      <p:sp>
        <p:nvSpPr>
          <p:cNvPr id="115" name="CustomShape 2"/>
          <p:cNvSpPr/>
          <p:nvPr/>
        </p:nvSpPr>
        <p:spPr>
          <a:xfrm>
            <a:off x="457200" y="1340640"/>
            <a:ext cx="8228160" cy="5255280"/>
          </a:xfrm>
          <a:prstGeom prst="rect">
            <a:avLst/>
          </a:prstGeom>
          <a:noFill/>
          <a:ln>
            <a:noFill/>
          </a:ln>
        </p:spPr>
        <p:style>
          <a:lnRef idx="0"/>
          <a:fillRef idx="0"/>
          <a:effectRef idx="0"/>
          <a:fontRef idx="minor"/>
        </p:style>
        <p:txBody>
          <a:bodyPr lIns="54720" rIns="90000" tIns="91440" bIns="45000"/>
          <a:p>
            <a:pPr>
              <a:lnSpc>
                <a:spcPct val="100000"/>
              </a:lnSpc>
            </a:pPr>
            <a:r>
              <a:rPr b="1" lang="en-IN" sz="3200" spc="-1" strike="noStrike">
                <a:solidFill>
                  <a:srgbClr val="000000"/>
                </a:solidFill>
                <a:uFill>
                  <a:solidFill>
                    <a:srgbClr val="ffffff"/>
                  </a:solidFill>
                </a:uFill>
                <a:latin typeface="Arial"/>
                <a:ea typeface="DejaVu Sans"/>
              </a:rPr>
              <a:t>NUMBERS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116" name="Picture 2" descr=""/>
          <p:cNvPicPr/>
          <p:nvPr/>
        </p:nvPicPr>
        <p:blipFill>
          <a:blip r:embed="rId1"/>
          <a:stretch/>
        </p:blipFill>
        <p:spPr>
          <a:xfrm>
            <a:off x="755640" y="2211840"/>
            <a:ext cx="7730640" cy="380808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INTRODUCTION</a:t>
            </a:r>
            <a:endParaRPr b="0" lang="en-IN" sz="1800" spc="-1" strike="noStrike">
              <a:solidFill>
                <a:srgbClr val="000000"/>
              </a:solidFill>
              <a:uFill>
                <a:solidFill>
                  <a:srgbClr val="ffffff"/>
                </a:solidFill>
              </a:uFill>
              <a:latin typeface="Arial"/>
            </a:endParaRPr>
          </a:p>
        </p:txBody>
      </p:sp>
      <p:sp>
        <p:nvSpPr>
          <p:cNvPr id="81" name="CustomShape 2"/>
          <p:cNvSpPr/>
          <p:nvPr/>
        </p:nvSpPr>
        <p:spPr>
          <a:xfrm>
            <a:off x="457200" y="1775160"/>
            <a:ext cx="8228160" cy="4624200"/>
          </a:xfrm>
          <a:prstGeom prst="rect">
            <a:avLst/>
          </a:prstGeom>
          <a:noFill/>
          <a:ln>
            <a:noFill/>
          </a:ln>
        </p:spPr>
        <p:style>
          <a:lnRef idx="0"/>
          <a:fillRef idx="0"/>
          <a:effectRef idx="0"/>
          <a:fontRef idx="minor"/>
        </p:style>
        <p:txBody>
          <a:bodyPr lIns="54720" rIns="90000" tIns="91440" bIns="45000"/>
          <a:p>
            <a:pPr>
              <a:lnSpc>
                <a:spcPct val="100000"/>
              </a:lnSpc>
            </a:pPr>
            <a:r>
              <a:rPr b="0" lang="en-IN" sz="3200" spc="-1" strike="noStrike">
                <a:solidFill>
                  <a:srgbClr val="000000"/>
                </a:solidFill>
                <a:uFill>
                  <a:solidFill>
                    <a:srgbClr val="ffffff"/>
                  </a:solidFill>
                </a:uFill>
                <a:latin typeface="Arial"/>
                <a:ea typeface="DejaVu Sans"/>
              </a:rPr>
              <a:t>Python is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3200" spc="-1" strike="noStrike">
                <a:solidFill>
                  <a:srgbClr val="000000"/>
                </a:solidFill>
                <a:uFill>
                  <a:solidFill>
                    <a:srgbClr val="ffffff"/>
                  </a:solidFill>
                </a:uFill>
                <a:latin typeface="Arial"/>
                <a:ea typeface="DejaVu Sans"/>
              </a:rPr>
              <a:t>A high-level language</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3200" spc="-1" strike="noStrike">
                <a:solidFill>
                  <a:srgbClr val="000000"/>
                </a:solidFill>
                <a:uFill>
                  <a:solidFill>
                    <a:srgbClr val="ffffff"/>
                  </a:solidFill>
                </a:uFill>
                <a:latin typeface="Arial"/>
                <a:ea typeface="DejaVu Sans"/>
              </a:rPr>
              <a:t>Interpreted</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3200" spc="-1" strike="noStrike">
                <a:solidFill>
                  <a:srgbClr val="000000"/>
                </a:solidFill>
                <a:uFill>
                  <a:solidFill>
                    <a:srgbClr val="ffffff"/>
                  </a:solidFill>
                </a:uFill>
                <a:latin typeface="Arial"/>
                <a:ea typeface="DejaVu Sans"/>
              </a:rPr>
              <a:t>Interactive</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3200" spc="-1" strike="noStrike">
                <a:solidFill>
                  <a:srgbClr val="000000"/>
                </a:solidFill>
                <a:uFill>
                  <a:solidFill>
                    <a:srgbClr val="ffffff"/>
                  </a:solidFill>
                </a:uFill>
                <a:latin typeface="Arial"/>
                <a:ea typeface="DejaVu Sans"/>
              </a:rPr>
              <a:t>Object-oriented</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DATA TYPES</a:t>
            </a:r>
            <a:endParaRPr b="0" lang="en-IN" sz="1800" spc="-1" strike="noStrike">
              <a:solidFill>
                <a:srgbClr val="000000"/>
              </a:solidFill>
              <a:uFill>
                <a:solidFill>
                  <a:srgbClr val="ffffff"/>
                </a:solidFill>
              </a:uFill>
              <a:latin typeface="Arial"/>
            </a:endParaRPr>
          </a:p>
        </p:txBody>
      </p:sp>
      <p:sp>
        <p:nvSpPr>
          <p:cNvPr id="118" name="CustomShape 2"/>
          <p:cNvSpPr/>
          <p:nvPr/>
        </p:nvSpPr>
        <p:spPr>
          <a:xfrm>
            <a:off x="457200" y="1340640"/>
            <a:ext cx="8228160" cy="5111280"/>
          </a:xfrm>
          <a:prstGeom prst="rect">
            <a:avLst/>
          </a:prstGeom>
          <a:noFill/>
          <a:ln>
            <a:noFill/>
          </a:ln>
        </p:spPr>
        <p:style>
          <a:lnRef idx="0"/>
          <a:fillRef idx="0"/>
          <a:effectRef idx="0"/>
          <a:fontRef idx="minor"/>
        </p:style>
        <p:txBody>
          <a:bodyPr lIns="54720" rIns="90000" tIns="91440" bIns="45000"/>
          <a:p>
            <a:pPr>
              <a:lnSpc>
                <a:spcPct val="100000"/>
              </a:lnSpc>
            </a:pPr>
            <a:r>
              <a:rPr b="1" lang="en-IN" sz="2800" spc="-1" strike="noStrike">
                <a:solidFill>
                  <a:srgbClr val="000000"/>
                </a:solidFill>
                <a:uFill>
                  <a:solidFill>
                    <a:srgbClr val="ffffff"/>
                  </a:solidFill>
                </a:uFill>
                <a:latin typeface="Arial"/>
                <a:ea typeface="DejaVu Sans"/>
              </a:rPr>
              <a:t>NUMBERS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1" lang="en-IN" sz="2800" spc="-1" strike="noStrike">
                <a:solidFill>
                  <a:srgbClr val="000000"/>
                </a:solidFill>
                <a:uFill>
                  <a:solidFill>
                    <a:srgbClr val="ffffff"/>
                  </a:solidFill>
                </a:uFill>
                <a:latin typeface="Arial"/>
                <a:ea typeface="DejaVu Sans"/>
              </a:rPr>
              <a:t>int(x)</a:t>
            </a:r>
            <a:r>
              <a:rPr b="0" lang="en-IN" sz="2800" spc="-1" strike="noStrike">
                <a:solidFill>
                  <a:srgbClr val="000000"/>
                </a:solidFill>
                <a:uFill>
                  <a:solidFill>
                    <a:srgbClr val="ffffff"/>
                  </a:solidFill>
                </a:uFill>
                <a:latin typeface="Arial"/>
                <a:ea typeface="DejaVu Sans"/>
              </a:rPr>
              <a:t> to convert x to a plain integer.</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1" lang="en-IN" sz="2800" spc="-1" strike="noStrike">
                <a:solidFill>
                  <a:srgbClr val="000000"/>
                </a:solidFill>
                <a:uFill>
                  <a:solidFill>
                    <a:srgbClr val="ffffff"/>
                  </a:solidFill>
                </a:uFill>
                <a:latin typeface="Arial"/>
                <a:ea typeface="DejaVu Sans"/>
              </a:rPr>
              <a:t>long(x)</a:t>
            </a:r>
            <a:r>
              <a:rPr b="0" lang="en-IN" sz="2800" spc="-1" strike="noStrike">
                <a:solidFill>
                  <a:srgbClr val="000000"/>
                </a:solidFill>
                <a:uFill>
                  <a:solidFill>
                    <a:srgbClr val="ffffff"/>
                  </a:solidFill>
                </a:uFill>
                <a:latin typeface="Arial"/>
                <a:ea typeface="DejaVu Sans"/>
              </a:rPr>
              <a:t> to convert x to a long integer.</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1" lang="en-IN" sz="2800" spc="-1" strike="noStrike">
                <a:solidFill>
                  <a:srgbClr val="000000"/>
                </a:solidFill>
                <a:uFill>
                  <a:solidFill>
                    <a:srgbClr val="ffffff"/>
                  </a:solidFill>
                </a:uFill>
                <a:latin typeface="Arial"/>
                <a:ea typeface="DejaVu Sans"/>
              </a:rPr>
              <a:t>float(x)</a:t>
            </a:r>
            <a:r>
              <a:rPr b="0" lang="en-IN" sz="2800" spc="-1" strike="noStrike">
                <a:solidFill>
                  <a:srgbClr val="000000"/>
                </a:solidFill>
                <a:uFill>
                  <a:solidFill>
                    <a:srgbClr val="ffffff"/>
                  </a:solidFill>
                </a:uFill>
                <a:latin typeface="Arial"/>
                <a:ea typeface="DejaVu Sans"/>
              </a:rPr>
              <a:t> to convert x to a floating-point number.</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1" lang="en-IN" sz="2800" spc="-1" strike="noStrike">
                <a:solidFill>
                  <a:srgbClr val="000000"/>
                </a:solidFill>
                <a:uFill>
                  <a:solidFill>
                    <a:srgbClr val="ffffff"/>
                  </a:solidFill>
                </a:uFill>
                <a:latin typeface="Arial"/>
                <a:ea typeface="DejaVu Sans"/>
              </a:rPr>
              <a:t>complex(x)</a:t>
            </a:r>
            <a:r>
              <a:rPr b="0" lang="en-IN" sz="2800" spc="-1" strike="noStrike">
                <a:solidFill>
                  <a:srgbClr val="000000"/>
                </a:solidFill>
                <a:uFill>
                  <a:solidFill>
                    <a:srgbClr val="ffffff"/>
                  </a:solidFill>
                </a:uFill>
                <a:latin typeface="Arial"/>
                <a:ea typeface="DejaVu Sans"/>
              </a:rPr>
              <a:t> to convert x to a complex number with real part x and imaginary part zero.</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1" lang="en-IN" sz="2800" spc="-1" strike="noStrike">
                <a:solidFill>
                  <a:srgbClr val="000000"/>
                </a:solidFill>
                <a:uFill>
                  <a:solidFill>
                    <a:srgbClr val="ffffff"/>
                  </a:solidFill>
                </a:uFill>
                <a:latin typeface="Arial"/>
                <a:ea typeface="DejaVu Sans"/>
              </a:rPr>
              <a:t>complex(x, y)</a:t>
            </a:r>
            <a:r>
              <a:rPr b="0" lang="en-IN" sz="2800" spc="-1" strike="noStrike">
                <a:solidFill>
                  <a:srgbClr val="000000"/>
                </a:solidFill>
                <a:uFill>
                  <a:solidFill>
                    <a:srgbClr val="ffffff"/>
                  </a:solidFill>
                </a:uFill>
                <a:latin typeface="Arial"/>
                <a:ea typeface="DejaVu Sans"/>
              </a:rPr>
              <a:t> to convert x and y to a complex number with real part x and imaginary part y. x and y are numeric expressions</a:t>
            </a:r>
            <a:endParaRPr b="0" lang="en-IN"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DATA TYPES</a:t>
            </a:r>
            <a:endParaRPr b="0" lang="en-IN" sz="1800" spc="-1" strike="noStrike">
              <a:solidFill>
                <a:srgbClr val="000000"/>
              </a:solidFill>
              <a:uFill>
                <a:solidFill>
                  <a:srgbClr val="ffffff"/>
                </a:solidFill>
              </a:uFill>
              <a:latin typeface="Arial"/>
            </a:endParaRPr>
          </a:p>
        </p:txBody>
      </p:sp>
      <p:sp>
        <p:nvSpPr>
          <p:cNvPr id="120" name="CustomShape 2"/>
          <p:cNvSpPr/>
          <p:nvPr/>
        </p:nvSpPr>
        <p:spPr>
          <a:xfrm>
            <a:off x="457200" y="1340640"/>
            <a:ext cx="8228160" cy="5111280"/>
          </a:xfrm>
          <a:prstGeom prst="rect">
            <a:avLst/>
          </a:prstGeom>
          <a:noFill/>
          <a:ln>
            <a:noFill/>
          </a:ln>
        </p:spPr>
        <p:style>
          <a:lnRef idx="0"/>
          <a:fillRef idx="0"/>
          <a:effectRef idx="0"/>
          <a:fontRef idx="minor"/>
        </p:style>
        <p:txBody>
          <a:bodyPr lIns="54720" rIns="90000" tIns="91440" bIns="45000"/>
          <a:p>
            <a:pPr>
              <a:lnSpc>
                <a:spcPct val="100000"/>
              </a:lnSpc>
            </a:pPr>
            <a:r>
              <a:rPr b="1" lang="en-IN" sz="2800" spc="-1" strike="noStrike">
                <a:solidFill>
                  <a:srgbClr val="000000"/>
                </a:solidFill>
                <a:uFill>
                  <a:solidFill>
                    <a:srgbClr val="ffffff"/>
                  </a:solidFill>
                </a:uFill>
                <a:latin typeface="Arial"/>
                <a:ea typeface="DejaVu Sans"/>
              </a:rPr>
              <a:t>STRINGS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A sequence or an array of characters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Strings are represented using single or double quotes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Example</a:t>
            </a:r>
            <a:endParaRPr b="0" lang="en-IN" sz="1800" spc="-1" strike="noStrike">
              <a:solidFill>
                <a:srgbClr val="000000"/>
              </a:solidFill>
              <a:uFill>
                <a:solidFill>
                  <a:srgbClr val="ffffff"/>
                </a:solidFill>
              </a:uFill>
              <a:latin typeface="Arial"/>
            </a:endParaRPr>
          </a:p>
          <a:p>
            <a:pPr lvl="1" marL="731520" indent="-272880">
              <a:lnSpc>
                <a:spcPct val="100000"/>
              </a:lnSpc>
              <a:buClr>
                <a:srgbClr val="60b5cc"/>
              </a:buClr>
              <a:buSzPct val="90000"/>
              <a:buFont typeface="Wingdings" charset="2"/>
              <a:buChar char=""/>
            </a:pPr>
            <a:r>
              <a:rPr b="0" lang="en-IN" sz="2400" spc="-1" strike="noStrike">
                <a:solidFill>
                  <a:srgbClr val="000000"/>
                </a:solidFill>
                <a:uFill>
                  <a:solidFill>
                    <a:srgbClr val="ffffff"/>
                  </a:solidFill>
                </a:uFill>
                <a:latin typeface="Arial"/>
                <a:ea typeface="DejaVu Sans"/>
              </a:rPr>
              <a:t>Str=“Hai friends!”</a:t>
            </a:r>
            <a:endParaRPr b="0" lang="en-IN" sz="1800" spc="-1" strike="noStrike">
              <a:solidFill>
                <a:srgbClr val="000000"/>
              </a:solidFill>
              <a:uFill>
                <a:solidFill>
                  <a:srgbClr val="ffffff"/>
                </a:solidFill>
              </a:uFill>
              <a:latin typeface="Arial"/>
            </a:endParaRPr>
          </a:p>
          <a:p>
            <a:pPr lvl="1" marL="731520" indent="-272880">
              <a:lnSpc>
                <a:spcPct val="100000"/>
              </a:lnSpc>
              <a:buClr>
                <a:srgbClr val="60b5cc"/>
              </a:buClr>
              <a:buSzPct val="90000"/>
              <a:buFont typeface="Wingdings" charset="2"/>
              <a:buChar char=""/>
            </a:pPr>
            <a:r>
              <a:rPr b="0" lang="en-IN" sz="2400" spc="-1" strike="noStrike">
                <a:solidFill>
                  <a:srgbClr val="000000"/>
                </a:solidFill>
                <a:uFill>
                  <a:solidFill>
                    <a:srgbClr val="ffffff"/>
                  </a:solidFill>
                </a:uFill>
                <a:latin typeface="Arial"/>
                <a:ea typeface="DejaVu Sans"/>
              </a:rPr>
              <a:t>welcomeMsg=‘Welcome to python workshop’</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Python does not support a character type; these are treated as strings of length one</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welcomeMsg[0] : W</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welcomeMsg[11:17] : python</a:t>
            </a:r>
            <a:endParaRPr b="0" lang="en-IN"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DATA TYPES</a:t>
            </a:r>
            <a:endParaRPr b="0" lang="en-IN" sz="1800" spc="-1" strike="noStrike">
              <a:solidFill>
                <a:srgbClr val="000000"/>
              </a:solidFill>
              <a:uFill>
                <a:solidFill>
                  <a:srgbClr val="ffffff"/>
                </a:solidFill>
              </a:uFill>
              <a:latin typeface="Arial"/>
            </a:endParaRPr>
          </a:p>
        </p:txBody>
      </p:sp>
      <p:sp>
        <p:nvSpPr>
          <p:cNvPr id="122" name="CustomShape 2"/>
          <p:cNvSpPr/>
          <p:nvPr/>
        </p:nvSpPr>
        <p:spPr>
          <a:xfrm>
            <a:off x="457200" y="1340640"/>
            <a:ext cx="8228160" cy="5111280"/>
          </a:xfrm>
          <a:prstGeom prst="rect">
            <a:avLst/>
          </a:prstGeom>
          <a:noFill/>
          <a:ln>
            <a:noFill/>
          </a:ln>
        </p:spPr>
        <p:style>
          <a:lnRef idx="0"/>
          <a:fillRef idx="0"/>
          <a:effectRef idx="0"/>
          <a:fontRef idx="minor"/>
        </p:style>
        <p:txBody>
          <a:bodyPr lIns="54720" rIns="90000" tIns="91440" bIns="45000"/>
          <a:p>
            <a:pPr>
              <a:lnSpc>
                <a:spcPct val="100000"/>
              </a:lnSpc>
            </a:pPr>
            <a:r>
              <a:rPr b="1" lang="en-IN" sz="2800" spc="-1" strike="noStrike">
                <a:solidFill>
                  <a:srgbClr val="000000"/>
                </a:solidFill>
                <a:uFill>
                  <a:solidFill>
                    <a:srgbClr val="ffffff"/>
                  </a:solidFill>
                </a:uFill>
                <a:latin typeface="Arial"/>
                <a:ea typeface="DejaVu Sans"/>
              </a:rPr>
              <a:t>STRING OPERATORS</a:t>
            </a:r>
            <a:endParaRPr b="0" lang="en-IN" sz="1800" spc="-1" strike="noStrike">
              <a:solidFill>
                <a:srgbClr val="000000"/>
              </a:solidFill>
              <a:uFill>
                <a:solidFill>
                  <a:srgbClr val="ffffff"/>
                </a:solidFill>
              </a:uFill>
              <a:latin typeface="Arial"/>
            </a:endParaRPr>
          </a:p>
          <a:p>
            <a:pPr>
              <a:lnSpc>
                <a:spcPct val="100000"/>
              </a:lnSpc>
            </a:pPr>
            <a:r>
              <a:rPr b="1" lang="en-IN" sz="2800" spc="-1" strike="noStrike">
                <a:solidFill>
                  <a:srgbClr val="000000"/>
                </a:solidFill>
                <a:uFill>
                  <a:solidFill>
                    <a:srgbClr val="ffffff"/>
                  </a:solidFill>
                </a:uFill>
                <a:latin typeface="Arial"/>
                <a:ea typeface="DejaVu Sans"/>
              </a:rPr>
              <a:t>Assume s=“Hello” and t=“World”</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Concatenation</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s + t</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HelloWorld</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Repetition</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a*2</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HelloHello</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Slice</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t[1]</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W</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Range slice</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t[1:4]</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orl</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Membership</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in</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o in t</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1</a:t>
            </a:r>
            <a:endParaRPr b="0" lang="en-IN"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DATA TYPES</a:t>
            </a:r>
            <a:endParaRPr b="0" lang="en-IN" sz="1800" spc="-1" strike="noStrike">
              <a:solidFill>
                <a:srgbClr val="000000"/>
              </a:solidFill>
              <a:uFill>
                <a:solidFill>
                  <a:srgbClr val="ffffff"/>
                </a:solidFill>
              </a:uFill>
              <a:latin typeface="Arial"/>
            </a:endParaRPr>
          </a:p>
        </p:txBody>
      </p:sp>
      <p:sp>
        <p:nvSpPr>
          <p:cNvPr id="124" name="CustomShape 2"/>
          <p:cNvSpPr/>
          <p:nvPr/>
        </p:nvSpPr>
        <p:spPr>
          <a:xfrm>
            <a:off x="457200" y="1340640"/>
            <a:ext cx="8228160" cy="5111280"/>
          </a:xfrm>
          <a:prstGeom prst="rect">
            <a:avLst/>
          </a:prstGeom>
          <a:noFill/>
          <a:ln>
            <a:noFill/>
          </a:ln>
        </p:spPr>
        <p:style>
          <a:lnRef idx="0"/>
          <a:fillRef idx="0"/>
          <a:effectRef idx="0"/>
          <a:fontRef idx="minor"/>
        </p:style>
        <p:txBody>
          <a:bodyPr lIns="54720" rIns="90000" tIns="91440" bIns="45000"/>
          <a:p>
            <a:pPr>
              <a:lnSpc>
                <a:spcPct val="100000"/>
              </a:lnSpc>
            </a:pPr>
            <a:r>
              <a:rPr b="1" lang="en-IN" sz="2800" spc="-1" strike="noStrike">
                <a:solidFill>
                  <a:srgbClr val="000000"/>
                </a:solidFill>
                <a:uFill>
                  <a:solidFill>
                    <a:srgbClr val="ffffff"/>
                  </a:solidFill>
                </a:uFill>
                <a:latin typeface="Arial"/>
                <a:ea typeface="DejaVu Sans"/>
              </a:rPr>
              <a:t>STRING FORMATTING</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 is used for string formatting</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ea typeface="DejaVu Sans"/>
              </a:rPr>
              <a:t>Example:</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ea typeface="DejaVu Sans"/>
              </a:rPr>
              <a:t>print “I am %s and my age is %d” % (‘Arun’, 21)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ea typeface="DejaVu Sans"/>
              </a:rPr>
              <a:t>Output:</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ea typeface="DejaVu Sans"/>
              </a:rPr>
              <a:t>I am Arun and my age is 21</a:t>
            </a:r>
            <a:endParaRPr b="0" lang="en-IN"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DATA TYPES</a:t>
            </a:r>
            <a:endParaRPr b="0" lang="en-IN" sz="1800" spc="-1" strike="noStrike">
              <a:solidFill>
                <a:srgbClr val="000000"/>
              </a:solidFill>
              <a:uFill>
                <a:solidFill>
                  <a:srgbClr val="ffffff"/>
                </a:solidFill>
              </a:uFill>
              <a:latin typeface="Arial"/>
            </a:endParaRPr>
          </a:p>
        </p:txBody>
      </p:sp>
      <p:sp>
        <p:nvSpPr>
          <p:cNvPr id="126" name="CustomShape 2"/>
          <p:cNvSpPr/>
          <p:nvPr/>
        </p:nvSpPr>
        <p:spPr>
          <a:xfrm>
            <a:off x="457200" y="1340640"/>
            <a:ext cx="8228160" cy="5111280"/>
          </a:xfrm>
          <a:prstGeom prst="rect">
            <a:avLst/>
          </a:prstGeom>
          <a:noFill/>
          <a:ln>
            <a:noFill/>
          </a:ln>
        </p:spPr>
        <p:style>
          <a:lnRef idx="0"/>
          <a:fillRef idx="0"/>
          <a:effectRef idx="0"/>
          <a:fontRef idx="minor"/>
        </p:style>
        <p:txBody>
          <a:bodyPr lIns="54720" rIns="90000" tIns="91440" bIns="45000"/>
          <a:p>
            <a:pPr>
              <a:lnSpc>
                <a:spcPct val="100000"/>
              </a:lnSpc>
            </a:pPr>
            <a:r>
              <a:rPr b="1" lang="en-IN" sz="2800" spc="-1" strike="noStrike">
                <a:solidFill>
                  <a:srgbClr val="000000"/>
                </a:solidFill>
                <a:uFill>
                  <a:solidFill>
                    <a:srgbClr val="ffffff"/>
                  </a:solidFill>
                </a:uFill>
                <a:latin typeface="Arial"/>
                <a:ea typeface="DejaVu Sans"/>
              </a:rPr>
              <a:t>SOME BUILT-IN STRING METHODS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charset="2"/>
              <a:buChar char=""/>
            </a:pPr>
            <a:r>
              <a:rPr b="0" lang="en-IN" sz="2800" spc="-1" strike="noStrike">
                <a:solidFill>
                  <a:srgbClr val="000000"/>
                </a:solidFill>
                <a:uFill>
                  <a:solidFill>
                    <a:srgbClr val="ffffff"/>
                  </a:solidFill>
                </a:uFill>
                <a:latin typeface="Arial"/>
                <a:ea typeface="DejaVu Sans"/>
              </a:rPr>
              <a:t>find(str,beg=0,end=len(string))</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charset="2"/>
              <a:buChar char=""/>
            </a:pPr>
            <a:r>
              <a:rPr b="0" lang="en-IN" sz="2800" spc="-1" strike="noStrike">
                <a:solidFill>
                  <a:srgbClr val="000000"/>
                </a:solidFill>
                <a:uFill>
                  <a:solidFill>
                    <a:srgbClr val="ffffff"/>
                  </a:solidFill>
                </a:uFill>
                <a:latin typeface="Arial"/>
                <a:ea typeface="DejaVu Sans"/>
              </a:rPr>
              <a:t>count(str,beg=0,end=len(string))</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charset="2"/>
              <a:buChar char=""/>
            </a:pPr>
            <a:r>
              <a:rPr b="0" lang="en-IN" sz="2800" spc="-1" strike="noStrike">
                <a:solidFill>
                  <a:srgbClr val="000000"/>
                </a:solidFill>
                <a:uFill>
                  <a:solidFill>
                    <a:srgbClr val="ffffff"/>
                  </a:solidFill>
                </a:uFill>
                <a:latin typeface="Arial"/>
                <a:ea typeface="DejaVu Sans"/>
              </a:rPr>
              <a:t>len(str)</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charset="2"/>
              <a:buChar char=""/>
            </a:pPr>
            <a:r>
              <a:rPr b="0" lang="en-IN" sz="2800" spc="-1" strike="noStrike">
                <a:solidFill>
                  <a:srgbClr val="000000"/>
                </a:solidFill>
                <a:uFill>
                  <a:solidFill>
                    <a:srgbClr val="ffffff"/>
                  </a:solidFill>
                </a:uFill>
                <a:latin typeface="Arial"/>
                <a:ea typeface="DejaVu Sans"/>
              </a:rPr>
              <a:t>lower(str)</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charset="2"/>
              <a:buChar char=""/>
            </a:pPr>
            <a:r>
              <a:rPr b="0" lang="en-IN" sz="2800" spc="-1" strike="noStrike">
                <a:solidFill>
                  <a:srgbClr val="000000"/>
                </a:solidFill>
                <a:uFill>
                  <a:solidFill>
                    <a:srgbClr val="ffffff"/>
                  </a:solidFill>
                </a:uFill>
                <a:latin typeface="Arial"/>
                <a:ea typeface="DejaVu Sans"/>
              </a:rPr>
              <a:t>upper(str)</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charset="2"/>
              <a:buChar char=""/>
            </a:pPr>
            <a:r>
              <a:rPr b="0" lang="en-IN" sz="2800" spc="-1" strike="noStrike">
                <a:solidFill>
                  <a:srgbClr val="000000"/>
                </a:solidFill>
                <a:uFill>
                  <a:solidFill>
                    <a:srgbClr val="ffffff"/>
                  </a:solidFill>
                </a:uFill>
                <a:latin typeface="Arial"/>
                <a:ea typeface="DejaVu Sans"/>
              </a:rPr>
              <a:t>replace(old,new[,max])</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charset="2"/>
              <a:buChar char=""/>
            </a:pPr>
            <a:r>
              <a:rPr b="0" lang="en-IN" sz="2800" spc="-1" strike="noStrike">
                <a:solidFill>
                  <a:srgbClr val="000000"/>
                </a:solidFill>
                <a:uFill>
                  <a:solidFill>
                    <a:srgbClr val="ffffff"/>
                  </a:solidFill>
                </a:uFill>
                <a:latin typeface="Arial"/>
                <a:ea typeface="DejaVu Sans"/>
              </a:rPr>
              <a:t>rfind(str,beg=0,end=len(string))</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charset="2"/>
              <a:buChar char=""/>
            </a:pPr>
            <a:r>
              <a:rPr b="0" lang="en-IN" sz="2800" spc="-1" strike="noStrike">
                <a:solidFill>
                  <a:srgbClr val="000000"/>
                </a:solidFill>
                <a:uFill>
                  <a:solidFill>
                    <a:srgbClr val="ffffff"/>
                  </a:solidFill>
                </a:uFill>
                <a:latin typeface="Arial"/>
                <a:ea typeface="DejaVu Sans"/>
              </a:rPr>
              <a:t>split(str=“ “,num=str.count())</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charset="2"/>
              <a:buChar char=""/>
            </a:pPr>
            <a:r>
              <a:rPr b="0" lang="en-IN" sz="2800" spc="-1" strike="noStrike">
                <a:solidFill>
                  <a:srgbClr val="000000"/>
                </a:solidFill>
                <a:uFill>
                  <a:solidFill>
                    <a:srgbClr val="ffffff"/>
                  </a:solidFill>
                </a:uFill>
                <a:latin typeface="Arial"/>
                <a:ea typeface="DejaVu Sans"/>
              </a:rPr>
              <a:t>strip([chars])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DATA TYPES</a:t>
            </a:r>
            <a:endParaRPr b="0" lang="en-IN" sz="1800" spc="-1" strike="noStrike">
              <a:solidFill>
                <a:srgbClr val="000000"/>
              </a:solidFill>
              <a:uFill>
                <a:solidFill>
                  <a:srgbClr val="ffffff"/>
                </a:solidFill>
              </a:uFill>
              <a:latin typeface="Arial"/>
            </a:endParaRPr>
          </a:p>
        </p:txBody>
      </p:sp>
      <p:sp>
        <p:nvSpPr>
          <p:cNvPr id="128" name="CustomShape 2"/>
          <p:cNvSpPr/>
          <p:nvPr/>
        </p:nvSpPr>
        <p:spPr>
          <a:xfrm>
            <a:off x="457200" y="1340640"/>
            <a:ext cx="8228160" cy="5111280"/>
          </a:xfrm>
          <a:prstGeom prst="rect">
            <a:avLst/>
          </a:prstGeom>
          <a:noFill/>
          <a:ln>
            <a:noFill/>
          </a:ln>
        </p:spPr>
        <p:style>
          <a:lnRef idx="0"/>
          <a:fillRef idx="0"/>
          <a:effectRef idx="0"/>
          <a:fontRef idx="minor"/>
        </p:style>
        <p:txBody>
          <a:bodyPr lIns="54720" rIns="90000" tIns="91440" bIns="45000"/>
          <a:p>
            <a:pPr>
              <a:lnSpc>
                <a:spcPct val="100000"/>
              </a:lnSpc>
            </a:pPr>
            <a:r>
              <a:rPr b="1" lang="en-IN" sz="2800" spc="-1" strike="noStrike">
                <a:solidFill>
                  <a:srgbClr val="000000"/>
                </a:solidFill>
                <a:uFill>
                  <a:solidFill>
                    <a:srgbClr val="ffffff"/>
                  </a:solidFill>
                </a:uFill>
                <a:latin typeface="Arial"/>
                <a:ea typeface="DejaVu Sans"/>
              </a:rPr>
              <a:t>LISTS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List of comma separated values between square brackets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Values can be heterogeneous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listA=[1,2,’maths’,5.67]</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listB=[1,2,3,4,5]</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Mutable</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Can be updated by slice on the LHS of assignment</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append() can be used to add elements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DATA TYPES</a:t>
            </a:r>
            <a:endParaRPr b="0" lang="en-IN" sz="1800" spc="-1" strike="noStrike">
              <a:solidFill>
                <a:srgbClr val="000000"/>
              </a:solidFill>
              <a:uFill>
                <a:solidFill>
                  <a:srgbClr val="ffffff"/>
                </a:solidFill>
              </a:uFill>
              <a:latin typeface="Arial"/>
            </a:endParaRPr>
          </a:p>
        </p:txBody>
      </p:sp>
      <p:sp>
        <p:nvSpPr>
          <p:cNvPr id="130" name="CustomShape 2"/>
          <p:cNvSpPr/>
          <p:nvPr/>
        </p:nvSpPr>
        <p:spPr>
          <a:xfrm>
            <a:off x="457200" y="1340640"/>
            <a:ext cx="8228160" cy="5111280"/>
          </a:xfrm>
          <a:prstGeom prst="rect">
            <a:avLst/>
          </a:prstGeom>
          <a:noFill/>
          <a:ln>
            <a:noFill/>
          </a:ln>
        </p:spPr>
        <p:style>
          <a:lnRef idx="0"/>
          <a:fillRef idx="0"/>
          <a:effectRef idx="0"/>
          <a:fontRef idx="minor"/>
        </p:style>
        <p:txBody>
          <a:bodyPr lIns="54720" rIns="90000" tIns="91440" bIns="45000"/>
          <a:p>
            <a:pPr>
              <a:lnSpc>
                <a:spcPct val="100000"/>
              </a:lnSpc>
            </a:pPr>
            <a:r>
              <a:rPr b="1" lang="en-IN" sz="2800" spc="-1" strike="noStrike">
                <a:solidFill>
                  <a:srgbClr val="000000"/>
                </a:solidFill>
                <a:uFill>
                  <a:solidFill>
                    <a:srgbClr val="ffffff"/>
                  </a:solidFill>
                </a:uFill>
                <a:latin typeface="Arial"/>
                <a:ea typeface="DejaVu Sans"/>
              </a:rPr>
              <a:t>LISTS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del list[i] to remove i-th element</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Negative index</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Operations on lists (same as strings)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DATA TYPES</a:t>
            </a:r>
            <a:endParaRPr b="0" lang="en-IN" sz="1800" spc="-1" strike="noStrike">
              <a:solidFill>
                <a:srgbClr val="000000"/>
              </a:solidFill>
              <a:uFill>
                <a:solidFill>
                  <a:srgbClr val="ffffff"/>
                </a:solidFill>
              </a:uFill>
              <a:latin typeface="Arial"/>
            </a:endParaRPr>
          </a:p>
        </p:txBody>
      </p:sp>
      <p:sp>
        <p:nvSpPr>
          <p:cNvPr id="132" name="CustomShape 2"/>
          <p:cNvSpPr/>
          <p:nvPr/>
        </p:nvSpPr>
        <p:spPr>
          <a:xfrm>
            <a:off x="457200" y="1340640"/>
            <a:ext cx="8228160" cy="5111280"/>
          </a:xfrm>
          <a:prstGeom prst="rect">
            <a:avLst/>
          </a:prstGeom>
          <a:noFill/>
          <a:ln>
            <a:noFill/>
          </a:ln>
        </p:spPr>
        <p:style>
          <a:lnRef idx="0"/>
          <a:fillRef idx="0"/>
          <a:effectRef idx="0"/>
          <a:fontRef idx="minor"/>
        </p:style>
        <p:txBody>
          <a:bodyPr lIns="54720" rIns="90000" tIns="91440" bIns="45000"/>
          <a:p>
            <a:pPr>
              <a:lnSpc>
                <a:spcPct val="100000"/>
              </a:lnSpc>
            </a:pPr>
            <a:r>
              <a:rPr b="1" lang="en-IN" sz="2800" spc="-1" strike="noStrike">
                <a:solidFill>
                  <a:srgbClr val="000000"/>
                </a:solidFill>
                <a:uFill>
                  <a:solidFill>
                    <a:srgbClr val="ffffff"/>
                  </a:solidFill>
                </a:uFill>
                <a:latin typeface="Arial"/>
                <a:ea typeface="DejaVu Sans"/>
              </a:rPr>
              <a:t>LIST FUNCTIONS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charset="2"/>
              <a:buChar char=""/>
            </a:pPr>
            <a:r>
              <a:rPr b="0" lang="en-IN" sz="2800" spc="-1" strike="noStrike">
                <a:solidFill>
                  <a:srgbClr val="000000"/>
                </a:solidFill>
                <a:uFill>
                  <a:solidFill>
                    <a:srgbClr val="ffffff"/>
                  </a:solidFill>
                </a:uFill>
                <a:latin typeface="Arial"/>
                <a:ea typeface="DejaVu Sans"/>
              </a:rPr>
              <a:t>cmp(list1 , list2)</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charset="2"/>
              <a:buChar char=""/>
            </a:pPr>
            <a:r>
              <a:rPr b="0" lang="en-IN" sz="2800" spc="-1" strike="noStrike">
                <a:solidFill>
                  <a:srgbClr val="000000"/>
                </a:solidFill>
                <a:uFill>
                  <a:solidFill>
                    <a:srgbClr val="ffffff"/>
                  </a:solidFill>
                </a:uFill>
                <a:latin typeface="Arial"/>
                <a:ea typeface="DejaVu Sans"/>
              </a:rPr>
              <a:t>len(list)</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charset="2"/>
              <a:buChar char=""/>
            </a:pPr>
            <a:r>
              <a:rPr b="0" lang="en-IN" sz="2800" spc="-1" strike="noStrike">
                <a:solidFill>
                  <a:srgbClr val="000000"/>
                </a:solidFill>
                <a:uFill>
                  <a:solidFill>
                    <a:srgbClr val="ffffff"/>
                  </a:solidFill>
                </a:uFill>
                <a:latin typeface="Arial"/>
                <a:ea typeface="DejaVu Sans"/>
              </a:rPr>
              <a:t>max(list)</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charset="2"/>
              <a:buChar char=""/>
            </a:pPr>
            <a:r>
              <a:rPr b="0" lang="en-IN" sz="2800" spc="-1" strike="noStrike">
                <a:solidFill>
                  <a:srgbClr val="000000"/>
                </a:solidFill>
                <a:uFill>
                  <a:solidFill>
                    <a:srgbClr val="ffffff"/>
                  </a:solidFill>
                </a:uFill>
                <a:latin typeface="Arial"/>
                <a:ea typeface="DejaVu Sans"/>
              </a:rPr>
              <a:t>min(list)</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charset="2"/>
              <a:buChar char=""/>
            </a:pPr>
            <a:r>
              <a:rPr b="0" lang="en-IN" sz="2800" spc="-1" strike="noStrike">
                <a:solidFill>
                  <a:srgbClr val="000000"/>
                </a:solidFill>
                <a:uFill>
                  <a:solidFill>
                    <a:srgbClr val="ffffff"/>
                  </a:solidFill>
                </a:uFill>
                <a:latin typeface="Arial"/>
                <a:ea typeface="DejaVu Sans"/>
              </a:rPr>
              <a:t>list(seq)</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converts a tuple into list</a:t>
            </a:r>
            <a:endParaRPr b="0" lang="en-IN" sz="1800" spc="-1" strike="noStrike">
              <a:solidFill>
                <a:srgbClr val="000000"/>
              </a:solidFill>
              <a:uFill>
                <a:solidFill>
                  <a:srgbClr val="ffffff"/>
                </a:solidFill>
              </a:u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DATA TYPES</a:t>
            </a:r>
            <a:endParaRPr b="0" lang="en-IN" sz="1800" spc="-1" strike="noStrike">
              <a:solidFill>
                <a:srgbClr val="000000"/>
              </a:solidFill>
              <a:uFill>
                <a:solidFill>
                  <a:srgbClr val="ffffff"/>
                </a:solidFill>
              </a:uFill>
              <a:latin typeface="Arial"/>
            </a:endParaRPr>
          </a:p>
        </p:txBody>
      </p:sp>
      <p:sp>
        <p:nvSpPr>
          <p:cNvPr id="134" name="CustomShape 2"/>
          <p:cNvSpPr/>
          <p:nvPr/>
        </p:nvSpPr>
        <p:spPr>
          <a:xfrm>
            <a:off x="457200" y="1340640"/>
            <a:ext cx="8228160" cy="5111280"/>
          </a:xfrm>
          <a:prstGeom prst="rect">
            <a:avLst/>
          </a:prstGeom>
          <a:noFill/>
          <a:ln>
            <a:noFill/>
          </a:ln>
        </p:spPr>
        <p:style>
          <a:lnRef idx="0"/>
          <a:fillRef idx="0"/>
          <a:effectRef idx="0"/>
          <a:fontRef idx="minor"/>
        </p:style>
        <p:txBody>
          <a:bodyPr lIns="54720" rIns="90000" tIns="91440" bIns="45000"/>
          <a:p>
            <a:pPr>
              <a:lnSpc>
                <a:spcPct val="100000"/>
              </a:lnSpc>
            </a:pPr>
            <a:r>
              <a:rPr b="1" lang="en-IN" sz="2800" spc="-1" strike="noStrike">
                <a:solidFill>
                  <a:srgbClr val="000000"/>
                </a:solidFill>
                <a:uFill>
                  <a:solidFill>
                    <a:srgbClr val="ffffff"/>
                  </a:solidFill>
                </a:uFill>
                <a:latin typeface="Arial"/>
                <a:ea typeface="DejaVu Sans"/>
              </a:rPr>
              <a:t>SOME BUILT-IN LIST METHODS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list.append(</a:t>
            </a:r>
            <a:r>
              <a:rPr b="0" i="1" lang="en-IN" sz="2800" spc="-1" strike="noStrike">
                <a:solidFill>
                  <a:srgbClr val="000000"/>
                </a:solidFill>
                <a:uFill>
                  <a:solidFill>
                    <a:srgbClr val="ffffff"/>
                  </a:solidFill>
                </a:uFill>
                <a:latin typeface="Arial"/>
                <a:ea typeface="DejaVu Sans"/>
              </a:rPr>
              <a:t>x</a:t>
            </a:r>
            <a:r>
              <a:rPr b="0" lang="en-IN" sz="2800" spc="-1" strike="noStrike">
                <a:solidFill>
                  <a:srgbClr val="000000"/>
                </a:solidFill>
                <a:uFill>
                  <a:solidFill>
                    <a:srgbClr val="ffffff"/>
                  </a:solidFill>
                </a:uFill>
                <a:latin typeface="Arial"/>
                <a:ea typeface="DejaVu Sans"/>
              </a:rPr>
              <a:t>) - Add an item to the end of the list. Equivalent to a[len(a):] = [x].</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list.extend(</a:t>
            </a:r>
            <a:r>
              <a:rPr b="0" i="1" lang="en-IN" sz="2800" spc="-1" strike="noStrike">
                <a:solidFill>
                  <a:srgbClr val="000000"/>
                </a:solidFill>
                <a:uFill>
                  <a:solidFill>
                    <a:srgbClr val="ffffff"/>
                  </a:solidFill>
                </a:uFill>
                <a:latin typeface="Arial"/>
                <a:ea typeface="DejaVu Sans"/>
              </a:rPr>
              <a:t>iterable</a:t>
            </a:r>
            <a:r>
              <a:rPr b="0" lang="en-IN" sz="2800" spc="-1" strike="noStrike">
                <a:solidFill>
                  <a:srgbClr val="000000"/>
                </a:solidFill>
                <a:uFill>
                  <a:solidFill>
                    <a:srgbClr val="ffffff"/>
                  </a:solidFill>
                </a:uFill>
                <a:latin typeface="Arial"/>
                <a:ea typeface="DejaVu Sans"/>
              </a:rPr>
              <a:t>) - Extend the list by appending all the items from the iterable. Equivalent to a[len(a):] = iterable.</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list.insert(</a:t>
            </a:r>
            <a:r>
              <a:rPr b="0" i="1" lang="en-IN" sz="2800" spc="-1" strike="noStrike">
                <a:solidFill>
                  <a:srgbClr val="000000"/>
                </a:solidFill>
                <a:uFill>
                  <a:solidFill>
                    <a:srgbClr val="ffffff"/>
                  </a:solidFill>
                </a:uFill>
                <a:latin typeface="Arial"/>
                <a:ea typeface="DejaVu Sans"/>
              </a:rPr>
              <a:t>i</a:t>
            </a:r>
            <a:r>
              <a:rPr b="0" lang="en-IN" sz="2800" spc="-1" strike="noStrike">
                <a:solidFill>
                  <a:srgbClr val="000000"/>
                </a:solidFill>
                <a:uFill>
                  <a:solidFill>
                    <a:srgbClr val="ffffff"/>
                  </a:solidFill>
                </a:uFill>
                <a:latin typeface="Arial"/>
                <a:ea typeface="DejaVu Sans"/>
              </a:rPr>
              <a:t>, </a:t>
            </a:r>
            <a:r>
              <a:rPr b="0" i="1" lang="en-IN" sz="2800" spc="-1" strike="noStrike">
                <a:solidFill>
                  <a:srgbClr val="000000"/>
                </a:solidFill>
                <a:uFill>
                  <a:solidFill>
                    <a:srgbClr val="ffffff"/>
                  </a:solidFill>
                </a:uFill>
                <a:latin typeface="Arial"/>
                <a:ea typeface="DejaVu Sans"/>
              </a:rPr>
              <a:t>x</a:t>
            </a:r>
            <a:r>
              <a:rPr b="0" lang="en-IN" sz="2800" spc="-1" strike="noStrike">
                <a:solidFill>
                  <a:srgbClr val="000000"/>
                </a:solidFill>
                <a:uFill>
                  <a:solidFill>
                    <a:srgbClr val="ffffff"/>
                  </a:solidFill>
                </a:uFill>
                <a:latin typeface="Arial"/>
                <a:ea typeface="DejaVu Sans"/>
              </a:rPr>
              <a:t>) - Insert an item at a given position. The first argument is the index of the element before which to insert, so a.insert(0, x)inserts at the front of the list, and a.insert(len(a), x) is equivalent to a.append(x).</a:t>
            </a:r>
            <a:endParaRPr b="0" lang="en-IN" sz="18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DATA TYPES</a:t>
            </a:r>
            <a:endParaRPr b="0" lang="en-IN" sz="1800" spc="-1" strike="noStrike">
              <a:solidFill>
                <a:srgbClr val="000000"/>
              </a:solidFill>
              <a:uFill>
                <a:solidFill>
                  <a:srgbClr val="ffffff"/>
                </a:solidFill>
              </a:uFill>
              <a:latin typeface="Arial"/>
            </a:endParaRPr>
          </a:p>
        </p:txBody>
      </p:sp>
      <p:sp>
        <p:nvSpPr>
          <p:cNvPr id="136" name="CustomShape 2"/>
          <p:cNvSpPr/>
          <p:nvPr/>
        </p:nvSpPr>
        <p:spPr>
          <a:xfrm>
            <a:off x="457200" y="1340640"/>
            <a:ext cx="8228160" cy="5111280"/>
          </a:xfrm>
          <a:prstGeom prst="rect">
            <a:avLst/>
          </a:prstGeom>
          <a:noFill/>
          <a:ln>
            <a:noFill/>
          </a:ln>
        </p:spPr>
        <p:style>
          <a:lnRef idx="0"/>
          <a:fillRef idx="0"/>
          <a:effectRef idx="0"/>
          <a:fontRef idx="minor"/>
        </p:style>
        <p:txBody>
          <a:bodyPr lIns="54720" rIns="90000" tIns="91440" bIns="45000"/>
          <a:p>
            <a:pPr>
              <a:lnSpc>
                <a:spcPct val="100000"/>
              </a:lnSpc>
            </a:pPr>
            <a:r>
              <a:rPr b="1" lang="en-IN" sz="2800" spc="-1" strike="noStrike">
                <a:solidFill>
                  <a:srgbClr val="000000"/>
                </a:solidFill>
                <a:uFill>
                  <a:solidFill>
                    <a:srgbClr val="ffffff"/>
                  </a:solidFill>
                </a:uFill>
                <a:latin typeface="Arial"/>
                <a:ea typeface="DejaVu Sans"/>
              </a:rPr>
              <a:t>SOME BUILT-IN LIST METHODS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list.remove(</a:t>
            </a:r>
            <a:r>
              <a:rPr b="0" i="1" lang="en-IN" sz="2800" spc="-1" strike="noStrike">
                <a:solidFill>
                  <a:srgbClr val="000000"/>
                </a:solidFill>
                <a:uFill>
                  <a:solidFill>
                    <a:srgbClr val="ffffff"/>
                  </a:solidFill>
                </a:uFill>
                <a:latin typeface="Arial"/>
                <a:ea typeface="DejaVu Sans"/>
              </a:rPr>
              <a:t>x</a:t>
            </a:r>
            <a:r>
              <a:rPr b="0" lang="en-IN" sz="2800" spc="-1" strike="noStrike">
                <a:solidFill>
                  <a:srgbClr val="000000"/>
                </a:solidFill>
                <a:uFill>
                  <a:solidFill>
                    <a:srgbClr val="ffffff"/>
                  </a:solidFill>
                </a:uFill>
                <a:latin typeface="Arial"/>
                <a:ea typeface="DejaVu Sans"/>
              </a:rPr>
              <a:t>) - Remove the first item from the list whose value is </a:t>
            </a:r>
            <a:r>
              <a:rPr b="0" i="1" lang="en-IN" sz="2800" spc="-1" strike="noStrike">
                <a:solidFill>
                  <a:srgbClr val="000000"/>
                </a:solidFill>
                <a:uFill>
                  <a:solidFill>
                    <a:srgbClr val="ffffff"/>
                  </a:solidFill>
                </a:uFill>
                <a:latin typeface="Arial"/>
                <a:ea typeface="DejaVu Sans"/>
              </a:rPr>
              <a:t>x</a:t>
            </a:r>
            <a:r>
              <a:rPr b="0" lang="en-IN" sz="2800" spc="-1" strike="noStrike">
                <a:solidFill>
                  <a:srgbClr val="000000"/>
                </a:solidFill>
                <a:uFill>
                  <a:solidFill>
                    <a:srgbClr val="ffffff"/>
                  </a:solidFill>
                </a:uFill>
                <a:latin typeface="Arial"/>
                <a:ea typeface="DejaVu Sans"/>
              </a:rPr>
              <a:t>. It is an error if there is no such item.</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list.pop([</a:t>
            </a:r>
            <a:r>
              <a:rPr b="0" i="1" lang="en-IN" sz="2800" spc="-1" strike="noStrike">
                <a:solidFill>
                  <a:srgbClr val="000000"/>
                </a:solidFill>
                <a:uFill>
                  <a:solidFill>
                    <a:srgbClr val="ffffff"/>
                  </a:solidFill>
                </a:uFill>
                <a:latin typeface="Arial"/>
                <a:ea typeface="DejaVu Sans"/>
              </a:rPr>
              <a:t>i</a:t>
            </a:r>
            <a:r>
              <a:rPr b="0" lang="en-IN" sz="2800" spc="-1" strike="noStrike">
                <a:solidFill>
                  <a:srgbClr val="000000"/>
                </a:solidFill>
                <a:uFill>
                  <a:solidFill>
                    <a:srgbClr val="ffffff"/>
                  </a:solidFill>
                </a:uFill>
                <a:latin typeface="Arial"/>
                <a:ea typeface="DejaVu Sans"/>
              </a:rPr>
              <a:t>]) - Remove the item at the given position in the list, and return it. If no index is specified, a.pop() removes and returns the last item in the list</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list.clear() - Remove all items from the list. Equivalent to del a[:]</a:t>
            </a:r>
            <a:endParaRPr b="0" lang="en-IN" sz="18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INTRODUCTION</a:t>
            </a:r>
            <a:endParaRPr b="0" lang="en-IN" sz="1800" spc="-1" strike="noStrike">
              <a:solidFill>
                <a:srgbClr val="000000"/>
              </a:solidFill>
              <a:uFill>
                <a:solidFill>
                  <a:srgbClr val="ffffff"/>
                </a:solidFill>
              </a:uFill>
              <a:latin typeface="Arial"/>
            </a:endParaRPr>
          </a:p>
        </p:txBody>
      </p:sp>
      <p:sp>
        <p:nvSpPr>
          <p:cNvPr id="83" name="CustomShape 2"/>
          <p:cNvSpPr/>
          <p:nvPr/>
        </p:nvSpPr>
        <p:spPr>
          <a:xfrm>
            <a:off x="457200" y="1775160"/>
            <a:ext cx="8228160" cy="4624200"/>
          </a:xfrm>
          <a:prstGeom prst="rect">
            <a:avLst/>
          </a:prstGeom>
          <a:noFill/>
          <a:ln>
            <a:noFill/>
          </a:ln>
        </p:spPr>
        <p:style>
          <a:lnRef idx="0"/>
          <a:fillRef idx="0"/>
          <a:effectRef idx="0"/>
          <a:fontRef idx="minor"/>
        </p:style>
        <p:txBody>
          <a:bodyPr lIns="54720" rIns="90000" tIns="91440" bIns="45000"/>
          <a:p>
            <a:pPr marL="438840" indent="-318600">
              <a:lnSpc>
                <a:spcPct val="100000"/>
              </a:lnSpc>
              <a:buClr>
                <a:srgbClr val="f0ad00"/>
              </a:buClr>
              <a:buSzPct val="80000"/>
              <a:buFont typeface="Wingdings 2" charset="2"/>
              <a:buChar char=""/>
            </a:pPr>
            <a:r>
              <a:rPr b="0" lang="en-IN" sz="3200" spc="-1" strike="noStrike">
                <a:solidFill>
                  <a:srgbClr val="000000"/>
                </a:solidFill>
                <a:uFill>
                  <a:solidFill>
                    <a:srgbClr val="ffffff"/>
                  </a:solidFill>
                </a:uFill>
                <a:latin typeface="Arial"/>
                <a:ea typeface="DejaVu Sans"/>
              </a:rPr>
              <a:t>Developed by Guido van Rossum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3200" spc="-1" strike="noStrike">
                <a:solidFill>
                  <a:srgbClr val="000000"/>
                </a:solidFill>
                <a:uFill>
                  <a:solidFill>
                    <a:srgbClr val="ffffff"/>
                  </a:solidFill>
                </a:uFill>
                <a:latin typeface="Arial"/>
                <a:ea typeface="DejaVu Sans"/>
              </a:rPr>
              <a:t>Open source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3200" spc="-1" strike="noStrike">
                <a:solidFill>
                  <a:srgbClr val="000000"/>
                </a:solidFill>
                <a:uFill>
                  <a:solidFill>
                    <a:srgbClr val="ffffff"/>
                  </a:solidFill>
                </a:uFill>
                <a:latin typeface="Arial"/>
                <a:ea typeface="DejaVu Sans"/>
              </a:rPr>
              <a:t>Python source code is available under the GNU General Public License (GPL).</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DATA TYPES</a:t>
            </a:r>
            <a:endParaRPr b="0" lang="en-IN" sz="1800" spc="-1" strike="noStrike">
              <a:solidFill>
                <a:srgbClr val="000000"/>
              </a:solidFill>
              <a:uFill>
                <a:solidFill>
                  <a:srgbClr val="ffffff"/>
                </a:solidFill>
              </a:uFill>
              <a:latin typeface="Arial"/>
            </a:endParaRPr>
          </a:p>
        </p:txBody>
      </p:sp>
      <p:sp>
        <p:nvSpPr>
          <p:cNvPr id="138" name="CustomShape 2"/>
          <p:cNvSpPr/>
          <p:nvPr/>
        </p:nvSpPr>
        <p:spPr>
          <a:xfrm>
            <a:off x="457200" y="1340640"/>
            <a:ext cx="8228160" cy="5111280"/>
          </a:xfrm>
          <a:prstGeom prst="rect">
            <a:avLst/>
          </a:prstGeom>
          <a:noFill/>
          <a:ln>
            <a:noFill/>
          </a:ln>
        </p:spPr>
        <p:style>
          <a:lnRef idx="0"/>
          <a:fillRef idx="0"/>
          <a:effectRef idx="0"/>
          <a:fontRef idx="minor"/>
        </p:style>
        <p:txBody>
          <a:bodyPr lIns="54720" rIns="90000" tIns="91440" bIns="45000"/>
          <a:p>
            <a:pPr>
              <a:lnSpc>
                <a:spcPct val="100000"/>
              </a:lnSpc>
            </a:pPr>
            <a:r>
              <a:rPr b="1" lang="en-IN" sz="2800" spc="-1" strike="noStrike">
                <a:solidFill>
                  <a:srgbClr val="000000"/>
                </a:solidFill>
                <a:uFill>
                  <a:solidFill>
                    <a:srgbClr val="ffffff"/>
                  </a:solidFill>
                </a:uFill>
                <a:latin typeface="Arial"/>
                <a:ea typeface="DejaVu Sans"/>
              </a:rPr>
              <a:t>SOME BUILT-IN LIST METHODS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list.index(</a:t>
            </a:r>
            <a:r>
              <a:rPr b="0" i="1" lang="en-IN" sz="2800" spc="-1" strike="noStrike">
                <a:solidFill>
                  <a:srgbClr val="000000"/>
                </a:solidFill>
                <a:uFill>
                  <a:solidFill>
                    <a:srgbClr val="ffffff"/>
                  </a:solidFill>
                </a:uFill>
                <a:latin typeface="Arial"/>
                <a:ea typeface="DejaVu Sans"/>
              </a:rPr>
              <a:t>x</a:t>
            </a:r>
            <a:r>
              <a:rPr b="0" lang="en-IN" sz="2800" spc="-1" strike="noStrike">
                <a:solidFill>
                  <a:srgbClr val="000000"/>
                </a:solidFill>
                <a:uFill>
                  <a:solidFill>
                    <a:srgbClr val="ffffff"/>
                  </a:solidFill>
                </a:uFill>
                <a:latin typeface="Arial"/>
                <a:ea typeface="DejaVu Sans"/>
              </a:rPr>
              <a:t>[, </a:t>
            </a:r>
            <a:r>
              <a:rPr b="0" i="1" lang="en-IN" sz="2800" spc="-1" strike="noStrike">
                <a:solidFill>
                  <a:srgbClr val="000000"/>
                </a:solidFill>
                <a:uFill>
                  <a:solidFill>
                    <a:srgbClr val="ffffff"/>
                  </a:solidFill>
                </a:uFill>
                <a:latin typeface="Arial"/>
                <a:ea typeface="DejaVu Sans"/>
              </a:rPr>
              <a:t>start</a:t>
            </a:r>
            <a:r>
              <a:rPr b="0" lang="en-IN" sz="2800" spc="-1" strike="noStrike">
                <a:solidFill>
                  <a:srgbClr val="000000"/>
                </a:solidFill>
                <a:uFill>
                  <a:solidFill>
                    <a:srgbClr val="ffffff"/>
                  </a:solidFill>
                </a:uFill>
                <a:latin typeface="Arial"/>
                <a:ea typeface="DejaVu Sans"/>
              </a:rPr>
              <a:t>[, </a:t>
            </a:r>
            <a:r>
              <a:rPr b="0" i="1" lang="en-IN" sz="2800" spc="-1" strike="noStrike">
                <a:solidFill>
                  <a:srgbClr val="000000"/>
                </a:solidFill>
                <a:uFill>
                  <a:solidFill>
                    <a:srgbClr val="ffffff"/>
                  </a:solidFill>
                </a:uFill>
                <a:latin typeface="Arial"/>
                <a:ea typeface="DejaVu Sans"/>
              </a:rPr>
              <a:t>end</a:t>
            </a:r>
            <a:r>
              <a:rPr b="0" lang="en-IN" sz="2800" spc="-1" strike="noStrike">
                <a:solidFill>
                  <a:srgbClr val="000000"/>
                </a:solidFill>
                <a:uFill>
                  <a:solidFill>
                    <a:srgbClr val="ffffff"/>
                  </a:solidFill>
                </a:uFill>
                <a:latin typeface="Arial"/>
                <a:ea typeface="DejaVu Sans"/>
              </a:rPr>
              <a:t>]]) - Return zero-based index in the list of the first item whose value is </a:t>
            </a:r>
            <a:r>
              <a:rPr b="0" i="1" lang="en-IN" sz="2800" spc="-1" strike="noStrike">
                <a:solidFill>
                  <a:srgbClr val="000000"/>
                </a:solidFill>
                <a:uFill>
                  <a:solidFill>
                    <a:srgbClr val="ffffff"/>
                  </a:solidFill>
                </a:uFill>
                <a:latin typeface="Arial"/>
                <a:ea typeface="DejaVu Sans"/>
              </a:rPr>
              <a:t>x</a:t>
            </a:r>
            <a:r>
              <a:rPr b="0" lang="en-IN" sz="2800" spc="-1" strike="noStrike">
                <a:solidFill>
                  <a:srgbClr val="000000"/>
                </a:solidFill>
                <a:uFill>
                  <a:solidFill>
                    <a:srgbClr val="ffffff"/>
                  </a:solidFill>
                </a:uFill>
                <a:latin typeface="Arial"/>
                <a:ea typeface="DejaVu Sans"/>
              </a:rPr>
              <a:t>. Raises a </a:t>
            </a:r>
            <a:r>
              <a:rPr b="0" lang="en-IN" sz="2800" spc="-1" strike="noStrike" u="sng">
                <a:solidFill>
                  <a:srgbClr val="0000ff"/>
                </a:solidFill>
                <a:uFill>
                  <a:solidFill>
                    <a:srgbClr val="ffffff"/>
                  </a:solidFill>
                </a:uFill>
                <a:latin typeface="Arial"/>
                <a:ea typeface="DejaVu Sans"/>
                <a:hlinkClick r:id="rId1"/>
              </a:rPr>
              <a:t>ValueError</a:t>
            </a:r>
            <a:r>
              <a:rPr b="0" lang="en-IN" sz="2800" spc="-1" strike="noStrike">
                <a:solidFill>
                  <a:srgbClr val="000000"/>
                </a:solidFill>
                <a:uFill>
                  <a:solidFill>
                    <a:srgbClr val="ffffff"/>
                  </a:solidFill>
                </a:uFill>
                <a:latin typeface="Arial"/>
                <a:ea typeface="DejaVu Sans"/>
              </a:rPr>
              <a:t> if there is no such item.</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list.count(</a:t>
            </a:r>
            <a:r>
              <a:rPr b="0" i="1" lang="en-IN" sz="2800" spc="-1" strike="noStrike">
                <a:solidFill>
                  <a:srgbClr val="000000"/>
                </a:solidFill>
                <a:uFill>
                  <a:solidFill>
                    <a:srgbClr val="ffffff"/>
                  </a:solidFill>
                </a:uFill>
                <a:latin typeface="Arial"/>
                <a:ea typeface="DejaVu Sans"/>
              </a:rPr>
              <a:t>x</a:t>
            </a:r>
            <a:r>
              <a:rPr b="0" lang="en-IN" sz="2800" spc="-1" strike="noStrike">
                <a:solidFill>
                  <a:srgbClr val="000000"/>
                </a:solidFill>
                <a:uFill>
                  <a:solidFill>
                    <a:srgbClr val="ffffff"/>
                  </a:solidFill>
                </a:uFill>
                <a:latin typeface="Arial"/>
                <a:ea typeface="DejaVu Sans"/>
              </a:rPr>
              <a:t>) - Return the number of times </a:t>
            </a:r>
            <a:r>
              <a:rPr b="0" i="1" lang="en-IN" sz="2800" spc="-1" strike="noStrike">
                <a:solidFill>
                  <a:srgbClr val="000000"/>
                </a:solidFill>
                <a:uFill>
                  <a:solidFill>
                    <a:srgbClr val="ffffff"/>
                  </a:solidFill>
                </a:uFill>
                <a:latin typeface="Arial"/>
                <a:ea typeface="DejaVu Sans"/>
              </a:rPr>
              <a:t>x</a:t>
            </a:r>
            <a:r>
              <a:rPr b="0" lang="en-IN" sz="2800" spc="-1" strike="noStrike">
                <a:solidFill>
                  <a:srgbClr val="000000"/>
                </a:solidFill>
                <a:uFill>
                  <a:solidFill>
                    <a:srgbClr val="ffffff"/>
                  </a:solidFill>
                </a:uFill>
                <a:latin typeface="Arial"/>
                <a:ea typeface="DejaVu Sans"/>
              </a:rPr>
              <a:t> appears in the list.</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list.sort(</a:t>
            </a:r>
            <a:r>
              <a:rPr b="0" i="1" lang="en-IN" sz="2800" spc="-1" strike="noStrike">
                <a:solidFill>
                  <a:srgbClr val="000000"/>
                </a:solidFill>
                <a:uFill>
                  <a:solidFill>
                    <a:srgbClr val="ffffff"/>
                  </a:solidFill>
                </a:uFill>
                <a:latin typeface="Arial"/>
                <a:ea typeface="DejaVu Sans"/>
              </a:rPr>
              <a:t>key=None</a:t>
            </a:r>
            <a:r>
              <a:rPr b="0" lang="en-IN" sz="2800" spc="-1" strike="noStrike">
                <a:solidFill>
                  <a:srgbClr val="000000"/>
                </a:solidFill>
                <a:uFill>
                  <a:solidFill>
                    <a:srgbClr val="ffffff"/>
                  </a:solidFill>
                </a:uFill>
                <a:latin typeface="Arial"/>
                <a:ea typeface="DejaVu Sans"/>
              </a:rPr>
              <a:t>, </a:t>
            </a:r>
            <a:r>
              <a:rPr b="0" i="1" lang="en-IN" sz="2800" spc="-1" strike="noStrike">
                <a:solidFill>
                  <a:srgbClr val="000000"/>
                </a:solidFill>
                <a:uFill>
                  <a:solidFill>
                    <a:srgbClr val="ffffff"/>
                  </a:solidFill>
                </a:uFill>
                <a:latin typeface="Arial"/>
                <a:ea typeface="DejaVu Sans"/>
              </a:rPr>
              <a:t>reverse=False</a:t>
            </a:r>
            <a:r>
              <a:rPr b="0" lang="en-IN" sz="2800" spc="-1" strike="noStrike">
                <a:solidFill>
                  <a:srgbClr val="000000"/>
                </a:solidFill>
                <a:uFill>
                  <a:solidFill>
                    <a:srgbClr val="ffffff"/>
                  </a:solidFill>
                </a:uFill>
                <a:latin typeface="Arial"/>
                <a:ea typeface="DejaVu Sans"/>
              </a:rPr>
              <a:t>) - Sort the items of the list in place.</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list.reverse() - Reverse the elements of the list in place.</a:t>
            </a:r>
            <a:endParaRPr b="0" lang="en-IN" sz="18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r>
              <a:rPr b="1" lang="en-IN" sz="4500" spc="-1" strike="noStrike">
                <a:solidFill>
                  <a:srgbClr val="f0ad00"/>
                </a:solidFill>
                <a:uFill>
                  <a:solidFill>
                    <a:srgbClr val="ffffff"/>
                  </a:solidFill>
                </a:uFill>
                <a:latin typeface="Arial"/>
                <a:ea typeface="DejaVu Sans"/>
              </a:rPr>
              <a:t>DATA TYPES</a:t>
            </a:r>
            <a:endParaRPr b="0" lang="en-IN" sz="1800" spc="-1" strike="noStrike">
              <a:solidFill>
                <a:srgbClr val="000000"/>
              </a:solidFill>
              <a:uFill>
                <a:solidFill>
                  <a:srgbClr val="ffffff"/>
                </a:solidFill>
              </a:uFill>
              <a:latin typeface="Arial"/>
            </a:endParaRPr>
          </a:p>
          <a:p>
            <a:pPr>
              <a:lnSpc>
                <a:spcPct val="100000"/>
              </a:lnSpc>
            </a:pPr>
            <a:r>
              <a:rPr b="1" lang="en-IN" sz="4500" spc="-1" strike="noStrike">
                <a:solidFill>
                  <a:srgbClr val="f0ad00"/>
                </a:solidFill>
                <a:uFill>
                  <a:solidFill>
                    <a:srgbClr val="ffffff"/>
                  </a:solidFill>
                </a:uFill>
                <a:latin typeface="Arial"/>
                <a:ea typeface="DejaVu Sans"/>
              </a:rPr>
              <a:t>MUTABLE VS IMMUTABLE</a:t>
            </a:r>
            <a:endParaRPr b="0" lang="en-IN" sz="1800" spc="-1" strike="noStrike">
              <a:solidFill>
                <a:srgbClr val="000000"/>
              </a:solidFill>
              <a:uFill>
                <a:solidFill>
                  <a:srgbClr val="ffffff"/>
                </a:solidFill>
              </a:uFill>
              <a:latin typeface="Arial"/>
            </a:endParaRPr>
          </a:p>
        </p:txBody>
      </p:sp>
      <p:sp>
        <p:nvSpPr>
          <p:cNvPr id="140" name="CustomShape 2"/>
          <p:cNvSpPr/>
          <p:nvPr/>
        </p:nvSpPr>
        <p:spPr>
          <a:xfrm>
            <a:off x="457200" y="1340640"/>
            <a:ext cx="8228160" cy="5111280"/>
          </a:xfrm>
          <a:prstGeom prst="rect">
            <a:avLst/>
          </a:prstGeom>
          <a:noFill/>
          <a:ln>
            <a:noFill/>
          </a:ln>
        </p:spPr>
        <p:style>
          <a:lnRef idx="0"/>
          <a:fillRef idx="0"/>
          <a:effectRef idx="0"/>
          <a:fontRef idx="minor"/>
        </p:style>
        <p:txBody>
          <a:bodyPr lIns="54720" rIns="90000" tIns="91440" bIns="45000"/>
          <a:p>
            <a:pPr>
              <a:lnSpc>
                <a:spcPct val="100000"/>
              </a:lnSpc>
            </a:pPr>
            <a:r>
              <a:rPr b="0" lang="en-IN" sz="2400" spc="-1" strike="noStrike">
                <a:solidFill>
                  <a:srgbClr val="000000"/>
                </a:solidFill>
                <a:uFill>
                  <a:solidFill>
                    <a:srgbClr val="ffffff"/>
                  </a:solidFill>
                </a:uFill>
                <a:latin typeface="Arial"/>
                <a:ea typeface="DejaVu Sans"/>
              </a:rPr>
              <a:t>x = 'foo'</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Arial"/>
                <a:ea typeface="DejaVu Sans"/>
              </a:rPr>
              <a:t>y = x</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Arial"/>
                <a:ea typeface="DejaVu Sans"/>
              </a:rPr>
              <a:t>print x # foo</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Arial"/>
                <a:ea typeface="DejaVu Sans"/>
              </a:rPr>
              <a:t>y += 'bar'</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Arial"/>
                <a:ea typeface="DejaVu Sans"/>
              </a:rPr>
              <a:t>print x # foo</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Arial"/>
                <a:ea typeface="DejaVu Sans"/>
              </a:rPr>
              <a:t>x = [1, 2, 3]</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Arial"/>
                <a:ea typeface="DejaVu Sans"/>
              </a:rPr>
              <a:t>y = x</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Arial"/>
                <a:ea typeface="DejaVu Sans"/>
              </a:rPr>
              <a:t>print x # [1, 2, 3]</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Arial"/>
                <a:ea typeface="DejaVu Sans"/>
              </a:rPr>
              <a:t>y += [3, 2, 1]</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Arial"/>
                <a:ea typeface="DejaVu Sans"/>
              </a:rPr>
              <a:t>print x # [1, 2, 3, 3, 2, 1]</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DATA TYPES</a:t>
            </a:r>
            <a:endParaRPr b="0" lang="en-IN" sz="1800" spc="-1" strike="noStrike">
              <a:solidFill>
                <a:srgbClr val="000000"/>
              </a:solidFill>
              <a:uFill>
                <a:solidFill>
                  <a:srgbClr val="ffffff"/>
                </a:solidFill>
              </a:uFill>
              <a:latin typeface="Arial"/>
            </a:endParaRPr>
          </a:p>
        </p:txBody>
      </p:sp>
      <p:sp>
        <p:nvSpPr>
          <p:cNvPr id="142" name="CustomShape 2"/>
          <p:cNvSpPr/>
          <p:nvPr/>
        </p:nvSpPr>
        <p:spPr>
          <a:xfrm>
            <a:off x="457200" y="1340640"/>
            <a:ext cx="8228160" cy="5111280"/>
          </a:xfrm>
          <a:prstGeom prst="rect">
            <a:avLst/>
          </a:prstGeom>
          <a:noFill/>
          <a:ln>
            <a:noFill/>
          </a:ln>
        </p:spPr>
        <p:style>
          <a:lnRef idx="0"/>
          <a:fillRef idx="0"/>
          <a:effectRef idx="0"/>
          <a:fontRef idx="minor"/>
        </p:style>
        <p:txBody>
          <a:bodyPr lIns="54720" rIns="90000" tIns="91440" bIns="45000"/>
          <a:p>
            <a:pPr>
              <a:lnSpc>
                <a:spcPct val="100000"/>
              </a:lnSpc>
            </a:pPr>
            <a:r>
              <a:rPr b="1" lang="en-IN" sz="2800" spc="-1" strike="noStrike">
                <a:solidFill>
                  <a:srgbClr val="000000"/>
                </a:solidFill>
                <a:uFill>
                  <a:solidFill>
                    <a:srgbClr val="ffffff"/>
                  </a:solidFill>
                </a:uFill>
                <a:latin typeface="Arial"/>
                <a:ea typeface="DejaVu Sans"/>
              </a:rPr>
              <a:t>TUPLES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Sequence of immutable objects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Similar to lists but tuples cannot be changed</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Tuples use parenthesis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Immutable</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Tuple with one value is created by</a:t>
            </a:r>
            <a:endParaRPr b="0" lang="en-IN" sz="1800" spc="-1" strike="noStrike">
              <a:solidFill>
                <a:srgbClr val="000000"/>
              </a:solidFill>
              <a:uFill>
                <a:solidFill>
                  <a:srgbClr val="ffffff"/>
                </a:solidFill>
              </a:uFill>
              <a:latin typeface="Arial"/>
            </a:endParaRPr>
          </a:p>
          <a:p>
            <a:pPr lvl="1" marL="731520" indent="-272880">
              <a:lnSpc>
                <a:spcPct val="100000"/>
              </a:lnSpc>
              <a:buClr>
                <a:srgbClr val="60b5cc"/>
              </a:buClr>
              <a:buSzPct val="90000"/>
              <a:buFont typeface="Wingdings" charset="2"/>
              <a:buChar char=""/>
            </a:pPr>
            <a:r>
              <a:rPr b="0" lang="en-IN" sz="2400" spc="-1" strike="noStrike">
                <a:solidFill>
                  <a:srgbClr val="000000"/>
                </a:solidFill>
                <a:uFill>
                  <a:solidFill>
                    <a:srgbClr val="ffffff"/>
                  </a:solidFill>
                </a:uFill>
                <a:latin typeface="Arial"/>
                <a:ea typeface="DejaVu Sans"/>
              </a:rPr>
              <a:t>Tup = (50,)</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Can access values by slicing</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Operations on tuples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Tuple functions</a:t>
            </a:r>
            <a:endParaRPr b="0" lang="en-IN" sz="1800" spc="-1" strike="noStrike">
              <a:solidFill>
                <a:srgbClr val="000000"/>
              </a:solidFill>
              <a:uFill>
                <a:solidFill>
                  <a:srgbClr val="ffffff"/>
                </a:solidFill>
              </a:u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DATA TYPES</a:t>
            </a:r>
            <a:endParaRPr b="0" lang="en-IN" sz="1800" spc="-1" strike="noStrike">
              <a:solidFill>
                <a:srgbClr val="000000"/>
              </a:solidFill>
              <a:uFill>
                <a:solidFill>
                  <a:srgbClr val="ffffff"/>
                </a:solidFill>
              </a:uFill>
              <a:latin typeface="Arial"/>
            </a:endParaRPr>
          </a:p>
        </p:txBody>
      </p:sp>
      <p:sp>
        <p:nvSpPr>
          <p:cNvPr id="144" name="CustomShape 2"/>
          <p:cNvSpPr/>
          <p:nvPr/>
        </p:nvSpPr>
        <p:spPr>
          <a:xfrm>
            <a:off x="457200" y="1340640"/>
            <a:ext cx="8228160" cy="5111280"/>
          </a:xfrm>
          <a:prstGeom prst="rect">
            <a:avLst/>
          </a:prstGeom>
          <a:noFill/>
          <a:ln>
            <a:noFill/>
          </a:ln>
        </p:spPr>
        <p:style>
          <a:lnRef idx="0"/>
          <a:fillRef idx="0"/>
          <a:effectRef idx="0"/>
          <a:fontRef idx="minor"/>
        </p:style>
        <p:txBody>
          <a:bodyPr lIns="54720" rIns="90000" tIns="91440" bIns="45000"/>
          <a:p>
            <a:pPr>
              <a:lnSpc>
                <a:spcPct val="100000"/>
              </a:lnSpc>
            </a:pPr>
            <a:r>
              <a:rPr b="1" lang="en-IN" sz="2800" spc="-1" strike="noStrike">
                <a:solidFill>
                  <a:srgbClr val="000000"/>
                </a:solidFill>
                <a:uFill>
                  <a:solidFill>
                    <a:srgbClr val="ffffff"/>
                  </a:solidFill>
                </a:uFill>
                <a:latin typeface="Arial"/>
                <a:ea typeface="DejaVu Sans"/>
              </a:rPr>
              <a:t>DICTIONARY</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Collection of key, value pairs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Key is separated from value by colon(:)</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Items are separated by comma and enclosed inside parenthesis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 - creates an empty dictionaray</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Keys are unique</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Update by assingment</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Del dict[‘X’] -&gt; deletes the entry with key ‘X’</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dict.clear() -&gt; remove all entries in dict</a:t>
            </a:r>
            <a:endParaRPr b="0" lang="en-IN" sz="1800" spc="-1" strike="noStrike">
              <a:solidFill>
                <a:srgbClr val="000000"/>
              </a:solidFill>
              <a:uFill>
                <a:solidFill>
                  <a:srgbClr val="ffffff"/>
                </a:solidFill>
              </a:uFill>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DATA TYPES</a:t>
            </a:r>
            <a:endParaRPr b="0" lang="en-IN" sz="1800" spc="-1" strike="noStrike">
              <a:solidFill>
                <a:srgbClr val="000000"/>
              </a:solidFill>
              <a:uFill>
                <a:solidFill>
                  <a:srgbClr val="ffffff"/>
                </a:solidFill>
              </a:uFill>
              <a:latin typeface="Arial"/>
            </a:endParaRPr>
          </a:p>
        </p:txBody>
      </p:sp>
      <p:sp>
        <p:nvSpPr>
          <p:cNvPr id="146" name="CustomShape 2"/>
          <p:cNvSpPr/>
          <p:nvPr/>
        </p:nvSpPr>
        <p:spPr>
          <a:xfrm>
            <a:off x="457200" y="1340640"/>
            <a:ext cx="8228160" cy="5111280"/>
          </a:xfrm>
          <a:prstGeom prst="rect">
            <a:avLst/>
          </a:prstGeom>
          <a:noFill/>
          <a:ln>
            <a:noFill/>
          </a:ln>
        </p:spPr>
        <p:style>
          <a:lnRef idx="0"/>
          <a:fillRef idx="0"/>
          <a:effectRef idx="0"/>
          <a:fontRef idx="minor"/>
        </p:style>
        <p:txBody>
          <a:bodyPr lIns="54720" rIns="90000" tIns="91440" bIns="45000"/>
          <a:p>
            <a:pPr>
              <a:lnSpc>
                <a:spcPct val="100000"/>
              </a:lnSpc>
            </a:pPr>
            <a:r>
              <a:rPr b="1" lang="en-IN" sz="2800" spc="-1" strike="noStrike">
                <a:solidFill>
                  <a:srgbClr val="000000"/>
                </a:solidFill>
                <a:uFill>
                  <a:solidFill>
                    <a:srgbClr val="ffffff"/>
                  </a:solidFill>
                </a:uFill>
                <a:latin typeface="Arial"/>
                <a:ea typeface="DejaVu Sans"/>
              </a:rPr>
              <a:t>DICTIONARY</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Only one entry per key</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Keys must be immutable (Lists are not allowed)</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2800" spc="-1" strike="noStrike">
                <a:solidFill>
                  <a:srgbClr val="000000"/>
                </a:solidFill>
                <a:uFill>
                  <a:solidFill>
                    <a:srgbClr val="ffffff"/>
                  </a:solidFill>
                </a:uFill>
                <a:latin typeface="Arial"/>
                <a:ea typeface="DejaVu Sans"/>
              </a:rPr>
              <a:t>DICTIONARY METHODS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str(dict) --&gt;</a:t>
            </a:r>
            <a:r>
              <a:rPr b="0" lang="en-IN" sz="2800" spc="-1" strike="noStrike">
                <a:solidFill>
                  <a:srgbClr val="000000"/>
                </a:solidFill>
                <a:uFill>
                  <a:solidFill>
                    <a:srgbClr val="ffffff"/>
                  </a:solidFill>
                </a:uFill>
                <a:latin typeface="Arial"/>
                <a:ea typeface="DejaVu Sans"/>
              </a:rPr>
              <a:t> printable string representation</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dict.has_key(key)</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dict.items() </a:t>
            </a:r>
            <a:r>
              <a:rPr b="0" lang="en-IN" sz="2800" spc="-1" strike="noStrike">
                <a:solidFill>
                  <a:srgbClr val="000000"/>
                </a:solidFill>
                <a:uFill>
                  <a:solidFill>
                    <a:srgbClr val="ffffff"/>
                  </a:solidFill>
                </a:uFill>
                <a:latin typeface="Arial"/>
                <a:ea typeface="DejaVu Sans"/>
              </a:rPr>
              <a:t>--&gt;</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 list of (key,value) tuple pairs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dict.keys() --&gt; list of keys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dict.values() </a:t>
            </a:r>
            <a:r>
              <a:rPr b="0" lang="en-IN" sz="2800" spc="-1" strike="noStrike">
                <a:solidFill>
                  <a:srgbClr val="000000"/>
                </a:solidFill>
                <a:uFill>
                  <a:solidFill>
                    <a:srgbClr val="ffffff"/>
                  </a:solidFill>
                </a:uFill>
                <a:latin typeface="Wingdings"/>
                <a:ea typeface="DejaVu Sans"/>
              </a:rPr>
              <a:t>--&gt;</a:t>
            </a:r>
            <a:r>
              <a:rPr b="0" lang="en-IN" sz="2800" spc="-1" strike="noStrike">
                <a:solidFill>
                  <a:srgbClr val="000000"/>
                </a:solidFill>
                <a:uFill>
                  <a:solidFill>
                    <a:srgbClr val="ffffff"/>
                  </a:solidFill>
                </a:uFill>
                <a:latin typeface="Arial"/>
                <a:ea typeface="DejaVu Sans"/>
              </a:rPr>
              <a:t> list of values</a:t>
            </a:r>
            <a:endParaRPr b="0" lang="en-IN" sz="1800" spc="-1" strike="noStrike">
              <a:solidFill>
                <a:srgbClr val="000000"/>
              </a:solidFill>
              <a:uFill>
                <a:solidFill>
                  <a:srgbClr val="ffffff"/>
                </a:solidFill>
              </a:uFill>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OPERATORS</a:t>
            </a:r>
            <a:endParaRPr b="0" lang="en-IN" sz="1800" spc="-1" strike="noStrike">
              <a:solidFill>
                <a:srgbClr val="000000"/>
              </a:solidFill>
              <a:uFill>
                <a:solidFill>
                  <a:srgbClr val="ffffff"/>
                </a:solidFill>
              </a:uFill>
              <a:latin typeface="Arial"/>
            </a:endParaRPr>
          </a:p>
        </p:txBody>
      </p:sp>
      <p:sp>
        <p:nvSpPr>
          <p:cNvPr id="148" name="CustomShape 2"/>
          <p:cNvSpPr/>
          <p:nvPr/>
        </p:nvSpPr>
        <p:spPr>
          <a:xfrm>
            <a:off x="457200" y="1340640"/>
            <a:ext cx="8228160" cy="5111280"/>
          </a:xfrm>
          <a:prstGeom prst="rect">
            <a:avLst/>
          </a:prstGeom>
          <a:noFill/>
          <a:ln>
            <a:noFill/>
          </a:ln>
        </p:spPr>
        <p:style>
          <a:lnRef idx="0"/>
          <a:fillRef idx="0"/>
          <a:effectRef idx="0"/>
          <a:fontRef idx="minor"/>
        </p:style>
        <p:txBody>
          <a:bodyPr lIns="54720" rIns="90000" tIns="91440" bIns="45000"/>
          <a:p>
            <a:pPr>
              <a:lnSpc>
                <a:spcPct val="100000"/>
              </a:lnSpc>
            </a:pPr>
            <a:r>
              <a:rPr b="1" lang="en-IN" sz="2800" spc="-1" strike="noStrike">
                <a:solidFill>
                  <a:srgbClr val="000000"/>
                </a:solidFill>
                <a:uFill>
                  <a:solidFill>
                    <a:srgbClr val="ffffff"/>
                  </a:solidFill>
                </a:uFill>
                <a:latin typeface="Arial"/>
                <a:ea typeface="DejaVu Sans"/>
              </a:rPr>
              <a:t>1)ARITHMETIC OPERATORS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Addition +</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Subtraction -</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Multiplication *</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Division /</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Modulus %</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Exponent **</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Floor division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OPERATORS</a:t>
            </a:r>
            <a:endParaRPr b="0" lang="en-IN" sz="1800" spc="-1" strike="noStrike">
              <a:solidFill>
                <a:srgbClr val="000000"/>
              </a:solidFill>
              <a:uFill>
                <a:solidFill>
                  <a:srgbClr val="ffffff"/>
                </a:solidFill>
              </a:uFill>
              <a:latin typeface="Arial"/>
            </a:endParaRPr>
          </a:p>
        </p:txBody>
      </p:sp>
      <p:sp>
        <p:nvSpPr>
          <p:cNvPr id="150" name="CustomShape 2"/>
          <p:cNvSpPr/>
          <p:nvPr/>
        </p:nvSpPr>
        <p:spPr>
          <a:xfrm>
            <a:off x="457200" y="1340640"/>
            <a:ext cx="8228160" cy="5111280"/>
          </a:xfrm>
          <a:prstGeom prst="rect">
            <a:avLst/>
          </a:prstGeom>
          <a:noFill/>
          <a:ln>
            <a:noFill/>
          </a:ln>
        </p:spPr>
        <p:style>
          <a:lnRef idx="0"/>
          <a:fillRef idx="0"/>
          <a:effectRef idx="0"/>
          <a:fontRef idx="minor"/>
        </p:style>
        <p:txBody>
          <a:bodyPr lIns="54720" rIns="90000" tIns="91440" bIns="45000"/>
          <a:p>
            <a:pPr>
              <a:lnSpc>
                <a:spcPct val="100000"/>
              </a:lnSpc>
            </a:pPr>
            <a:r>
              <a:rPr b="1" lang="en-IN" sz="2800" spc="-1" strike="noStrike">
                <a:solidFill>
                  <a:srgbClr val="000000"/>
                </a:solidFill>
                <a:uFill>
                  <a:solidFill>
                    <a:srgbClr val="ffffff"/>
                  </a:solidFill>
                </a:uFill>
                <a:latin typeface="Arial"/>
                <a:ea typeface="DejaVu Sans"/>
              </a:rPr>
              <a:t>2)COMPARISON OPERATORS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 (&lt;&gt;)</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&lt;</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&lt;=</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&gt;</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&gt;=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OPERATORS</a:t>
            </a:r>
            <a:endParaRPr b="0" lang="en-IN" sz="1800" spc="-1" strike="noStrike">
              <a:solidFill>
                <a:srgbClr val="000000"/>
              </a:solidFill>
              <a:uFill>
                <a:solidFill>
                  <a:srgbClr val="ffffff"/>
                </a:solidFill>
              </a:uFill>
              <a:latin typeface="Arial"/>
            </a:endParaRPr>
          </a:p>
        </p:txBody>
      </p:sp>
      <p:sp>
        <p:nvSpPr>
          <p:cNvPr id="152" name="CustomShape 2"/>
          <p:cNvSpPr/>
          <p:nvPr/>
        </p:nvSpPr>
        <p:spPr>
          <a:xfrm>
            <a:off x="457200" y="1340640"/>
            <a:ext cx="8228160" cy="5111280"/>
          </a:xfrm>
          <a:prstGeom prst="rect">
            <a:avLst/>
          </a:prstGeom>
          <a:noFill/>
          <a:ln>
            <a:noFill/>
          </a:ln>
        </p:spPr>
        <p:style>
          <a:lnRef idx="0"/>
          <a:fillRef idx="0"/>
          <a:effectRef idx="0"/>
          <a:fontRef idx="minor"/>
        </p:style>
        <p:txBody>
          <a:bodyPr lIns="54720" rIns="90000" tIns="91440" bIns="45000"/>
          <a:p>
            <a:pPr>
              <a:lnSpc>
                <a:spcPct val="100000"/>
              </a:lnSpc>
            </a:pPr>
            <a:r>
              <a:rPr b="1" lang="en-IN" sz="2800" spc="-1" strike="noStrike">
                <a:solidFill>
                  <a:srgbClr val="000000"/>
                </a:solidFill>
                <a:uFill>
                  <a:solidFill>
                    <a:srgbClr val="ffffff"/>
                  </a:solidFill>
                </a:uFill>
                <a:latin typeface="Arial"/>
                <a:ea typeface="DejaVu Sans"/>
              </a:rPr>
              <a:t>3)ASSIGNMENT OPERATORS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And similarly for other operators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Example : a+=b  </a:t>
            </a:r>
            <a:r>
              <a:rPr b="0" lang="en-IN" sz="2800" spc="-1" strike="noStrike">
                <a:solidFill>
                  <a:srgbClr val="000000"/>
                </a:solidFill>
                <a:uFill>
                  <a:solidFill>
                    <a:srgbClr val="ffffff"/>
                  </a:solidFill>
                </a:uFill>
                <a:latin typeface="Wingdings"/>
                <a:ea typeface="DejaVu Sans"/>
              </a:rPr>
              <a:t>--&gt;</a:t>
            </a:r>
            <a:r>
              <a:rPr b="0" lang="en-IN" sz="2800" spc="-1" strike="noStrike">
                <a:solidFill>
                  <a:srgbClr val="000000"/>
                </a:solidFill>
                <a:uFill>
                  <a:solidFill>
                    <a:srgbClr val="ffffff"/>
                  </a:solidFill>
                </a:uFill>
                <a:latin typeface="Arial"/>
                <a:ea typeface="DejaVu Sans"/>
              </a:rPr>
              <a:t> a=a+b</a:t>
            </a:r>
            <a:endParaRPr b="0" lang="en-IN" sz="1800" spc="-1" strike="noStrike">
              <a:solidFill>
                <a:srgbClr val="000000"/>
              </a:solidFill>
              <a:uFill>
                <a:solidFill>
                  <a:srgbClr val="ffffff"/>
                </a:solidFill>
              </a:uFill>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OPERATORS</a:t>
            </a:r>
            <a:endParaRPr b="0" lang="en-IN" sz="1800" spc="-1" strike="noStrike">
              <a:solidFill>
                <a:srgbClr val="000000"/>
              </a:solidFill>
              <a:uFill>
                <a:solidFill>
                  <a:srgbClr val="ffffff"/>
                </a:solidFill>
              </a:uFill>
              <a:latin typeface="Arial"/>
            </a:endParaRPr>
          </a:p>
        </p:txBody>
      </p:sp>
      <p:sp>
        <p:nvSpPr>
          <p:cNvPr id="154" name="CustomShape 2"/>
          <p:cNvSpPr/>
          <p:nvPr/>
        </p:nvSpPr>
        <p:spPr>
          <a:xfrm>
            <a:off x="457200" y="1340640"/>
            <a:ext cx="8228160" cy="5111280"/>
          </a:xfrm>
          <a:prstGeom prst="rect">
            <a:avLst/>
          </a:prstGeom>
          <a:noFill/>
          <a:ln>
            <a:noFill/>
          </a:ln>
        </p:spPr>
        <p:style>
          <a:lnRef idx="0"/>
          <a:fillRef idx="0"/>
          <a:effectRef idx="0"/>
          <a:fontRef idx="minor"/>
        </p:style>
        <p:txBody>
          <a:bodyPr lIns="54720" rIns="90000" tIns="91440" bIns="45000"/>
          <a:p>
            <a:pPr>
              <a:lnSpc>
                <a:spcPct val="100000"/>
              </a:lnSpc>
            </a:pPr>
            <a:r>
              <a:rPr b="1" lang="en-IN" sz="2800" spc="-1" strike="noStrike">
                <a:solidFill>
                  <a:srgbClr val="000000"/>
                </a:solidFill>
                <a:uFill>
                  <a:solidFill>
                    <a:srgbClr val="ffffff"/>
                  </a:solidFill>
                </a:uFill>
                <a:latin typeface="Arial"/>
                <a:ea typeface="DejaVu Sans"/>
              </a:rPr>
              <a:t>4)BITWISE OPERATORS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&amp;</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Wingdings"/>
                <a:ea typeface="DejaVu Sans"/>
              </a:rPr>
              <a:t>--&gt;</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Bitwise AND</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Wingdings"/>
                <a:ea typeface="DejaVu Sans"/>
              </a:rPr>
              <a:t>--&gt;</a:t>
            </a:r>
            <a:r>
              <a:rPr b="0" lang="en-IN" sz="2800" spc="-1" strike="noStrike">
                <a:solidFill>
                  <a:srgbClr val="000000"/>
                </a:solidFill>
                <a:uFill>
                  <a:solidFill>
                    <a:srgbClr val="ffffff"/>
                  </a:solidFill>
                </a:uFill>
                <a:latin typeface="Wingdings"/>
                <a:ea typeface="DejaVu Sans"/>
              </a:rPr>
              <a:t>	</a:t>
            </a:r>
            <a:r>
              <a:rPr b="0" lang="en-IN" sz="2800" spc="-1" strike="noStrike">
                <a:solidFill>
                  <a:srgbClr val="000000"/>
                </a:solidFill>
                <a:uFill>
                  <a:solidFill>
                    <a:srgbClr val="ffffff"/>
                  </a:solidFill>
                </a:uFill>
                <a:latin typeface="Arial"/>
                <a:ea typeface="DejaVu Sans"/>
              </a:rPr>
              <a:t>Bitwise OR</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Wingdings"/>
                <a:ea typeface="DejaVu Sans"/>
              </a:rPr>
              <a:t>--&gt;</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Bitwise XOR</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Wingdings"/>
                <a:ea typeface="DejaVu Sans"/>
              </a:rPr>
              <a:t>--&gt;</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Ones complement</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&lt;&lt;</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--&gt;</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Left shift</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&gt;&gt;</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Wingdings"/>
                <a:ea typeface="DejaVu Sans"/>
              </a:rPr>
              <a:t>--&gt;</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Right shift</a:t>
            </a:r>
            <a:endParaRPr b="0" lang="en-IN" sz="1800" spc="-1" strike="noStrike">
              <a:solidFill>
                <a:srgbClr val="000000"/>
              </a:solidFill>
              <a:uFill>
                <a:solidFill>
                  <a:srgbClr val="ffffff"/>
                </a:solidFill>
              </a:uFill>
              <a:latin typeface="Arial"/>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OPERATORS</a:t>
            </a:r>
            <a:endParaRPr b="0" lang="en-IN" sz="1800" spc="-1" strike="noStrike">
              <a:solidFill>
                <a:srgbClr val="000000"/>
              </a:solidFill>
              <a:uFill>
                <a:solidFill>
                  <a:srgbClr val="ffffff"/>
                </a:solidFill>
              </a:uFill>
              <a:latin typeface="Arial"/>
            </a:endParaRPr>
          </a:p>
        </p:txBody>
      </p:sp>
      <p:sp>
        <p:nvSpPr>
          <p:cNvPr id="156" name="CustomShape 2"/>
          <p:cNvSpPr/>
          <p:nvPr/>
        </p:nvSpPr>
        <p:spPr>
          <a:xfrm>
            <a:off x="457200" y="1340640"/>
            <a:ext cx="8228160" cy="5111280"/>
          </a:xfrm>
          <a:prstGeom prst="rect">
            <a:avLst/>
          </a:prstGeom>
          <a:noFill/>
          <a:ln>
            <a:noFill/>
          </a:ln>
        </p:spPr>
        <p:style>
          <a:lnRef idx="0"/>
          <a:fillRef idx="0"/>
          <a:effectRef idx="0"/>
          <a:fontRef idx="minor"/>
        </p:style>
        <p:txBody>
          <a:bodyPr lIns="54720" rIns="90000" tIns="91440" bIns="45000"/>
          <a:p>
            <a:pPr>
              <a:lnSpc>
                <a:spcPct val="100000"/>
              </a:lnSpc>
            </a:pPr>
            <a:r>
              <a:rPr b="1" lang="en-IN" sz="2800" spc="-1" strike="noStrike">
                <a:solidFill>
                  <a:srgbClr val="000000"/>
                </a:solidFill>
                <a:uFill>
                  <a:solidFill>
                    <a:srgbClr val="ffffff"/>
                  </a:solidFill>
                </a:uFill>
                <a:latin typeface="Arial"/>
                <a:ea typeface="DejaVu Sans"/>
              </a:rPr>
              <a:t>5)LOGICAL OPERATORS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Logical AND</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Logical OR</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Logical NOT</a:t>
            </a:r>
            <a:endParaRPr b="0" lang="en-IN" sz="1800" spc="-1" strike="noStrike">
              <a:solidFill>
                <a:srgbClr val="000000"/>
              </a:solidFill>
              <a:uFill>
                <a:solidFill>
                  <a:srgbClr val="ffffff"/>
                </a:solidFill>
              </a:uFill>
              <a:latin typeface="Arial"/>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INTRODUCTION</a:t>
            </a:r>
            <a:endParaRPr b="0" lang="en-IN" sz="1800" spc="-1" strike="noStrike">
              <a:solidFill>
                <a:srgbClr val="000000"/>
              </a:solidFill>
              <a:uFill>
                <a:solidFill>
                  <a:srgbClr val="ffffff"/>
                </a:solidFill>
              </a:uFill>
              <a:latin typeface="Arial"/>
            </a:endParaRPr>
          </a:p>
        </p:txBody>
      </p:sp>
      <p:sp>
        <p:nvSpPr>
          <p:cNvPr id="85" name="CustomShape 2"/>
          <p:cNvSpPr/>
          <p:nvPr/>
        </p:nvSpPr>
        <p:spPr>
          <a:xfrm>
            <a:off x="457200" y="1775160"/>
            <a:ext cx="8228160" cy="4624200"/>
          </a:xfrm>
          <a:prstGeom prst="rect">
            <a:avLst/>
          </a:prstGeom>
          <a:noFill/>
          <a:ln>
            <a:noFill/>
          </a:ln>
        </p:spPr>
        <p:style>
          <a:lnRef idx="0"/>
          <a:fillRef idx="0"/>
          <a:effectRef idx="0"/>
          <a:fontRef idx="minor"/>
        </p:style>
        <p:txBody>
          <a:bodyPr lIns="54720" rIns="90000" tIns="91440" bIns="45000"/>
          <a:p>
            <a:pPr algn="just">
              <a:lnSpc>
                <a:spcPct val="100000"/>
              </a:lnSpc>
            </a:pPr>
            <a:r>
              <a:rPr b="1" lang="en-IN" sz="3200" spc="-1" strike="noStrike">
                <a:solidFill>
                  <a:srgbClr val="000000"/>
                </a:solidFill>
                <a:uFill>
                  <a:solidFill>
                    <a:srgbClr val="ffffff"/>
                  </a:solidFill>
                </a:uFill>
                <a:latin typeface="Arial"/>
                <a:ea typeface="DejaVu Sans"/>
              </a:rPr>
              <a:t>Features</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3200" spc="-1" strike="noStrike">
                <a:solidFill>
                  <a:srgbClr val="000000"/>
                </a:solidFill>
                <a:uFill>
                  <a:solidFill>
                    <a:srgbClr val="ffffff"/>
                  </a:solidFill>
                </a:uFill>
                <a:latin typeface="Arial"/>
                <a:ea typeface="DejaVu Sans"/>
              </a:rPr>
              <a:t>supports functional and structured programming methods as well as OOP.</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3200" spc="-1" strike="noStrike">
                <a:solidFill>
                  <a:srgbClr val="000000"/>
                </a:solidFill>
                <a:uFill>
                  <a:solidFill>
                    <a:srgbClr val="ffffff"/>
                  </a:solidFill>
                </a:uFill>
                <a:latin typeface="Arial"/>
                <a:ea typeface="DejaVu Sans"/>
              </a:rPr>
              <a:t>can be used as a scripting language or can be compiled to byte-code</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3200" spc="-1" strike="noStrike">
                <a:solidFill>
                  <a:srgbClr val="000000"/>
                </a:solidFill>
                <a:uFill>
                  <a:solidFill>
                    <a:srgbClr val="ffffff"/>
                  </a:solidFill>
                </a:uFill>
                <a:latin typeface="Arial"/>
                <a:ea typeface="DejaVu Sans"/>
              </a:rPr>
              <a:t>dynamic data types</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3200" spc="-1" strike="noStrike">
                <a:solidFill>
                  <a:srgbClr val="000000"/>
                </a:solidFill>
                <a:uFill>
                  <a:solidFill>
                    <a:srgbClr val="ffffff"/>
                  </a:solidFill>
                </a:uFill>
                <a:latin typeface="Arial"/>
                <a:ea typeface="DejaVu Sans"/>
              </a:rPr>
              <a:t>can be easily integrated with C, C++, COM, ActiveX, CORBA, and Java.</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OPERATORS</a:t>
            </a:r>
            <a:endParaRPr b="0" lang="en-IN" sz="1800" spc="-1" strike="noStrike">
              <a:solidFill>
                <a:srgbClr val="000000"/>
              </a:solidFill>
              <a:uFill>
                <a:solidFill>
                  <a:srgbClr val="ffffff"/>
                </a:solidFill>
              </a:uFill>
              <a:latin typeface="Arial"/>
            </a:endParaRPr>
          </a:p>
        </p:txBody>
      </p:sp>
      <p:sp>
        <p:nvSpPr>
          <p:cNvPr id="158" name="CustomShape 2"/>
          <p:cNvSpPr/>
          <p:nvPr/>
        </p:nvSpPr>
        <p:spPr>
          <a:xfrm>
            <a:off x="457200" y="1340640"/>
            <a:ext cx="8228160" cy="5111280"/>
          </a:xfrm>
          <a:prstGeom prst="rect">
            <a:avLst/>
          </a:prstGeom>
          <a:noFill/>
          <a:ln>
            <a:noFill/>
          </a:ln>
        </p:spPr>
        <p:style>
          <a:lnRef idx="0"/>
          <a:fillRef idx="0"/>
          <a:effectRef idx="0"/>
          <a:fontRef idx="minor"/>
        </p:style>
        <p:txBody>
          <a:bodyPr lIns="54720" rIns="90000" tIns="91440" bIns="45000"/>
          <a:p>
            <a:pPr>
              <a:lnSpc>
                <a:spcPct val="100000"/>
              </a:lnSpc>
            </a:pPr>
            <a:r>
              <a:rPr b="1" lang="en-IN" sz="2800" spc="-1" strike="noStrike">
                <a:solidFill>
                  <a:srgbClr val="000000"/>
                </a:solidFill>
                <a:uFill>
                  <a:solidFill>
                    <a:srgbClr val="ffffff"/>
                  </a:solidFill>
                </a:uFill>
                <a:latin typeface="Arial"/>
                <a:ea typeface="DejaVu Sans"/>
              </a:rPr>
              <a:t>6)MEMBERSHIP OPERATORS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in</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not in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2800" spc="-1" strike="noStrike">
                <a:solidFill>
                  <a:srgbClr val="000000"/>
                </a:solidFill>
                <a:uFill>
                  <a:solidFill>
                    <a:srgbClr val="ffffff"/>
                  </a:solidFill>
                </a:uFill>
                <a:latin typeface="Arial"/>
                <a:ea typeface="DejaVu Sans"/>
              </a:rPr>
              <a:t>7)IDENTITY OPERATORS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is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not is</a:t>
            </a:r>
            <a:endParaRPr b="0" lang="en-IN" sz="1800" spc="-1" strike="noStrike">
              <a:solidFill>
                <a:srgbClr val="000000"/>
              </a:solidFill>
              <a:uFill>
                <a:solidFill>
                  <a:srgbClr val="ffffff"/>
                </a:solidFill>
              </a:uFill>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DECISION MAKING</a:t>
            </a:r>
            <a:endParaRPr b="0" lang="en-IN" sz="1800" spc="-1" strike="noStrike">
              <a:solidFill>
                <a:srgbClr val="000000"/>
              </a:solidFill>
              <a:uFill>
                <a:solidFill>
                  <a:srgbClr val="ffffff"/>
                </a:solidFill>
              </a:uFill>
              <a:latin typeface="Arial"/>
            </a:endParaRPr>
          </a:p>
        </p:txBody>
      </p:sp>
      <p:sp>
        <p:nvSpPr>
          <p:cNvPr id="160" name="CustomShape 2"/>
          <p:cNvSpPr/>
          <p:nvPr/>
        </p:nvSpPr>
        <p:spPr>
          <a:xfrm>
            <a:off x="457200" y="1340640"/>
            <a:ext cx="8228160" cy="5111280"/>
          </a:xfrm>
          <a:prstGeom prst="rect">
            <a:avLst/>
          </a:prstGeom>
          <a:noFill/>
          <a:ln>
            <a:noFill/>
          </a:ln>
        </p:spPr>
        <p:style>
          <a:lnRef idx="0"/>
          <a:fillRef idx="0"/>
          <a:effectRef idx="0"/>
          <a:fontRef idx="minor"/>
        </p:style>
        <p:txBody>
          <a:bodyPr lIns="54720" rIns="90000" tIns="91440" bIns="45000"/>
          <a:p>
            <a:pPr marL="438840" indent="-318600" algn="just">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Sometimes we may need to take different actions depending on the result of a condition.</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Decision structures allow us to take different branches based on the specified condition(s).</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The conditions may evaluate to TRUE or FALSE.</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We need to specify which statements are to be executed when the condition is TRUE or FALSE otherwise.</a:t>
            </a:r>
            <a:endParaRPr b="0" lang="en-IN" sz="1800" spc="-1" strike="noStrike">
              <a:solidFill>
                <a:srgbClr val="000000"/>
              </a:solidFill>
              <a:uFill>
                <a:solidFill>
                  <a:srgbClr val="ffffff"/>
                </a:solidFill>
              </a:uFill>
              <a:latin typeface="Arial"/>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DECISION MAKING</a:t>
            </a:r>
            <a:endParaRPr b="0" lang="en-IN" sz="1800" spc="-1" strike="noStrike">
              <a:solidFill>
                <a:srgbClr val="000000"/>
              </a:solidFill>
              <a:uFill>
                <a:solidFill>
                  <a:srgbClr val="ffffff"/>
                </a:solidFill>
              </a:uFill>
              <a:latin typeface="Arial"/>
            </a:endParaRPr>
          </a:p>
        </p:txBody>
      </p:sp>
      <p:sp>
        <p:nvSpPr>
          <p:cNvPr id="162" name="CustomShape 2"/>
          <p:cNvSpPr/>
          <p:nvPr/>
        </p:nvSpPr>
        <p:spPr>
          <a:xfrm>
            <a:off x="457200" y="1340640"/>
            <a:ext cx="8228160" cy="5111280"/>
          </a:xfrm>
          <a:prstGeom prst="rect">
            <a:avLst/>
          </a:prstGeom>
          <a:noFill/>
          <a:ln>
            <a:noFill/>
          </a:ln>
        </p:spPr>
        <p:style>
          <a:lnRef idx="0"/>
          <a:fillRef idx="0"/>
          <a:effectRef idx="0"/>
          <a:fontRef idx="minor"/>
        </p:style>
        <p:txBody>
          <a:bodyPr lIns="54720" rIns="90000" tIns="91440" bIns="45000"/>
          <a:p>
            <a:pPr algn="just">
              <a:lnSpc>
                <a:spcPct val="100000"/>
              </a:lnSpc>
            </a:pPr>
            <a:r>
              <a:rPr b="1" lang="en-IN" sz="2800" spc="-1" strike="noStrike">
                <a:solidFill>
                  <a:srgbClr val="000000"/>
                </a:solidFill>
                <a:uFill>
                  <a:solidFill>
                    <a:srgbClr val="ffffff"/>
                  </a:solidFill>
                </a:uFill>
                <a:latin typeface="Arial"/>
                <a:ea typeface="DejaVu Sans"/>
              </a:rPr>
              <a:t>IF</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if(condition):</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statements</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Example:</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if(mark &gt;= 50):</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print ‘Congrats.’</a:t>
            </a:r>
            <a:endParaRPr b="0" lang="en-IN" sz="1800" spc="-1" strike="noStrike">
              <a:solidFill>
                <a:srgbClr val="000000"/>
              </a:solidFill>
              <a:uFill>
                <a:solidFill>
                  <a:srgbClr val="ffffff"/>
                </a:solidFill>
              </a:uFill>
              <a:latin typeface="Arial"/>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DECISION MAKING</a:t>
            </a:r>
            <a:endParaRPr b="0" lang="en-IN" sz="1800" spc="-1" strike="noStrike">
              <a:solidFill>
                <a:srgbClr val="000000"/>
              </a:solidFill>
              <a:uFill>
                <a:solidFill>
                  <a:srgbClr val="ffffff"/>
                </a:solidFill>
              </a:uFill>
              <a:latin typeface="Arial"/>
            </a:endParaRPr>
          </a:p>
        </p:txBody>
      </p:sp>
      <p:sp>
        <p:nvSpPr>
          <p:cNvPr id="164" name="CustomShape 2"/>
          <p:cNvSpPr/>
          <p:nvPr/>
        </p:nvSpPr>
        <p:spPr>
          <a:xfrm>
            <a:off x="457200" y="1340640"/>
            <a:ext cx="8228160" cy="5111280"/>
          </a:xfrm>
          <a:prstGeom prst="rect">
            <a:avLst/>
          </a:prstGeom>
          <a:noFill/>
          <a:ln>
            <a:noFill/>
          </a:ln>
        </p:spPr>
        <p:style>
          <a:lnRef idx="0"/>
          <a:fillRef idx="0"/>
          <a:effectRef idx="0"/>
          <a:fontRef idx="minor"/>
        </p:style>
        <p:txBody>
          <a:bodyPr lIns="54720" rIns="90000" tIns="91440" bIns="45000"/>
          <a:p>
            <a:pPr algn="just">
              <a:lnSpc>
                <a:spcPct val="100000"/>
              </a:lnSpc>
            </a:pPr>
            <a:r>
              <a:rPr b="1" lang="en-IN" sz="2800" spc="-1" strike="noStrike">
                <a:solidFill>
                  <a:srgbClr val="000000"/>
                </a:solidFill>
                <a:uFill>
                  <a:solidFill>
                    <a:srgbClr val="ffffff"/>
                  </a:solidFill>
                </a:uFill>
                <a:latin typeface="Arial"/>
                <a:ea typeface="DejaVu Sans"/>
              </a:rPr>
              <a:t>IF ELSE</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if(condition):</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statements</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else:</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statements</a:t>
            </a:r>
            <a:endParaRPr b="0" lang="en-IN" sz="1800" spc="-1" strike="noStrike">
              <a:solidFill>
                <a:srgbClr val="000000"/>
              </a:solidFill>
              <a:uFill>
                <a:solidFill>
                  <a:srgbClr val="ffffff"/>
                </a:solidFill>
              </a:uFill>
              <a:latin typeface="Arial"/>
            </a:endParaRPr>
          </a:p>
          <a:p>
            <a:pPr algn="just">
              <a:lnSpc>
                <a:spcPct val="100000"/>
              </a:lnSpc>
            </a:pPr>
            <a:r>
              <a:rPr b="1" lang="en-IN" sz="2800" spc="-1" strike="noStrike">
                <a:solidFill>
                  <a:srgbClr val="000000"/>
                </a:solidFill>
                <a:uFill>
                  <a:solidFill>
                    <a:srgbClr val="ffffff"/>
                  </a:solidFill>
                </a:uFill>
                <a:latin typeface="Arial"/>
                <a:ea typeface="DejaVu Sans"/>
              </a:rPr>
              <a:t>Example:</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if(mark &gt;= 50):</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print ‘Congrats. You passed.’</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else:</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print ‘Sorry. You failed.’</a:t>
            </a:r>
            <a:endParaRPr b="0" lang="en-IN" sz="1800" spc="-1" strike="noStrike">
              <a:solidFill>
                <a:srgbClr val="000000"/>
              </a:solidFill>
              <a:uFill>
                <a:solidFill>
                  <a:srgbClr val="ffffff"/>
                </a:solidFill>
              </a:uFill>
              <a:latin typeface="Arial"/>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DECISION MAKING</a:t>
            </a:r>
            <a:endParaRPr b="0" lang="en-IN" sz="1800" spc="-1" strike="noStrike">
              <a:solidFill>
                <a:srgbClr val="000000"/>
              </a:solidFill>
              <a:uFill>
                <a:solidFill>
                  <a:srgbClr val="ffffff"/>
                </a:solidFill>
              </a:uFill>
              <a:latin typeface="Arial"/>
            </a:endParaRPr>
          </a:p>
        </p:txBody>
      </p:sp>
      <p:sp>
        <p:nvSpPr>
          <p:cNvPr id="166" name="CustomShape 2"/>
          <p:cNvSpPr/>
          <p:nvPr/>
        </p:nvSpPr>
        <p:spPr>
          <a:xfrm>
            <a:off x="457200" y="1340640"/>
            <a:ext cx="8228160" cy="5111280"/>
          </a:xfrm>
          <a:prstGeom prst="rect">
            <a:avLst/>
          </a:prstGeom>
          <a:noFill/>
          <a:ln>
            <a:noFill/>
          </a:ln>
        </p:spPr>
        <p:style>
          <a:lnRef idx="0"/>
          <a:fillRef idx="0"/>
          <a:effectRef idx="0"/>
          <a:fontRef idx="minor"/>
        </p:style>
        <p:txBody>
          <a:bodyPr lIns="54720" rIns="90000" tIns="91440" bIns="45000"/>
          <a:p>
            <a:pPr algn="just">
              <a:lnSpc>
                <a:spcPct val="100000"/>
              </a:lnSpc>
            </a:pPr>
            <a:r>
              <a:rPr b="1" lang="en-IN" sz="2800" spc="-1" strike="noStrike">
                <a:solidFill>
                  <a:srgbClr val="000000"/>
                </a:solidFill>
                <a:uFill>
                  <a:solidFill>
                    <a:srgbClr val="ffffff"/>
                  </a:solidFill>
                </a:uFill>
                <a:latin typeface="Arial"/>
                <a:ea typeface="DejaVu Sans"/>
              </a:rPr>
              <a:t>ELIF</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if(condition):</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statements</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elif(condition):</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statements</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else:</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statements</a:t>
            </a:r>
            <a:endParaRPr b="0" lang="en-IN" sz="1800" spc="-1" strike="noStrike">
              <a:solidFill>
                <a:srgbClr val="000000"/>
              </a:solidFill>
              <a:uFill>
                <a:solidFill>
                  <a:srgbClr val="ffffff"/>
                </a:solidFill>
              </a:uFill>
              <a:latin typeface="Arial"/>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DECISION MAKING</a:t>
            </a:r>
            <a:endParaRPr b="0" lang="en-IN" sz="1800" spc="-1" strike="noStrike">
              <a:solidFill>
                <a:srgbClr val="000000"/>
              </a:solidFill>
              <a:uFill>
                <a:solidFill>
                  <a:srgbClr val="ffffff"/>
                </a:solidFill>
              </a:uFill>
              <a:latin typeface="Arial"/>
            </a:endParaRPr>
          </a:p>
        </p:txBody>
      </p:sp>
      <p:sp>
        <p:nvSpPr>
          <p:cNvPr id="168" name="CustomShape 2"/>
          <p:cNvSpPr/>
          <p:nvPr/>
        </p:nvSpPr>
        <p:spPr>
          <a:xfrm>
            <a:off x="457200" y="1340640"/>
            <a:ext cx="8228160" cy="5111280"/>
          </a:xfrm>
          <a:prstGeom prst="rect">
            <a:avLst/>
          </a:prstGeom>
          <a:noFill/>
          <a:ln>
            <a:noFill/>
          </a:ln>
        </p:spPr>
        <p:style>
          <a:lnRef idx="0"/>
          <a:fillRef idx="0"/>
          <a:effectRef idx="0"/>
          <a:fontRef idx="minor"/>
        </p:style>
        <p:txBody>
          <a:bodyPr lIns="54720" rIns="90000" tIns="91440" bIns="45000"/>
          <a:p>
            <a:pPr algn="just">
              <a:lnSpc>
                <a:spcPct val="100000"/>
              </a:lnSpc>
            </a:pPr>
            <a:r>
              <a:rPr b="1" lang="en-IN" sz="2800" spc="-1" strike="noStrike">
                <a:solidFill>
                  <a:srgbClr val="000000"/>
                </a:solidFill>
                <a:uFill>
                  <a:solidFill>
                    <a:srgbClr val="ffffff"/>
                  </a:solidFill>
                </a:uFill>
                <a:latin typeface="Arial"/>
                <a:ea typeface="DejaVu Sans"/>
              </a:rPr>
              <a:t>ELIF</a:t>
            </a:r>
            <a:endParaRPr b="0" lang="en-IN" sz="1800" spc="-1" strike="noStrike">
              <a:solidFill>
                <a:srgbClr val="000000"/>
              </a:solidFill>
              <a:uFill>
                <a:solidFill>
                  <a:srgbClr val="ffffff"/>
                </a:solidFill>
              </a:uFill>
              <a:latin typeface="Arial"/>
            </a:endParaRPr>
          </a:p>
          <a:p>
            <a:pPr algn="just">
              <a:lnSpc>
                <a:spcPct val="100000"/>
              </a:lnSpc>
            </a:pPr>
            <a:r>
              <a:rPr b="1" lang="en-IN" sz="2800" spc="-1" strike="noStrike">
                <a:solidFill>
                  <a:srgbClr val="000000"/>
                </a:solidFill>
                <a:uFill>
                  <a:solidFill>
                    <a:srgbClr val="ffffff"/>
                  </a:solidFill>
                </a:uFill>
                <a:latin typeface="Arial"/>
                <a:ea typeface="DejaVu Sans"/>
              </a:rPr>
              <a:t>Example:</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if(mark &gt;= 80):</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print ‘Great. You passed in First Class.’</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elif(mark&gt;=50):</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print ‘Congrats. You passed in Second Class.’</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else:</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print ‘Sorry. You failed.’</a:t>
            </a:r>
            <a:endParaRPr b="0" lang="en-IN" sz="1800" spc="-1" strike="noStrike">
              <a:solidFill>
                <a:srgbClr val="000000"/>
              </a:solidFill>
              <a:uFill>
                <a:solidFill>
                  <a:srgbClr val="ffffff"/>
                </a:solidFill>
              </a:uFill>
              <a:latin typeface="Arial"/>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LOOPS</a:t>
            </a:r>
            <a:endParaRPr b="0" lang="en-IN" sz="1800" spc="-1" strike="noStrike">
              <a:solidFill>
                <a:srgbClr val="000000"/>
              </a:solidFill>
              <a:uFill>
                <a:solidFill>
                  <a:srgbClr val="ffffff"/>
                </a:solidFill>
              </a:uFill>
              <a:latin typeface="Arial"/>
            </a:endParaRPr>
          </a:p>
        </p:txBody>
      </p:sp>
      <p:sp>
        <p:nvSpPr>
          <p:cNvPr id="170" name="CustomShape 2"/>
          <p:cNvSpPr/>
          <p:nvPr/>
        </p:nvSpPr>
        <p:spPr>
          <a:xfrm>
            <a:off x="467640" y="1340640"/>
            <a:ext cx="8228160" cy="5399280"/>
          </a:xfrm>
          <a:prstGeom prst="rect">
            <a:avLst/>
          </a:prstGeom>
          <a:noFill/>
          <a:ln>
            <a:noFill/>
          </a:ln>
        </p:spPr>
        <p:style>
          <a:lnRef idx="0"/>
          <a:fillRef idx="0"/>
          <a:effectRef idx="0"/>
          <a:fontRef idx="minor"/>
        </p:style>
        <p:txBody>
          <a:bodyPr lIns="54720" rIns="90000" tIns="91440" bIns="45000"/>
          <a:p>
            <a:pPr marL="438840" indent="-318600" algn="just">
              <a:lnSpc>
                <a:spcPct val="100000"/>
              </a:lnSpc>
              <a:buClr>
                <a:srgbClr val="f0ad00"/>
              </a:buClr>
              <a:buSzPct val="80000"/>
              <a:buFont typeface="Wingdings 2" charset="2"/>
              <a:buChar char=""/>
            </a:pPr>
            <a:r>
              <a:rPr b="0" lang="en-IN" sz="2400" spc="-1" strike="noStrike">
                <a:solidFill>
                  <a:srgbClr val="000000"/>
                </a:solidFill>
                <a:uFill>
                  <a:solidFill>
                    <a:srgbClr val="ffffff"/>
                  </a:solidFill>
                </a:uFill>
                <a:latin typeface="Arial"/>
                <a:ea typeface="DejaVu Sans"/>
              </a:rPr>
              <a:t>There are certain actions which needs to be repeated continuously.</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400" spc="-1" strike="noStrike">
                <a:solidFill>
                  <a:srgbClr val="000000"/>
                </a:solidFill>
                <a:uFill>
                  <a:solidFill>
                    <a:srgbClr val="ffffff"/>
                  </a:solidFill>
                </a:uFill>
                <a:latin typeface="Arial"/>
                <a:ea typeface="DejaVu Sans"/>
              </a:rPr>
              <a:t>Such situations can take advantage of loops which otherwise will lead to a lengthy and redundant code.</a:t>
            </a:r>
            <a:endParaRPr b="0" lang="en-IN" sz="1800" spc="-1" strike="noStrike">
              <a:solidFill>
                <a:srgbClr val="000000"/>
              </a:solidFill>
              <a:uFill>
                <a:solidFill>
                  <a:srgbClr val="ffffff"/>
                </a:solidFill>
              </a:uFill>
              <a:latin typeface="Arial"/>
            </a:endParaRPr>
          </a:p>
        </p:txBody>
      </p:sp>
      <p:graphicFrame>
        <p:nvGraphicFramePr>
          <p:cNvPr id="171" name="Table 3"/>
          <p:cNvGraphicFramePr/>
          <p:nvPr/>
        </p:nvGraphicFramePr>
        <p:xfrm>
          <a:off x="1475640" y="2997000"/>
          <a:ext cx="6095160" cy="3510720"/>
        </p:xfrm>
        <a:graphic>
          <a:graphicData uri="http://schemas.openxmlformats.org/drawingml/2006/table">
            <a:tbl>
              <a:tblPr/>
              <a:tblGrid>
                <a:gridCol w="3047760"/>
                <a:gridCol w="3047760"/>
              </a:tblGrid>
              <a:tr h="347760">
                <a:tc>
                  <a:txBody>
                    <a:bodyPr/>
                    <a:p>
                      <a:pPr>
                        <a:lnSpc>
                          <a:spcPct val="100000"/>
                        </a:lnSpc>
                      </a:pPr>
                      <a:r>
                        <a:rPr b="1" lang="en-IN" sz="1800" spc="-1" strike="noStrike">
                          <a:solidFill>
                            <a:srgbClr val="ffffff"/>
                          </a:solidFill>
                          <a:uFill>
                            <a:solidFill>
                              <a:srgbClr val="ffffff"/>
                            </a:solidFill>
                          </a:uFill>
                          <a:latin typeface="Arial"/>
                        </a:rPr>
                        <a:t>WITHOUT LOOP</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66c7d"/>
                    </a:solidFill>
                  </a:tcPr>
                </a:tc>
                <a:tc>
                  <a:txBody>
                    <a:bodyPr/>
                    <a:p>
                      <a:pPr>
                        <a:lnSpc>
                          <a:spcPct val="100000"/>
                        </a:lnSpc>
                      </a:pPr>
                      <a:r>
                        <a:rPr b="1" lang="en-IN" sz="1800" spc="-1" strike="noStrike">
                          <a:solidFill>
                            <a:srgbClr val="ffffff"/>
                          </a:solidFill>
                          <a:uFill>
                            <a:solidFill>
                              <a:srgbClr val="ffffff"/>
                            </a:solidFill>
                          </a:uFill>
                          <a:latin typeface="Arial"/>
                        </a:rPr>
                        <a:t>WITH  LOOP</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66c7d"/>
                    </a:solidFill>
                  </a:tcPr>
                </a:tc>
              </a:tr>
              <a:tr h="3163320">
                <a:tc>
                  <a:txBody>
                    <a:bodyPr/>
                    <a:p>
                      <a:pPr>
                        <a:lnSpc>
                          <a:spcPct val="100000"/>
                        </a:lnSpc>
                      </a:pPr>
                      <a:r>
                        <a:rPr b="0" lang="en-IN" sz="1800" spc="-1" strike="noStrike">
                          <a:solidFill>
                            <a:srgbClr val="000000"/>
                          </a:solidFill>
                          <a:uFill>
                            <a:solidFill>
                              <a:srgbClr val="ffffff"/>
                            </a:solidFill>
                          </a:uFill>
                          <a:latin typeface="Arial"/>
                        </a:rPr>
                        <a:t>int sum=0</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rPr>
                        <a:t>sum += 1</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rPr>
                        <a:t>sum += 2</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rPr>
                        <a:t>sum += 3</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rPr>
                        <a:t>sum += 4</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rPr>
                        <a:t>sum += 5</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rPr>
                        <a:t>sum += 6</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rPr>
                        <a:t>sum += 7</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rPr>
                        <a:t>sum += 8</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rPr>
                        <a:t>sum += 9</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rPr>
                        <a:t>sum += 10</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rPr>
                        <a:t>print sum</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d4d7"/>
                    </a:solidFill>
                  </a:tcPr>
                </a:tc>
                <a:tc>
                  <a:txBody>
                    <a:bodyPr/>
                    <a:p>
                      <a:pPr>
                        <a:lnSpc>
                          <a:spcPct val="100000"/>
                        </a:lnSpc>
                      </a:pPr>
                      <a:r>
                        <a:rPr b="0" lang="en-IN" sz="1800" spc="-1" strike="noStrike">
                          <a:solidFill>
                            <a:srgbClr val="000000"/>
                          </a:solidFill>
                          <a:uFill>
                            <a:solidFill>
                              <a:srgbClr val="ffffff"/>
                            </a:solidFill>
                          </a:uFill>
                          <a:latin typeface="Arial"/>
                        </a:rPr>
                        <a:t>into sum = 0</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rPr>
                        <a:t>for n in range(1,11):</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sum += n</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rPr>
                        <a:t>print sum</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d4d7"/>
                    </a:solidFill>
                  </a:tcPr>
                </a:tc>
              </a:tr>
            </a:tbl>
          </a:graphicData>
        </a:graphic>
      </p:graphicFrame>
      <p:pic>
        <p:nvPicPr>
          <p:cNvPr id="172" name="Picture 2" descr=""/>
          <p:cNvPicPr/>
          <p:nvPr/>
        </p:nvPicPr>
        <p:blipFill>
          <a:blip r:embed="rId1"/>
          <a:stretch/>
        </p:blipFill>
        <p:spPr>
          <a:xfrm>
            <a:off x="2771640" y="4293000"/>
            <a:ext cx="1195200" cy="1195200"/>
          </a:xfrm>
          <a:prstGeom prst="rect">
            <a:avLst/>
          </a:prstGeom>
          <a:ln>
            <a:noFill/>
          </a:ln>
        </p:spPr>
      </p:pic>
      <p:pic>
        <p:nvPicPr>
          <p:cNvPr id="173" name="Picture 4" descr=""/>
          <p:cNvPicPr/>
          <p:nvPr/>
        </p:nvPicPr>
        <p:blipFill>
          <a:blip r:embed="rId2"/>
          <a:stretch/>
        </p:blipFill>
        <p:spPr>
          <a:xfrm>
            <a:off x="6156000" y="4346280"/>
            <a:ext cx="1222560" cy="1132920"/>
          </a:xfrm>
          <a:prstGeom prst="rect">
            <a:avLst/>
          </a:prstGeom>
          <a:ln>
            <a:noFill/>
          </a:ln>
        </p:spPr>
      </p:pic>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LOOPS</a:t>
            </a:r>
            <a:endParaRPr b="0" lang="en-IN" sz="1800" spc="-1" strike="noStrike">
              <a:solidFill>
                <a:srgbClr val="000000"/>
              </a:solidFill>
              <a:uFill>
                <a:solidFill>
                  <a:srgbClr val="ffffff"/>
                </a:solidFill>
              </a:uFill>
              <a:latin typeface="Arial"/>
            </a:endParaRPr>
          </a:p>
        </p:txBody>
      </p:sp>
      <p:sp>
        <p:nvSpPr>
          <p:cNvPr id="175" name="CustomShape 2"/>
          <p:cNvSpPr/>
          <p:nvPr/>
        </p:nvSpPr>
        <p:spPr>
          <a:xfrm>
            <a:off x="457200" y="1340640"/>
            <a:ext cx="8228160" cy="5111280"/>
          </a:xfrm>
          <a:prstGeom prst="rect">
            <a:avLst/>
          </a:prstGeom>
          <a:noFill/>
          <a:ln>
            <a:noFill/>
          </a:ln>
        </p:spPr>
        <p:style>
          <a:lnRef idx="0"/>
          <a:fillRef idx="0"/>
          <a:effectRef idx="0"/>
          <a:fontRef idx="minor"/>
        </p:style>
        <p:txBody>
          <a:bodyPr lIns="54720" rIns="90000" tIns="91440" bIns="45000"/>
          <a:p>
            <a:pPr algn="just">
              <a:lnSpc>
                <a:spcPct val="100000"/>
              </a:lnSpc>
            </a:pPr>
            <a:r>
              <a:rPr b="1" lang="en-IN" sz="2800" spc="-1" strike="noStrike">
                <a:solidFill>
                  <a:srgbClr val="000000"/>
                </a:solidFill>
                <a:uFill>
                  <a:solidFill>
                    <a:srgbClr val="ffffff"/>
                  </a:solidFill>
                </a:uFill>
                <a:latin typeface="Arial"/>
                <a:ea typeface="DejaVu Sans"/>
              </a:rPr>
              <a:t>FOR LOOP</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for &lt;variable&gt; in &lt;sequence&gt;:</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statements</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1" lang="en-IN" sz="2800" spc="-1" strike="noStrike">
                <a:solidFill>
                  <a:srgbClr val="000000"/>
                </a:solidFill>
                <a:uFill>
                  <a:solidFill>
                    <a:srgbClr val="ffffff"/>
                  </a:solidFill>
                </a:uFill>
                <a:latin typeface="Arial"/>
                <a:ea typeface="DejaVu Sans"/>
              </a:rPr>
              <a:t>WHILE LOOP</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while &lt;condition&gt;:</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statements</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LOOPS</a:t>
            </a:r>
            <a:endParaRPr b="0" lang="en-IN" sz="1800" spc="-1" strike="noStrike">
              <a:solidFill>
                <a:srgbClr val="000000"/>
              </a:solidFill>
              <a:uFill>
                <a:solidFill>
                  <a:srgbClr val="ffffff"/>
                </a:solidFill>
              </a:uFill>
              <a:latin typeface="Arial"/>
            </a:endParaRPr>
          </a:p>
        </p:txBody>
      </p:sp>
      <p:sp>
        <p:nvSpPr>
          <p:cNvPr id="177" name="CustomShape 2"/>
          <p:cNvSpPr/>
          <p:nvPr/>
        </p:nvSpPr>
        <p:spPr>
          <a:xfrm>
            <a:off x="457200" y="1340640"/>
            <a:ext cx="8228160" cy="5111280"/>
          </a:xfrm>
          <a:prstGeom prst="rect">
            <a:avLst/>
          </a:prstGeom>
          <a:noFill/>
          <a:ln>
            <a:noFill/>
          </a:ln>
        </p:spPr>
        <p:style>
          <a:lnRef idx="0"/>
          <a:fillRef idx="0"/>
          <a:effectRef idx="0"/>
          <a:fontRef idx="minor"/>
        </p:style>
        <p:txBody>
          <a:bodyPr lIns="54720" rIns="90000" tIns="91440" bIns="45000"/>
          <a:p>
            <a:pPr algn="just">
              <a:lnSpc>
                <a:spcPct val="100000"/>
              </a:lnSpc>
            </a:pPr>
            <a:r>
              <a:rPr b="1" lang="en-IN" sz="2800" spc="-1" strike="noStrike">
                <a:solidFill>
                  <a:srgbClr val="000000"/>
                </a:solidFill>
                <a:uFill>
                  <a:solidFill>
                    <a:srgbClr val="ffffff"/>
                  </a:solidFill>
                </a:uFill>
                <a:latin typeface="Arial"/>
                <a:ea typeface="DejaVu Sans"/>
              </a:rPr>
              <a:t>BREAK</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To stop further execution of the loop.</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1" lang="en-IN" sz="2800" spc="-1" strike="noStrike">
                <a:solidFill>
                  <a:srgbClr val="000000"/>
                </a:solidFill>
                <a:uFill>
                  <a:solidFill>
                    <a:srgbClr val="ffffff"/>
                  </a:solidFill>
                </a:uFill>
                <a:latin typeface="Arial"/>
                <a:ea typeface="DejaVu Sans"/>
              </a:rPr>
              <a:t>CONTINUE</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To skip further statements in the current iteration of the loop.</a:t>
            </a:r>
            <a:endParaRPr b="0" lang="en-IN" sz="1800" spc="-1" strike="noStrike">
              <a:solidFill>
                <a:srgbClr val="000000"/>
              </a:solidFill>
              <a:uFill>
                <a:solidFill>
                  <a:srgbClr val="ffffff"/>
                </a:solidFill>
              </a:uFill>
              <a:latin typeface="Arial"/>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EXCEPTION HANDLING</a:t>
            </a:r>
            <a:endParaRPr b="0" lang="en-IN" sz="1800" spc="-1" strike="noStrike">
              <a:solidFill>
                <a:srgbClr val="000000"/>
              </a:solidFill>
              <a:uFill>
                <a:solidFill>
                  <a:srgbClr val="ffffff"/>
                </a:solidFill>
              </a:uFill>
              <a:latin typeface="Arial"/>
            </a:endParaRPr>
          </a:p>
        </p:txBody>
      </p:sp>
      <p:sp>
        <p:nvSpPr>
          <p:cNvPr id="179" name="CustomShape 2"/>
          <p:cNvSpPr/>
          <p:nvPr/>
        </p:nvSpPr>
        <p:spPr>
          <a:xfrm>
            <a:off x="457200" y="1340640"/>
            <a:ext cx="8228160" cy="5111280"/>
          </a:xfrm>
          <a:prstGeom prst="rect">
            <a:avLst/>
          </a:prstGeom>
          <a:noFill/>
          <a:ln>
            <a:noFill/>
          </a:ln>
        </p:spPr>
        <p:style>
          <a:lnRef idx="0"/>
          <a:fillRef idx="0"/>
          <a:effectRef idx="0"/>
          <a:fontRef idx="minor"/>
        </p:style>
        <p:txBody>
          <a:bodyPr lIns="54720" rIns="90000" tIns="91440" bIns="45000"/>
          <a:p>
            <a:pPr algn="ctr">
              <a:lnSpc>
                <a:spcPct val="100000"/>
              </a:lnSpc>
            </a:pPr>
            <a:r>
              <a:rPr b="1" lang="en-IN" sz="3600" spc="-1" strike="noStrike">
                <a:solidFill>
                  <a:srgbClr val="000000"/>
                </a:solidFill>
                <a:uFill>
                  <a:solidFill>
                    <a:srgbClr val="ffffff"/>
                  </a:solidFill>
                </a:uFill>
                <a:latin typeface="Arial"/>
                <a:ea typeface="DejaVu Sans"/>
              </a:rPr>
              <a:t>“</a:t>
            </a:r>
            <a:r>
              <a:rPr b="1" lang="en-IN" sz="3600" spc="-1" strike="noStrike">
                <a:solidFill>
                  <a:srgbClr val="000000"/>
                </a:solidFill>
                <a:uFill>
                  <a:solidFill>
                    <a:srgbClr val="ffffff"/>
                  </a:solidFill>
                </a:uFill>
                <a:latin typeface="Arial"/>
                <a:ea typeface="DejaVu Sans"/>
              </a:rPr>
              <a:t>Fail gracefully”</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Abnormal conditions that occur during the execution of a program which results in the disruption of flow in the program.</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Python provides a way to handle exceptions and control the effects.</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So it is the programmer’s responsibility to handle </a:t>
            </a:r>
            <a:r>
              <a:rPr b="1" i="1" lang="en-IN" sz="2800" spc="-1" strike="noStrike">
                <a:solidFill>
                  <a:srgbClr val="000000"/>
                </a:solidFill>
                <a:uFill>
                  <a:solidFill>
                    <a:srgbClr val="ffffff"/>
                  </a:solidFill>
                </a:uFill>
                <a:latin typeface="Arial"/>
                <a:ea typeface="DejaVu Sans"/>
              </a:rPr>
              <a:t>possible</a:t>
            </a:r>
            <a:r>
              <a:rPr b="0" lang="en-IN" sz="2800" spc="-1" strike="noStrike">
                <a:solidFill>
                  <a:srgbClr val="000000"/>
                </a:solidFill>
                <a:uFill>
                  <a:solidFill>
                    <a:srgbClr val="ffffff"/>
                  </a:solidFill>
                </a:uFill>
                <a:latin typeface="Arial"/>
                <a:ea typeface="DejaVu Sans"/>
              </a:rPr>
              <a:t> </a:t>
            </a:r>
            <a:r>
              <a:rPr b="1" i="1" lang="en-IN" sz="2800" spc="-1" strike="noStrike">
                <a:solidFill>
                  <a:srgbClr val="000000"/>
                </a:solidFill>
                <a:uFill>
                  <a:solidFill>
                    <a:srgbClr val="ffffff"/>
                  </a:solidFill>
                </a:uFill>
                <a:latin typeface="Arial"/>
                <a:ea typeface="DejaVu Sans"/>
              </a:rPr>
              <a:t>exceptions.</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If we don’t handle exceptions then the code is not executed further and the execution stops.</a:t>
            </a:r>
            <a:endParaRPr b="0" lang="en-IN" sz="1800" spc="-1" strike="noStrike">
              <a:solidFill>
                <a:srgbClr val="000000"/>
              </a:solidFill>
              <a:uFill>
                <a:solidFill>
                  <a:srgbClr val="ffffff"/>
                </a:solidFill>
              </a:uFill>
              <a:latin typeface="Arial"/>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COMPARISON WITH OTHER LANGUAGES</a:t>
            </a:r>
            <a:endParaRPr b="0" lang="en-IN" sz="1800" spc="-1" strike="noStrike">
              <a:solidFill>
                <a:srgbClr val="000000"/>
              </a:solidFill>
              <a:uFill>
                <a:solidFill>
                  <a:srgbClr val="ffffff"/>
                </a:solidFill>
              </a:uFill>
              <a:latin typeface="Arial"/>
            </a:endParaRPr>
          </a:p>
        </p:txBody>
      </p:sp>
      <p:sp>
        <p:nvSpPr>
          <p:cNvPr id="87" name="CustomShape 2"/>
          <p:cNvSpPr/>
          <p:nvPr/>
        </p:nvSpPr>
        <p:spPr>
          <a:xfrm>
            <a:off x="457200" y="1775160"/>
            <a:ext cx="8228160" cy="4624200"/>
          </a:xfrm>
          <a:prstGeom prst="rect">
            <a:avLst/>
          </a:prstGeom>
          <a:noFill/>
          <a:ln>
            <a:noFill/>
          </a:ln>
        </p:spPr>
        <p:style>
          <a:lnRef idx="0"/>
          <a:fillRef idx="0"/>
          <a:effectRef idx="0"/>
          <a:fontRef idx="minor"/>
        </p:style>
        <p:txBody>
          <a:bodyPr lIns="54720" rIns="90000" tIns="91440" bIns="45000"/>
          <a:p>
            <a:pPr algn="just">
              <a:lnSpc>
                <a:spcPct val="100000"/>
              </a:lnSpc>
            </a:pPr>
            <a:r>
              <a:rPr b="0" lang="en-IN" sz="3200" spc="-1" strike="noStrike">
                <a:solidFill>
                  <a:srgbClr val="000000"/>
                </a:solidFill>
                <a:uFill>
                  <a:solidFill>
                    <a:srgbClr val="ffffff"/>
                  </a:solidFill>
                </a:uFill>
                <a:latin typeface="Arial"/>
                <a:ea typeface="DejaVu Sans"/>
              </a:rPr>
              <a:t>C++,Java VS Python</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3200" spc="-1" strike="noStrike">
                <a:solidFill>
                  <a:srgbClr val="000000"/>
                </a:solidFill>
                <a:uFill>
                  <a:solidFill>
                    <a:srgbClr val="ffffff"/>
                  </a:solidFill>
                </a:uFill>
                <a:latin typeface="Arial"/>
                <a:ea typeface="DejaVu Sans"/>
              </a:rPr>
              <a:t>3-5 times shorter code</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1" i="1" lang="en-IN" sz="3200" spc="-1" strike="noStrike">
                <a:solidFill>
                  <a:srgbClr val="000000"/>
                </a:solidFill>
                <a:uFill>
                  <a:solidFill>
                    <a:srgbClr val="ffffff"/>
                  </a:solidFill>
                </a:uFill>
                <a:latin typeface="Arial"/>
                <a:ea typeface="DejaVu Sans"/>
              </a:rPr>
              <a:t>Dynamically typed</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3200" spc="-1" strike="noStrike">
                <a:solidFill>
                  <a:srgbClr val="000000"/>
                </a:solidFill>
                <a:uFill>
                  <a:solidFill>
                    <a:srgbClr val="ffffff"/>
                  </a:solidFill>
                </a:uFill>
                <a:latin typeface="Arial"/>
                <a:ea typeface="DejaVu Sans"/>
              </a:rPr>
              <a:t>Interactive shell</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3200" spc="-1" strike="noStrike">
                <a:solidFill>
                  <a:srgbClr val="000000"/>
                </a:solidFill>
                <a:uFill>
                  <a:solidFill>
                    <a:srgbClr val="ffffff"/>
                  </a:solidFill>
                </a:uFill>
                <a:latin typeface="Arial"/>
                <a:ea typeface="DejaVu Sans"/>
              </a:rPr>
              <a:t>runs slower but takes less time to develop</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EXCEPTIONS HANDLING</a:t>
            </a:r>
            <a:endParaRPr b="0" lang="en-IN" sz="1800" spc="-1" strike="noStrike">
              <a:solidFill>
                <a:srgbClr val="000000"/>
              </a:solidFill>
              <a:uFill>
                <a:solidFill>
                  <a:srgbClr val="ffffff"/>
                </a:solidFill>
              </a:uFill>
              <a:latin typeface="Arial"/>
            </a:endParaRPr>
          </a:p>
        </p:txBody>
      </p:sp>
      <p:sp>
        <p:nvSpPr>
          <p:cNvPr id="181" name="CustomShape 2"/>
          <p:cNvSpPr/>
          <p:nvPr/>
        </p:nvSpPr>
        <p:spPr>
          <a:xfrm>
            <a:off x="457200" y="1340640"/>
            <a:ext cx="8228160" cy="5111280"/>
          </a:xfrm>
          <a:prstGeom prst="rect">
            <a:avLst/>
          </a:prstGeom>
          <a:noFill/>
          <a:ln>
            <a:noFill/>
          </a:ln>
        </p:spPr>
        <p:style>
          <a:lnRef idx="0"/>
          <a:fillRef idx="0"/>
          <a:effectRef idx="0"/>
          <a:fontRef idx="minor"/>
        </p:style>
        <p:txBody>
          <a:bodyPr lIns="54720" rIns="90000" tIns="91440" bIns="45000"/>
          <a:p>
            <a:pPr algn="just">
              <a:lnSpc>
                <a:spcPct val="100000"/>
              </a:lnSpc>
            </a:pPr>
            <a:r>
              <a:rPr b="0" lang="en-IN" sz="2800" spc="-1" strike="noStrike">
                <a:solidFill>
                  <a:srgbClr val="000000"/>
                </a:solidFill>
                <a:uFill>
                  <a:solidFill>
                    <a:srgbClr val="ffffff"/>
                  </a:solidFill>
                </a:uFill>
                <a:latin typeface="Arial"/>
                <a:ea typeface="DejaVu Sans"/>
              </a:rPr>
              <a:t>Some exceptions are</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charset="2"/>
              <a:buChar char=""/>
            </a:pPr>
            <a:r>
              <a:rPr b="0" lang="en-IN" sz="2800" spc="-1" strike="noStrike">
                <a:solidFill>
                  <a:srgbClr val="000000"/>
                </a:solidFill>
                <a:uFill>
                  <a:solidFill>
                    <a:srgbClr val="ffffff"/>
                  </a:solidFill>
                </a:uFill>
                <a:latin typeface="Arial"/>
                <a:ea typeface="DejaVu Sans"/>
              </a:rPr>
              <a:t>ZeroDivisionError: Occurs when a number is divided by zero.</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charset="2"/>
              <a:buChar char=""/>
            </a:pPr>
            <a:r>
              <a:rPr b="0" lang="en-IN" sz="2800" spc="-1" strike="noStrike">
                <a:solidFill>
                  <a:srgbClr val="000000"/>
                </a:solidFill>
                <a:uFill>
                  <a:solidFill>
                    <a:srgbClr val="ffffff"/>
                  </a:solidFill>
                </a:uFill>
                <a:latin typeface="Arial"/>
                <a:ea typeface="DejaVu Sans"/>
              </a:rPr>
              <a:t>NameError: It occurs when a name is not found. It may be local or global.</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charset="2"/>
              <a:buChar char=""/>
            </a:pPr>
            <a:r>
              <a:rPr b="0" lang="en-IN" sz="2800" spc="-1" strike="noStrike">
                <a:solidFill>
                  <a:srgbClr val="000000"/>
                </a:solidFill>
                <a:uFill>
                  <a:solidFill>
                    <a:srgbClr val="ffffff"/>
                  </a:solidFill>
                </a:uFill>
                <a:latin typeface="Arial"/>
                <a:ea typeface="DejaVu Sans"/>
              </a:rPr>
              <a:t>IndentationError: If incorrect indentation is given.</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charset="2"/>
              <a:buChar char=""/>
            </a:pPr>
            <a:r>
              <a:rPr b="0" lang="en-IN" sz="2800" spc="-1" strike="noStrike">
                <a:solidFill>
                  <a:srgbClr val="000000"/>
                </a:solidFill>
                <a:uFill>
                  <a:solidFill>
                    <a:srgbClr val="ffffff"/>
                  </a:solidFill>
                </a:uFill>
                <a:latin typeface="Arial"/>
                <a:ea typeface="DejaVu Sans"/>
              </a:rPr>
              <a:t>IOError: It occurs when Input Output operation fails.</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charset="2"/>
              <a:buChar char=""/>
            </a:pPr>
            <a:r>
              <a:rPr b="0" lang="en-IN" sz="2800" spc="-1" strike="noStrike">
                <a:solidFill>
                  <a:srgbClr val="000000"/>
                </a:solidFill>
                <a:uFill>
                  <a:solidFill>
                    <a:srgbClr val="ffffff"/>
                  </a:solidFill>
                </a:uFill>
                <a:latin typeface="Arial"/>
                <a:ea typeface="DejaVu Sans"/>
              </a:rPr>
              <a:t>EOFError: It occurs when end of file is reached and yet operations are being performed</a:t>
            </a:r>
            <a:endParaRPr b="0" lang="en-IN" sz="1800" spc="-1" strike="noStrike">
              <a:solidFill>
                <a:srgbClr val="000000"/>
              </a:solidFill>
              <a:uFill>
                <a:solidFill>
                  <a:srgbClr val="ffffff"/>
                </a:solidFill>
              </a:uFill>
              <a:latin typeface="Arial"/>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EXCEPTIONS HANDLING</a:t>
            </a:r>
            <a:endParaRPr b="0" lang="en-IN" sz="1800" spc="-1" strike="noStrike">
              <a:solidFill>
                <a:srgbClr val="000000"/>
              </a:solidFill>
              <a:uFill>
                <a:solidFill>
                  <a:srgbClr val="ffffff"/>
                </a:solidFill>
              </a:uFill>
              <a:latin typeface="Arial"/>
            </a:endParaRPr>
          </a:p>
        </p:txBody>
      </p:sp>
      <p:sp>
        <p:nvSpPr>
          <p:cNvPr id="183" name="CustomShape 2"/>
          <p:cNvSpPr/>
          <p:nvPr/>
        </p:nvSpPr>
        <p:spPr>
          <a:xfrm>
            <a:off x="457200" y="1340640"/>
            <a:ext cx="8228160" cy="5399280"/>
          </a:xfrm>
          <a:prstGeom prst="rect">
            <a:avLst/>
          </a:prstGeom>
          <a:noFill/>
          <a:ln>
            <a:noFill/>
          </a:ln>
        </p:spPr>
        <p:style>
          <a:lnRef idx="0"/>
          <a:fillRef idx="0"/>
          <a:effectRef idx="0"/>
          <a:fontRef idx="minor"/>
        </p:style>
        <p:txBody>
          <a:bodyPr lIns="54720" rIns="90000" tIns="91440" bIns="45000"/>
          <a:p>
            <a:pPr algn="just">
              <a:lnSpc>
                <a:spcPct val="100000"/>
              </a:lnSpc>
            </a:pPr>
            <a:r>
              <a:rPr b="1" lang="en-IN" sz="2800" spc="-1" strike="noStrike">
                <a:solidFill>
                  <a:srgbClr val="000000"/>
                </a:solidFill>
                <a:uFill>
                  <a:solidFill>
                    <a:srgbClr val="ffffff"/>
                  </a:solidFill>
                </a:uFill>
                <a:latin typeface="Arial"/>
                <a:ea typeface="DejaVu Sans"/>
              </a:rPr>
              <a:t>Syntax</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try:</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code which may raise exceptions</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except Exception1:</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code to handle Exception1</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except Exception2:</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code to handle Exception2</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except ExceptionN:</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code to handle ExceptionN</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else:</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code to execute when there is no exception</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EXCEPTIONS HANDLING</a:t>
            </a:r>
            <a:endParaRPr b="0" lang="en-IN" sz="1800" spc="-1" strike="noStrike">
              <a:solidFill>
                <a:srgbClr val="000000"/>
              </a:solidFill>
              <a:uFill>
                <a:solidFill>
                  <a:srgbClr val="ffffff"/>
                </a:solidFill>
              </a:uFill>
              <a:latin typeface="Arial"/>
            </a:endParaRPr>
          </a:p>
        </p:txBody>
      </p:sp>
      <p:sp>
        <p:nvSpPr>
          <p:cNvPr id="185" name="CustomShape 2"/>
          <p:cNvSpPr/>
          <p:nvPr/>
        </p:nvSpPr>
        <p:spPr>
          <a:xfrm>
            <a:off x="457200" y="1340640"/>
            <a:ext cx="8228160" cy="5399280"/>
          </a:xfrm>
          <a:prstGeom prst="rect">
            <a:avLst/>
          </a:prstGeom>
          <a:noFill/>
          <a:ln>
            <a:noFill/>
          </a:ln>
        </p:spPr>
        <p:style>
          <a:lnRef idx="0"/>
          <a:fillRef idx="0"/>
          <a:effectRef idx="0"/>
          <a:fontRef idx="minor"/>
        </p:style>
        <p:txBody>
          <a:bodyPr lIns="54720" rIns="90000" tIns="91440" bIns="45000"/>
          <a:p>
            <a:pPr algn="just">
              <a:lnSpc>
                <a:spcPct val="100000"/>
              </a:lnSpc>
            </a:pPr>
            <a:r>
              <a:rPr b="1" lang="en-IN" sz="2800" spc="-1" strike="noStrike">
                <a:solidFill>
                  <a:srgbClr val="000000"/>
                </a:solidFill>
                <a:uFill>
                  <a:solidFill>
                    <a:srgbClr val="ffffff"/>
                  </a:solidFill>
                </a:uFill>
                <a:latin typeface="Arial"/>
                <a:ea typeface="DejaVu Sans"/>
              </a:rPr>
              <a:t>To catch any exception</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try:</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code which may raise exceptions</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except:</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code to handle Exceptions</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else:</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code to execute when there is no exception</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EXCEPTIONS HANDLING</a:t>
            </a:r>
            <a:endParaRPr b="0" lang="en-IN" sz="1800" spc="-1" strike="noStrike">
              <a:solidFill>
                <a:srgbClr val="000000"/>
              </a:solidFill>
              <a:uFill>
                <a:solidFill>
                  <a:srgbClr val="ffffff"/>
                </a:solidFill>
              </a:uFill>
              <a:latin typeface="Arial"/>
            </a:endParaRPr>
          </a:p>
        </p:txBody>
      </p:sp>
      <p:sp>
        <p:nvSpPr>
          <p:cNvPr id="187" name="CustomShape 2"/>
          <p:cNvSpPr/>
          <p:nvPr/>
        </p:nvSpPr>
        <p:spPr>
          <a:xfrm>
            <a:off x="457200" y="1340640"/>
            <a:ext cx="8228160" cy="5399280"/>
          </a:xfrm>
          <a:prstGeom prst="rect">
            <a:avLst/>
          </a:prstGeom>
          <a:noFill/>
          <a:ln>
            <a:noFill/>
          </a:ln>
        </p:spPr>
        <p:style>
          <a:lnRef idx="0"/>
          <a:fillRef idx="0"/>
          <a:effectRef idx="0"/>
          <a:fontRef idx="minor"/>
        </p:style>
        <p:txBody>
          <a:bodyPr lIns="54720" rIns="90000" tIns="91440" bIns="45000"/>
          <a:p>
            <a:pPr algn="just">
              <a:lnSpc>
                <a:spcPct val="100000"/>
              </a:lnSpc>
            </a:pPr>
            <a:r>
              <a:rPr b="1" lang="en-IN" sz="2800" spc="-1" strike="noStrike">
                <a:solidFill>
                  <a:srgbClr val="000000"/>
                </a:solidFill>
                <a:uFill>
                  <a:solidFill>
                    <a:srgbClr val="ffffff"/>
                  </a:solidFill>
                </a:uFill>
                <a:latin typeface="Arial"/>
                <a:ea typeface="DejaVu Sans"/>
              </a:rPr>
              <a:t>To catch multiple exceptions</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try:</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code which may raise exceptions</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except Exception1, Exception2, …, ExceptionM, :</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code to handle above Exceptions</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else:</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code to execute when there is no exception</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EXCEPTIONS HANDLING</a:t>
            </a:r>
            <a:endParaRPr b="0" lang="en-IN" sz="1800" spc="-1" strike="noStrike">
              <a:solidFill>
                <a:srgbClr val="000000"/>
              </a:solidFill>
              <a:uFill>
                <a:solidFill>
                  <a:srgbClr val="ffffff"/>
                </a:solidFill>
              </a:uFill>
              <a:latin typeface="Arial"/>
            </a:endParaRPr>
          </a:p>
        </p:txBody>
      </p:sp>
      <p:sp>
        <p:nvSpPr>
          <p:cNvPr id="189" name="CustomShape 2"/>
          <p:cNvSpPr/>
          <p:nvPr/>
        </p:nvSpPr>
        <p:spPr>
          <a:xfrm>
            <a:off x="457200" y="1340640"/>
            <a:ext cx="8228160" cy="5399280"/>
          </a:xfrm>
          <a:prstGeom prst="rect">
            <a:avLst/>
          </a:prstGeom>
          <a:noFill/>
          <a:ln>
            <a:noFill/>
          </a:ln>
        </p:spPr>
        <p:style>
          <a:lnRef idx="0"/>
          <a:fillRef idx="0"/>
          <a:effectRef idx="0"/>
          <a:fontRef idx="minor"/>
        </p:style>
        <p:txBody>
          <a:bodyPr lIns="54720" rIns="90000" tIns="91440" bIns="45000"/>
          <a:p>
            <a:pPr>
              <a:lnSpc>
                <a:spcPct val="100000"/>
              </a:lnSpc>
            </a:pPr>
            <a:r>
              <a:rPr b="1" lang="en-IN" sz="2800" spc="-1" strike="noStrike">
                <a:solidFill>
                  <a:srgbClr val="000000"/>
                </a:solidFill>
                <a:uFill>
                  <a:solidFill>
                    <a:srgbClr val="ffffff"/>
                  </a:solidFill>
                </a:uFill>
                <a:latin typeface="Arial"/>
                <a:ea typeface="DejaVu Sans"/>
              </a:rPr>
              <a:t>Finally Block</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In case if there is any code which the user want to be executed, whether exception occurs or not then that code can be placed inside the finally block. Finally block will always be executed irrespective of the exception.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try:</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code which may raise exceptions</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finally:</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code which must be executed</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EXCEPTIONS HANDLING</a:t>
            </a:r>
            <a:endParaRPr b="0" lang="en-IN" sz="1800" spc="-1" strike="noStrike">
              <a:solidFill>
                <a:srgbClr val="000000"/>
              </a:solidFill>
              <a:uFill>
                <a:solidFill>
                  <a:srgbClr val="ffffff"/>
                </a:solidFill>
              </a:uFill>
              <a:latin typeface="Arial"/>
            </a:endParaRPr>
          </a:p>
        </p:txBody>
      </p:sp>
      <p:sp>
        <p:nvSpPr>
          <p:cNvPr id="191" name="CustomShape 2"/>
          <p:cNvSpPr/>
          <p:nvPr/>
        </p:nvSpPr>
        <p:spPr>
          <a:xfrm>
            <a:off x="457200" y="1340640"/>
            <a:ext cx="8228160" cy="5399280"/>
          </a:xfrm>
          <a:prstGeom prst="rect">
            <a:avLst/>
          </a:prstGeom>
          <a:noFill/>
          <a:ln>
            <a:noFill/>
          </a:ln>
        </p:spPr>
        <p:style>
          <a:lnRef idx="0"/>
          <a:fillRef idx="0"/>
          <a:effectRef idx="0"/>
          <a:fontRef idx="minor"/>
        </p:style>
        <p:txBody>
          <a:bodyPr lIns="54720" rIns="90000" tIns="91440" bIns="45000"/>
          <a:p>
            <a:pPr>
              <a:lnSpc>
                <a:spcPct val="100000"/>
              </a:lnSpc>
            </a:pPr>
            <a:r>
              <a:rPr b="1" lang="en-IN" sz="2800" spc="-1" strike="noStrike">
                <a:solidFill>
                  <a:srgbClr val="000000"/>
                </a:solidFill>
                <a:uFill>
                  <a:solidFill>
                    <a:srgbClr val="ffffff"/>
                  </a:solidFill>
                </a:uFill>
                <a:latin typeface="Arial"/>
                <a:ea typeface="DejaVu Sans"/>
              </a:rPr>
              <a:t>Finally Block</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To do clean-up actions.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ea typeface="DejaVu Sans"/>
              </a:rPr>
              <a:t>try:</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a=10/0;</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print ”Exception occurred”</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ea typeface="DejaVu Sans"/>
              </a:rPr>
              <a:t>finally:</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print ”Code to be executed”</a:t>
            </a:r>
            <a:endParaRPr b="0" lang="en-IN" sz="1800" spc="-1" strike="noStrike">
              <a:solidFill>
                <a:srgbClr val="000000"/>
              </a:solidFill>
              <a:uFill>
                <a:solidFill>
                  <a:srgbClr val="ffffff"/>
                </a:solidFill>
              </a:uFill>
              <a:latin typeface="Arial"/>
            </a:endParaRPr>
          </a:p>
        </p:txBody>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EXCEPTIONS HANDLING</a:t>
            </a:r>
            <a:endParaRPr b="0" lang="en-IN" sz="1800" spc="-1" strike="noStrike">
              <a:solidFill>
                <a:srgbClr val="000000"/>
              </a:solidFill>
              <a:uFill>
                <a:solidFill>
                  <a:srgbClr val="ffffff"/>
                </a:solidFill>
              </a:uFill>
              <a:latin typeface="Arial"/>
            </a:endParaRPr>
          </a:p>
        </p:txBody>
      </p:sp>
      <p:sp>
        <p:nvSpPr>
          <p:cNvPr id="193" name="CustomShape 2"/>
          <p:cNvSpPr/>
          <p:nvPr/>
        </p:nvSpPr>
        <p:spPr>
          <a:xfrm>
            <a:off x="457200" y="1340640"/>
            <a:ext cx="8228160" cy="5399280"/>
          </a:xfrm>
          <a:prstGeom prst="rect">
            <a:avLst/>
          </a:prstGeom>
          <a:noFill/>
          <a:ln>
            <a:noFill/>
          </a:ln>
        </p:spPr>
        <p:style>
          <a:lnRef idx="0"/>
          <a:fillRef idx="0"/>
          <a:effectRef idx="0"/>
          <a:fontRef idx="minor"/>
        </p:style>
        <p:txBody>
          <a:bodyPr lIns="54720" rIns="90000" tIns="91440" bIns="45000"/>
          <a:p>
            <a:pPr>
              <a:lnSpc>
                <a:spcPct val="100000"/>
              </a:lnSpc>
            </a:pPr>
            <a:r>
              <a:rPr b="1" lang="en-IN" sz="2800" spc="-1" strike="noStrike">
                <a:solidFill>
                  <a:srgbClr val="000000"/>
                </a:solidFill>
                <a:uFill>
                  <a:solidFill>
                    <a:srgbClr val="ffffff"/>
                  </a:solidFill>
                </a:uFill>
                <a:latin typeface="Arial"/>
                <a:ea typeface="DejaVu Sans"/>
              </a:rPr>
              <a:t>Raising Exceptions</a:t>
            </a:r>
            <a:endParaRPr b="0" lang="en-IN" sz="1800" spc="-1" strike="noStrike">
              <a:solidFill>
                <a:srgbClr val="000000"/>
              </a:solidFill>
              <a:uFill>
                <a:solidFill>
                  <a:srgbClr val="ffffff"/>
                </a:solidFill>
              </a:uFill>
              <a:latin typeface="Arial"/>
            </a:endParaRPr>
          </a:p>
          <a:p>
            <a:pPr>
              <a:lnSpc>
                <a:spcPct val="100000"/>
              </a:lnSpc>
            </a:pPr>
            <a:r>
              <a:rPr b="1" lang="en-IN" sz="2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r>
              <a:rPr b="1"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We can explicitly throw exceptions using raise statement.</a:t>
            </a:r>
            <a:endParaRPr b="0" lang="en-IN" sz="1800" spc="-1" strike="noStrike">
              <a:solidFill>
                <a:srgbClr val="000000"/>
              </a:solidFill>
              <a:uFill>
                <a:solidFill>
                  <a:srgbClr val="ffffff"/>
                </a:solidFill>
              </a:uFill>
              <a:latin typeface="Arial"/>
            </a:endParaRPr>
          </a:p>
          <a:p>
            <a:pPr>
              <a:lnSpc>
                <a:spcPct val="100000"/>
              </a:lnSpc>
            </a:pPr>
            <a:r>
              <a:rPr b="1" lang="en-IN" sz="2800" spc="-1" strike="noStrike">
                <a:solidFill>
                  <a:srgbClr val="000000"/>
                </a:solidFill>
                <a:uFill>
                  <a:solidFill>
                    <a:srgbClr val="ffffff"/>
                  </a:solidFill>
                </a:uFill>
                <a:latin typeface="Arial"/>
                <a:ea typeface="DejaVu Sans"/>
              </a:rPr>
              <a:t>Syntax:</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ea typeface="DejaVu Sans"/>
              </a:rPr>
              <a:t>raise &lt;Exception_class&gt;,value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ea typeface="DejaVu Sans"/>
              </a:rPr>
              <a:t>raise NameError('HiThere')</a:t>
            </a:r>
            <a:endParaRPr b="0" lang="en-IN" sz="1800" spc="-1" strike="noStrike">
              <a:solidFill>
                <a:srgbClr val="000000"/>
              </a:solidFill>
              <a:uFill>
                <a:solidFill>
                  <a:srgbClr val="ffffff"/>
                </a:solidFill>
              </a:uFill>
              <a:latin typeface="Arial"/>
            </a:endParaRPr>
          </a:p>
        </p:txBody>
      </p:sp>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EXCEPTIONS HANDLING</a:t>
            </a:r>
            <a:endParaRPr b="0" lang="en-IN" sz="1800" spc="-1" strike="noStrike">
              <a:solidFill>
                <a:srgbClr val="000000"/>
              </a:solidFill>
              <a:uFill>
                <a:solidFill>
                  <a:srgbClr val="ffffff"/>
                </a:solidFill>
              </a:uFill>
              <a:latin typeface="Arial"/>
            </a:endParaRPr>
          </a:p>
        </p:txBody>
      </p:sp>
      <p:sp>
        <p:nvSpPr>
          <p:cNvPr id="195" name="CustomShape 2"/>
          <p:cNvSpPr/>
          <p:nvPr/>
        </p:nvSpPr>
        <p:spPr>
          <a:xfrm>
            <a:off x="457200" y="1340640"/>
            <a:ext cx="8228160" cy="5399280"/>
          </a:xfrm>
          <a:prstGeom prst="rect">
            <a:avLst/>
          </a:prstGeom>
          <a:noFill/>
          <a:ln>
            <a:noFill/>
          </a:ln>
        </p:spPr>
        <p:style>
          <a:lnRef idx="0"/>
          <a:fillRef idx="0"/>
          <a:effectRef idx="0"/>
          <a:fontRef idx="minor"/>
        </p:style>
        <p:txBody>
          <a:bodyPr lIns="54720" rIns="90000" tIns="91440" bIns="45000"/>
          <a:p>
            <a:pPr>
              <a:lnSpc>
                <a:spcPct val="100000"/>
              </a:lnSpc>
            </a:pPr>
            <a:r>
              <a:rPr b="1" lang="en-IN" sz="2800" spc="-1" strike="noStrike">
                <a:solidFill>
                  <a:srgbClr val="000000"/>
                </a:solidFill>
                <a:uFill>
                  <a:solidFill>
                    <a:srgbClr val="ffffff"/>
                  </a:solidFill>
                </a:uFill>
                <a:latin typeface="Arial"/>
                <a:ea typeface="DejaVu Sans"/>
              </a:rPr>
              <a:t>User-defined Exceptions</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ea typeface="DejaVu Sans"/>
              </a:rPr>
              <a:t>class MyError(Exception):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def __init__(self, value):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self.value = value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def __str__(self):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return repr(self.value)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ea typeface="DejaVu Sans"/>
              </a:rPr>
              <a:t>try: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raise MyError(2*2)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ea typeface="DejaVu Sans"/>
              </a:rPr>
              <a:t>except MyError as e: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print('My exception occurred, value:', e.value)</a:t>
            </a:r>
            <a:endParaRPr b="0" lang="en-IN" sz="1800" spc="-1" strike="noStrike">
              <a:solidFill>
                <a:srgbClr val="000000"/>
              </a:solidFill>
              <a:uFill>
                <a:solidFill>
                  <a:srgbClr val="ffffff"/>
                </a:solidFill>
              </a:uFill>
              <a:latin typeface="Arial"/>
            </a:endParaRPr>
          </a:p>
        </p:txBody>
      </p:sp>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FUNCTIONS</a:t>
            </a:r>
            <a:endParaRPr b="0" lang="en-IN" sz="1800" spc="-1" strike="noStrike">
              <a:solidFill>
                <a:srgbClr val="000000"/>
              </a:solidFill>
              <a:uFill>
                <a:solidFill>
                  <a:srgbClr val="ffffff"/>
                </a:solidFill>
              </a:uFill>
              <a:latin typeface="Arial"/>
            </a:endParaRPr>
          </a:p>
        </p:txBody>
      </p:sp>
      <p:sp>
        <p:nvSpPr>
          <p:cNvPr id="197" name="CustomShape 2"/>
          <p:cNvSpPr/>
          <p:nvPr/>
        </p:nvSpPr>
        <p:spPr>
          <a:xfrm>
            <a:off x="457200" y="1340640"/>
            <a:ext cx="8228160" cy="5399280"/>
          </a:xfrm>
          <a:prstGeom prst="rect">
            <a:avLst/>
          </a:prstGeom>
          <a:noFill/>
          <a:ln>
            <a:noFill/>
          </a:ln>
        </p:spPr>
        <p:style>
          <a:lnRef idx="0"/>
          <a:fillRef idx="0"/>
          <a:effectRef idx="0"/>
          <a:fontRef idx="minor"/>
        </p:style>
        <p:txBody>
          <a:bodyPr lIns="54720" rIns="90000" tIns="91440" bIns="45000"/>
          <a:p>
            <a:pPr marL="438840" indent="-318600" algn="just">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A segment of code that performs a specific task and may need to be executed repeatedly.</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A function may take some input and produce an output.</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Promotes code reusability.</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Built-in functions </a:t>
            </a:r>
            <a:r>
              <a:rPr b="0" lang="en-IN" sz="2800" spc="-1" strike="noStrike">
                <a:solidFill>
                  <a:srgbClr val="000000"/>
                </a:solidFill>
                <a:uFill>
                  <a:solidFill>
                    <a:srgbClr val="ffffff"/>
                  </a:solidFill>
                </a:uFill>
                <a:latin typeface="Wingdings"/>
                <a:ea typeface="DejaVu Sans"/>
              </a:rPr>
              <a:t>--&gt;</a:t>
            </a:r>
            <a:r>
              <a:rPr b="0" lang="en-IN" sz="2800" spc="-1" strike="noStrike">
                <a:solidFill>
                  <a:srgbClr val="000000"/>
                </a:solidFill>
                <a:uFill>
                  <a:solidFill>
                    <a:srgbClr val="ffffff"/>
                  </a:solidFill>
                </a:uFill>
                <a:latin typeface="Arial"/>
                <a:ea typeface="DejaVu Sans"/>
              </a:rPr>
              <a:t> predefined</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User-defined</a:t>
            </a:r>
            <a:endParaRPr b="0" lang="en-IN" sz="1800" spc="-1" strike="noStrike">
              <a:solidFill>
                <a:srgbClr val="000000"/>
              </a:solidFill>
              <a:uFill>
                <a:solidFill>
                  <a:srgbClr val="ffffff"/>
                </a:solidFill>
              </a:uFill>
              <a:latin typeface="Arial"/>
            </a:endParaRPr>
          </a:p>
          <a:p>
            <a:pPr algn="just">
              <a:lnSpc>
                <a:spcPct val="100000"/>
              </a:lnSpc>
            </a:pPr>
            <a:r>
              <a:rPr b="1" lang="en-IN" sz="2800" spc="-1" strike="noStrike">
                <a:solidFill>
                  <a:srgbClr val="000000"/>
                </a:solidFill>
                <a:uFill>
                  <a:solidFill>
                    <a:srgbClr val="ffffff"/>
                  </a:solidFill>
                </a:uFill>
                <a:latin typeface="Arial"/>
                <a:ea typeface="DejaVu Sans"/>
              </a:rPr>
              <a:t>Syntax</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def &lt;function_name&gt;([parameters]):</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suite</a:t>
            </a:r>
            <a:endParaRPr b="0" lang="en-IN" sz="1800" spc="-1" strike="noStrike">
              <a:solidFill>
                <a:srgbClr val="000000"/>
              </a:solidFill>
              <a:uFill>
                <a:solidFill>
                  <a:srgbClr val="ffffff"/>
                </a:solidFill>
              </a:uFill>
              <a:latin typeface="Arial"/>
            </a:endParaRPr>
          </a:p>
        </p:txBody>
      </p:sp>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FUNCTIONS</a:t>
            </a:r>
            <a:endParaRPr b="0" lang="en-IN" sz="1800" spc="-1" strike="noStrike">
              <a:solidFill>
                <a:srgbClr val="000000"/>
              </a:solidFill>
              <a:uFill>
                <a:solidFill>
                  <a:srgbClr val="ffffff"/>
                </a:solidFill>
              </a:uFill>
              <a:latin typeface="Arial"/>
            </a:endParaRPr>
          </a:p>
        </p:txBody>
      </p:sp>
      <p:sp>
        <p:nvSpPr>
          <p:cNvPr id="199" name="CustomShape 2"/>
          <p:cNvSpPr/>
          <p:nvPr/>
        </p:nvSpPr>
        <p:spPr>
          <a:xfrm>
            <a:off x="457200" y="1340640"/>
            <a:ext cx="8228160" cy="5399280"/>
          </a:xfrm>
          <a:prstGeom prst="rect">
            <a:avLst/>
          </a:prstGeom>
          <a:noFill/>
          <a:ln>
            <a:noFill/>
          </a:ln>
        </p:spPr>
        <p:style>
          <a:lnRef idx="0"/>
          <a:fillRef idx="0"/>
          <a:effectRef idx="0"/>
          <a:fontRef idx="minor"/>
        </p:style>
        <p:txBody>
          <a:bodyPr lIns="54720" rIns="90000" tIns="91440" bIns="45000"/>
          <a:p>
            <a:pPr algn="just">
              <a:lnSpc>
                <a:spcPct val="100000"/>
              </a:lnSpc>
            </a:pPr>
            <a:r>
              <a:rPr b="1" lang="en-IN" sz="2800" spc="-1" strike="noStrike">
                <a:solidFill>
                  <a:srgbClr val="000000"/>
                </a:solidFill>
                <a:uFill>
                  <a:solidFill>
                    <a:srgbClr val="ffffff"/>
                  </a:solidFill>
                </a:uFill>
                <a:latin typeface="Arial"/>
                <a:ea typeface="DejaVu Sans"/>
              </a:rPr>
              <a:t>Example:</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1" i="1" lang="en-IN" sz="2800" spc="-1" strike="noStrike">
                <a:solidFill>
                  <a:srgbClr val="000000"/>
                </a:solidFill>
                <a:uFill>
                  <a:solidFill>
                    <a:srgbClr val="ffffff"/>
                  </a:solidFill>
                </a:uFill>
                <a:latin typeface="Arial"/>
                <a:ea typeface="DejaVu Sans"/>
              </a:rPr>
              <a:t>Function definition:</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def sampleFunction():</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print ‘This is a sample function’</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1" i="1" lang="en-IN" sz="2800" spc="-1" strike="noStrike">
                <a:solidFill>
                  <a:srgbClr val="000000"/>
                </a:solidFill>
                <a:uFill>
                  <a:solidFill>
                    <a:srgbClr val="ffffff"/>
                  </a:solidFill>
                </a:uFill>
                <a:latin typeface="Arial"/>
                <a:ea typeface="DejaVu Sans"/>
              </a:rPr>
              <a:t>Function invocation or calling:</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sampleFunction()</a:t>
            </a:r>
            <a:endParaRPr b="0" lang="en-IN" sz="1800" spc="-1" strike="noStrike">
              <a:solidFill>
                <a:srgbClr val="000000"/>
              </a:solidFill>
              <a:uFill>
                <a:solidFill>
                  <a:srgbClr val="ffffff"/>
                </a:solidFill>
              </a:uFill>
              <a:latin typeface="Arial"/>
            </a:endParaRPr>
          </a:p>
        </p:txBody>
      </p:sp>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Executing python</a:t>
            </a:r>
            <a:endParaRPr b="0" lang="en-IN" sz="1800" spc="-1" strike="noStrike">
              <a:solidFill>
                <a:srgbClr val="000000"/>
              </a:solidFill>
              <a:uFill>
                <a:solidFill>
                  <a:srgbClr val="ffffff"/>
                </a:solidFill>
              </a:uFill>
              <a:latin typeface="Arial"/>
            </a:endParaRPr>
          </a:p>
        </p:txBody>
      </p:sp>
      <p:sp>
        <p:nvSpPr>
          <p:cNvPr id="89" name="CustomShape 2"/>
          <p:cNvSpPr/>
          <p:nvPr/>
        </p:nvSpPr>
        <p:spPr>
          <a:xfrm>
            <a:off x="457200" y="1775160"/>
            <a:ext cx="8228160" cy="4624200"/>
          </a:xfrm>
          <a:prstGeom prst="rect">
            <a:avLst/>
          </a:prstGeom>
          <a:noFill/>
          <a:ln>
            <a:noFill/>
          </a:ln>
        </p:spPr>
        <p:style>
          <a:lnRef idx="0"/>
          <a:fillRef idx="0"/>
          <a:effectRef idx="0"/>
          <a:fontRef idx="minor"/>
        </p:style>
        <p:txBody>
          <a:bodyPr lIns="54720" rIns="90000" tIns="91440" bIns="45000"/>
          <a:p>
            <a:pPr marL="514440" indent="-513000">
              <a:lnSpc>
                <a:spcPct val="100000"/>
              </a:lnSpc>
              <a:buClr>
                <a:srgbClr val="f0ad00"/>
              </a:buClr>
              <a:buSzPct val="80000"/>
              <a:buFont typeface="Arial"/>
              <a:buAutoNum type="arabicPeriod"/>
            </a:pPr>
            <a:r>
              <a:rPr b="0" lang="en-IN" sz="3200" spc="-1" strike="noStrike">
                <a:solidFill>
                  <a:srgbClr val="000000"/>
                </a:solidFill>
                <a:uFill>
                  <a:solidFill>
                    <a:srgbClr val="ffffff"/>
                  </a:solidFill>
                </a:uFill>
                <a:latin typeface="Arial"/>
                <a:ea typeface="DejaVu Sans"/>
              </a:rPr>
              <a:t>Interactive interpreter</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514440" indent="-513000">
              <a:lnSpc>
                <a:spcPct val="100000"/>
              </a:lnSpc>
              <a:buClr>
                <a:srgbClr val="f0ad00"/>
              </a:buClr>
              <a:buSzPct val="80000"/>
              <a:buFont typeface="Arial"/>
              <a:buAutoNum type="arabicPeriod"/>
            </a:pPr>
            <a:r>
              <a:rPr b="0" lang="en-IN" sz="3200" spc="-1" strike="noStrike">
                <a:solidFill>
                  <a:srgbClr val="000000"/>
                </a:solidFill>
                <a:uFill>
                  <a:solidFill>
                    <a:srgbClr val="ffffff"/>
                  </a:solidFill>
                </a:uFill>
                <a:latin typeface="Arial"/>
                <a:ea typeface="DejaVu Sans"/>
              </a:rPr>
              <a:t>Executing python scripts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514440" indent="-513000">
              <a:lnSpc>
                <a:spcPct val="100000"/>
              </a:lnSpc>
              <a:buClr>
                <a:srgbClr val="f0ad00"/>
              </a:buClr>
              <a:buSzPct val="80000"/>
              <a:buFont typeface="Arial"/>
              <a:buAutoNum type="arabicPeriod"/>
            </a:pPr>
            <a:r>
              <a:rPr b="0" lang="en-IN" sz="3200" spc="-1" strike="noStrike">
                <a:solidFill>
                  <a:srgbClr val="000000"/>
                </a:solidFill>
                <a:uFill>
                  <a:solidFill>
                    <a:srgbClr val="ffffff"/>
                  </a:solidFill>
                </a:uFill>
                <a:latin typeface="Arial"/>
                <a:ea typeface="DejaVu Sans"/>
              </a:rPr>
              <a:t>IDE (Pycharm, IDLE)</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FUNCTIONS</a:t>
            </a:r>
            <a:endParaRPr b="0" lang="en-IN" sz="1800" spc="-1" strike="noStrike">
              <a:solidFill>
                <a:srgbClr val="000000"/>
              </a:solidFill>
              <a:uFill>
                <a:solidFill>
                  <a:srgbClr val="ffffff"/>
                </a:solidFill>
              </a:uFill>
              <a:latin typeface="Arial"/>
            </a:endParaRPr>
          </a:p>
        </p:txBody>
      </p:sp>
      <p:sp>
        <p:nvSpPr>
          <p:cNvPr id="201" name="CustomShape 2"/>
          <p:cNvSpPr/>
          <p:nvPr/>
        </p:nvSpPr>
        <p:spPr>
          <a:xfrm>
            <a:off x="457200" y="1340640"/>
            <a:ext cx="8228160" cy="5399280"/>
          </a:xfrm>
          <a:prstGeom prst="rect">
            <a:avLst/>
          </a:prstGeom>
          <a:noFill/>
          <a:ln>
            <a:noFill/>
          </a:ln>
        </p:spPr>
        <p:style>
          <a:lnRef idx="0"/>
          <a:fillRef idx="0"/>
          <a:effectRef idx="0"/>
          <a:fontRef idx="minor"/>
        </p:style>
        <p:txBody>
          <a:bodyPr lIns="54720" rIns="90000" tIns="91440" bIns="45000"/>
          <a:p>
            <a:pPr algn="just">
              <a:lnSpc>
                <a:spcPct val="100000"/>
              </a:lnSpc>
            </a:pPr>
            <a:r>
              <a:rPr b="1" lang="en-IN" sz="2800" spc="-1" strike="noStrike">
                <a:solidFill>
                  <a:srgbClr val="000000"/>
                </a:solidFill>
                <a:uFill>
                  <a:solidFill>
                    <a:srgbClr val="ffffff"/>
                  </a:solidFill>
                </a:uFill>
                <a:latin typeface="Arial"/>
                <a:ea typeface="DejaVu Sans"/>
              </a:rPr>
              <a:t>Returning values to the caller:</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def sum(int a, int b):</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return a+b</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sumof3and5 = sum(3,5)</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print sumof3and5</a:t>
            </a:r>
            <a:endParaRPr b="0" lang="en-IN" sz="1800" spc="-1" strike="noStrike">
              <a:solidFill>
                <a:srgbClr val="000000"/>
              </a:solidFill>
              <a:uFill>
                <a:solidFill>
                  <a:srgbClr val="ffffff"/>
                </a:solidFill>
              </a:uFill>
              <a:latin typeface="Arial"/>
            </a:endParaRPr>
          </a:p>
        </p:txBody>
      </p:sp>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FUNCTIONS</a:t>
            </a:r>
            <a:endParaRPr b="0" lang="en-IN" sz="1800" spc="-1" strike="noStrike">
              <a:solidFill>
                <a:srgbClr val="000000"/>
              </a:solidFill>
              <a:uFill>
                <a:solidFill>
                  <a:srgbClr val="ffffff"/>
                </a:solidFill>
              </a:uFill>
              <a:latin typeface="Arial"/>
            </a:endParaRPr>
          </a:p>
        </p:txBody>
      </p:sp>
      <p:sp>
        <p:nvSpPr>
          <p:cNvPr id="203" name="CustomShape 2"/>
          <p:cNvSpPr/>
          <p:nvPr/>
        </p:nvSpPr>
        <p:spPr>
          <a:xfrm>
            <a:off x="457200" y="1340640"/>
            <a:ext cx="8228160" cy="5399280"/>
          </a:xfrm>
          <a:prstGeom prst="rect">
            <a:avLst/>
          </a:prstGeom>
          <a:noFill/>
          <a:ln>
            <a:noFill/>
          </a:ln>
        </p:spPr>
        <p:style>
          <a:lnRef idx="0"/>
          <a:fillRef idx="0"/>
          <a:effectRef idx="0"/>
          <a:fontRef idx="minor"/>
        </p:style>
        <p:txBody>
          <a:bodyPr lIns="54720" rIns="90000" tIns="91440" bIns="45000"/>
          <a:p>
            <a:pPr>
              <a:lnSpc>
                <a:spcPct val="100000"/>
              </a:lnSpc>
            </a:pPr>
            <a:r>
              <a:rPr b="0" lang="en-IN" sz="2800" spc="-1" strike="noStrike">
                <a:solidFill>
                  <a:srgbClr val="000000"/>
                </a:solidFill>
                <a:uFill>
                  <a:solidFill>
                    <a:srgbClr val="ffffff"/>
                  </a:solidFill>
                </a:uFill>
                <a:latin typeface="Arial"/>
                <a:ea typeface="DejaVu Sans"/>
              </a:rPr>
              <a:t>Python supports following types of formal argument: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Arial"/>
                <a:ea typeface="DejaVu Sans"/>
              </a:rPr>
              <a:t>1) Positional argument (Required argument).</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Arial"/>
                <a:ea typeface="DejaVu Sans"/>
              </a:rPr>
              <a:t>2) Default argument.</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Arial"/>
                <a:ea typeface="DejaVu Sans"/>
              </a:rPr>
              <a:t>3) Keyword argument (Named argument)</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Tree>
  </p:cSld>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Anonymous Functions</a:t>
            </a:r>
            <a:endParaRPr b="0" lang="en-IN" sz="1800" spc="-1" strike="noStrike">
              <a:solidFill>
                <a:srgbClr val="000000"/>
              </a:solidFill>
              <a:uFill>
                <a:solidFill>
                  <a:srgbClr val="ffffff"/>
                </a:solidFill>
              </a:uFill>
              <a:latin typeface="Arial"/>
            </a:endParaRPr>
          </a:p>
        </p:txBody>
      </p:sp>
      <p:sp>
        <p:nvSpPr>
          <p:cNvPr id="205" name="CustomShape 2"/>
          <p:cNvSpPr/>
          <p:nvPr/>
        </p:nvSpPr>
        <p:spPr>
          <a:xfrm>
            <a:off x="457200" y="1340640"/>
            <a:ext cx="8228160" cy="5399280"/>
          </a:xfrm>
          <a:prstGeom prst="rect">
            <a:avLst/>
          </a:prstGeom>
          <a:noFill/>
          <a:ln>
            <a:noFill/>
          </a:ln>
        </p:spPr>
        <p:style>
          <a:lnRef idx="0"/>
          <a:fillRef idx="0"/>
          <a:effectRef idx="0"/>
          <a:fontRef idx="minor"/>
        </p:style>
        <p:txBody>
          <a:bodyPr lIns="54720" rIns="90000" tIns="91440" bIns="45000"/>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Anonymous Functions are the functions that are not bond to name.</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Anonymous Functions are created by using a keyword "lambda".</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Lambda takes any number of arguments and returns an evaluated expression.</a:t>
            </a:r>
            <a:endParaRPr b="0" lang="en-IN" sz="1800" spc="-1" strike="noStrike">
              <a:solidFill>
                <a:srgbClr val="000000"/>
              </a:solidFill>
              <a:uFill>
                <a:solidFill>
                  <a:srgbClr val="ffffff"/>
                </a:solidFill>
              </a:uFill>
              <a:latin typeface="Arial"/>
            </a:endParaRPr>
          </a:p>
          <a:p>
            <a:pPr marL="438840" indent="-318600">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This is useful only for functions involving simple logic.</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2800" spc="-1" strike="noStrike">
                <a:solidFill>
                  <a:srgbClr val="000000"/>
                </a:solidFill>
                <a:uFill>
                  <a:solidFill>
                    <a:srgbClr val="ffffff"/>
                  </a:solidFill>
                </a:uFill>
                <a:latin typeface="Arial"/>
                <a:ea typeface="DejaVu Sans"/>
              </a:rPr>
              <a:t>Syntax</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ea typeface="DejaVu Sans"/>
              </a:rPr>
              <a:t>lambda arg1,arg2,arg3,…,argN :expression</a:t>
            </a:r>
            <a:endParaRPr b="0" lang="en-IN" sz="1800" spc="-1" strike="noStrike">
              <a:solidFill>
                <a:srgbClr val="000000"/>
              </a:solidFill>
              <a:uFill>
                <a:solidFill>
                  <a:srgbClr val="ffffff"/>
                </a:solidFill>
              </a:uFill>
              <a:latin typeface="Arial"/>
            </a:endParaRPr>
          </a:p>
        </p:txBody>
      </p:sp>
    </p:spTree>
  </p:cSld>
  <p:timing>
    <p:tnLst>
      <p:par>
        <p:cTn id="123" dur="indefinite" restart="never" nodeType="tmRoot">
          <p:childTnLst>
            <p:seq>
              <p:cTn id="124"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Anonymous Functions</a:t>
            </a:r>
            <a:endParaRPr b="0" lang="en-IN" sz="1800" spc="-1" strike="noStrike">
              <a:solidFill>
                <a:srgbClr val="000000"/>
              </a:solidFill>
              <a:uFill>
                <a:solidFill>
                  <a:srgbClr val="ffffff"/>
                </a:solidFill>
              </a:uFill>
              <a:latin typeface="Arial"/>
            </a:endParaRPr>
          </a:p>
        </p:txBody>
      </p:sp>
      <p:sp>
        <p:nvSpPr>
          <p:cNvPr id="207" name="CustomShape 2"/>
          <p:cNvSpPr/>
          <p:nvPr/>
        </p:nvSpPr>
        <p:spPr>
          <a:xfrm>
            <a:off x="457200" y="1340640"/>
            <a:ext cx="8228160" cy="5399280"/>
          </a:xfrm>
          <a:prstGeom prst="rect">
            <a:avLst/>
          </a:prstGeom>
          <a:noFill/>
          <a:ln>
            <a:noFill/>
          </a:ln>
        </p:spPr>
        <p:style>
          <a:lnRef idx="0"/>
          <a:fillRef idx="0"/>
          <a:effectRef idx="0"/>
          <a:fontRef idx="minor"/>
        </p:style>
        <p:txBody>
          <a:bodyPr lIns="54720" rIns="90000" tIns="91440" bIns="45000"/>
          <a:p>
            <a:pPr>
              <a:lnSpc>
                <a:spcPct val="100000"/>
              </a:lnSpc>
            </a:pPr>
            <a:r>
              <a:rPr b="1" lang="en-IN" sz="3600" spc="-1" strike="noStrike">
                <a:solidFill>
                  <a:srgbClr val="000000"/>
                </a:solidFill>
                <a:uFill>
                  <a:solidFill>
                    <a:srgbClr val="ffffff"/>
                  </a:solidFill>
                </a:uFill>
                <a:latin typeface="Arial"/>
                <a:ea typeface="DejaVu Sans"/>
              </a:rPr>
              <a:t>Example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3600" spc="-1" strike="noStrike">
                <a:solidFill>
                  <a:srgbClr val="000000"/>
                </a:solidFill>
                <a:uFill>
                  <a:solidFill>
                    <a:srgbClr val="ffffff"/>
                  </a:solidFill>
                </a:uFill>
                <a:latin typeface="Arial"/>
                <a:ea typeface="DejaVu Sans"/>
              </a:rPr>
              <a:t>sumFun = lambda x, y: x+y</a:t>
            </a:r>
            <a:endParaRPr b="0" lang="en-IN" sz="1800" spc="-1" strike="noStrike">
              <a:solidFill>
                <a:srgbClr val="000000"/>
              </a:solidFill>
              <a:uFill>
                <a:solidFill>
                  <a:srgbClr val="ffffff"/>
                </a:solidFill>
              </a:uFill>
              <a:latin typeface="Arial"/>
            </a:endParaRPr>
          </a:p>
          <a:p>
            <a:pPr>
              <a:lnSpc>
                <a:spcPct val="100000"/>
              </a:lnSpc>
            </a:pPr>
            <a:r>
              <a:rPr b="0" lang="en-IN" sz="3600" spc="-1" strike="noStrike">
                <a:solidFill>
                  <a:srgbClr val="000000"/>
                </a:solidFill>
                <a:uFill>
                  <a:solidFill>
                    <a:srgbClr val="ffffff"/>
                  </a:solidFill>
                </a:uFill>
                <a:latin typeface="Arial"/>
                <a:ea typeface="DejaVu Sans"/>
              </a:rPr>
              <a:t>print ”sum of 3 and 5 is “, sumFun(3,5)</a:t>
            </a:r>
            <a:endParaRPr b="0" lang="en-IN" sz="1800" spc="-1" strike="noStrike">
              <a:solidFill>
                <a:srgbClr val="000000"/>
              </a:solidFill>
              <a:uFill>
                <a:solidFill>
                  <a:srgbClr val="ffffff"/>
                </a:solidFill>
              </a:uFill>
              <a:latin typeface="Arial"/>
            </a:endParaRPr>
          </a:p>
        </p:txBody>
      </p:sp>
    </p:spTree>
  </p:cSld>
  <p:timing>
    <p:tnLst>
      <p:par>
        <p:cTn id="125" dur="indefinite" restart="never" nodeType="tmRoot">
          <p:childTnLst>
            <p:seq>
              <p:cTn id="126"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MODULES</a:t>
            </a:r>
            <a:endParaRPr b="0" lang="en-IN" sz="1800" spc="-1" strike="noStrike">
              <a:solidFill>
                <a:srgbClr val="000000"/>
              </a:solidFill>
              <a:uFill>
                <a:solidFill>
                  <a:srgbClr val="ffffff"/>
                </a:solidFill>
              </a:uFill>
              <a:latin typeface="Arial"/>
            </a:endParaRPr>
          </a:p>
        </p:txBody>
      </p:sp>
      <p:sp>
        <p:nvSpPr>
          <p:cNvPr id="209" name="CustomShape 2"/>
          <p:cNvSpPr/>
          <p:nvPr/>
        </p:nvSpPr>
        <p:spPr>
          <a:xfrm>
            <a:off x="395640" y="1556640"/>
            <a:ext cx="8228160" cy="4967280"/>
          </a:xfrm>
          <a:prstGeom prst="rect">
            <a:avLst/>
          </a:prstGeom>
          <a:noFill/>
          <a:ln>
            <a:noFill/>
          </a:ln>
        </p:spPr>
        <p:style>
          <a:lnRef idx="0"/>
          <a:fillRef idx="0"/>
          <a:effectRef idx="0"/>
          <a:fontRef idx="minor"/>
        </p:style>
        <p:txBody>
          <a:bodyPr lIns="54720" rIns="90000" tIns="91440" bIns="45000"/>
          <a:p>
            <a:pPr marL="438840" indent="-318600" algn="just">
              <a:lnSpc>
                <a:spcPct val="100000"/>
              </a:lnSpc>
              <a:buClr>
                <a:srgbClr val="f0ad00"/>
              </a:buClr>
              <a:buSzPct val="80000"/>
              <a:buFont typeface="Wingdings 2" charset="2"/>
              <a:buChar char=""/>
            </a:pPr>
            <a:r>
              <a:rPr b="0" lang="en-IN" sz="2400" spc="-1" strike="noStrike">
                <a:solidFill>
                  <a:srgbClr val="000000"/>
                </a:solidFill>
                <a:uFill>
                  <a:solidFill>
                    <a:srgbClr val="ffffff"/>
                  </a:solidFill>
                </a:uFill>
                <a:latin typeface="Arial"/>
                <a:ea typeface="DejaVu Sans"/>
              </a:rPr>
              <a:t>Modules are used to categorize code in Python into smaller part.</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400" spc="-1" strike="noStrike">
                <a:solidFill>
                  <a:srgbClr val="000000"/>
                </a:solidFill>
                <a:uFill>
                  <a:solidFill>
                    <a:srgbClr val="ffffff"/>
                  </a:solidFill>
                </a:uFill>
                <a:latin typeface="Arial"/>
                <a:ea typeface="DejaVu Sans"/>
              </a:rPr>
              <a:t>A module is simply a file, where classes, functions and variables are defined.</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400" spc="-1" strike="noStrike">
                <a:solidFill>
                  <a:srgbClr val="000000"/>
                </a:solidFill>
                <a:uFill>
                  <a:solidFill>
                    <a:srgbClr val="ffffff"/>
                  </a:solidFill>
                </a:uFill>
                <a:latin typeface="Arial"/>
                <a:ea typeface="DejaVu Sans"/>
              </a:rPr>
              <a:t>Grouping similar code into a single file makes it easy to access.</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400" spc="-1" strike="noStrike">
                <a:solidFill>
                  <a:srgbClr val="000000"/>
                </a:solidFill>
                <a:uFill>
                  <a:solidFill>
                    <a:srgbClr val="ffffff"/>
                  </a:solidFill>
                </a:uFill>
                <a:latin typeface="Arial"/>
                <a:ea typeface="DejaVu Sans"/>
              </a:rPr>
              <a:t>Advantages:</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ea typeface="DejaVu Sans"/>
              </a:rPr>
              <a:t>	</a:t>
            </a:r>
            <a:r>
              <a:rPr b="1" lang="en-IN" sz="2400" spc="-1" strike="noStrike">
                <a:solidFill>
                  <a:srgbClr val="000000"/>
                </a:solidFill>
                <a:uFill>
                  <a:solidFill>
                    <a:srgbClr val="ffffff"/>
                  </a:solidFill>
                </a:uFill>
                <a:latin typeface="Arial"/>
                <a:ea typeface="DejaVu Sans"/>
              </a:rPr>
              <a:t>1) Reusability:</a:t>
            </a:r>
            <a:r>
              <a:rPr b="0" lang="en-IN" sz="2400" spc="-1" strike="noStrike">
                <a:solidFill>
                  <a:srgbClr val="000000"/>
                </a:solidFill>
                <a:uFill>
                  <a:solidFill>
                    <a:srgbClr val="ffffff"/>
                  </a:solidFill>
                </a:uFill>
                <a:latin typeface="Arial"/>
                <a:ea typeface="DejaVu Sans"/>
              </a:rPr>
              <a:t> Module can be used in some other python code. Hence it provides the facility of code reusability.</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ea typeface="DejaVu Sans"/>
              </a:rPr>
              <a:t>	</a:t>
            </a:r>
            <a:r>
              <a:rPr b="1" lang="en-IN" sz="2400" spc="-1" strike="noStrike">
                <a:solidFill>
                  <a:srgbClr val="000000"/>
                </a:solidFill>
                <a:uFill>
                  <a:solidFill>
                    <a:srgbClr val="ffffff"/>
                  </a:solidFill>
                </a:uFill>
                <a:latin typeface="Arial"/>
                <a:ea typeface="DejaVu Sans"/>
              </a:rPr>
              <a:t>2) Categorization:</a:t>
            </a:r>
            <a:r>
              <a:rPr b="0" lang="en-IN" sz="2400" spc="-1" strike="noStrike">
                <a:solidFill>
                  <a:srgbClr val="000000"/>
                </a:solidFill>
                <a:uFill>
                  <a:solidFill>
                    <a:srgbClr val="ffffff"/>
                  </a:solidFill>
                </a:uFill>
                <a:latin typeface="Arial"/>
                <a:ea typeface="DejaVu Sans"/>
              </a:rPr>
              <a:t> Similar type of attributes can be placed in one module.</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Tree>
  </p:cSld>
  <p:timing>
    <p:tnLst>
      <p:par>
        <p:cTn id="127" dur="indefinite" restart="never" nodeType="tmRoot">
          <p:childTnLst>
            <p:seq>
              <p:cTn id="128"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IMPORTING MODULES</a:t>
            </a:r>
            <a:endParaRPr b="0" lang="en-IN" sz="1800" spc="-1" strike="noStrike">
              <a:solidFill>
                <a:srgbClr val="000000"/>
              </a:solidFill>
              <a:uFill>
                <a:solidFill>
                  <a:srgbClr val="ffffff"/>
                </a:solidFill>
              </a:uFill>
              <a:latin typeface="Arial"/>
            </a:endParaRPr>
          </a:p>
        </p:txBody>
      </p:sp>
      <p:sp>
        <p:nvSpPr>
          <p:cNvPr id="211" name="CustomShape 2"/>
          <p:cNvSpPr/>
          <p:nvPr/>
        </p:nvSpPr>
        <p:spPr>
          <a:xfrm>
            <a:off x="467640" y="1455120"/>
            <a:ext cx="8228160" cy="4132800"/>
          </a:xfrm>
          <a:prstGeom prst="rect">
            <a:avLst/>
          </a:prstGeom>
          <a:noFill/>
          <a:ln>
            <a:noFill/>
          </a:ln>
        </p:spPr>
        <p:style>
          <a:lnRef idx="0"/>
          <a:fillRef idx="0"/>
          <a:effectRef idx="0"/>
          <a:fontRef idx="minor"/>
        </p:style>
        <p:txBody>
          <a:bodyPr lIns="54720" rIns="90000" tIns="91440" bIns="45000"/>
          <a:p>
            <a:pPr algn="just">
              <a:lnSpc>
                <a:spcPct val="100000"/>
              </a:lnSpc>
            </a:pPr>
            <a:r>
              <a:rPr b="0" lang="en-IN" sz="2400" spc="-1" strike="noStrike">
                <a:solidFill>
                  <a:srgbClr val="000000"/>
                </a:solidFill>
                <a:uFill>
                  <a:solidFill>
                    <a:srgbClr val="ffffff"/>
                  </a:solidFill>
                </a:uFill>
                <a:latin typeface="Arial"/>
                <a:ea typeface="DejaVu Sans"/>
              </a:rPr>
              <a:t>import &lt;file_name1, file_name2, …, file_nameN&gt;</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ea typeface="DejaVu Sans"/>
              </a:rPr>
              <a:t>myModule.py</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def fun(name):</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print ‘Hii ’,name</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ea typeface="DejaVu Sans"/>
              </a:rPr>
              <a:t>main.py</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import myModule</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myModule.fun(‘Arun’)</a:t>
            </a:r>
            <a:endParaRPr b="0" lang="en-IN" sz="1800" spc="-1" strike="noStrike">
              <a:solidFill>
                <a:srgbClr val="000000"/>
              </a:solidFill>
              <a:uFill>
                <a:solidFill>
                  <a:srgbClr val="ffffff"/>
                </a:solidFill>
              </a:uFill>
              <a:latin typeface="Arial"/>
            </a:endParaRPr>
          </a:p>
        </p:txBody>
      </p:sp>
    </p:spTree>
  </p:cSld>
  <p:timing>
    <p:tnLst>
      <p:par>
        <p:cTn id="129" dur="indefinite" restart="never" nodeType="tmRoot">
          <p:childTnLst>
            <p:seq>
              <p:cTn id="130"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IMPORTING SPECIFIC ATTRIBUTES IN A MODULE</a:t>
            </a:r>
            <a:endParaRPr b="0" lang="en-IN" sz="1800" spc="-1" strike="noStrike">
              <a:solidFill>
                <a:srgbClr val="000000"/>
              </a:solidFill>
              <a:uFill>
                <a:solidFill>
                  <a:srgbClr val="ffffff"/>
                </a:solidFill>
              </a:uFill>
              <a:latin typeface="Arial"/>
            </a:endParaRPr>
          </a:p>
        </p:txBody>
      </p:sp>
      <p:sp>
        <p:nvSpPr>
          <p:cNvPr id="213" name="CustomShape 2"/>
          <p:cNvSpPr/>
          <p:nvPr/>
        </p:nvSpPr>
        <p:spPr>
          <a:xfrm>
            <a:off x="467640" y="1484640"/>
            <a:ext cx="8228160" cy="5255280"/>
          </a:xfrm>
          <a:prstGeom prst="rect">
            <a:avLst/>
          </a:prstGeom>
          <a:noFill/>
          <a:ln>
            <a:noFill/>
          </a:ln>
        </p:spPr>
        <p:style>
          <a:lnRef idx="0"/>
          <a:fillRef idx="0"/>
          <a:effectRef idx="0"/>
          <a:fontRef idx="minor"/>
        </p:style>
        <p:txBody>
          <a:bodyPr lIns="54720" rIns="90000" tIns="91440" bIns="45000"/>
          <a:p>
            <a:pPr algn="just">
              <a:lnSpc>
                <a:spcPct val="100000"/>
              </a:lnSpc>
            </a:pPr>
            <a:r>
              <a:rPr b="0" lang="en-IN" sz="2400" spc="-1" strike="noStrike">
                <a:solidFill>
                  <a:srgbClr val="000000"/>
                </a:solidFill>
                <a:uFill>
                  <a:solidFill>
                    <a:srgbClr val="ffffff"/>
                  </a:solidFill>
                </a:uFill>
                <a:latin typeface="Arial"/>
                <a:ea typeface="DejaVu Sans"/>
              </a:rPr>
              <a:t>from module import &lt;attr1, attr2, …, attrN&gt;</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ea typeface="DejaVu Sans"/>
              </a:rPr>
              <a:t>area.py</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def circle(r):</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print 3.14*r*r</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def rectangle(l,b):</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print l*b</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def square(a)</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print a*a</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ea typeface="DejaVu Sans"/>
              </a:rPr>
              <a:t>main.py</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from area import circle,square</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circle(10)</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square(5)</a:t>
            </a:r>
            <a:endParaRPr b="0" lang="en-IN" sz="1800" spc="-1" strike="noStrike">
              <a:solidFill>
                <a:srgbClr val="000000"/>
              </a:solidFill>
              <a:uFill>
                <a:solidFill>
                  <a:srgbClr val="ffffff"/>
                </a:solidFill>
              </a:uFill>
              <a:latin typeface="Arial"/>
            </a:endParaRPr>
          </a:p>
        </p:txBody>
      </p:sp>
    </p:spTree>
  </p:cSld>
  <p:timing>
    <p:tnLst>
      <p:par>
        <p:cTn id="131" dur="indefinite" restart="never" nodeType="tmRoot">
          <p:childTnLst>
            <p:seq>
              <p:cTn id="132"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IMPORTING ALL ATTRIBUTES IN A MODULE</a:t>
            </a:r>
            <a:endParaRPr b="0" lang="en-IN" sz="1800" spc="-1" strike="noStrike">
              <a:solidFill>
                <a:srgbClr val="000000"/>
              </a:solidFill>
              <a:uFill>
                <a:solidFill>
                  <a:srgbClr val="ffffff"/>
                </a:solidFill>
              </a:uFill>
              <a:latin typeface="Arial"/>
            </a:endParaRPr>
          </a:p>
        </p:txBody>
      </p:sp>
      <p:sp>
        <p:nvSpPr>
          <p:cNvPr id="215" name="CustomShape 2"/>
          <p:cNvSpPr/>
          <p:nvPr/>
        </p:nvSpPr>
        <p:spPr>
          <a:xfrm>
            <a:off x="467640" y="1412640"/>
            <a:ext cx="8228160" cy="5327280"/>
          </a:xfrm>
          <a:prstGeom prst="rect">
            <a:avLst/>
          </a:prstGeom>
          <a:noFill/>
          <a:ln>
            <a:noFill/>
          </a:ln>
        </p:spPr>
        <p:style>
          <a:lnRef idx="0"/>
          <a:fillRef idx="0"/>
          <a:effectRef idx="0"/>
          <a:fontRef idx="minor"/>
        </p:style>
        <p:txBody>
          <a:bodyPr lIns="54720" rIns="90000" tIns="91440" bIns="45000"/>
          <a:p>
            <a:pPr algn="just">
              <a:lnSpc>
                <a:spcPct val="100000"/>
              </a:lnSpc>
            </a:pPr>
            <a:r>
              <a:rPr b="0" lang="en-IN" sz="2400" spc="-1" strike="noStrike">
                <a:solidFill>
                  <a:srgbClr val="000000"/>
                </a:solidFill>
                <a:uFill>
                  <a:solidFill>
                    <a:srgbClr val="ffffff"/>
                  </a:solidFill>
                </a:uFill>
                <a:latin typeface="Arial"/>
                <a:ea typeface="DejaVu Sans"/>
              </a:rPr>
              <a:t>from module import *</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ea typeface="DejaVu Sans"/>
              </a:rPr>
              <a:t>area.py</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def circle(r):</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print 3.14*r*r</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def rectangle(l,b):</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print l*b</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def square(a)</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print a*a</a:t>
            </a:r>
            <a:endParaRPr b="0" lang="en-IN" sz="1800" spc="-1" strike="noStrike">
              <a:solidFill>
                <a:srgbClr val="000000"/>
              </a:solidFill>
              <a:uFill>
                <a:solidFill>
                  <a:srgbClr val="ffffff"/>
                </a:solidFill>
              </a:uFill>
              <a:latin typeface="Arial"/>
            </a:endParaRPr>
          </a:p>
          <a:p>
            <a:pPr algn="just">
              <a:lnSpc>
                <a:spcPct val="100000"/>
              </a:lnSpc>
            </a:pPr>
            <a:r>
              <a:rPr b="1" lang="en-IN" sz="2000" spc="-1" strike="noStrike">
                <a:solidFill>
                  <a:srgbClr val="000000"/>
                </a:solidFill>
                <a:uFill>
                  <a:solidFill>
                    <a:srgbClr val="ffffff"/>
                  </a:solidFill>
                </a:uFill>
                <a:latin typeface="Arial"/>
                <a:ea typeface="DejaVu Sans"/>
              </a:rPr>
              <a:t>main.py</a:t>
            </a:r>
            <a:endParaRPr b="0" lang="en-IN" sz="1800" spc="-1" strike="noStrike">
              <a:solidFill>
                <a:srgbClr val="000000"/>
              </a:solidFill>
              <a:uFill>
                <a:solidFill>
                  <a:srgbClr val="ffffff"/>
                </a:solidFill>
              </a:uFill>
              <a:latin typeface="Arial"/>
            </a:endParaRPr>
          </a:p>
          <a:p>
            <a:pPr algn="just">
              <a:lnSpc>
                <a:spcPct val="100000"/>
              </a:lnSpc>
            </a:pPr>
            <a:r>
              <a:rPr b="0" lang="en-IN" sz="2000" spc="-1" strike="noStrike">
                <a:solidFill>
                  <a:srgbClr val="000000"/>
                </a:solidFill>
                <a:uFill>
                  <a:solidFill>
                    <a:srgbClr val="ffffff"/>
                  </a:solidFill>
                </a:uFill>
                <a:latin typeface="Arial"/>
                <a:ea typeface="DejaVu Sans"/>
              </a:rPr>
              <a:t>from area import *</a:t>
            </a:r>
            <a:endParaRPr b="0" lang="en-IN" sz="1800" spc="-1" strike="noStrike">
              <a:solidFill>
                <a:srgbClr val="000000"/>
              </a:solidFill>
              <a:uFill>
                <a:solidFill>
                  <a:srgbClr val="ffffff"/>
                </a:solidFill>
              </a:uFill>
              <a:latin typeface="Arial"/>
            </a:endParaRPr>
          </a:p>
          <a:p>
            <a:pPr algn="just">
              <a:lnSpc>
                <a:spcPct val="100000"/>
              </a:lnSpc>
            </a:pPr>
            <a:r>
              <a:rPr b="0" lang="en-IN" sz="2000" spc="-1" strike="noStrike">
                <a:solidFill>
                  <a:srgbClr val="000000"/>
                </a:solidFill>
                <a:uFill>
                  <a:solidFill>
                    <a:srgbClr val="ffffff"/>
                  </a:solidFill>
                </a:uFill>
                <a:latin typeface="Arial"/>
                <a:ea typeface="DejaVu Sans"/>
              </a:rPr>
              <a:t>circle(10)</a:t>
            </a:r>
            <a:endParaRPr b="0" lang="en-IN" sz="1800" spc="-1" strike="noStrike">
              <a:solidFill>
                <a:srgbClr val="000000"/>
              </a:solidFill>
              <a:uFill>
                <a:solidFill>
                  <a:srgbClr val="ffffff"/>
                </a:solidFill>
              </a:uFill>
              <a:latin typeface="Arial"/>
            </a:endParaRPr>
          </a:p>
          <a:p>
            <a:pPr algn="just">
              <a:lnSpc>
                <a:spcPct val="100000"/>
              </a:lnSpc>
            </a:pPr>
            <a:r>
              <a:rPr b="0" lang="en-IN" sz="2000" spc="-1" strike="noStrike">
                <a:solidFill>
                  <a:srgbClr val="000000"/>
                </a:solidFill>
                <a:uFill>
                  <a:solidFill>
                    <a:srgbClr val="ffffff"/>
                  </a:solidFill>
                </a:uFill>
                <a:latin typeface="Arial"/>
                <a:ea typeface="DejaVu Sans"/>
              </a:rPr>
              <a:t>square(5)</a:t>
            </a:r>
            <a:endParaRPr b="0" lang="en-IN" sz="1800" spc="-1" strike="noStrike">
              <a:solidFill>
                <a:srgbClr val="000000"/>
              </a:solidFill>
              <a:uFill>
                <a:solidFill>
                  <a:srgbClr val="ffffff"/>
                </a:solidFill>
              </a:uFill>
              <a:latin typeface="Arial"/>
            </a:endParaRPr>
          </a:p>
          <a:p>
            <a:pPr algn="just">
              <a:lnSpc>
                <a:spcPct val="100000"/>
              </a:lnSpc>
            </a:pPr>
            <a:r>
              <a:rPr b="0" lang="en-IN" sz="2000" spc="-1" strike="noStrike">
                <a:solidFill>
                  <a:srgbClr val="000000"/>
                </a:solidFill>
                <a:uFill>
                  <a:solidFill>
                    <a:srgbClr val="ffffff"/>
                  </a:solidFill>
                </a:uFill>
                <a:latin typeface="Arial"/>
                <a:ea typeface="DejaVu Sans"/>
              </a:rPr>
              <a:t>rectangle(2,3)</a:t>
            </a:r>
            <a:endParaRPr b="0" lang="en-IN" sz="1800" spc="-1" strike="noStrike">
              <a:solidFill>
                <a:srgbClr val="000000"/>
              </a:solidFill>
              <a:uFill>
                <a:solidFill>
                  <a:srgbClr val="ffffff"/>
                </a:solidFill>
              </a:uFill>
              <a:latin typeface="Arial"/>
            </a:endParaRPr>
          </a:p>
        </p:txBody>
      </p:sp>
    </p:spTree>
  </p:cSld>
  <p:timing>
    <p:tnLst>
      <p:par>
        <p:cTn id="133" dur="indefinite" restart="never" nodeType="tmRoot">
          <p:childTnLst>
            <p:seq>
              <p:cTn id="134"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BUILT IN MODULES</a:t>
            </a:r>
            <a:endParaRPr b="0" lang="en-IN" sz="1800" spc="-1" strike="noStrike">
              <a:solidFill>
                <a:srgbClr val="000000"/>
              </a:solidFill>
              <a:uFill>
                <a:solidFill>
                  <a:srgbClr val="ffffff"/>
                </a:solidFill>
              </a:uFill>
              <a:latin typeface="Arial"/>
            </a:endParaRPr>
          </a:p>
        </p:txBody>
      </p:sp>
      <p:sp>
        <p:nvSpPr>
          <p:cNvPr id="217" name="CustomShape 2"/>
          <p:cNvSpPr/>
          <p:nvPr/>
        </p:nvSpPr>
        <p:spPr>
          <a:xfrm>
            <a:off x="467640" y="1412640"/>
            <a:ext cx="8228160" cy="5327280"/>
          </a:xfrm>
          <a:prstGeom prst="rect">
            <a:avLst/>
          </a:prstGeom>
          <a:noFill/>
          <a:ln>
            <a:noFill/>
          </a:ln>
        </p:spPr>
        <p:style>
          <a:lnRef idx="0"/>
          <a:fillRef idx="0"/>
          <a:effectRef idx="0"/>
          <a:fontRef idx="minor"/>
        </p:style>
        <p:txBody>
          <a:bodyPr lIns="54720" rIns="90000" tIns="91440" bIns="45000"/>
          <a:p>
            <a:pPr marL="514440" indent="-513000" algn="just">
              <a:lnSpc>
                <a:spcPct val="100000"/>
              </a:lnSpc>
              <a:buClr>
                <a:srgbClr val="f0ad00"/>
              </a:buClr>
              <a:buSzPct val="80000"/>
              <a:buFont typeface="Wingdings 2" charset="2"/>
              <a:buAutoNum type="arabicParenR"/>
            </a:pPr>
            <a:r>
              <a:rPr b="0" lang="en-IN" sz="2800" spc="-1" strike="noStrike">
                <a:solidFill>
                  <a:srgbClr val="000000"/>
                </a:solidFill>
                <a:uFill>
                  <a:solidFill>
                    <a:srgbClr val="ffffff"/>
                  </a:solidFill>
                </a:uFill>
                <a:latin typeface="Arial"/>
                <a:ea typeface="DejaVu Sans"/>
              </a:rPr>
              <a:t>math</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u="sng">
                <a:solidFill>
                  <a:srgbClr val="0000ff"/>
                </a:solidFill>
                <a:uFill>
                  <a:solidFill>
                    <a:srgbClr val="ffffff"/>
                  </a:solidFill>
                </a:uFill>
                <a:latin typeface="Arial"/>
                <a:ea typeface="DejaVu Sans"/>
                <a:hlinkClick r:id="rId1"/>
              </a:rPr>
              <a:t>https</a:t>
            </a:r>
            <a:r>
              <a:rPr b="0" lang="en-IN" sz="2800" spc="-1" strike="noStrike" u="sng">
                <a:solidFill>
                  <a:srgbClr val="0000ff"/>
                </a:solidFill>
                <a:uFill>
                  <a:solidFill>
                    <a:srgbClr val="ffffff"/>
                  </a:solidFill>
                </a:uFill>
                <a:latin typeface="Arial"/>
                <a:ea typeface="DejaVu Sans"/>
                <a:hlinkClick r:id="rId2"/>
              </a:rPr>
              <a:t>://</a:t>
            </a:r>
            <a:r>
              <a:rPr b="0" lang="en-IN" sz="2800" spc="-1" strike="noStrike" u="sng">
                <a:solidFill>
                  <a:srgbClr val="0000ff"/>
                </a:solidFill>
                <a:uFill>
                  <a:solidFill>
                    <a:srgbClr val="ffffff"/>
                  </a:solidFill>
                </a:uFill>
                <a:latin typeface="Arial"/>
                <a:ea typeface="DejaVu Sans"/>
                <a:hlinkClick r:id="rId3"/>
              </a:rPr>
              <a:t>docs.python.org/2/library/math.html</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2) random</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random()</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randint(x,y)</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Tree>
  </p:cSld>
  <p:timing>
    <p:tnLst>
      <p:par>
        <p:cTn id="135" dur="indefinite" restart="never" nodeType="tmRoot">
          <p:childTnLst>
            <p:seq>
              <p:cTn id="136"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PACKAGES</a:t>
            </a:r>
            <a:endParaRPr b="0" lang="en-IN" sz="1800" spc="-1" strike="noStrike">
              <a:solidFill>
                <a:srgbClr val="000000"/>
              </a:solidFill>
              <a:uFill>
                <a:solidFill>
                  <a:srgbClr val="ffffff"/>
                </a:solidFill>
              </a:uFill>
              <a:latin typeface="Arial"/>
            </a:endParaRPr>
          </a:p>
        </p:txBody>
      </p:sp>
      <p:sp>
        <p:nvSpPr>
          <p:cNvPr id="219" name="CustomShape 2"/>
          <p:cNvSpPr/>
          <p:nvPr/>
        </p:nvSpPr>
        <p:spPr>
          <a:xfrm>
            <a:off x="467640" y="1412640"/>
            <a:ext cx="8228160" cy="5327280"/>
          </a:xfrm>
          <a:prstGeom prst="rect">
            <a:avLst/>
          </a:prstGeom>
          <a:noFill/>
          <a:ln>
            <a:noFill/>
          </a:ln>
        </p:spPr>
        <p:style>
          <a:lnRef idx="0"/>
          <a:fillRef idx="0"/>
          <a:effectRef idx="0"/>
          <a:fontRef idx="minor"/>
        </p:style>
        <p:txBody>
          <a:bodyPr lIns="54720" rIns="90000" tIns="91440" bIns="45000"/>
          <a:p>
            <a:pPr marL="438840" indent="-318600" algn="just">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A Package is simply a collection of similar modules, sub-packages etc..</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Create a directory</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Place all the modules in the directory</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Create __init__.py</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Import package and use the attributes</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Tree>
  </p:cSld>
  <p:timing>
    <p:tnLst>
      <p:par>
        <p:cTn id="137" dur="indefinite" restart="never" nodeType="tmRoot">
          <p:childTnLst>
            <p:seq>
              <p:cTn id="13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HELLO WORLD PROGRAM</a:t>
            </a:r>
            <a:endParaRPr b="0" lang="en-IN" sz="1800" spc="-1" strike="noStrike">
              <a:solidFill>
                <a:srgbClr val="000000"/>
              </a:solidFill>
              <a:uFill>
                <a:solidFill>
                  <a:srgbClr val="ffffff"/>
                </a:solidFill>
              </a:uFill>
              <a:latin typeface="Arial"/>
            </a:endParaRPr>
          </a:p>
        </p:txBody>
      </p:sp>
      <p:sp>
        <p:nvSpPr>
          <p:cNvPr id="91" name="CustomShape 2"/>
          <p:cNvSpPr/>
          <p:nvPr/>
        </p:nvSpPr>
        <p:spPr>
          <a:xfrm>
            <a:off x="457200" y="1775160"/>
            <a:ext cx="8228160" cy="4624200"/>
          </a:xfrm>
          <a:prstGeom prst="rect">
            <a:avLst/>
          </a:prstGeom>
          <a:noFill/>
          <a:ln>
            <a:noFill/>
          </a:ln>
        </p:spPr>
        <p:style>
          <a:lnRef idx="0"/>
          <a:fillRef idx="0"/>
          <a:effectRef idx="0"/>
          <a:fontRef idx="minor"/>
        </p:style>
        <p:txBody>
          <a:bodyPr lIns="54720" rIns="90000" tIns="91440" bIns="45000" anchor="ctr"/>
          <a:p>
            <a:pPr algn="ctr">
              <a:lnSpc>
                <a:spcPct val="100000"/>
              </a:lnSpc>
            </a:pPr>
            <a:r>
              <a:rPr b="0" lang="en-IN" sz="3200" spc="-1" strike="noStrike">
                <a:solidFill>
                  <a:srgbClr val="000000"/>
                </a:solidFill>
                <a:uFill>
                  <a:solidFill>
                    <a:srgbClr val="ffffff"/>
                  </a:solidFill>
                </a:uFill>
                <a:latin typeface="Arial"/>
                <a:ea typeface="DejaVu Sans"/>
              </a:rPr>
              <a:t>print ‘Hello World’</a:t>
            </a: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OBJECT ORIENTED PROGRAMMING</a:t>
            </a:r>
            <a:endParaRPr b="0" lang="en-IN" sz="1800" spc="-1" strike="noStrike">
              <a:solidFill>
                <a:srgbClr val="000000"/>
              </a:solidFill>
              <a:uFill>
                <a:solidFill>
                  <a:srgbClr val="ffffff"/>
                </a:solidFill>
              </a:uFill>
              <a:latin typeface="Arial"/>
            </a:endParaRPr>
          </a:p>
        </p:txBody>
      </p:sp>
      <p:sp>
        <p:nvSpPr>
          <p:cNvPr id="221" name="CustomShape 2"/>
          <p:cNvSpPr/>
          <p:nvPr/>
        </p:nvSpPr>
        <p:spPr>
          <a:xfrm>
            <a:off x="467640" y="1412640"/>
            <a:ext cx="8228160" cy="5327280"/>
          </a:xfrm>
          <a:prstGeom prst="rect">
            <a:avLst/>
          </a:prstGeom>
          <a:noFill/>
          <a:ln>
            <a:noFill/>
          </a:ln>
        </p:spPr>
        <p:style>
          <a:lnRef idx="0"/>
          <a:fillRef idx="0"/>
          <a:effectRef idx="0"/>
          <a:fontRef idx="minor"/>
        </p:style>
        <p:txBody>
          <a:bodyPr lIns="54720" rIns="90000" tIns="91440" bIns="45000"/>
          <a:p>
            <a:pPr marL="438840" indent="-318600" algn="just">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Class</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Object</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Method</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Encapsulation</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Data Abstraction</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Inheritance</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Polymorphism</a:t>
            </a:r>
            <a:endParaRPr b="0" lang="en-IN" sz="1800" spc="-1" strike="noStrike">
              <a:solidFill>
                <a:srgbClr val="000000"/>
              </a:solidFill>
              <a:uFill>
                <a:solidFill>
                  <a:srgbClr val="ffffff"/>
                </a:solidFill>
              </a:uFill>
              <a:latin typeface="Arial"/>
            </a:endParaRPr>
          </a:p>
        </p:txBody>
      </p:sp>
    </p:spTree>
  </p:cSld>
  <p:timing>
    <p:tnLst>
      <p:par>
        <p:cTn id="139" dur="indefinite" restart="never" nodeType="tmRoot">
          <p:childTnLst>
            <p:seq>
              <p:cTn id="140"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OBJECT ORIENTED PROGRAMMING</a:t>
            </a:r>
            <a:endParaRPr b="0" lang="en-IN" sz="1800" spc="-1" strike="noStrike">
              <a:solidFill>
                <a:srgbClr val="000000"/>
              </a:solidFill>
              <a:uFill>
                <a:solidFill>
                  <a:srgbClr val="ffffff"/>
                </a:solidFill>
              </a:uFill>
              <a:latin typeface="Arial"/>
            </a:endParaRPr>
          </a:p>
        </p:txBody>
      </p:sp>
      <p:sp>
        <p:nvSpPr>
          <p:cNvPr id="223" name="CustomShape 2"/>
          <p:cNvSpPr/>
          <p:nvPr/>
        </p:nvSpPr>
        <p:spPr>
          <a:xfrm>
            <a:off x="467640" y="1412640"/>
            <a:ext cx="8228160" cy="5327280"/>
          </a:xfrm>
          <a:prstGeom prst="rect">
            <a:avLst/>
          </a:prstGeom>
          <a:noFill/>
          <a:ln>
            <a:noFill/>
          </a:ln>
        </p:spPr>
        <p:style>
          <a:lnRef idx="0"/>
          <a:fillRef idx="0"/>
          <a:effectRef idx="0"/>
          <a:fontRef idx="minor"/>
        </p:style>
        <p:txBody>
          <a:bodyPr lIns="54720" rIns="90000" tIns="91440" bIns="45000"/>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Bind together the data and the functions that operates on them so that no other part of code can access this data except that function.</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An object is a data structure that contains data (fields) and functions (methods).</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Objects are instances of classes.</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Class --&gt; Blueprint/Template</a:t>
            </a:r>
            <a:endParaRPr b="0" lang="en-IN" sz="1800" spc="-1" strike="noStrike">
              <a:solidFill>
                <a:srgbClr val="000000"/>
              </a:solidFill>
              <a:uFill>
                <a:solidFill>
                  <a:srgbClr val="ffffff"/>
                </a:solidFill>
              </a:uFill>
              <a:latin typeface="Arial"/>
            </a:endParaRPr>
          </a:p>
        </p:txBody>
      </p:sp>
    </p:spTree>
  </p:cSld>
  <p:timing>
    <p:tnLst>
      <p:par>
        <p:cTn id="141" dur="indefinite" restart="never" nodeType="tmRoot">
          <p:childTnLst>
            <p:seq>
              <p:cTn id="142"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OBJECT ORIENTED PROGRAMMING</a:t>
            </a:r>
            <a:endParaRPr b="0" lang="en-IN" sz="1800" spc="-1" strike="noStrike">
              <a:solidFill>
                <a:srgbClr val="000000"/>
              </a:solidFill>
              <a:uFill>
                <a:solidFill>
                  <a:srgbClr val="ffffff"/>
                </a:solidFill>
              </a:uFill>
              <a:latin typeface="Arial"/>
            </a:endParaRPr>
          </a:p>
        </p:txBody>
      </p:sp>
      <p:sp>
        <p:nvSpPr>
          <p:cNvPr id="225" name="CustomShape 2"/>
          <p:cNvSpPr/>
          <p:nvPr/>
        </p:nvSpPr>
        <p:spPr>
          <a:xfrm>
            <a:off x="467640" y="1412640"/>
            <a:ext cx="8228160" cy="5327280"/>
          </a:xfrm>
          <a:prstGeom prst="rect">
            <a:avLst/>
          </a:prstGeom>
          <a:noFill/>
          <a:ln>
            <a:noFill/>
          </a:ln>
        </p:spPr>
        <p:style>
          <a:lnRef idx="0"/>
          <a:fillRef idx="0"/>
          <a:effectRef idx="0"/>
          <a:fontRef idx="minor"/>
        </p:style>
        <p:txBody>
          <a:bodyPr lIns="54720" rIns="90000" tIns="91440" bIns="45000"/>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Encapsulation</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--&gt;</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Wrapping up of data and functions into a single</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Data abstraction</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--&gt;</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providing only needed information to the outside world, hiding implementation details.</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Inheritance --&gt;</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objects of one class acquire the properties of objects of another class.</a:t>
            </a:r>
            <a:endParaRPr b="0" lang="en-IN" sz="1800" spc="-1" strike="noStrike">
              <a:solidFill>
                <a:srgbClr val="000000"/>
              </a:solidFill>
              <a:uFill>
                <a:solidFill>
                  <a:srgbClr val="ffffff"/>
                </a:solidFill>
              </a:uFill>
              <a:latin typeface="Arial"/>
            </a:endParaRPr>
          </a:p>
        </p:txBody>
      </p:sp>
    </p:spTree>
  </p:cSld>
  <p:timing>
    <p:tnLst>
      <p:par>
        <p:cTn id="143" dur="indefinite" restart="never" nodeType="tmRoot">
          <p:childTnLst>
            <p:seq>
              <p:cTn id="144" nodeType="mainSeq"/>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OBJECT ORIENTED PROGRAMMING</a:t>
            </a:r>
            <a:endParaRPr b="0" lang="en-IN" sz="1800" spc="-1" strike="noStrike">
              <a:solidFill>
                <a:srgbClr val="000000"/>
              </a:solidFill>
              <a:uFill>
                <a:solidFill>
                  <a:srgbClr val="ffffff"/>
                </a:solidFill>
              </a:uFill>
              <a:latin typeface="Arial"/>
            </a:endParaRPr>
          </a:p>
        </p:txBody>
      </p:sp>
      <p:sp>
        <p:nvSpPr>
          <p:cNvPr id="227" name="CustomShape 2"/>
          <p:cNvSpPr/>
          <p:nvPr/>
        </p:nvSpPr>
        <p:spPr>
          <a:xfrm>
            <a:off x="467640" y="1412640"/>
            <a:ext cx="8228160" cy="5327280"/>
          </a:xfrm>
          <a:prstGeom prst="rect">
            <a:avLst/>
          </a:prstGeom>
          <a:noFill/>
          <a:ln>
            <a:noFill/>
          </a:ln>
        </p:spPr>
        <p:style>
          <a:lnRef idx="0"/>
          <a:fillRef idx="0"/>
          <a:effectRef idx="0"/>
          <a:fontRef idx="minor"/>
        </p:style>
        <p:txBody>
          <a:bodyPr lIns="54720" rIns="90000" tIns="91440" bIns="45000"/>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Polymorphism</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--&gt;</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ability to take more than one form. An operation may exhibit different behaviors in different instances.</a:t>
            </a:r>
            <a:endParaRPr b="0" lang="en-IN" sz="1800" spc="-1" strike="noStrike">
              <a:solidFill>
                <a:srgbClr val="000000"/>
              </a:solidFill>
              <a:uFill>
                <a:solidFill>
                  <a:srgbClr val="ffffff"/>
                </a:solidFill>
              </a:uFill>
              <a:latin typeface="Arial"/>
            </a:endParaRPr>
          </a:p>
        </p:txBody>
      </p:sp>
    </p:spTree>
  </p:cSld>
  <p:timing>
    <p:tnLst>
      <p:par>
        <p:cTn id="145" dur="indefinite" restart="never" nodeType="tmRoot">
          <p:childTnLst>
            <p:seq>
              <p:cTn id="146" nodeType="mainSeq"/>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OBJECT ORIENTED PROGRAMMING</a:t>
            </a:r>
            <a:endParaRPr b="0" lang="en-IN" sz="1800" spc="-1" strike="noStrike">
              <a:solidFill>
                <a:srgbClr val="000000"/>
              </a:solidFill>
              <a:uFill>
                <a:solidFill>
                  <a:srgbClr val="ffffff"/>
                </a:solidFill>
              </a:uFill>
              <a:latin typeface="Arial"/>
            </a:endParaRPr>
          </a:p>
        </p:txBody>
      </p:sp>
      <p:sp>
        <p:nvSpPr>
          <p:cNvPr id="229" name="CustomShape 2"/>
          <p:cNvSpPr/>
          <p:nvPr/>
        </p:nvSpPr>
        <p:spPr>
          <a:xfrm>
            <a:off x="467640" y="1412640"/>
            <a:ext cx="8228160" cy="5327280"/>
          </a:xfrm>
          <a:prstGeom prst="rect">
            <a:avLst/>
          </a:prstGeom>
          <a:noFill/>
          <a:ln>
            <a:noFill/>
          </a:ln>
        </p:spPr>
        <p:style>
          <a:lnRef idx="0"/>
          <a:fillRef idx="0"/>
          <a:effectRef idx="0"/>
          <a:fontRef idx="minor"/>
        </p:style>
        <p:txBody>
          <a:bodyPr lIns="54720" rIns="90000" tIns="91440" bIns="45000"/>
          <a:p>
            <a:pPr algn="just">
              <a:lnSpc>
                <a:spcPct val="100000"/>
              </a:lnSpc>
            </a:pPr>
            <a:r>
              <a:rPr b="1" lang="en-IN" sz="2800" spc="-1" strike="noStrike">
                <a:solidFill>
                  <a:srgbClr val="000000"/>
                </a:solidFill>
                <a:uFill>
                  <a:solidFill>
                    <a:srgbClr val="ffffff"/>
                  </a:solidFill>
                </a:uFill>
                <a:latin typeface="Arial"/>
                <a:ea typeface="DejaVu Sans"/>
              </a:rPr>
              <a:t>Class syntax</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ea typeface="DejaVu Sans"/>
              </a:rPr>
              <a:t>class ClassName: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&lt;statement-1&gt;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&lt;statement-N&gt; </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Tree>
  </p:cSld>
  <p:timing>
    <p:tnLst>
      <p:par>
        <p:cTn id="147" dur="indefinite" restart="never" nodeType="tmRoot">
          <p:childTnLst>
            <p:seq>
              <p:cTn id="148" nodeType="mainSeq"/>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OBJECT ORIENTED PROGRAMMING</a:t>
            </a:r>
            <a:endParaRPr b="0" lang="en-IN" sz="1800" spc="-1" strike="noStrike">
              <a:solidFill>
                <a:srgbClr val="000000"/>
              </a:solidFill>
              <a:uFill>
                <a:solidFill>
                  <a:srgbClr val="ffffff"/>
                </a:solidFill>
              </a:uFill>
              <a:latin typeface="Arial"/>
            </a:endParaRPr>
          </a:p>
        </p:txBody>
      </p:sp>
      <p:sp>
        <p:nvSpPr>
          <p:cNvPr id="231" name="CustomShape 2"/>
          <p:cNvSpPr/>
          <p:nvPr/>
        </p:nvSpPr>
        <p:spPr>
          <a:xfrm>
            <a:off x="467640" y="1412640"/>
            <a:ext cx="8228160" cy="5327280"/>
          </a:xfrm>
          <a:prstGeom prst="rect">
            <a:avLst/>
          </a:prstGeom>
          <a:noFill/>
          <a:ln>
            <a:noFill/>
          </a:ln>
        </p:spPr>
        <p:style>
          <a:lnRef idx="0"/>
          <a:fillRef idx="0"/>
          <a:effectRef idx="0"/>
          <a:fontRef idx="minor"/>
        </p:style>
        <p:txBody>
          <a:bodyPr lIns="54720" rIns="90000" tIns="91440" bIns="45000"/>
          <a:p>
            <a:pPr algn="just">
              <a:lnSpc>
                <a:spcPct val="100000"/>
              </a:lnSpc>
            </a:pPr>
            <a:r>
              <a:rPr b="1" lang="en-IN" sz="2000" spc="-1" strike="noStrike">
                <a:solidFill>
                  <a:srgbClr val="000000"/>
                </a:solidFill>
                <a:uFill>
                  <a:solidFill>
                    <a:srgbClr val="ffffff"/>
                  </a:solidFill>
                </a:uFill>
                <a:latin typeface="Arial"/>
                <a:ea typeface="DejaVu Sans"/>
              </a:rPr>
              <a:t>Class example</a:t>
            </a:r>
            <a:endParaRPr b="0" lang="en-IN" sz="1800" spc="-1" strike="noStrike">
              <a:solidFill>
                <a:srgbClr val="000000"/>
              </a:solidFill>
              <a:uFill>
                <a:solidFill>
                  <a:srgbClr val="ffffff"/>
                </a:solidFill>
              </a:uFill>
              <a:latin typeface="Arial"/>
            </a:endParaRPr>
          </a:p>
          <a:p>
            <a:pPr algn="just">
              <a:lnSpc>
                <a:spcPct val="100000"/>
              </a:lnSpc>
            </a:pPr>
            <a:r>
              <a:rPr b="0" lang="en-IN" sz="2000" spc="-1" strike="noStrike">
                <a:solidFill>
                  <a:srgbClr val="000000"/>
                </a:solidFill>
                <a:uFill>
                  <a:solidFill>
                    <a:srgbClr val="ffffff"/>
                  </a:solidFill>
                </a:uFill>
                <a:latin typeface="Arial"/>
                <a:ea typeface="DejaVu Sans"/>
              </a:rPr>
              <a:t>class Student:</a:t>
            </a:r>
            <a:endParaRPr b="0" lang="en-IN" sz="1800" spc="-1" strike="noStrike">
              <a:solidFill>
                <a:srgbClr val="000000"/>
              </a:solidFill>
              <a:uFill>
                <a:solidFill>
                  <a:srgbClr val="ffffff"/>
                </a:solidFill>
              </a:uFill>
              <a:latin typeface="Arial"/>
            </a:endParaRPr>
          </a:p>
          <a:p>
            <a:pPr algn="just">
              <a:lnSpc>
                <a:spcPct val="100000"/>
              </a:lnSpc>
            </a:pPr>
            <a:r>
              <a:rPr b="0" lang="en-IN" sz="2000" spc="-1" strike="noStrike">
                <a:solidFill>
                  <a:srgbClr val="000000"/>
                </a:solidFill>
                <a:uFill>
                  <a:solidFill>
                    <a:srgbClr val="ffffff"/>
                  </a:solidFill>
                </a:uFill>
                <a:latin typeface="Arial"/>
                <a:ea typeface="DejaVu Sans"/>
              </a:rPr>
              <a:t>	</a:t>
            </a:r>
            <a:r>
              <a:rPr b="0" lang="en-IN" sz="2000" spc="-1" strike="noStrike">
                <a:solidFill>
                  <a:srgbClr val="000000"/>
                </a:solidFill>
                <a:uFill>
                  <a:solidFill>
                    <a:srgbClr val="ffffff"/>
                  </a:solidFill>
                </a:uFill>
                <a:latin typeface="Arial"/>
                <a:ea typeface="DejaVu Sans"/>
              </a:rPr>
              <a:t>stream=‘Engineering’</a:t>
            </a:r>
            <a:endParaRPr b="0" lang="en-IN" sz="1800" spc="-1" strike="noStrike">
              <a:solidFill>
                <a:srgbClr val="000000"/>
              </a:solidFill>
              <a:uFill>
                <a:solidFill>
                  <a:srgbClr val="ffffff"/>
                </a:solidFill>
              </a:uFill>
              <a:latin typeface="Arial"/>
            </a:endParaRPr>
          </a:p>
          <a:p>
            <a:pPr algn="just">
              <a:lnSpc>
                <a:spcPct val="100000"/>
              </a:lnSpc>
            </a:pPr>
            <a:r>
              <a:rPr b="0" lang="en-IN" sz="2000" spc="-1" strike="noStrike">
                <a:solidFill>
                  <a:srgbClr val="000000"/>
                </a:solidFill>
                <a:uFill>
                  <a:solidFill>
                    <a:srgbClr val="ffffff"/>
                  </a:solidFill>
                </a:uFill>
                <a:latin typeface="Arial"/>
                <a:ea typeface="DejaVu Sans"/>
              </a:rPr>
              <a:t>	</a:t>
            </a:r>
            <a:r>
              <a:rPr b="0" lang="en-IN" sz="2000" spc="-1" strike="noStrike">
                <a:solidFill>
                  <a:srgbClr val="000000"/>
                </a:solidFill>
                <a:uFill>
                  <a:solidFill>
                    <a:srgbClr val="ffffff"/>
                  </a:solidFill>
                </a:uFill>
                <a:latin typeface="Arial"/>
                <a:ea typeface="DejaVu Sans"/>
              </a:rPr>
              <a:t>studentCount = 0</a:t>
            </a:r>
            <a:endParaRPr b="0" lang="en-IN" sz="1800" spc="-1" strike="noStrike">
              <a:solidFill>
                <a:srgbClr val="000000"/>
              </a:solidFill>
              <a:uFill>
                <a:solidFill>
                  <a:srgbClr val="ffffff"/>
                </a:solidFill>
              </a:uFill>
              <a:latin typeface="Arial"/>
            </a:endParaRPr>
          </a:p>
          <a:p>
            <a:pPr algn="just">
              <a:lnSpc>
                <a:spcPct val="100000"/>
              </a:lnSpc>
            </a:pPr>
            <a:r>
              <a:rPr b="0" lang="en-IN" sz="2000" spc="-1" strike="noStrike">
                <a:solidFill>
                  <a:srgbClr val="000000"/>
                </a:solidFill>
                <a:uFill>
                  <a:solidFill>
                    <a:srgbClr val="ffffff"/>
                  </a:solidFill>
                </a:uFill>
                <a:latin typeface="Arial"/>
                <a:ea typeface="DejaVu Sans"/>
              </a:rPr>
              <a:t>	</a:t>
            </a:r>
            <a:r>
              <a:rPr b="0" lang="en-IN" sz="2000" spc="-1" strike="noStrike">
                <a:solidFill>
                  <a:srgbClr val="000000"/>
                </a:solidFill>
                <a:uFill>
                  <a:solidFill>
                    <a:srgbClr val="ffffff"/>
                  </a:solidFill>
                </a:uFill>
                <a:latin typeface="Arial"/>
                <a:ea typeface="DejaVu Sans"/>
              </a:rPr>
              <a:t>def __init__(self,regno,name):</a:t>
            </a:r>
            <a:endParaRPr b="0" lang="en-IN" sz="1800" spc="-1" strike="noStrike">
              <a:solidFill>
                <a:srgbClr val="000000"/>
              </a:solidFill>
              <a:uFill>
                <a:solidFill>
                  <a:srgbClr val="ffffff"/>
                </a:solidFill>
              </a:uFill>
              <a:latin typeface="Arial"/>
            </a:endParaRPr>
          </a:p>
          <a:p>
            <a:pPr algn="just">
              <a:lnSpc>
                <a:spcPct val="100000"/>
              </a:lnSpc>
            </a:pPr>
            <a:r>
              <a:rPr b="0" lang="en-IN" sz="2000" spc="-1" strike="noStrike">
                <a:solidFill>
                  <a:srgbClr val="000000"/>
                </a:solidFill>
                <a:uFill>
                  <a:solidFill>
                    <a:srgbClr val="ffffff"/>
                  </a:solidFill>
                </a:uFill>
                <a:latin typeface="Arial"/>
                <a:ea typeface="DejaVu Sans"/>
              </a:rPr>
              <a:t>	</a:t>
            </a:r>
            <a:r>
              <a:rPr b="0" lang="en-IN" sz="2000" spc="-1" strike="noStrike">
                <a:solidFill>
                  <a:srgbClr val="000000"/>
                </a:solidFill>
                <a:uFill>
                  <a:solidFill>
                    <a:srgbClr val="ffffff"/>
                  </a:solidFill>
                </a:uFill>
                <a:latin typeface="Arial"/>
                <a:ea typeface="DejaVu Sans"/>
              </a:rPr>
              <a:t>	</a:t>
            </a:r>
            <a:r>
              <a:rPr b="0" lang="en-IN" sz="2000" spc="-1" strike="noStrike">
                <a:solidFill>
                  <a:srgbClr val="000000"/>
                </a:solidFill>
                <a:uFill>
                  <a:solidFill>
                    <a:srgbClr val="ffffff"/>
                  </a:solidFill>
                </a:uFill>
                <a:latin typeface="Arial"/>
                <a:ea typeface="DejaVu Sans"/>
              </a:rPr>
              <a:t>self.regno = regno</a:t>
            </a:r>
            <a:endParaRPr b="0" lang="en-IN" sz="1800" spc="-1" strike="noStrike">
              <a:solidFill>
                <a:srgbClr val="000000"/>
              </a:solidFill>
              <a:uFill>
                <a:solidFill>
                  <a:srgbClr val="ffffff"/>
                </a:solidFill>
              </a:uFill>
              <a:latin typeface="Arial"/>
            </a:endParaRPr>
          </a:p>
          <a:p>
            <a:pPr algn="just">
              <a:lnSpc>
                <a:spcPct val="100000"/>
              </a:lnSpc>
            </a:pPr>
            <a:r>
              <a:rPr b="0" lang="en-IN" sz="2000" spc="-1" strike="noStrike">
                <a:solidFill>
                  <a:srgbClr val="000000"/>
                </a:solidFill>
                <a:uFill>
                  <a:solidFill>
                    <a:srgbClr val="ffffff"/>
                  </a:solidFill>
                </a:uFill>
                <a:latin typeface="Arial"/>
                <a:ea typeface="DejaVu Sans"/>
              </a:rPr>
              <a:t>	</a:t>
            </a:r>
            <a:r>
              <a:rPr b="0" lang="en-IN" sz="2000" spc="-1" strike="noStrike">
                <a:solidFill>
                  <a:srgbClr val="000000"/>
                </a:solidFill>
                <a:uFill>
                  <a:solidFill>
                    <a:srgbClr val="ffffff"/>
                  </a:solidFill>
                </a:uFill>
                <a:latin typeface="Arial"/>
                <a:ea typeface="DejaVu Sans"/>
              </a:rPr>
              <a:t>	</a:t>
            </a:r>
            <a:r>
              <a:rPr b="0" lang="en-IN" sz="2000" spc="-1" strike="noStrike">
                <a:solidFill>
                  <a:srgbClr val="000000"/>
                </a:solidFill>
                <a:uFill>
                  <a:solidFill>
                    <a:srgbClr val="ffffff"/>
                  </a:solidFill>
                </a:uFill>
                <a:latin typeface="Arial"/>
                <a:ea typeface="DejaVu Sans"/>
              </a:rPr>
              <a:t>self.name = name</a:t>
            </a:r>
            <a:endParaRPr b="0" lang="en-IN" sz="1800" spc="-1" strike="noStrike">
              <a:solidFill>
                <a:srgbClr val="000000"/>
              </a:solidFill>
              <a:uFill>
                <a:solidFill>
                  <a:srgbClr val="ffffff"/>
                </a:solidFill>
              </a:uFill>
              <a:latin typeface="Arial"/>
            </a:endParaRPr>
          </a:p>
          <a:p>
            <a:pPr algn="just">
              <a:lnSpc>
                <a:spcPct val="100000"/>
              </a:lnSpc>
            </a:pPr>
            <a:r>
              <a:rPr b="0" lang="en-IN" sz="2000" spc="-1" strike="noStrike">
                <a:solidFill>
                  <a:srgbClr val="000000"/>
                </a:solidFill>
                <a:uFill>
                  <a:solidFill>
                    <a:srgbClr val="ffffff"/>
                  </a:solidFill>
                </a:uFill>
                <a:latin typeface="Arial"/>
                <a:ea typeface="DejaVu Sans"/>
              </a:rPr>
              <a:t>	</a:t>
            </a:r>
            <a:r>
              <a:rPr b="0" lang="en-IN" sz="2000" spc="-1" strike="noStrike">
                <a:solidFill>
                  <a:srgbClr val="000000"/>
                </a:solidFill>
                <a:uFill>
                  <a:solidFill>
                    <a:srgbClr val="ffffff"/>
                  </a:solidFill>
                </a:uFill>
                <a:latin typeface="Arial"/>
                <a:ea typeface="DejaVu Sans"/>
              </a:rPr>
              <a:t>	</a:t>
            </a:r>
            <a:r>
              <a:rPr b="0" lang="en-IN" sz="2000" spc="-1" strike="noStrike">
                <a:solidFill>
                  <a:srgbClr val="000000"/>
                </a:solidFill>
                <a:uFill>
                  <a:solidFill>
                    <a:srgbClr val="ffffff"/>
                  </a:solidFill>
                </a:uFill>
                <a:latin typeface="Arial"/>
                <a:ea typeface="DejaVu Sans"/>
              </a:rPr>
              <a:t>Student.studentCount += 1</a:t>
            </a:r>
            <a:endParaRPr b="0" lang="en-IN" sz="1800" spc="-1" strike="noStrike">
              <a:solidFill>
                <a:srgbClr val="000000"/>
              </a:solidFill>
              <a:uFill>
                <a:solidFill>
                  <a:srgbClr val="ffffff"/>
                </a:solidFill>
              </a:uFill>
              <a:latin typeface="Arial"/>
            </a:endParaRPr>
          </a:p>
          <a:p>
            <a:pPr algn="just">
              <a:lnSpc>
                <a:spcPct val="100000"/>
              </a:lnSpc>
            </a:pPr>
            <a:r>
              <a:rPr b="0" lang="en-IN" sz="2000" spc="-1" strike="noStrike">
                <a:solidFill>
                  <a:srgbClr val="000000"/>
                </a:solidFill>
                <a:uFill>
                  <a:solidFill>
                    <a:srgbClr val="ffffff"/>
                  </a:solidFill>
                </a:uFill>
                <a:latin typeface="Arial"/>
                <a:ea typeface="DejaVu Sans"/>
              </a:rPr>
              <a:t>	</a:t>
            </a:r>
            <a:r>
              <a:rPr b="0" lang="en-IN" sz="2000" spc="-1" strike="noStrike">
                <a:solidFill>
                  <a:srgbClr val="000000"/>
                </a:solidFill>
                <a:uFill>
                  <a:solidFill>
                    <a:srgbClr val="ffffff"/>
                  </a:solidFill>
                </a:uFill>
                <a:latin typeface="Arial"/>
                <a:ea typeface="DejaVu Sans"/>
              </a:rPr>
              <a:t>def printDetails(self)</a:t>
            </a:r>
            <a:endParaRPr b="0" lang="en-IN" sz="1800" spc="-1" strike="noStrike">
              <a:solidFill>
                <a:srgbClr val="000000"/>
              </a:solidFill>
              <a:uFill>
                <a:solidFill>
                  <a:srgbClr val="ffffff"/>
                </a:solidFill>
              </a:uFill>
              <a:latin typeface="Arial"/>
            </a:endParaRPr>
          </a:p>
          <a:p>
            <a:pPr algn="just">
              <a:lnSpc>
                <a:spcPct val="100000"/>
              </a:lnSpc>
            </a:pPr>
            <a:r>
              <a:rPr b="0" lang="en-IN" sz="2000" spc="-1" strike="noStrike">
                <a:solidFill>
                  <a:srgbClr val="000000"/>
                </a:solidFill>
                <a:uFill>
                  <a:solidFill>
                    <a:srgbClr val="ffffff"/>
                  </a:solidFill>
                </a:uFill>
                <a:latin typeface="Arial"/>
                <a:ea typeface="DejaVu Sans"/>
              </a:rPr>
              <a:t>	</a:t>
            </a:r>
            <a:r>
              <a:rPr b="0" lang="en-IN" sz="2000" spc="-1" strike="noStrike">
                <a:solidFill>
                  <a:srgbClr val="000000"/>
                </a:solidFill>
                <a:uFill>
                  <a:solidFill>
                    <a:srgbClr val="ffffff"/>
                  </a:solidFill>
                </a:uFill>
                <a:latin typeface="Arial"/>
                <a:ea typeface="DejaVu Sans"/>
              </a:rPr>
              <a:t>	</a:t>
            </a:r>
            <a:r>
              <a:rPr b="0" lang="en-IN" sz="2000" spc="-1" strike="noStrike">
                <a:solidFill>
                  <a:srgbClr val="000000"/>
                </a:solidFill>
                <a:uFill>
                  <a:solidFill>
                    <a:srgbClr val="ffffff"/>
                  </a:solidFill>
                </a:uFill>
                <a:latin typeface="Arial"/>
                <a:ea typeface="DejaVu Sans"/>
              </a:rPr>
              <a:t>print ‘Reg no : ’, self.regno, ‘, Name : ‘, self.name</a:t>
            </a:r>
            <a:endParaRPr b="0" lang="en-IN" sz="1800" spc="-1" strike="noStrike">
              <a:solidFill>
                <a:srgbClr val="000000"/>
              </a:solidFill>
              <a:uFill>
                <a:solidFill>
                  <a:srgbClr val="ffffff"/>
                </a:solidFill>
              </a:uFill>
              <a:latin typeface="Arial"/>
            </a:endParaRPr>
          </a:p>
          <a:p>
            <a:pPr algn="just">
              <a:lnSpc>
                <a:spcPct val="100000"/>
              </a:lnSpc>
            </a:pPr>
            <a:r>
              <a:rPr b="0" lang="en-IN" sz="2000" spc="-1" strike="noStrike">
                <a:solidFill>
                  <a:srgbClr val="000000"/>
                </a:solidFill>
                <a:uFill>
                  <a:solidFill>
                    <a:srgbClr val="ffffff"/>
                  </a:solidFill>
                </a:uFill>
                <a:latin typeface="Arial"/>
                <a:ea typeface="DejaVu Sans"/>
              </a:rPr>
              <a:t>studentA=Student(3050,’Shiva’)</a:t>
            </a:r>
            <a:endParaRPr b="0" lang="en-IN" sz="1800" spc="-1" strike="noStrike">
              <a:solidFill>
                <a:srgbClr val="000000"/>
              </a:solidFill>
              <a:uFill>
                <a:solidFill>
                  <a:srgbClr val="ffffff"/>
                </a:solidFill>
              </a:uFill>
              <a:latin typeface="Arial"/>
            </a:endParaRPr>
          </a:p>
          <a:p>
            <a:pPr algn="just">
              <a:lnSpc>
                <a:spcPct val="100000"/>
              </a:lnSpc>
            </a:pPr>
            <a:r>
              <a:rPr b="0" lang="en-IN" sz="2000" spc="-1" strike="noStrike">
                <a:solidFill>
                  <a:srgbClr val="000000"/>
                </a:solidFill>
                <a:uFill>
                  <a:solidFill>
                    <a:srgbClr val="ffffff"/>
                  </a:solidFill>
                </a:uFill>
                <a:latin typeface="Arial"/>
                <a:ea typeface="DejaVu Sans"/>
              </a:rPr>
              <a:t>studentB=Student(3056,’Arun’)</a:t>
            </a:r>
            <a:endParaRPr b="0" lang="en-IN" sz="1800" spc="-1" strike="noStrike">
              <a:solidFill>
                <a:srgbClr val="000000"/>
              </a:solidFill>
              <a:uFill>
                <a:solidFill>
                  <a:srgbClr val="ffffff"/>
                </a:solidFill>
              </a:uFill>
              <a:latin typeface="Arial"/>
            </a:endParaRPr>
          </a:p>
          <a:p>
            <a:pPr algn="just">
              <a:lnSpc>
                <a:spcPct val="100000"/>
              </a:lnSpc>
            </a:pPr>
            <a:r>
              <a:rPr b="0" lang="en-IN" sz="2000" spc="-1" strike="noStrike">
                <a:solidFill>
                  <a:srgbClr val="000000"/>
                </a:solidFill>
                <a:uFill>
                  <a:solidFill>
                    <a:srgbClr val="ffffff"/>
                  </a:solidFill>
                </a:uFill>
                <a:latin typeface="Arial"/>
                <a:ea typeface="DejaVu Sans"/>
              </a:rPr>
              <a:t>studentA.printDetails()</a:t>
            </a:r>
            <a:endParaRPr b="0" lang="en-IN" sz="1800" spc="-1" strike="noStrike">
              <a:solidFill>
                <a:srgbClr val="000000"/>
              </a:solidFill>
              <a:uFill>
                <a:solidFill>
                  <a:srgbClr val="ffffff"/>
                </a:solidFill>
              </a:uFill>
              <a:latin typeface="Arial"/>
            </a:endParaRPr>
          </a:p>
          <a:p>
            <a:pPr algn="just">
              <a:lnSpc>
                <a:spcPct val="100000"/>
              </a:lnSpc>
            </a:pPr>
            <a:r>
              <a:rPr b="0" lang="en-IN" sz="2000" spc="-1" strike="noStrike">
                <a:solidFill>
                  <a:srgbClr val="000000"/>
                </a:solidFill>
                <a:uFill>
                  <a:solidFill>
                    <a:srgbClr val="ffffff"/>
                  </a:solidFill>
                </a:uFill>
                <a:latin typeface="Arial"/>
                <a:ea typeface="DejaVu Sans"/>
              </a:rPr>
              <a:t>studentB.printDetails()</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Tree>
  </p:cSld>
  <p:timing>
    <p:tnLst>
      <p:par>
        <p:cTn id="149" dur="indefinite" restart="never" nodeType="tmRoot">
          <p:childTnLst>
            <p:seq>
              <p:cTn id="150" nodeType="mainSeq"/>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OBJECT ORIENTED PROGRAMMING</a:t>
            </a:r>
            <a:endParaRPr b="0" lang="en-IN" sz="1800" spc="-1" strike="noStrike">
              <a:solidFill>
                <a:srgbClr val="000000"/>
              </a:solidFill>
              <a:uFill>
                <a:solidFill>
                  <a:srgbClr val="ffffff"/>
                </a:solidFill>
              </a:uFill>
              <a:latin typeface="Arial"/>
            </a:endParaRPr>
          </a:p>
        </p:txBody>
      </p:sp>
      <p:sp>
        <p:nvSpPr>
          <p:cNvPr id="233" name="CustomShape 2"/>
          <p:cNvSpPr/>
          <p:nvPr/>
        </p:nvSpPr>
        <p:spPr>
          <a:xfrm>
            <a:off x="467640" y="1412640"/>
            <a:ext cx="8228160" cy="5327280"/>
          </a:xfrm>
          <a:prstGeom prst="rect">
            <a:avLst/>
          </a:prstGeom>
          <a:noFill/>
          <a:ln>
            <a:noFill/>
          </a:ln>
        </p:spPr>
        <p:style>
          <a:lnRef idx="0"/>
          <a:fillRef idx="0"/>
          <a:effectRef idx="0"/>
          <a:fontRef idx="minor"/>
        </p:style>
        <p:txBody>
          <a:bodyPr lIns="54720" rIns="90000" tIns="91440" bIns="45000"/>
          <a:p>
            <a:pPr algn="just">
              <a:lnSpc>
                <a:spcPct val="100000"/>
              </a:lnSpc>
            </a:pPr>
            <a:r>
              <a:rPr b="1" lang="en-IN" sz="2800" spc="-1" strike="noStrike">
                <a:solidFill>
                  <a:srgbClr val="000000"/>
                </a:solidFill>
                <a:uFill>
                  <a:solidFill>
                    <a:srgbClr val="ffffff"/>
                  </a:solidFill>
                </a:uFill>
                <a:latin typeface="Arial"/>
                <a:ea typeface="DejaVu Sans"/>
              </a:rPr>
              <a:t>Destructor</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Garbage collection</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__del__() </a:t>
            </a:r>
            <a:r>
              <a:rPr b="0" lang="en-IN" sz="2800" spc="-1" strike="noStrike">
                <a:solidFill>
                  <a:srgbClr val="000000"/>
                </a:solidFill>
                <a:uFill>
                  <a:solidFill>
                    <a:srgbClr val="ffffff"/>
                  </a:solidFill>
                </a:uFill>
                <a:latin typeface="Wingdings"/>
                <a:ea typeface="DejaVu Sans"/>
              </a:rPr>
              <a:t>--&gt;</a:t>
            </a:r>
            <a:r>
              <a:rPr b="0" lang="en-IN" sz="2800" spc="-1" strike="noStrike">
                <a:solidFill>
                  <a:srgbClr val="000000"/>
                </a:solidFill>
                <a:uFill>
                  <a:solidFill>
                    <a:srgbClr val="ffffff"/>
                  </a:solidFill>
                </a:uFill>
                <a:latin typeface="Arial"/>
                <a:ea typeface="DejaVu Sans"/>
              </a:rPr>
              <a:t> invoked when the instance is about to be destroyed.</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800" spc="-1" strike="noStrike">
                <a:solidFill>
                  <a:srgbClr val="000000"/>
                </a:solidFill>
                <a:uFill>
                  <a:solidFill>
                    <a:srgbClr val="ffffff"/>
                  </a:solidFill>
                </a:uFill>
                <a:latin typeface="Arial"/>
                <a:ea typeface="DejaVu Sans"/>
              </a:rPr>
              <a:t>used to clean up any non memory resources used by an instance.</a:t>
            </a:r>
            <a:endParaRPr b="0" lang="en-IN" sz="1800" spc="-1" strike="noStrike">
              <a:solidFill>
                <a:srgbClr val="000000"/>
              </a:solidFill>
              <a:uFill>
                <a:solidFill>
                  <a:srgbClr val="ffffff"/>
                </a:solidFill>
              </a:uFill>
              <a:latin typeface="Arial"/>
            </a:endParaRPr>
          </a:p>
        </p:txBody>
      </p:sp>
    </p:spTree>
  </p:cSld>
  <p:timing>
    <p:tnLst>
      <p:par>
        <p:cTn id="151" dur="indefinite" restart="never" nodeType="tmRoot">
          <p:childTnLst>
            <p:seq>
              <p:cTn id="152" nodeType="mainSeq"/>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OBJECT ORIENTED PROGRAMMING</a:t>
            </a:r>
            <a:endParaRPr b="0" lang="en-IN" sz="1800" spc="-1" strike="noStrike">
              <a:solidFill>
                <a:srgbClr val="000000"/>
              </a:solidFill>
              <a:uFill>
                <a:solidFill>
                  <a:srgbClr val="ffffff"/>
                </a:solidFill>
              </a:uFill>
              <a:latin typeface="Arial"/>
            </a:endParaRPr>
          </a:p>
        </p:txBody>
      </p:sp>
      <p:sp>
        <p:nvSpPr>
          <p:cNvPr id="235" name="CustomShape 2"/>
          <p:cNvSpPr/>
          <p:nvPr/>
        </p:nvSpPr>
        <p:spPr>
          <a:xfrm>
            <a:off x="467640" y="1412640"/>
            <a:ext cx="8228160" cy="5327280"/>
          </a:xfrm>
          <a:prstGeom prst="rect">
            <a:avLst/>
          </a:prstGeom>
          <a:noFill/>
          <a:ln>
            <a:noFill/>
          </a:ln>
        </p:spPr>
        <p:style>
          <a:lnRef idx="0"/>
          <a:fillRef idx="0"/>
          <a:effectRef idx="0"/>
          <a:fontRef idx="minor"/>
        </p:style>
        <p:txBody>
          <a:bodyPr lIns="54720" rIns="90000" tIns="91440" bIns="45000"/>
          <a:p>
            <a:pPr algn="just">
              <a:lnSpc>
                <a:spcPct val="100000"/>
              </a:lnSpc>
            </a:pPr>
            <a:r>
              <a:rPr b="1" lang="en-IN" sz="2800" spc="-1" strike="noStrike">
                <a:solidFill>
                  <a:srgbClr val="000000"/>
                </a:solidFill>
                <a:uFill>
                  <a:solidFill>
                    <a:srgbClr val="ffffff"/>
                  </a:solidFill>
                </a:uFill>
                <a:latin typeface="Arial"/>
                <a:ea typeface="DejaVu Sans"/>
              </a:rPr>
              <a:t>Inheritance Syntax</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class SubClassName (ParentClass1[, ParentClass2, ...]): </a:t>
            </a: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'Optional class documentation string‘</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class_suite</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Tree>
  </p:cSld>
  <p:timing>
    <p:tnLst>
      <p:par>
        <p:cTn id="153" dur="indefinite" restart="never" nodeType="tmRoot">
          <p:childTnLst>
            <p:seq>
              <p:cTn id="154" nodeType="mainSeq"/>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OBJECT ORIENTED PROGRAMMING</a:t>
            </a:r>
            <a:endParaRPr b="0" lang="en-IN" sz="1800" spc="-1" strike="noStrike">
              <a:solidFill>
                <a:srgbClr val="000000"/>
              </a:solidFill>
              <a:uFill>
                <a:solidFill>
                  <a:srgbClr val="ffffff"/>
                </a:solidFill>
              </a:uFill>
              <a:latin typeface="Arial"/>
            </a:endParaRPr>
          </a:p>
        </p:txBody>
      </p:sp>
      <p:sp>
        <p:nvSpPr>
          <p:cNvPr id="237" name="CustomShape 2"/>
          <p:cNvSpPr/>
          <p:nvPr/>
        </p:nvSpPr>
        <p:spPr>
          <a:xfrm>
            <a:off x="467640" y="1412640"/>
            <a:ext cx="8228160" cy="5327280"/>
          </a:xfrm>
          <a:prstGeom prst="rect">
            <a:avLst/>
          </a:prstGeom>
          <a:noFill/>
          <a:ln>
            <a:noFill/>
          </a:ln>
        </p:spPr>
        <p:style>
          <a:lnRef idx="0"/>
          <a:fillRef idx="0"/>
          <a:effectRef idx="0"/>
          <a:fontRef idx="minor"/>
        </p:style>
        <p:txBody>
          <a:bodyPr lIns="54720" rIns="90000" tIns="91440" bIns="45000"/>
          <a:p>
            <a:pPr algn="just">
              <a:lnSpc>
                <a:spcPct val="100000"/>
              </a:lnSpc>
            </a:pPr>
            <a:r>
              <a:rPr b="1" lang="en-IN" sz="2400" spc="-1" strike="noStrike">
                <a:solidFill>
                  <a:srgbClr val="000000"/>
                </a:solidFill>
                <a:uFill>
                  <a:solidFill>
                    <a:srgbClr val="ffffff"/>
                  </a:solidFill>
                </a:uFill>
                <a:latin typeface="Arial"/>
                <a:ea typeface="DejaVu Sans"/>
              </a:rPr>
              <a:t>Inheritance Example</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class Parent:</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parentAttr = 100</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def __init__(self):</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print "Calling parent constructor“</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def parentMethod(self):</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print 'Calling parent method‘</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def setAttr(self, attr):</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Parent.parentAttr = attr</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def getAttr(self):</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print "Parent attribute :", Parent.parentAttr</a:t>
            </a:r>
            <a:endParaRPr b="0" lang="en-IN" sz="1800" spc="-1" strike="noStrike">
              <a:solidFill>
                <a:srgbClr val="000000"/>
              </a:solidFill>
              <a:uFill>
                <a:solidFill>
                  <a:srgbClr val="ffffff"/>
                </a:solidFill>
              </a:uFill>
              <a:latin typeface="Arial"/>
            </a:endParaRPr>
          </a:p>
        </p:txBody>
      </p:sp>
    </p:spTree>
  </p:cSld>
  <p:timing>
    <p:tnLst>
      <p:par>
        <p:cTn id="155" dur="indefinite" restart="never" nodeType="tmRoot">
          <p:childTnLst>
            <p:seq>
              <p:cTn id="156" nodeType="mainSeq"/>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OBJECT ORIENTED PROGRAMMING</a:t>
            </a:r>
            <a:endParaRPr b="0" lang="en-IN" sz="1800" spc="-1" strike="noStrike">
              <a:solidFill>
                <a:srgbClr val="000000"/>
              </a:solidFill>
              <a:uFill>
                <a:solidFill>
                  <a:srgbClr val="ffffff"/>
                </a:solidFill>
              </a:uFill>
              <a:latin typeface="Arial"/>
            </a:endParaRPr>
          </a:p>
        </p:txBody>
      </p:sp>
      <p:sp>
        <p:nvSpPr>
          <p:cNvPr id="239" name="CustomShape 2"/>
          <p:cNvSpPr/>
          <p:nvPr/>
        </p:nvSpPr>
        <p:spPr>
          <a:xfrm>
            <a:off x="467640" y="1412640"/>
            <a:ext cx="8228160" cy="5327280"/>
          </a:xfrm>
          <a:prstGeom prst="rect">
            <a:avLst/>
          </a:prstGeom>
          <a:noFill/>
          <a:ln>
            <a:noFill/>
          </a:ln>
        </p:spPr>
        <p:style>
          <a:lnRef idx="0"/>
          <a:fillRef idx="0"/>
          <a:effectRef idx="0"/>
          <a:fontRef idx="minor"/>
        </p:style>
        <p:txBody>
          <a:bodyPr lIns="54720" rIns="90000" tIns="91440" bIns="45000"/>
          <a:p>
            <a:pPr algn="just">
              <a:lnSpc>
                <a:spcPct val="100000"/>
              </a:lnSpc>
            </a:pPr>
            <a:r>
              <a:rPr b="1" lang="en-IN" sz="2400" spc="-1" strike="noStrike">
                <a:solidFill>
                  <a:srgbClr val="000000"/>
                </a:solidFill>
                <a:uFill>
                  <a:solidFill>
                    <a:srgbClr val="ffffff"/>
                  </a:solidFill>
                </a:uFill>
                <a:latin typeface="Arial"/>
                <a:ea typeface="DejaVu Sans"/>
              </a:rPr>
              <a:t>Inheritance Example (Contd)</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class Child(Parent):</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def __init__(self):</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print "Calling child constructor“</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def childMethod(self):</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print 'Calling child method‘</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c = Child()</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c.childMethod()</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c.parentMethod()</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c.setAttr(200)</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c.getAttr()</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ea typeface="DejaVu Sans"/>
              </a:rPr>
              <a:t>Method overriding</a:t>
            </a:r>
            <a:endParaRPr b="0" lang="en-IN" sz="1800" spc="-1" strike="noStrike">
              <a:solidFill>
                <a:srgbClr val="000000"/>
              </a:solidFill>
              <a:uFill>
                <a:solidFill>
                  <a:srgbClr val="ffffff"/>
                </a:solidFill>
              </a:uFill>
              <a:latin typeface="Arial"/>
            </a:endParaRPr>
          </a:p>
        </p:txBody>
      </p:sp>
    </p:spTree>
  </p:cSld>
  <p:timing>
    <p:tnLst>
      <p:par>
        <p:cTn id="157" dur="indefinite" restart="never" nodeType="tmRoot">
          <p:childTnLst>
            <p:seq>
              <p:cTn id="158"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IDENTIFIERS</a:t>
            </a:r>
            <a:endParaRPr b="0" lang="en-IN" sz="1800" spc="-1" strike="noStrike">
              <a:solidFill>
                <a:srgbClr val="000000"/>
              </a:solidFill>
              <a:uFill>
                <a:solidFill>
                  <a:srgbClr val="ffffff"/>
                </a:solidFill>
              </a:uFill>
              <a:latin typeface="Arial"/>
            </a:endParaRPr>
          </a:p>
        </p:txBody>
      </p:sp>
      <p:sp>
        <p:nvSpPr>
          <p:cNvPr id="93" name="CustomShape 2"/>
          <p:cNvSpPr/>
          <p:nvPr/>
        </p:nvSpPr>
        <p:spPr>
          <a:xfrm>
            <a:off x="457200" y="1775160"/>
            <a:ext cx="8228160" cy="4624200"/>
          </a:xfrm>
          <a:prstGeom prst="rect">
            <a:avLst/>
          </a:prstGeom>
          <a:noFill/>
          <a:ln>
            <a:noFill/>
          </a:ln>
        </p:spPr>
        <p:style>
          <a:lnRef idx="0"/>
          <a:fillRef idx="0"/>
          <a:effectRef idx="0"/>
          <a:fontRef idx="minor"/>
        </p:style>
        <p:txBody>
          <a:bodyPr lIns="54720" rIns="90000" tIns="91440" bIns="45000"/>
          <a:p>
            <a:pPr marL="438840" indent="-318600" algn="just">
              <a:lnSpc>
                <a:spcPct val="100000"/>
              </a:lnSpc>
              <a:buClr>
                <a:srgbClr val="f0ad00"/>
              </a:buClr>
              <a:buSzPct val="80000"/>
              <a:buFont typeface="Wingdings 2" charset="2"/>
              <a:buChar char=""/>
            </a:pPr>
            <a:r>
              <a:rPr b="0" lang="en-IN" sz="3200" spc="-1" strike="noStrike">
                <a:solidFill>
                  <a:srgbClr val="000000"/>
                </a:solidFill>
                <a:uFill>
                  <a:solidFill>
                    <a:srgbClr val="ffffff"/>
                  </a:solidFill>
                </a:uFill>
                <a:latin typeface="Arial"/>
                <a:ea typeface="DejaVu Sans"/>
              </a:rPr>
              <a:t>An identifier starts with a letter A to Z or a to z or an underscore (_) followed by zero or more letters, underscores and digits (0 to 9).</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3200" spc="-1" strike="noStrike">
                <a:solidFill>
                  <a:srgbClr val="000000"/>
                </a:solidFill>
                <a:uFill>
                  <a:solidFill>
                    <a:srgbClr val="ffffff"/>
                  </a:solidFill>
                </a:uFill>
                <a:latin typeface="Arial"/>
                <a:ea typeface="DejaVu Sans"/>
              </a:rPr>
              <a:t>Python does not allow punctuation characters such as @, $, and % within identifiers.</a:t>
            </a:r>
            <a:endParaRPr b="0" lang="en-IN" sz="18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3200" spc="-1" strike="noStrike">
                <a:solidFill>
                  <a:srgbClr val="000000"/>
                </a:solidFill>
                <a:uFill>
                  <a:solidFill>
                    <a:srgbClr val="ffffff"/>
                  </a:solidFill>
                </a:uFill>
                <a:latin typeface="Arial"/>
                <a:ea typeface="DejaVu Sans"/>
              </a:rPr>
              <a:t>case sensitive</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FILE HANDLING</a:t>
            </a:r>
            <a:endParaRPr b="0" lang="en-IN" sz="1800" spc="-1" strike="noStrike">
              <a:solidFill>
                <a:srgbClr val="000000"/>
              </a:solidFill>
              <a:uFill>
                <a:solidFill>
                  <a:srgbClr val="ffffff"/>
                </a:solidFill>
              </a:uFill>
              <a:latin typeface="Arial"/>
            </a:endParaRPr>
          </a:p>
        </p:txBody>
      </p:sp>
      <p:sp>
        <p:nvSpPr>
          <p:cNvPr id="241" name="CustomShape 2"/>
          <p:cNvSpPr/>
          <p:nvPr/>
        </p:nvSpPr>
        <p:spPr>
          <a:xfrm>
            <a:off x="467640" y="1412640"/>
            <a:ext cx="8228160" cy="5327280"/>
          </a:xfrm>
          <a:prstGeom prst="rect">
            <a:avLst/>
          </a:prstGeom>
          <a:noFill/>
          <a:ln>
            <a:noFill/>
          </a:ln>
        </p:spPr>
        <p:style>
          <a:lnRef idx="0"/>
          <a:fillRef idx="0"/>
          <a:effectRef idx="0"/>
          <a:fontRef idx="minor"/>
        </p:style>
        <p:txBody>
          <a:bodyPr lIns="54720" rIns="90000" tIns="91440" bIns="45000"/>
          <a:p>
            <a:pPr algn="just">
              <a:lnSpc>
                <a:spcPct val="100000"/>
              </a:lnSpc>
            </a:pPr>
            <a:r>
              <a:rPr b="1" lang="en-IN" sz="2400" spc="-1" strike="noStrike">
                <a:solidFill>
                  <a:srgbClr val="000000"/>
                </a:solidFill>
                <a:uFill>
                  <a:solidFill>
                    <a:srgbClr val="ffffff"/>
                  </a:solidFill>
                </a:uFill>
                <a:latin typeface="Arial"/>
                <a:ea typeface="DejaVu Sans"/>
              </a:rPr>
              <a:t>Opening a File:</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Before working with Files you have to open the File. To open a File, Python built in function </a:t>
            </a:r>
            <a:r>
              <a:rPr b="1" lang="en-IN" sz="2400" spc="-1" strike="noStrike">
                <a:solidFill>
                  <a:srgbClr val="000000"/>
                </a:solidFill>
                <a:uFill>
                  <a:solidFill>
                    <a:srgbClr val="ffffff"/>
                  </a:solidFill>
                </a:uFill>
                <a:latin typeface="Arial"/>
                <a:ea typeface="DejaVu Sans"/>
              </a:rPr>
              <a:t>open()</a:t>
            </a:r>
            <a:r>
              <a:rPr b="0" lang="en-IN" sz="2400" spc="-1" strike="noStrike">
                <a:solidFill>
                  <a:srgbClr val="000000"/>
                </a:solidFill>
                <a:uFill>
                  <a:solidFill>
                    <a:srgbClr val="ffffff"/>
                  </a:solidFill>
                </a:uFill>
                <a:latin typeface="Arial"/>
                <a:ea typeface="DejaVu Sans"/>
              </a:rPr>
              <a:t> is used. It returns an object of File which is used with other functions</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file_obj=open(filename , mode , buffer)</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ea typeface="DejaVu Sans"/>
              </a:rPr>
              <a:t>Closing a file:</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The close() method of a file object flushes any unwritten information and closes the file object, after which no more writing can be done.</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file_obj.close()</a:t>
            </a:r>
            <a:endParaRPr b="0" lang="en-IN" sz="1800" spc="-1" strike="noStrike">
              <a:solidFill>
                <a:srgbClr val="000000"/>
              </a:solidFill>
              <a:uFill>
                <a:solidFill>
                  <a:srgbClr val="ffffff"/>
                </a:solidFill>
              </a:uFill>
              <a:latin typeface="Arial"/>
            </a:endParaRPr>
          </a:p>
        </p:txBody>
      </p:sp>
    </p:spTree>
  </p:cSld>
  <p:timing>
    <p:tnLst>
      <p:par>
        <p:cTn id="159" dur="indefinite" restart="never" nodeType="tmRoot">
          <p:childTnLst>
            <p:seq>
              <p:cTn id="160" nodeType="mainSeq"/>
              <p:prevCondLst>
                <p:cond delay="0" evt="onPrev">
                  <p:tgtEl>
                    <p:sldTgt/>
                  </p:tgtEl>
                </p:cond>
              </p:prevCondLst>
              <p:nextCondLst>
                <p:cond delay="0"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FILE HANDLING</a:t>
            </a:r>
            <a:endParaRPr b="0" lang="en-IN" sz="1800" spc="-1" strike="noStrike">
              <a:solidFill>
                <a:srgbClr val="000000"/>
              </a:solidFill>
              <a:uFill>
                <a:solidFill>
                  <a:srgbClr val="ffffff"/>
                </a:solidFill>
              </a:uFill>
              <a:latin typeface="Arial"/>
            </a:endParaRPr>
          </a:p>
        </p:txBody>
      </p:sp>
      <p:sp>
        <p:nvSpPr>
          <p:cNvPr id="243" name="CustomShape 2"/>
          <p:cNvSpPr/>
          <p:nvPr/>
        </p:nvSpPr>
        <p:spPr>
          <a:xfrm>
            <a:off x="467640" y="1412640"/>
            <a:ext cx="8228160" cy="5327280"/>
          </a:xfrm>
          <a:prstGeom prst="rect">
            <a:avLst/>
          </a:prstGeom>
          <a:noFill/>
          <a:ln>
            <a:noFill/>
          </a:ln>
        </p:spPr>
        <p:style>
          <a:lnRef idx="0"/>
          <a:fillRef idx="0"/>
          <a:effectRef idx="0"/>
          <a:fontRef idx="minor"/>
        </p:style>
        <p:txBody>
          <a:bodyPr lIns="54720" rIns="90000" tIns="91440" bIns="45000"/>
          <a:p>
            <a:pPr algn="just">
              <a:lnSpc>
                <a:spcPct val="100000"/>
              </a:lnSpc>
            </a:pPr>
            <a:r>
              <a:rPr b="1" lang="en-IN" sz="2400" spc="-1" strike="noStrike">
                <a:solidFill>
                  <a:srgbClr val="000000"/>
                </a:solidFill>
                <a:uFill>
                  <a:solidFill>
                    <a:srgbClr val="ffffff"/>
                  </a:solidFill>
                </a:uFill>
                <a:latin typeface="Arial"/>
                <a:ea typeface="DejaVu Sans"/>
              </a:rPr>
              <a:t>Write to a file:</a:t>
            </a:r>
            <a:endParaRPr b="1"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The write() method writes any string to an open file.</a:t>
            </a:r>
            <a:endParaRPr b="1" lang="en-IN" sz="1800" spc="-1" strike="noStrike">
              <a:solidFill>
                <a:srgbClr val="000000"/>
              </a:solidFill>
              <a:uFill>
                <a:solidFill>
                  <a:srgbClr val="ffffff"/>
                </a:solidFill>
              </a:uFill>
              <a:latin typeface="Arial"/>
            </a:endParaRPr>
          </a:p>
          <a:p>
            <a:pPr algn="just">
              <a:lnSpc>
                <a:spcPct val="100000"/>
              </a:lnSpc>
            </a:pPr>
            <a:endParaRPr b="1"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fileObject.write(string);</a:t>
            </a:r>
            <a:endParaRPr b="1" lang="en-IN" sz="1800" spc="-1" strike="noStrike">
              <a:solidFill>
                <a:srgbClr val="000000"/>
              </a:solidFill>
              <a:uFill>
                <a:solidFill>
                  <a:srgbClr val="ffffff"/>
                </a:solidFill>
              </a:uFill>
              <a:latin typeface="Arial"/>
            </a:endParaRPr>
          </a:p>
          <a:p>
            <a:pPr algn="just">
              <a:lnSpc>
                <a:spcPct val="100000"/>
              </a:lnSpc>
            </a:pPr>
            <a:endParaRPr b="1"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ea typeface="DejaVu Sans"/>
              </a:rPr>
              <a:t>Read from a file:</a:t>
            </a:r>
            <a:endParaRPr b="1"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The read() method reads a string from an open file.</a:t>
            </a:r>
            <a:endParaRPr b="1" lang="en-IN" sz="1800" spc="-1" strike="noStrike">
              <a:solidFill>
                <a:srgbClr val="000000"/>
              </a:solidFill>
              <a:uFill>
                <a:solidFill>
                  <a:srgbClr val="ffffff"/>
                </a:solidFill>
              </a:uFill>
              <a:latin typeface="Arial"/>
            </a:endParaRPr>
          </a:p>
          <a:p>
            <a:pPr algn="just">
              <a:lnSpc>
                <a:spcPct val="100000"/>
              </a:lnSpc>
            </a:pPr>
            <a:endParaRPr b="1"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Text = fileObject.read([count]);</a:t>
            </a:r>
            <a:endParaRPr b="1" lang="en-IN" sz="1800" spc="-1" strike="noStrike">
              <a:solidFill>
                <a:srgbClr val="000000"/>
              </a:solidFill>
              <a:uFill>
                <a:solidFill>
                  <a:srgbClr val="ffffff"/>
                </a:solidFill>
              </a:uFill>
              <a:latin typeface="Arial"/>
            </a:endParaRPr>
          </a:p>
        </p:txBody>
      </p:sp>
    </p:spTree>
  </p:cSld>
  <p:timing>
    <p:tnLst>
      <p:par>
        <p:cTn id="161" dur="indefinite" restart="never" nodeType="tmRoot">
          <p:childTnLst>
            <p:seq>
              <p:cTn id="162" nodeType="mainSeq"/>
              <p:prevCondLst>
                <p:cond delay="0" evt="onPrev">
                  <p:tgtEl>
                    <p:sldTgt/>
                  </p:tgtEl>
                </p:cond>
              </p:prevCondLst>
              <p:nextCondLst>
                <p:cond delay="0"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FILE HANDLING</a:t>
            </a:r>
            <a:endParaRPr b="0" lang="en-IN" sz="1800" spc="-1" strike="noStrike">
              <a:solidFill>
                <a:srgbClr val="000000"/>
              </a:solidFill>
              <a:uFill>
                <a:solidFill>
                  <a:srgbClr val="ffffff"/>
                </a:solidFill>
              </a:uFill>
              <a:latin typeface="Arial"/>
            </a:endParaRPr>
          </a:p>
        </p:txBody>
      </p:sp>
      <p:sp>
        <p:nvSpPr>
          <p:cNvPr id="245" name="CustomShape 2"/>
          <p:cNvSpPr/>
          <p:nvPr/>
        </p:nvSpPr>
        <p:spPr>
          <a:xfrm>
            <a:off x="467640" y="1412640"/>
            <a:ext cx="8228160" cy="5327280"/>
          </a:xfrm>
          <a:prstGeom prst="rect">
            <a:avLst/>
          </a:prstGeom>
          <a:noFill/>
          <a:ln>
            <a:noFill/>
          </a:ln>
        </p:spPr>
        <p:style>
          <a:lnRef idx="0"/>
          <a:fillRef idx="0"/>
          <a:effectRef idx="0"/>
          <a:fontRef idx="minor"/>
        </p:style>
        <p:txBody>
          <a:bodyPr lIns="54720" rIns="90000" tIns="91440" bIns="45000"/>
          <a:p>
            <a:pPr algn="just">
              <a:lnSpc>
                <a:spcPct val="100000"/>
              </a:lnSpc>
            </a:pPr>
            <a:endParaRPr b="1"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Arial"/>
                <a:ea typeface="DejaVu Sans"/>
              </a:rPr>
              <a:t>Working with file pointer positions:</a:t>
            </a:r>
            <a:endParaRPr b="1" lang="en-IN" sz="1800" spc="-1" strike="noStrike">
              <a:solidFill>
                <a:srgbClr val="000000"/>
              </a:solidFill>
              <a:uFill>
                <a:solidFill>
                  <a:srgbClr val="ffffff"/>
                </a:solidFill>
              </a:uFill>
              <a:latin typeface="Arial"/>
            </a:endParaRPr>
          </a:p>
          <a:p>
            <a:pPr algn="just">
              <a:lnSpc>
                <a:spcPct val="100000"/>
              </a:lnSpc>
            </a:pPr>
            <a:endParaRPr b="1"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The tell() method tells you the current position within the file</a:t>
            </a:r>
            <a:endParaRPr b="1" lang="en-IN" sz="1800" spc="-1" strike="noStrike">
              <a:solidFill>
                <a:srgbClr val="000000"/>
              </a:solidFill>
              <a:uFill>
                <a:solidFill>
                  <a:srgbClr val="ffffff"/>
                </a:solidFill>
              </a:uFill>
              <a:latin typeface="Arial"/>
            </a:endParaRPr>
          </a:p>
          <a:p>
            <a:pPr algn="just">
              <a:lnSpc>
                <a:spcPct val="100000"/>
              </a:lnSpc>
            </a:pPr>
            <a:endParaRPr b="1"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Arial"/>
                <a:ea typeface="DejaVu Sans"/>
              </a:rPr>
              <a:t>The seek(offset[, from]) method changes the current file position.</a:t>
            </a:r>
            <a:endParaRPr b="1" lang="en-IN" sz="1800" spc="-1" strike="noStrike">
              <a:solidFill>
                <a:srgbClr val="000000"/>
              </a:solidFill>
              <a:uFill>
                <a:solidFill>
                  <a:srgbClr val="ffffff"/>
                </a:solidFill>
              </a:uFill>
              <a:latin typeface="Arial"/>
            </a:endParaRPr>
          </a:p>
        </p:txBody>
      </p:sp>
    </p:spTree>
  </p:cSld>
  <p:timing>
    <p:tnLst>
      <p:par>
        <p:cTn id="163" dur="indefinite" restart="never" nodeType="tmRoot">
          <p:childTnLst>
            <p:seq>
              <p:cTn id="164" nodeType="mainSeq"/>
              <p:prevCondLst>
                <p:cond delay="0" evt="onPrev">
                  <p:tgtEl>
                    <p:sldTgt/>
                  </p:tgtEl>
                </p:cond>
              </p:prevCondLst>
              <p:nextCondLst>
                <p:cond delay="0"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685800" y="3355920"/>
            <a:ext cx="8075880" cy="1671840"/>
          </a:xfrm>
          <a:prstGeom prst="rect">
            <a:avLst/>
          </a:prstGeom>
          <a:noFill/>
          <a:ln>
            <a:noFill/>
          </a:ln>
        </p:spPr>
        <p:style>
          <a:lnRef idx="0"/>
          <a:fillRef idx="0"/>
          <a:effectRef idx="0"/>
          <a:fontRef idx="minor"/>
        </p:style>
        <p:txBody>
          <a:bodyPr lIns="90000" rIns="45720" tIns="0" bIns="0"/>
          <a:p>
            <a:pPr algn="ctr">
              <a:lnSpc>
                <a:spcPct val="100000"/>
              </a:lnSpc>
            </a:pPr>
            <a:r>
              <a:rPr b="1" lang="en-IN" sz="4700" spc="-1" strike="noStrike">
                <a:solidFill>
                  <a:srgbClr val="f0ad00"/>
                </a:solidFill>
                <a:uFill>
                  <a:solidFill>
                    <a:srgbClr val="ffffff"/>
                  </a:solidFill>
                </a:uFill>
                <a:latin typeface="Arial"/>
                <a:ea typeface="DejaVu Sans"/>
              </a:rPr>
              <a:t>THANK YOU</a:t>
            </a:r>
            <a:endParaRPr b="0" lang="en-IN" sz="1800" spc="-1" strike="noStrike">
              <a:solidFill>
                <a:srgbClr val="000000"/>
              </a:solidFill>
              <a:uFill>
                <a:solidFill>
                  <a:srgbClr val="ffffff"/>
                </a:solidFill>
              </a:uFill>
              <a:latin typeface="Arial"/>
            </a:endParaRPr>
          </a:p>
        </p:txBody>
      </p:sp>
    </p:spTree>
  </p:cSld>
  <p:timing>
    <p:tnLst>
      <p:par>
        <p:cTn id="165" dur="indefinite" restart="never" nodeType="tmRoot">
          <p:childTnLst>
            <p:seq>
              <p:cTn id="16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457200" y="155520"/>
            <a:ext cx="8228160" cy="1251360"/>
          </a:xfrm>
          <a:prstGeom prst="rect">
            <a:avLst/>
          </a:prstGeom>
          <a:noFill/>
          <a:ln>
            <a:noFill/>
          </a:ln>
        </p:spPr>
        <p:style>
          <a:lnRef idx="0"/>
          <a:fillRef idx="0"/>
          <a:effectRef idx="0"/>
          <a:fontRef idx="minor"/>
        </p:style>
        <p:txBody>
          <a:bodyPr lIns="90000" rIns="45720" tIns="45000" bIns="45000" anchor="ctr"/>
          <a:p>
            <a:pPr>
              <a:lnSpc>
                <a:spcPct val="100000"/>
              </a:lnSpc>
            </a:pPr>
            <a:r>
              <a:rPr b="1" lang="en-IN" sz="4500" spc="-1" strike="noStrike">
                <a:solidFill>
                  <a:srgbClr val="f0ad00"/>
                </a:solidFill>
                <a:uFill>
                  <a:solidFill>
                    <a:srgbClr val="ffffff"/>
                  </a:solidFill>
                </a:uFill>
                <a:latin typeface="Arial"/>
                <a:ea typeface="DejaVu Sans"/>
              </a:rPr>
              <a:t>IDENTIFIERS</a:t>
            </a:r>
            <a:endParaRPr b="0" lang="en-IN" sz="1800" spc="-1" strike="noStrike">
              <a:solidFill>
                <a:srgbClr val="000000"/>
              </a:solidFill>
              <a:uFill>
                <a:solidFill>
                  <a:srgbClr val="ffffff"/>
                </a:solidFill>
              </a:uFill>
              <a:latin typeface="Arial"/>
            </a:endParaRPr>
          </a:p>
        </p:txBody>
      </p:sp>
      <p:sp>
        <p:nvSpPr>
          <p:cNvPr id="95" name="CustomShape 2"/>
          <p:cNvSpPr/>
          <p:nvPr/>
        </p:nvSpPr>
        <p:spPr>
          <a:xfrm>
            <a:off x="467640" y="1484640"/>
            <a:ext cx="8228160" cy="4524480"/>
          </a:xfrm>
          <a:prstGeom prst="rect">
            <a:avLst/>
          </a:prstGeom>
          <a:noFill/>
          <a:ln>
            <a:noFill/>
          </a:ln>
        </p:spPr>
        <p:style>
          <a:lnRef idx="0"/>
          <a:fillRef idx="0"/>
          <a:effectRef idx="0"/>
          <a:fontRef idx="minor"/>
        </p:style>
        <p:txBody>
          <a:bodyPr lIns="54720" rIns="90000" tIns="91440" bIns="45000"/>
          <a:p>
            <a:pPr algn="just">
              <a:lnSpc>
                <a:spcPct val="100000"/>
              </a:lnSpc>
            </a:pPr>
            <a:r>
              <a:rPr b="1" lang="en-IN" sz="2000" spc="-1" strike="noStrike">
                <a:solidFill>
                  <a:srgbClr val="000000"/>
                </a:solidFill>
                <a:uFill>
                  <a:solidFill>
                    <a:srgbClr val="ffffff"/>
                  </a:solidFill>
                </a:uFill>
                <a:latin typeface="Arial"/>
                <a:ea typeface="DejaVu Sans"/>
              </a:rPr>
              <a:t>Naming conventions for Python identifiers</a:t>
            </a:r>
            <a:endParaRPr b="0" lang="en-IN" sz="20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000" spc="-1" strike="noStrike">
                <a:solidFill>
                  <a:srgbClr val="000000"/>
                </a:solidFill>
                <a:uFill>
                  <a:solidFill>
                    <a:srgbClr val="ffffff"/>
                  </a:solidFill>
                </a:uFill>
                <a:latin typeface="Arial"/>
                <a:ea typeface="DejaVu Sans"/>
              </a:rPr>
              <a:t>Class names start with an uppercase letter. All other identifiers start with a lowercase letter.</a:t>
            </a:r>
            <a:endParaRPr b="0" lang="en-IN" sz="2000" spc="-1" strike="noStrike">
              <a:solidFill>
                <a:srgbClr val="000000"/>
              </a:solidFill>
              <a:uFill>
                <a:solidFill>
                  <a:srgbClr val="ffffff"/>
                </a:solidFill>
              </a:uFill>
              <a:latin typeface="Arial"/>
            </a:endParaRPr>
          </a:p>
          <a:p>
            <a:pPr algn="just">
              <a:lnSpc>
                <a:spcPct val="100000"/>
              </a:lnSpc>
            </a:pPr>
            <a:endParaRPr b="0" lang="en-IN" sz="20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000" spc="-1" strike="noStrike">
                <a:solidFill>
                  <a:srgbClr val="000000"/>
                </a:solidFill>
                <a:uFill>
                  <a:solidFill>
                    <a:srgbClr val="ffffff"/>
                  </a:solidFill>
                </a:uFill>
                <a:latin typeface="Arial"/>
                <a:ea typeface="DejaVu Sans"/>
              </a:rPr>
              <a:t>Starting an identifier with a single leading underscore indicates that the identifier is private.</a:t>
            </a:r>
            <a:endParaRPr b="0" lang="en-IN" sz="2000" spc="-1" strike="noStrike">
              <a:solidFill>
                <a:srgbClr val="000000"/>
              </a:solidFill>
              <a:uFill>
                <a:solidFill>
                  <a:srgbClr val="ffffff"/>
                </a:solidFill>
              </a:uFill>
              <a:latin typeface="Arial"/>
            </a:endParaRPr>
          </a:p>
          <a:p>
            <a:pPr algn="just">
              <a:lnSpc>
                <a:spcPct val="100000"/>
              </a:lnSpc>
            </a:pPr>
            <a:endParaRPr b="0" lang="en-IN" sz="20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000" spc="-1" strike="noStrike">
                <a:solidFill>
                  <a:srgbClr val="000000"/>
                </a:solidFill>
                <a:uFill>
                  <a:solidFill>
                    <a:srgbClr val="ffffff"/>
                  </a:solidFill>
                </a:uFill>
                <a:latin typeface="Arial"/>
                <a:ea typeface="DejaVu Sans"/>
              </a:rPr>
              <a:t>Starting an identifier with two leading underscores indicates a strongly private identifier.</a:t>
            </a:r>
            <a:endParaRPr b="0" lang="en-IN" sz="2000" spc="-1" strike="noStrike">
              <a:solidFill>
                <a:srgbClr val="000000"/>
              </a:solidFill>
              <a:uFill>
                <a:solidFill>
                  <a:srgbClr val="ffffff"/>
                </a:solidFill>
              </a:uFill>
              <a:latin typeface="Arial"/>
            </a:endParaRPr>
          </a:p>
          <a:p>
            <a:pPr algn="just">
              <a:lnSpc>
                <a:spcPct val="100000"/>
              </a:lnSpc>
            </a:pPr>
            <a:endParaRPr b="0" lang="en-IN" sz="2000" spc="-1" strike="noStrike">
              <a:solidFill>
                <a:srgbClr val="000000"/>
              </a:solidFill>
              <a:uFill>
                <a:solidFill>
                  <a:srgbClr val="ffffff"/>
                </a:solidFill>
              </a:uFill>
              <a:latin typeface="Arial"/>
            </a:endParaRPr>
          </a:p>
          <a:p>
            <a:pPr marL="438840" indent="-318600" algn="just">
              <a:lnSpc>
                <a:spcPct val="100000"/>
              </a:lnSpc>
              <a:buClr>
                <a:srgbClr val="f0ad00"/>
              </a:buClr>
              <a:buSzPct val="80000"/>
              <a:buFont typeface="Wingdings 2" charset="2"/>
              <a:buChar char=""/>
            </a:pPr>
            <a:r>
              <a:rPr b="0" lang="en-IN" sz="2000" spc="-1" strike="noStrike">
                <a:solidFill>
                  <a:srgbClr val="000000"/>
                </a:solidFill>
                <a:uFill>
                  <a:solidFill>
                    <a:srgbClr val="ffffff"/>
                  </a:solidFill>
                </a:uFill>
                <a:latin typeface="Arial"/>
                <a:ea typeface="DejaVu Sans"/>
              </a:rPr>
              <a:t>If the identifier also ends with two trailing underscores, the identifier is a language-defined special name.</a:t>
            </a:r>
            <a:endParaRPr b="0" lang="en-IN" sz="2000" spc="-1" strike="noStrike">
              <a:solidFill>
                <a:srgbClr val="000000"/>
              </a:solidFill>
              <a:uFill>
                <a:solidFill>
                  <a:srgbClr val="ffffff"/>
                </a:solidFill>
              </a:uFill>
              <a:latin typeface="Arial"/>
            </a:endParaRPr>
          </a:p>
          <a:p>
            <a:pPr algn="just">
              <a:lnSpc>
                <a:spcPct val="100000"/>
              </a:lnSpc>
            </a:pPr>
            <a:endParaRPr b="0" lang="en-IN" sz="20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Module</Template>
  <TotalTime>1037</TotalTime>
  <Application>LibreOffice/5.1.6.2$Linux_X86_64 LibreOffice_project/10m0$Build-2</Application>
  <Words>1806</Words>
  <Paragraphs>644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2017-07-23T13:53:38Z</dcterms:created>
  <dc:creator>Arunkumar Asokkumar</dc:creator>
  <dc:description/>
  <dc:language>en-IN</dc:language>
  <cp:lastModifiedBy/>
  <dcterms:modified xsi:type="dcterms:W3CDTF">2018-02-24T23:53:02Z</dcterms:modified>
  <cp:revision>449</cp:revision>
  <dc:subject/>
  <dc:title>Python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77</vt:i4>
  </property>
</Properties>
</file>