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x="18288000" cy="10287000"/>
  <p:notesSz cx="6858000" cy="9144000"/>
  <p:embeddedFontLst>
    <p:embeddedFont>
      <p:font typeface="Karnchang Bold" charset="1" panose="00000000000000000000"/>
      <p:regular r:id="rId63"/>
    </p:embeddedFont>
    <p:embeddedFont>
      <p:font typeface="Karnchang" charset="1" panose="00000000000000000000"/>
      <p:regular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fonts/font63.fntdata" Type="http://schemas.openxmlformats.org/officeDocument/2006/relationships/font"/><Relationship Id="rId64" Target="fonts/font64.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www.kaggle.com/datasets/johnsmith88/heart-disease-dataset" TargetMode="External" Type="http://schemas.openxmlformats.org/officeDocument/2006/relationships/hyperlink"/></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embeddings/oleObject1.bin" Type="http://schemas.openxmlformats.org/officeDocument/2006/relationships/oleObjec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embeddings/oleObject2.bin" Type="http://schemas.openxmlformats.org/officeDocument/2006/relationships/oleObjec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5.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1.jpe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1.jpe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2.png" Type="http://schemas.openxmlformats.org/officeDocument/2006/relationships/image"/><Relationship Id="rId5" Target="../media/image33.jpeg" Type="http://schemas.openxmlformats.org/officeDocument/2006/relationships/image"/><Relationship Id="rId6" Target="https://github.com/nadhif-royal/HeartDisease-Team8" TargetMode="External" Type="http://schemas.openxmlformats.org/officeDocument/2006/relationships/hyperlink"/><Relationship Id="rId7" Target="https://www.kaggle.com/datasets/johnsmith88/heart-disease-dataset" TargetMode="External" Type="http://schemas.openxmlformats.org/officeDocument/2006/relationships/hyperlink"/></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644138" y="930490"/>
            <a:ext cx="10110310" cy="5129967"/>
          </a:xfrm>
          <a:prstGeom prst="rect">
            <a:avLst/>
          </a:prstGeom>
        </p:spPr>
        <p:txBody>
          <a:bodyPr anchor="t" rtlCol="false" tIns="0" lIns="0" bIns="0" rIns="0">
            <a:spAutoFit/>
          </a:bodyPr>
          <a:lstStyle/>
          <a:p>
            <a:pPr algn="l">
              <a:lnSpc>
                <a:spcPts val="9014"/>
              </a:lnSpc>
            </a:pPr>
            <a:r>
              <a:rPr lang="en-US" sz="9797" b="true">
                <a:solidFill>
                  <a:srgbClr val="000000"/>
                </a:solidFill>
                <a:latin typeface="Karnchang Bold"/>
                <a:ea typeface="Karnchang Bold"/>
                <a:cs typeface="Karnchang Bold"/>
                <a:sym typeface="Karnchang Bold"/>
              </a:rPr>
              <a:t>HEART DISEASE CLASSIFICATION PROBLEM</a:t>
            </a:r>
          </a:p>
          <a:p>
            <a:pPr algn="l">
              <a:lnSpc>
                <a:spcPts val="9014"/>
              </a:lnSpc>
            </a:pPr>
          </a:p>
        </p:txBody>
      </p:sp>
      <p:sp>
        <p:nvSpPr>
          <p:cNvPr name="TextBox 3" id="3"/>
          <p:cNvSpPr txBox="true"/>
          <p:nvPr/>
        </p:nvSpPr>
        <p:spPr>
          <a:xfrm rot="0">
            <a:off x="644138" y="4962525"/>
            <a:ext cx="10703341" cy="1489710"/>
          </a:xfrm>
          <a:prstGeom prst="rect">
            <a:avLst/>
          </a:prstGeom>
        </p:spPr>
        <p:txBody>
          <a:bodyPr anchor="t" rtlCol="false" tIns="0" lIns="0" bIns="0" rIns="0">
            <a:spAutoFit/>
          </a:bodyPr>
          <a:lstStyle/>
          <a:p>
            <a:pPr algn="l">
              <a:lnSpc>
                <a:spcPts val="4994"/>
              </a:lnSpc>
            </a:pPr>
            <a:r>
              <a:rPr lang="en-US" sz="4499" b="true">
                <a:solidFill>
                  <a:srgbClr val="000000"/>
                </a:solidFill>
                <a:latin typeface="Karnchang Bold"/>
                <a:ea typeface="Karnchang Bold"/>
                <a:cs typeface="Karnchang Bold"/>
                <a:sym typeface="Karnchang Bold"/>
              </a:rPr>
              <a:t>Supervised Learning vs Unsupervised Learning Model Comparison</a:t>
            </a:r>
          </a:p>
        </p:txBody>
      </p:sp>
      <p:grpSp>
        <p:nvGrpSpPr>
          <p:cNvPr name="Group 4" id="4"/>
          <p:cNvGrpSpPr/>
          <p:nvPr/>
        </p:nvGrpSpPr>
        <p:grpSpPr>
          <a:xfrm rot="0">
            <a:off x="10754447" y="-3093732"/>
            <a:ext cx="18901247" cy="17982775"/>
            <a:chOff x="0" y="0"/>
            <a:chExt cx="25201662" cy="23977033"/>
          </a:xfrm>
        </p:grpSpPr>
        <p:grpSp>
          <p:nvGrpSpPr>
            <p:cNvPr name="Group 5" id="5"/>
            <p:cNvGrpSpPr/>
            <p:nvPr/>
          </p:nvGrpSpPr>
          <p:grpSpPr>
            <a:xfrm rot="2252144">
              <a:off x="2887185" y="2861146"/>
              <a:ext cx="14259267" cy="14323066"/>
              <a:chOff x="0" y="0"/>
              <a:chExt cx="2816645" cy="2829248"/>
            </a:xfrm>
          </p:grpSpPr>
          <p:sp>
            <p:nvSpPr>
              <p:cNvPr name="Freeform 6" id="6"/>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7" id="7"/>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252144">
              <a:off x="4620058" y="6213209"/>
              <a:ext cx="14259267" cy="14323066"/>
              <a:chOff x="0" y="0"/>
              <a:chExt cx="2816645" cy="2829248"/>
            </a:xfrm>
          </p:grpSpPr>
          <p:sp>
            <p:nvSpPr>
              <p:cNvPr name="Freeform 9" id="9"/>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0" id="10"/>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252144">
              <a:off x="8055210" y="6792821"/>
              <a:ext cx="14259267" cy="14323066"/>
              <a:chOff x="0" y="0"/>
              <a:chExt cx="2816645" cy="2829248"/>
            </a:xfrm>
          </p:grpSpPr>
          <p:sp>
            <p:nvSpPr>
              <p:cNvPr name="Freeform 12" id="12"/>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3" id="13"/>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14" id="14"/>
          <p:cNvSpPr txBox="true"/>
          <p:nvPr/>
        </p:nvSpPr>
        <p:spPr>
          <a:xfrm rot="0">
            <a:off x="644138" y="7709014"/>
            <a:ext cx="7644346" cy="1733550"/>
          </a:xfrm>
          <a:prstGeom prst="rect">
            <a:avLst/>
          </a:prstGeom>
        </p:spPr>
        <p:txBody>
          <a:bodyPr anchor="t" rtlCol="false" tIns="0" lIns="0" bIns="0" rIns="0">
            <a:spAutoFit/>
          </a:bodyPr>
          <a:lstStyle/>
          <a:p>
            <a:pPr algn="l">
              <a:lnSpc>
                <a:spcPts val="4200"/>
              </a:lnSpc>
            </a:pPr>
            <a:r>
              <a:rPr lang="en-US" sz="3000">
                <a:solidFill>
                  <a:srgbClr val="000000"/>
                </a:solidFill>
                <a:latin typeface="Karnchang"/>
                <a:ea typeface="Karnchang"/>
                <a:cs typeface="Karnchang"/>
                <a:sym typeface="Karnchang"/>
              </a:rPr>
              <a:t>Fikri Adyatma (235150201111015)</a:t>
            </a:r>
          </a:p>
          <a:p>
            <a:pPr algn="l">
              <a:lnSpc>
                <a:spcPts val="4200"/>
              </a:lnSpc>
            </a:pPr>
            <a:r>
              <a:rPr lang="en-US" sz="3000">
                <a:solidFill>
                  <a:srgbClr val="000000"/>
                </a:solidFill>
                <a:latin typeface="Karnchang"/>
                <a:ea typeface="Karnchang"/>
                <a:cs typeface="Karnchang"/>
                <a:sym typeface="Karnchang"/>
              </a:rPr>
              <a:t>Nadhif Rif’at Rasendriya (235150201111074)</a:t>
            </a:r>
          </a:p>
          <a:p>
            <a:pPr algn="l">
              <a:lnSpc>
                <a:spcPts val="4200"/>
              </a:lnSpc>
            </a:pPr>
            <a:r>
              <a:rPr lang="en-US" sz="3000">
                <a:solidFill>
                  <a:srgbClr val="000000"/>
                </a:solidFill>
                <a:latin typeface="Karnchang"/>
                <a:ea typeface="Karnchang"/>
                <a:cs typeface="Karnchang"/>
                <a:sym typeface="Karnchang"/>
              </a:rPr>
              <a:t>Reyno Benedict (235150207111048)</a:t>
            </a:r>
          </a:p>
        </p:txBody>
      </p:sp>
      <p:sp>
        <p:nvSpPr>
          <p:cNvPr name="TextBox 15" id="15"/>
          <p:cNvSpPr txBox="true"/>
          <p:nvPr/>
        </p:nvSpPr>
        <p:spPr>
          <a:xfrm rot="0">
            <a:off x="644138" y="6214242"/>
            <a:ext cx="7644346" cy="768350"/>
          </a:xfrm>
          <a:prstGeom prst="rect">
            <a:avLst/>
          </a:prstGeom>
        </p:spPr>
        <p:txBody>
          <a:bodyPr anchor="t" rtlCol="false" tIns="0" lIns="0" bIns="0" rIns="0">
            <a:spAutoFit/>
          </a:bodyPr>
          <a:lstStyle/>
          <a:p>
            <a:pPr algn="l">
              <a:lnSpc>
                <a:spcPts val="4899"/>
              </a:lnSpc>
            </a:pPr>
            <a:r>
              <a:rPr lang="en-US" sz="3499">
                <a:solidFill>
                  <a:srgbClr val="000000"/>
                </a:solidFill>
                <a:latin typeface="Karnchang"/>
                <a:ea typeface="Karnchang"/>
                <a:cs typeface="Karnchang"/>
                <a:sym typeface="Karnchang"/>
              </a:rPr>
              <a:t>up to 97% Accuracy</a:t>
            </a:r>
          </a:p>
        </p:txBody>
      </p:sp>
      <p:sp>
        <p:nvSpPr>
          <p:cNvPr name="TextBox 16" id="16"/>
          <p:cNvSpPr txBox="true"/>
          <p:nvPr/>
        </p:nvSpPr>
        <p:spPr>
          <a:xfrm rot="0">
            <a:off x="15924587" y="7233321"/>
            <a:ext cx="2004712" cy="1489710"/>
          </a:xfrm>
          <a:prstGeom prst="rect">
            <a:avLst/>
          </a:prstGeom>
        </p:spPr>
        <p:txBody>
          <a:bodyPr anchor="t" rtlCol="false" tIns="0" lIns="0" bIns="0" rIns="0">
            <a:spAutoFit/>
          </a:bodyPr>
          <a:lstStyle/>
          <a:p>
            <a:pPr algn="l">
              <a:lnSpc>
                <a:spcPts val="4994"/>
              </a:lnSpc>
            </a:pPr>
            <a:r>
              <a:rPr lang="en-US" sz="4499" b="true">
                <a:solidFill>
                  <a:srgbClr val="000000"/>
                </a:solidFill>
                <a:latin typeface="Karnchang Bold"/>
                <a:ea typeface="Karnchang Bold"/>
                <a:cs typeface="Karnchang Bold"/>
                <a:sym typeface="Karnchang Bold"/>
              </a:rPr>
              <a:t>TIF - A</a:t>
            </a:r>
          </a:p>
          <a:p>
            <a:pPr algn="l">
              <a:lnSpc>
                <a:spcPts val="4994"/>
              </a:lnSpc>
            </a:pPr>
            <a:r>
              <a:rPr lang="en-US" sz="4499" b="true">
                <a:solidFill>
                  <a:srgbClr val="000000"/>
                </a:solidFill>
                <a:latin typeface="Karnchang Bold"/>
                <a:ea typeface="Karnchang Bold"/>
                <a:cs typeface="Karnchang Bold"/>
                <a:sym typeface="Karnchang Bold"/>
              </a:rPr>
              <a:t>TIM 8</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559493" y="1198483"/>
            <a:ext cx="13169015" cy="2252913"/>
          </a:xfrm>
          <a:prstGeom prst="rect">
            <a:avLst/>
          </a:prstGeom>
        </p:spPr>
        <p:txBody>
          <a:bodyPr anchor="t" rtlCol="false" tIns="0" lIns="0" bIns="0" rIns="0">
            <a:spAutoFit/>
          </a:bodyPr>
          <a:lstStyle/>
          <a:p>
            <a:pPr algn="ctr">
              <a:lnSpc>
                <a:spcPts val="11959"/>
              </a:lnSpc>
            </a:pPr>
            <a:r>
              <a:rPr lang="en-US" b="true" sz="12999">
                <a:solidFill>
                  <a:srgbClr val="000000"/>
                </a:solidFill>
                <a:latin typeface="Karnchang Bold"/>
                <a:ea typeface="Karnchang Bold"/>
                <a:cs typeface="Karnchang Bold"/>
                <a:sym typeface="Karnchang Bold"/>
              </a:rPr>
              <a:t>MODELING</a:t>
            </a:r>
          </a:p>
        </p:txBody>
      </p:sp>
      <p:sp>
        <p:nvSpPr>
          <p:cNvPr name="TextBox 26" id="26"/>
          <p:cNvSpPr txBox="true"/>
          <p:nvPr/>
        </p:nvSpPr>
        <p:spPr>
          <a:xfrm rot="0">
            <a:off x="1444352" y="5453361"/>
            <a:ext cx="15399296" cy="587694"/>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Logistic Regression, K-Nearest Neighbors, Random Forest</a:t>
            </a:r>
          </a:p>
        </p:txBody>
      </p:sp>
      <p:sp>
        <p:nvSpPr>
          <p:cNvPr name="TextBox 27" id="27"/>
          <p:cNvSpPr txBox="true"/>
          <p:nvPr/>
        </p:nvSpPr>
        <p:spPr>
          <a:xfrm rot="0">
            <a:off x="1444352" y="6697451"/>
            <a:ext cx="15399296" cy="1212850"/>
          </a:xfrm>
          <a:prstGeom prst="rect">
            <a:avLst/>
          </a:prstGeom>
        </p:spPr>
        <p:txBody>
          <a:bodyPr anchor="t" rtlCol="false" tIns="0" lIns="0" bIns="0" rIns="0">
            <a:spAutoFit/>
          </a:bodyPr>
          <a:lstStyle/>
          <a:p>
            <a:pPr algn="ctr">
              <a:lnSpc>
                <a:spcPts val="2899"/>
              </a:lnSpc>
            </a:pPr>
            <a:r>
              <a:rPr lang="en-US" sz="2499">
                <a:solidFill>
                  <a:srgbClr val="243342"/>
                </a:solidFill>
                <a:latin typeface="Karnchang"/>
                <a:ea typeface="Karnchang"/>
                <a:cs typeface="Karnchang"/>
                <a:sym typeface="Karnchang"/>
              </a:rPr>
              <a:t>Kita akan melatih model (mencari pola) menggunakan data latih.</a:t>
            </a:r>
          </a:p>
          <a:p>
            <a:pPr algn="ctr">
              <a:lnSpc>
                <a:spcPts val="2899"/>
              </a:lnSpc>
            </a:pPr>
            <a:r>
              <a:rPr lang="en-US" sz="2499">
                <a:solidFill>
                  <a:srgbClr val="243342"/>
                </a:solidFill>
                <a:latin typeface="Karnchang"/>
                <a:ea typeface="Karnchang"/>
                <a:cs typeface="Karnchang"/>
                <a:sym typeface="Karnchang"/>
              </a:rPr>
              <a:t> Lalu kita akan mengujinya (menggunakan pola tersebut) dengan data uji.</a:t>
            </a:r>
          </a:p>
          <a:p>
            <a:pPr algn="ctr">
              <a:lnSpc>
                <a:spcPts val="2899"/>
              </a:lnSpc>
            </a:pPr>
            <a:r>
              <a:rPr lang="en-US" sz="2499">
                <a:solidFill>
                  <a:srgbClr val="243342"/>
                </a:solidFill>
                <a:latin typeface="Karnchang"/>
                <a:ea typeface="Karnchang"/>
                <a:cs typeface="Karnchang"/>
                <a:sym typeface="Karnchang"/>
              </a:rPr>
              <a:t> Kita akan mencoba 3 model machine learning yang berbeda.</a:t>
            </a:r>
          </a:p>
        </p:txBody>
      </p:sp>
      <p:sp>
        <p:nvSpPr>
          <p:cNvPr name="TextBox 28" id="28"/>
          <p:cNvSpPr txBox="true"/>
          <p:nvPr/>
        </p:nvSpPr>
        <p:spPr>
          <a:xfrm rot="0">
            <a:off x="4961624" y="3375196"/>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Supervised Learning</a:t>
            </a:r>
          </a:p>
        </p:txBody>
      </p:sp>
      <p:grpSp>
        <p:nvGrpSpPr>
          <p:cNvPr name="Group 29" id="29"/>
          <p:cNvGrpSpPr/>
          <p:nvPr/>
        </p:nvGrpSpPr>
        <p:grpSpPr>
          <a:xfrm rot="0">
            <a:off x="17672815" y="176494"/>
            <a:ext cx="438691" cy="438691"/>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3735730" y="1897933"/>
            <a:ext cx="10816540" cy="7360367"/>
          </a:xfrm>
          <a:custGeom>
            <a:avLst/>
            <a:gdLst/>
            <a:ahLst/>
            <a:cxnLst/>
            <a:rect r="r" b="b" t="t" l="l"/>
            <a:pathLst>
              <a:path h="7360367" w="10816540">
                <a:moveTo>
                  <a:pt x="0" y="0"/>
                </a:moveTo>
                <a:lnTo>
                  <a:pt x="10816540" y="0"/>
                </a:lnTo>
                <a:lnTo>
                  <a:pt x="10816540" y="7360367"/>
                </a:lnTo>
                <a:lnTo>
                  <a:pt x="0" y="7360367"/>
                </a:lnTo>
                <a:lnTo>
                  <a:pt x="0" y="0"/>
                </a:lnTo>
                <a:close/>
              </a:path>
            </a:pathLst>
          </a:custGeom>
          <a:blipFill>
            <a:blip r:embed="rId2"/>
            <a:stretch>
              <a:fillRect l="-51152" t="-52229" r="-114068" b="-67010"/>
            </a:stretch>
          </a:blipFill>
        </p:spPr>
      </p:sp>
      <p:sp>
        <p:nvSpPr>
          <p:cNvPr name="TextBox 26" id="26"/>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Logistic Regression</a:t>
            </a: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Logistic Regression</a:t>
            </a:r>
          </a:p>
        </p:txBody>
      </p:sp>
      <p:sp>
        <p:nvSpPr>
          <p:cNvPr name="TextBox 26" id="26"/>
          <p:cNvSpPr txBox="true"/>
          <p:nvPr/>
        </p:nvSpPr>
        <p:spPr>
          <a:xfrm rot="0">
            <a:off x="1860004" y="2251075"/>
            <a:ext cx="14012558" cy="6282690"/>
          </a:xfrm>
          <a:prstGeom prst="rect">
            <a:avLst/>
          </a:prstGeom>
        </p:spPr>
        <p:txBody>
          <a:bodyPr anchor="t" rtlCol="false" tIns="0" lIns="0" bIns="0" rIns="0">
            <a:spAutoFit/>
          </a:bodyPr>
          <a:lstStyle/>
          <a:p>
            <a:pPr algn="l">
              <a:lnSpc>
                <a:spcPts val="3479"/>
              </a:lnSpc>
            </a:pPr>
            <a:r>
              <a:rPr lang="en-US" sz="2999">
                <a:solidFill>
                  <a:srgbClr val="243342"/>
                </a:solidFill>
                <a:latin typeface="Karnchang"/>
                <a:ea typeface="Karnchang"/>
                <a:cs typeface="Karnchang"/>
                <a:sym typeface="Karnchang"/>
              </a:rPr>
              <a:t>Cara Kerja:</a:t>
            </a:r>
          </a:p>
          <a:p>
            <a:pPr algn="l" marL="647695" indent="-323848" lvl="1">
              <a:lnSpc>
                <a:spcPts val="3479"/>
              </a:lnSpc>
              <a:buFont typeface="Arial"/>
              <a:buChar char="•"/>
            </a:pPr>
            <a:r>
              <a:rPr lang="en-US" sz="2999">
                <a:solidFill>
                  <a:srgbClr val="243342"/>
                </a:solidFill>
                <a:latin typeface="Karnchang"/>
                <a:ea typeface="Karnchang"/>
                <a:cs typeface="Karnchang"/>
                <a:sym typeface="Karnchang"/>
              </a:rPr>
              <a:t>Logistic Regression adalah model linier yang digunakan untuk klasifikasi, bukan regresi (meskipun namanya "regression").</a:t>
            </a:r>
          </a:p>
          <a:p>
            <a:pPr algn="l" marL="647695" indent="-323848" lvl="1">
              <a:lnSpc>
                <a:spcPts val="3479"/>
              </a:lnSpc>
              <a:buFont typeface="Arial"/>
              <a:buChar char="•"/>
            </a:pPr>
            <a:r>
              <a:rPr lang="en-US" sz="2999">
                <a:solidFill>
                  <a:srgbClr val="243342"/>
                </a:solidFill>
                <a:latin typeface="Karnchang"/>
                <a:ea typeface="Karnchang"/>
                <a:cs typeface="Karnchang"/>
                <a:sym typeface="Karnchang"/>
              </a:rPr>
              <a:t>Bekerja dengan cara menghitung kombinasi linier dari fitur</a:t>
            </a:r>
          </a:p>
          <a:p>
            <a:pPr algn="l" marL="647695" indent="-323848" lvl="1">
              <a:lnSpc>
                <a:spcPts val="3479"/>
              </a:lnSpc>
              <a:buFont typeface="Arial"/>
              <a:buChar char="•"/>
            </a:pPr>
            <a:r>
              <a:rPr lang="en-US" sz="2999">
                <a:solidFill>
                  <a:srgbClr val="243342"/>
                </a:solidFill>
                <a:latin typeface="Karnchang"/>
                <a:ea typeface="Karnchang"/>
                <a:cs typeface="Karnchang"/>
                <a:sym typeface="Karnchang"/>
              </a:rPr>
              <a:t>Jika probabilitas &gt; 0.5, maka diprediksi sebagai kelas 1, jika tidak, kelas 0.</a:t>
            </a:r>
          </a:p>
          <a:p>
            <a:pPr algn="l">
              <a:lnSpc>
                <a:spcPts val="3479"/>
              </a:lnSpc>
            </a:pPr>
          </a:p>
          <a:p>
            <a:pPr algn="l">
              <a:lnSpc>
                <a:spcPts val="3479"/>
              </a:lnSpc>
            </a:pPr>
            <a:r>
              <a:rPr lang="en-US" sz="2999">
                <a:solidFill>
                  <a:srgbClr val="243342"/>
                </a:solidFill>
                <a:latin typeface="Karnchang"/>
                <a:ea typeface="Karnchang"/>
                <a:cs typeface="Karnchang"/>
                <a:sym typeface="Karnchang"/>
              </a:rPr>
              <a:t>Kelebihan:</a:t>
            </a:r>
          </a:p>
          <a:p>
            <a:pPr algn="l" marL="647695" indent="-323848" lvl="1">
              <a:lnSpc>
                <a:spcPts val="3479"/>
              </a:lnSpc>
              <a:buFont typeface="Arial"/>
              <a:buChar char="•"/>
            </a:pPr>
            <a:r>
              <a:rPr lang="en-US" sz="2999">
                <a:solidFill>
                  <a:srgbClr val="243342"/>
                </a:solidFill>
                <a:latin typeface="Karnchang"/>
                <a:ea typeface="Karnchang"/>
                <a:cs typeface="Karnchang"/>
                <a:sym typeface="Karnchang"/>
              </a:rPr>
              <a:t>Cepat, sederhana, dan cukup efektif untuk dataset linier.</a:t>
            </a:r>
          </a:p>
          <a:p>
            <a:pPr algn="l" marL="647695" indent="-323848" lvl="1">
              <a:lnSpc>
                <a:spcPts val="3479"/>
              </a:lnSpc>
              <a:buFont typeface="Arial"/>
              <a:buChar char="•"/>
            </a:pPr>
            <a:r>
              <a:rPr lang="en-US" sz="2999">
                <a:solidFill>
                  <a:srgbClr val="243342"/>
                </a:solidFill>
                <a:latin typeface="Karnchang"/>
                <a:ea typeface="Karnchang"/>
                <a:cs typeface="Karnchang"/>
                <a:sym typeface="Karnchang"/>
              </a:rPr>
              <a:t>Bisa memberikan probabilitas klasifikasi (bukan hanya label).</a:t>
            </a:r>
          </a:p>
          <a:p>
            <a:pPr algn="l">
              <a:lnSpc>
                <a:spcPts val="3479"/>
              </a:lnSpc>
            </a:pPr>
          </a:p>
          <a:p>
            <a:pPr algn="l">
              <a:lnSpc>
                <a:spcPts val="3479"/>
              </a:lnSpc>
            </a:pPr>
            <a:r>
              <a:rPr lang="en-US" sz="2999">
                <a:solidFill>
                  <a:srgbClr val="243342"/>
                </a:solidFill>
                <a:latin typeface="Karnchang"/>
                <a:ea typeface="Karnchang"/>
                <a:cs typeface="Karnchang"/>
                <a:sym typeface="Karnchang"/>
              </a:rPr>
              <a:t>Kekurangan:</a:t>
            </a:r>
          </a:p>
          <a:p>
            <a:pPr algn="l" marL="647695" indent="-323848" lvl="1">
              <a:lnSpc>
                <a:spcPts val="3479"/>
              </a:lnSpc>
              <a:buFont typeface="Arial"/>
              <a:buChar char="•"/>
            </a:pPr>
            <a:r>
              <a:rPr lang="en-US" sz="2999">
                <a:solidFill>
                  <a:srgbClr val="243342"/>
                </a:solidFill>
                <a:latin typeface="Karnchang"/>
                <a:ea typeface="Karnchang"/>
                <a:cs typeface="Karnchang"/>
                <a:sym typeface="Karnchang"/>
              </a:rPr>
              <a:t>Kurang efektif jika hubungan antara fitur dan label tidak linier.</a:t>
            </a:r>
          </a:p>
          <a:p>
            <a:pPr algn="l" marL="647695" indent="-323848" lvl="1">
              <a:lnSpc>
                <a:spcPts val="3479"/>
              </a:lnSpc>
              <a:buFont typeface="Arial"/>
              <a:buChar char="•"/>
            </a:pPr>
            <a:r>
              <a:rPr lang="en-US" sz="2999">
                <a:solidFill>
                  <a:srgbClr val="243342"/>
                </a:solidFill>
                <a:latin typeface="Karnchang"/>
                <a:ea typeface="Karnchang"/>
                <a:cs typeface="Karnchang"/>
                <a:sym typeface="Karnchang"/>
              </a:rPr>
              <a:t>Rentan terhadap outlier.</a:t>
            </a:r>
          </a:p>
          <a:p>
            <a:pPr algn="l">
              <a:lnSpc>
                <a:spcPts val="3479"/>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2501628" y="2178826"/>
            <a:ext cx="13284743" cy="5929349"/>
          </a:xfrm>
          <a:custGeom>
            <a:avLst/>
            <a:gdLst/>
            <a:ahLst/>
            <a:cxnLst/>
            <a:rect r="r" b="b" t="t" l="l"/>
            <a:pathLst>
              <a:path h="5929349" w="13284743">
                <a:moveTo>
                  <a:pt x="0" y="0"/>
                </a:moveTo>
                <a:lnTo>
                  <a:pt x="13284744" y="0"/>
                </a:lnTo>
                <a:lnTo>
                  <a:pt x="13284744" y="5929348"/>
                </a:lnTo>
                <a:lnTo>
                  <a:pt x="0" y="5929348"/>
                </a:lnTo>
                <a:lnTo>
                  <a:pt x="0" y="0"/>
                </a:lnTo>
                <a:close/>
              </a:path>
            </a:pathLst>
          </a:custGeom>
          <a:blipFill>
            <a:blip r:embed="rId2"/>
            <a:stretch>
              <a:fillRect l="-48840" t="-86157" r="-104393" b="-132989"/>
            </a:stretch>
          </a:blipFill>
        </p:spPr>
      </p:sp>
      <p:sp>
        <p:nvSpPr>
          <p:cNvPr name="TextBox 26" id="26"/>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K-Nearest Neighbors (KNN)</a:t>
            </a: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14.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K-Nearest Neighbors (KNN)</a:t>
            </a:r>
          </a:p>
        </p:txBody>
      </p:sp>
      <p:sp>
        <p:nvSpPr>
          <p:cNvPr name="TextBox 26" id="26"/>
          <p:cNvSpPr txBox="true"/>
          <p:nvPr/>
        </p:nvSpPr>
        <p:spPr>
          <a:xfrm rot="0">
            <a:off x="2137721" y="1573044"/>
            <a:ext cx="14012558" cy="8121015"/>
          </a:xfrm>
          <a:prstGeom prst="rect">
            <a:avLst/>
          </a:prstGeom>
        </p:spPr>
        <p:txBody>
          <a:bodyPr anchor="t" rtlCol="false" tIns="0" lIns="0" bIns="0" rIns="0">
            <a:spAutoFit/>
          </a:bodyPr>
          <a:lstStyle/>
          <a:p>
            <a:pPr algn="l">
              <a:lnSpc>
                <a:spcPts val="3329"/>
              </a:lnSpc>
            </a:pPr>
            <a:r>
              <a:rPr lang="en-US" sz="2999">
                <a:solidFill>
                  <a:srgbClr val="243342"/>
                </a:solidFill>
                <a:latin typeface="Karnchang"/>
                <a:ea typeface="Karnchang"/>
                <a:cs typeface="Karnchang"/>
                <a:sym typeface="Karnchang"/>
              </a:rPr>
              <a:t>Tujuan: </a:t>
            </a:r>
            <a:r>
              <a:rPr lang="en-US" sz="2999">
                <a:solidFill>
                  <a:srgbClr val="243342"/>
                </a:solidFill>
                <a:latin typeface="Karnchang"/>
                <a:ea typeface="Karnchang"/>
                <a:cs typeface="Karnchang"/>
                <a:sym typeface="Karnchang"/>
              </a:rPr>
              <a:t>Klasif</a:t>
            </a:r>
            <a:r>
              <a:rPr lang="en-US" sz="2999">
                <a:solidFill>
                  <a:srgbClr val="243342"/>
                </a:solidFill>
                <a:latin typeface="Karnchang"/>
                <a:ea typeface="Karnchang"/>
                <a:cs typeface="Karnchang"/>
                <a:sym typeface="Karnchang"/>
              </a:rPr>
              <a:t>ikasi berdasarkan kemiripan data baru dengan data yang sudah ada.</a:t>
            </a:r>
          </a:p>
          <a:p>
            <a:pPr algn="l">
              <a:lnSpc>
                <a:spcPts val="3329"/>
              </a:lnSpc>
            </a:pPr>
          </a:p>
          <a:p>
            <a:pPr algn="l">
              <a:lnSpc>
                <a:spcPts val="3329"/>
              </a:lnSpc>
            </a:pPr>
            <a:r>
              <a:rPr lang="en-US" sz="2999">
                <a:solidFill>
                  <a:srgbClr val="243342"/>
                </a:solidFill>
                <a:latin typeface="Karnchang"/>
                <a:ea typeface="Karnchang"/>
                <a:cs typeface="Karnchang"/>
                <a:sym typeface="Karnchang"/>
              </a:rPr>
              <a:t>Cara Kerja:</a:t>
            </a:r>
          </a:p>
          <a:p>
            <a:pPr algn="l" marL="647695" indent="-323848" lvl="1">
              <a:lnSpc>
                <a:spcPts val="3329"/>
              </a:lnSpc>
              <a:buFont typeface="Arial"/>
              <a:buChar char="•"/>
            </a:pPr>
            <a:r>
              <a:rPr lang="en-US" sz="2999">
                <a:solidFill>
                  <a:srgbClr val="243342"/>
                </a:solidFill>
                <a:latin typeface="Karnchang"/>
                <a:ea typeface="Karnchang"/>
                <a:cs typeface="Karnchang"/>
                <a:sym typeface="Karnchang"/>
              </a:rPr>
              <a:t>Untuk mengklasifikasikan satu data baru, KNN:</a:t>
            </a:r>
          </a:p>
          <a:p>
            <a:pPr algn="l" marL="1295390" indent="-431797" lvl="2">
              <a:lnSpc>
                <a:spcPts val="3329"/>
              </a:lnSpc>
              <a:buAutoNum type="alphaLcPeriod" startAt="1"/>
            </a:pPr>
            <a:r>
              <a:rPr lang="en-US" sz="2999">
                <a:solidFill>
                  <a:srgbClr val="243342"/>
                </a:solidFill>
                <a:latin typeface="Karnchang"/>
                <a:ea typeface="Karnchang"/>
                <a:cs typeface="Karnchang"/>
                <a:sym typeface="Karnchang"/>
              </a:rPr>
              <a:t>Menghitung jarak (misalnya Euclidean) ke semua data dalam training set.</a:t>
            </a:r>
          </a:p>
          <a:p>
            <a:pPr algn="l" marL="1295390" indent="-431797" lvl="2">
              <a:lnSpc>
                <a:spcPts val="3329"/>
              </a:lnSpc>
              <a:buAutoNum type="alphaLcPeriod" startAt="1"/>
            </a:pPr>
            <a:r>
              <a:rPr lang="en-US" sz="2999">
                <a:solidFill>
                  <a:srgbClr val="243342"/>
                </a:solidFill>
                <a:latin typeface="Karnchang"/>
                <a:ea typeface="Karnchang"/>
                <a:cs typeface="Karnchang"/>
                <a:sym typeface="Karnchang"/>
              </a:rPr>
              <a:t>Memilih k tetangga terdekat (misalnya k=5).</a:t>
            </a:r>
          </a:p>
          <a:p>
            <a:pPr algn="l" marL="1295390" indent="-431797" lvl="2">
              <a:lnSpc>
                <a:spcPts val="3329"/>
              </a:lnSpc>
              <a:buAutoNum type="alphaLcPeriod" startAt="1"/>
            </a:pPr>
            <a:r>
              <a:rPr lang="en-US" sz="2999">
                <a:solidFill>
                  <a:srgbClr val="243342"/>
                </a:solidFill>
                <a:latin typeface="Karnchang"/>
                <a:ea typeface="Karnchang"/>
                <a:cs typeface="Karnchang"/>
                <a:sym typeface="Karnchang"/>
              </a:rPr>
              <a:t>Menentukan kelas mayoritas dari k tetangga tersebut.</a:t>
            </a:r>
          </a:p>
          <a:p>
            <a:pPr algn="l" marL="647695" indent="-323848" lvl="1">
              <a:lnSpc>
                <a:spcPts val="3329"/>
              </a:lnSpc>
              <a:buFont typeface="Arial"/>
              <a:buChar char="•"/>
            </a:pPr>
            <a:r>
              <a:rPr lang="en-US" sz="2999">
                <a:solidFill>
                  <a:srgbClr val="243342"/>
                </a:solidFill>
                <a:latin typeface="Karnchang"/>
                <a:ea typeface="Karnchang"/>
                <a:cs typeface="Karnchang"/>
                <a:sym typeface="Karnchang"/>
              </a:rPr>
              <a:t>Tidak ada proses "training" yang nyata — model menyimpan semua data dan melakukan pencarian saat prediksi.</a:t>
            </a:r>
          </a:p>
          <a:p>
            <a:pPr algn="l">
              <a:lnSpc>
                <a:spcPts val="3329"/>
              </a:lnSpc>
            </a:pPr>
          </a:p>
          <a:p>
            <a:pPr algn="l">
              <a:lnSpc>
                <a:spcPts val="3329"/>
              </a:lnSpc>
            </a:pPr>
            <a:r>
              <a:rPr lang="en-US" sz="2999">
                <a:solidFill>
                  <a:srgbClr val="243342"/>
                </a:solidFill>
                <a:latin typeface="Karnchang"/>
                <a:ea typeface="Karnchang"/>
                <a:cs typeface="Karnchang"/>
                <a:sym typeface="Karnchang"/>
              </a:rPr>
              <a:t>Kelebihan:</a:t>
            </a:r>
          </a:p>
          <a:p>
            <a:pPr algn="l" marL="647695" indent="-323848" lvl="1">
              <a:lnSpc>
                <a:spcPts val="3329"/>
              </a:lnSpc>
              <a:buFont typeface="Arial"/>
              <a:buChar char="•"/>
            </a:pPr>
            <a:r>
              <a:rPr lang="en-US" sz="2999">
                <a:solidFill>
                  <a:srgbClr val="243342"/>
                </a:solidFill>
                <a:latin typeface="Karnchang"/>
                <a:ea typeface="Karnchang"/>
                <a:cs typeface="Karnchang"/>
                <a:sym typeface="Karnchang"/>
              </a:rPr>
              <a:t>Mud</a:t>
            </a:r>
            <a:r>
              <a:rPr lang="en-US" sz="2999">
                <a:solidFill>
                  <a:srgbClr val="243342"/>
                </a:solidFill>
                <a:latin typeface="Karnchang"/>
                <a:ea typeface="Karnchang"/>
                <a:cs typeface="Karnchang"/>
                <a:sym typeface="Karnchang"/>
              </a:rPr>
              <a:t>ah dipahami dan diimplementasikan.</a:t>
            </a:r>
          </a:p>
          <a:p>
            <a:pPr algn="l" marL="647695" indent="-323848" lvl="1">
              <a:lnSpc>
                <a:spcPts val="3329"/>
              </a:lnSpc>
              <a:buFont typeface="Arial"/>
              <a:buChar char="•"/>
            </a:pPr>
            <a:r>
              <a:rPr lang="en-US" sz="2999">
                <a:solidFill>
                  <a:srgbClr val="243342"/>
                </a:solidFill>
                <a:latin typeface="Karnchang"/>
                <a:ea typeface="Karnchang"/>
                <a:cs typeface="Karnchang"/>
                <a:sym typeface="Karnchang"/>
              </a:rPr>
              <a:t>Bagus untuk data dengan pola kompleks.</a:t>
            </a:r>
          </a:p>
          <a:p>
            <a:pPr algn="l">
              <a:lnSpc>
                <a:spcPts val="3329"/>
              </a:lnSpc>
            </a:pPr>
          </a:p>
          <a:p>
            <a:pPr algn="l">
              <a:lnSpc>
                <a:spcPts val="3329"/>
              </a:lnSpc>
            </a:pPr>
            <a:r>
              <a:rPr lang="en-US" sz="2999">
                <a:solidFill>
                  <a:srgbClr val="243342"/>
                </a:solidFill>
                <a:latin typeface="Karnchang"/>
                <a:ea typeface="Karnchang"/>
                <a:cs typeface="Karnchang"/>
                <a:sym typeface="Karnchang"/>
              </a:rPr>
              <a:t>Kekurangan:</a:t>
            </a:r>
          </a:p>
          <a:p>
            <a:pPr algn="l" marL="647695" indent="-323848" lvl="1">
              <a:lnSpc>
                <a:spcPts val="3329"/>
              </a:lnSpc>
              <a:buFont typeface="Arial"/>
              <a:buChar char="•"/>
            </a:pPr>
            <a:r>
              <a:rPr lang="en-US" sz="2999">
                <a:solidFill>
                  <a:srgbClr val="243342"/>
                </a:solidFill>
                <a:latin typeface="Karnchang"/>
                <a:ea typeface="Karnchang"/>
                <a:cs typeface="Karnchang"/>
                <a:sym typeface="Karnchang"/>
              </a:rPr>
              <a:t>L</a:t>
            </a:r>
            <a:r>
              <a:rPr lang="en-US" sz="2999">
                <a:solidFill>
                  <a:srgbClr val="243342"/>
                </a:solidFill>
                <a:latin typeface="Karnchang"/>
                <a:ea typeface="Karnchang"/>
                <a:cs typeface="Karnchang"/>
                <a:sym typeface="Karnchang"/>
              </a:rPr>
              <a:t>ambat jika jumlah data besar (karena harus hitung jarak ke semua titik).</a:t>
            </a:r>
          </a:p>
          <a:p>
            <a:pPr algn="l" marL="647695" indent="-323848" lvl="1">
              <a:lnSpc>
                <a:spcPts val="3329"/>
              </a:lnSpc>
              <a:buFont typeface="Arial"/>
              <a:buChar char="•"/>
            </a:pPr>
            <a:r>
              <a:rPr lang="en-US" sz="2999">
                <a:solidFill>
                  <a:srgbClr val="243342"/>
                </a:solidFill>
                <a:latin typeface="Karnchang"/>
                <a:ea typeface="Karnchang"/>
                <a:cs typeface="Karnchang"/>
                <a:sym typeface="Karnchang"/>
              </a:rPr>
              <a:t>Sangat sensitif terhadap scaling fitur.</a:t>
            </a:r>
          </a:p>
          <a:p>
            <a:pPr algn="l" marL="647695" indent="-323848" lvl="1">
              <a:lnSpc>
                <a:spcPts val="3329"/>
              </a:lnSpc>
              <a:buFont typeface="Arial"/>
              <a:buChar char="•"/>
            </a:pPr>
            <a:r>
              <a:rPr lang="en-US" sz="2999">
                <a:solidFill>
                  <a:srgbClr val="243342"/>
                </a:solidFill>
                <a:latin typeface="Karnchang"/>
                <a:ea typeface="Karnchang"/>
                <a:cs typeface="Karnchang"/>
                <a:sym typeface="Karnchang"/>
              </a:rPr>
              <a:t>Sulit untuk data dengan dimensi tinggi (curse of dimensionality).</a:t>
            </a:r>
          </a:p>
          <a:p>
            <a:pPr algn="l">
              <a:lnSpc>
                <a:spcPts val="3329"/>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850914" y="2214336"/>
            <a:ext cx="14586173" cy="5185363"/>
          </a:xfrm>
          <a:custGeom>
            <a:avLst/>
            <a:gdLst/>
            <a:ahLst/>
            <a:cxnLst/>
            <a:rect r="r" b="b" t="t" l="l"/>
            <a:pathLst>
              <a:path h="5185363" w="14586173">
                <a:moveTo>
                  <a:pt x="0" y="0"/>
                </a:moveTo>
                <a:lnTo>
                  <a:pt x="14586172" y="0"/>
                </a:lnTo>
                <a:lnTo>
                  <a:pt x="14586172" y="5185364"/>
                </a:lnTo>
                <a:lnTo>
                  <a:pt x="0" y="5185364"/>
                </a:lnTo>
                <a:lnTo>
                  <a:pt x="0" y="0"/>
                </a:lnTo>
                <a:close/>
              </a:path>
            </a:pathLst>
          </a:custGeom>
          <a:blipFill>
            <a:blip r:embed="rId2"/>
            <a:stretch>
              <a:fillRect l="-40497" t="-132523" r="-74837" b="-108198"/>
            </a:stretch>
          </a:blipFill>
        </p:spPr>
      </p:sp>
      <p:sp>
        <p:nvSpPr>
          <p:cNvPr name="TextBox 26" id="26"/>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Random Forest</a:t>
            </a: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16.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Random Forest</a:t>
            </a:r>
          </a:p>
        </p:txBody>
      </p:sp>
      <p:sp>
        <p:nvSpPr>
          <p:cNvPr name="TextBox 26" id="26"/>
          <p:cNvSpPr txBox="true"/>
          <p:nvPr/>
        </p:nvSpPr>
        <p:spPr>
          <a:xfrm rot="0">
            <a:off x="2137721" y="2021353"/>
            <a:ext cx="14012558" cy="7591424"/>
          </a:xfrm>
          <a:prstGeom prst="rect">
            <a:avLst/>
          </a:prstGeom>
        </p:spPr>
        <p:txBody>
          <a:bodyPr anchor="t" rtlCol="false" tIns="0" lIns="0" bIns="0" rIns="0">
            <a:spAutoFit/>
          </a:bodyPr>
          <a:lstStyle/>
          <a:p>
            <a:pPr algn="l">
              <a:lnSpc>
                <a:spcPts val="2999"/>
              </a:lnSpc>
            </a:pPr>
            <a:r>
              <a:rPr lang="en-US" sz="2999">
                <a:solidFill>
                  <a:srgbClr val="243342"/>
                </a:solidFill>
                <a:latin typeface="Karnchang"/>
                <a:ea typeface="Karnchang"/>
                <a:cs typeface="Karnchang"/>
                <a:sym typeface="Karnchang"/>
              </a:rPr>
              <a:t>Tujuan: Model ensambel untuk k</a:t>
            </a:r>
            <a:r>
              <a:rPr lang="en-US" sz="2999">
                <a:solidFill>
                  <a:srgbClr val="243342"/>
                </a:solidFill>
                <a:latin typeface="Karnchang"/>
                <a:ea typeface="Karnchang"/>
                <a:cs typeface="Karnchang"/>
                <a:sym typeface="Karnchang"/>
              </a:rPr>
              <a:t>lasif</a:t>
            </a:r>
            <a:r>
              <a:rPr lang="en-US" sz="2999">
                <a:solidFill>
                  <a:srgbClr val="243342"/>
                </a:solidFill>
                <a:latin typeface="Karnchang"/>
                <a:ea typeface="Karnchang"/>
                <a:cs typeface="Karnchang"/>
                <a:sym typeface="Karnchang"/>
              </a:rPr>
              <a:t>ikasi yang lebih kuat dan stabil.</a:t>
            </a:r>
          </a:p>
          <a:p>
            <a:pPr algn="l">
              <a:lnSpc>
                <a:spcPts val="2999"/>
              </a:lnSpc>
            </a:pPr>
          </a:p>
          <a:p>
            <a:pPr algn="l">
              <a:lnSpc>
                <a:spcPts val="2999"/>
              </a:lnSpc>
            </a:pPr>
            <a:r>
              <a:rPr lang="en-US" sz="2999">
                <a:solidFill>
                  <a:srgbClr val="243342"/>
                </a:solidFill>
                <a:latin typeface="Karnchang"/>
                <a:ea typeface="Karnchang"/>
                <a:cs typeface="Karnchang"/>
                <a:sym typeface="Karnchang"/>
              </a:rPr>
              <a:t>Cara Kerja:</a:t>
            </a:r>
          </a:p>
          <a:p>
            <a:pPr algn="l" marL="647695" indent="-323848" lvl="1">
              <a:lnSpc>
                <a:spcPts val="2999"/>
              </a:lnSpc>
              <a:buFont typeface="Arial"/>
              <a:buChar char="•"/>
            </a:pPr>
            <a:r>
              <a:rPr lang="en-US" sz="2999">
                <a:solidFill>
                  <a:srgbClr val="243342"/>
                </a:solidFill>
                <a:latin typeface="Karnchang"/>
                <a:ea typeface="Karnchang"/>
                <a:cs typeface="Karnchang"/>
                <a:sym typeface="Karnchang"/>
              </a:rPr>
              <a:t>Ra</a:t>
            </a:r>
            <a:r>
              <a:rPr lang="en-US" sz="2999">
                <a:solidFill>
                  <a:srgbClr val="243342"/>
                </a:solidFill>
                <a:latin typeface="Karnchang"/>
                <a:ea typeface="Karnchang"/>
                <a:cs typeface="Karnchang"/>
                <a:sym typeface="Karnchang"/>
              </a:rPr>
              <a:t>ndom Forest terdiri dari banyak pohon keputusan (Decision Trees).</a:t>
            </a:r>
          </a:p>
          <a:p>
            <a:pPr algn="l" marL="647695" indent="-323848" lvl="1">
              <a:lnSpc>
                <a:spcPts val="2999"/>
              </a:lnSpc>
              <a:buFont typeface="Arial"/>
              <a:buChar char="•"/>
            </a:pPr>
            <a:r>
              <a:rPr lang="en-US" sz="2999">
                <a:solidFill>
                  <a:srgbClr val="243342"/>
                </a:solidFill>
                <a:latin typeface="Karnchang"/>
                <a:ea typeface="Karnchang"/>
                <a:cs typeface="Karnchang"/>
                <a:sym typeface="Karnchang"/>
              </a:rPr>
              <a:t>Untuk membuat satu pohon:</a:t>
            </a:r>
          </a:p>
          <a:p>
            <a:pPr algn="l" marL="1295390" indent="-431797" lvl="2">
              <a:lnSpc>
                <a:spcPts val="2999"/>
              </a:lnSpc>
              <a:buAutoNum type="alphaLcPeriod" startAt="1"/>
            </a:pPr>
            <a:r>
              <a:rPr lang="en-US" sz="2999">
                <a:solidFill>
                  <a:srgbClr val="243342"/>
                </a:solidFill>
                <a:latin typeface="Karnchang"/>
                <a:ea typeface="Karnchang"/>
                <a:cs typeface="Karnchang"/>
                <a:sym typeface="Karnchang"/>
              </a:rPr>
              <a:t>Ambil subset acak dari data (dengan penggantian, disebut bootstrap).</a:t>
            </a:r>
          </a:p>
          <a:p>
            <a:pPr algn="l" marL="1295390" indent="-431797" lvl="2">
              <a:lnSpc>
                <a:spcPts val="2999"/>
              </a:lnSpc>
              <a:buAutoNum type="alphaLcPeriod" startAt="1"/>
            </a:pPr>
            <a:r>
              <a:rPr lang="en-US" sz="2999">
                <a:solidFill>
                  <a:srgbClr val="243342"/>
                </a:solidFill>
                <a:latin typeface="Karnchang"/>
                <a:ea typeface="Karnchang"/>
                <a:cs typeface="Karnchang"/>
                <a:sym typeface="Karnchang"/>
              </a:rPr>
              <a:t>Di tiap </a:t>
            </a:r>
            <a:r>
              <a:rPr lang="en-US" sz="2999">
                <a:solidFill>
                  <a:srgbClr val="243342"/>
                </a:solidFill>
                <a:latin typeface="Karnchang"/>
                <a:ea typeface="Karnchang"/>
                <a:cs typeface="Karnchang"/>
                <a:sym typeface="Karnchang"/>
              </a:rPr>
              <a:t>node, gunakan subset acak dari fitur untuk split terbaik.</a:t>
            </a:r>
          </a:p>
          <a:p>
            <a:pPr algn="l" marL="647695" indent="-323848" lvl="1">
              <a:lnSpc>
                <a:spcPts val="2999"/>
              </a:lnSpc>
              <a:buFont typeface="Arial"/>
              <a:buChar char="•"/>
            </a:pPr>
            <a:r>
              <a:rPr lang="en-US" sz="2999">
                <a:solidFill>
                  <a:srgbClr val="243342"/>
                </a:solidFill>
                <a:latin typeface="Karnchang"/>
                <a:ea typeface="Karnchang"/>
                <a:cs typeface="Karnchang"/>
                <a:sym typeface="Karnchang"/>
              </a:rPr>
              <a:t>Untu</a:t>
            </a:r>
            <a:r>
              <a:rPr lang="en-US" sz="2999">
                <a:solidFill>
                  <a:srgbClr val="243342"/>
                </a:solidFill>
                <a:latin typeface="Karnchang"/>
                <a:ea typeface="Karnchang"/>
                <a:cs typeface="Karnchang"/>
                <a:sym typeface="Karnchang"/>
              </a:rPr>
              <a:t>k prediksi:</a:t>
            </a:r>
          </a:p>
          <a:p>
            <a:pPr algn="l" marL="1295390" indent="-431797" lvl="2">
              <a:lnSpc>
                <a:spcPts val="2999"/>
              </a:lnSpc>
              <a:buFont typeface="Arial"/>
              <a:buChar char="⚬"/>
            </a:pPr>
            <a:r>
              <a:rPr lang="en-US" sz="2999">
                <a:solidFill>
                  <a:srgbClr val="243342"/>
                </a:solidFill>
                <a:latin typeface="Karnchang"/>
                <a:ea typeface="Karnchang"/>
                <a:cs typeface="Karnchang"/>
                <a:sym typeface="Karnchang"/>
              </a:rPr>
              <a:t>Semua pohon memberikan voting klasifikasi → hasil akhir adalah kelas mayoritas.</a:t>
            </a:r>
          </a:p>
          <a:p>
            <a:pPr algn="l">
              <a:lnSpc>
                <a:spcPts val="2999"/>
              </a:lnSpc>
            </a:pPr>
          </a:p>
          <a:p>
            <a:pPr algn="l">
              <a:lnSpc>
                <a:spcPts val="2999"/>
              </a:lnSpc>
            </a:pPr>
            <a:r>
              <a:rPr lang="en-US" sz="2999">
                <a:solidFill>
                  <a:srgbClr val="243342"/>
                </a:solidFill>
                <a:latin typeface="Karnchang"/>
                <a:ea typeface="Karnchang"/>
                <a:cs typeface="Karnchang"/>
                <a:sym typeface="Karnchang"/>
              </a:rPr>
              <a:t>Kelebihan:</a:t>
            </a:r>
          </a:p>
          <a:p>
            <a:pPr algn="l" marL="647695" indent="-323848" lvl="1">
              <a:lnSpc>
                <a:spcPts val="2999"/>
              </a:lnSpc>
              <a:buFont typeface="Arial"/>
              <a:buChar char="•"/>
            </a:pPr>
            <a:r>
              <a:rPr lang="en-US" sz="2999">
                <a:solidFill>
                  <a:srgbClr val="243342"/>
                </a:solidFill>
                <a:latin typeface="Karnchang"/>
                <a:ea typeface="Karnchang"/>
                <a:cs typeface="Karnchang"/>
                <a:sym typeface="Karnchang"/>
              </a:rPr>
              <a:t>Akurat, b</a:t>
            </a:r>
            <a:r>
              <a:rPr lang="en-US" sz="2999">
                <a:solidFill>
                  <a:srgbClr val="243342"/>
                </a:solidFill>
                <a:latin typeface="Karnchang"/>
                <a:ea typeface="Karnchang"/>
                <a:cs typeface="Karnchang"/>
                <a:sym typeface="Karnchang"/>
              </a:rPr>
              <a:t>ahkan tanpa banyak tuning.</a:t>
            </a:r>
          </a:p>
          <a:p>
            <a:pPr algn="l" marL="647695" indent="-323848" lvl="1">
              <a:lnSpc>
                <a:spcPts val="2999"/>
              </a:lnSpc>
              <a:buFont typeface="Arial"/>
              <a:buChar char="•"/>
            </a:pPr>
            <a:r>
              <a:rPr lang="en-US" sz="2999">
                <a:solidFill>
                  <a:srgbClr val="243342"/>
                </a:solidFill>
                <a:latin typeface="Karnchang"/>
                <a:ea typeface="Karnchang"/>
                <a:cs typeface="Karnchang"/>
                <a:sym typeface="Karnchang"/>
              </a:rPr>
              <a:t>Tidak mudah overfitting seperti pohon tunggal.</a:t>
            </a:r>
          </a:p>
          <a:p>
            <a:pPr algn="l" marL="647695" indent="-323848" lvl="1">
              <a:lnSpc>
                <a:spcPts val="2999"/>
              </a:lnSpc>
              <a:buFont typeface="Arial"/>
              <a:buChar char="•"/>
            </a:pPr>
            <a:r>
              <a:rPr lang="en-US" sz="2999">
                <a:solidFill>
                  <a:srgbClr val="243342"/>
                </a:solidFill>
                <a:latin typeface="Karnchang"/>
                <a:ea typeface="Karnchang"/>
                <a:cs typeface="Karnchang"/>
                <a:sym typeface="Karnchang"/>
              </a:rPr>
              <a:t>Bisa menangani data non-linier dan campuran (numerik + kategorikal).</a:t>
            </a:r>
          </a:p>
          <a:p>
            <a:pPr algn="l">
              <a:lnSpc>
                <a:spcPts val="2999"/>
              </a:lnSpc>
            </a:pPr>
          </a:p>
          <a:p>
            <a:pPr algn="l">
              <a:lnSpc>
                <a:spcPts val="2999"/>
              </a:lnSpc>
            </a:pPr>
            <a:r>
              <a:rPr lang="en-US" sz="2999">
                <a:solidFill>
                  <a:srgbClr val="243342"/>
                </a:solidFill>
                <a:latin typeface="Karnchang"/>
                <a:ea typeface="Karnchang"/>
                <a:cs typeface="Karnchang"/>
                <a:sym typeface="Karnchang"/>
              </a:rPr>
              <a:t>Kekurangan:</a:t>
            </a:r>
          </a:p>
          <a:p>
            <a:pPr algn="l" marL="647695" indent="-323848" lvl="1">
              <a:lnSpc>
                <a:spcPts val="2999"/>
              </a:lnSpc>
              <a:buFont typeface="Arial"/>
              <a:buChar char="•"/>
            </a:pPr>
            <a:r>
              <a:rPr lang="en-US" sz="2999">
                <a:solidFill>
                  <a:srgbClr val="243342"/>
                </a:solidFill>
                <a:latin typeface="Karnchang"/>
                <a:ea typeface="Karnchang"/>
                <a:cs typeface="Karnchang"/>
                <a:sym typeface="Karnchang"/>
              </a:rPr>
              <a:t>Le</a:t>
            </a:r>
            <a:r>
              <a:rPr lang="en-US" sz="2999">
                <a:solidFill>
                  <a:srgbClr val="243342"/>
                </a:solidFill>
                <a:latin typeface="Karnchang"/>
                <a:ea typeface="Karnchang"/>
                <a:cs typeface="Karnchang"/>
                <a:sym typeface="Karnchang"/>
              </a:rPr>
              <a:t>bih lambat dibanding model sederhana.</a:t>
            </a:r>
          </a:p>
          <a:p>
            <a:pPr algn="l" marL="647695" indent="-323848" lvl="1">
              <a:lnSpc>
                <a:spcPts val="2999"/>
              </a:lnSpc>
              <a:buFont typeface="Arial"/>
              <a:buChar char="•"/>
            </a:pPr>
            <a:r>
              <a:rPr lang="en-US" sz="2999">
                <a:solidFill>
                  <a:srgbClr val="243342"/>
                </a:solidFill>
                <a:latin typeface="Karnchang"/>
                <a:ea typeface="Karnchang"/>
                <a:cs typeface="Karnchang"/>
                <a:sym typeface="Karnchang"/>
              </a:rPr>
              <a:t>Kurang interpretatif dibanding logistic regression.</a:t>
            </a:r>
          </a:p>
          <a:p>
            <a:pPr algn="l">
              <a:lnSpc>
                <a:spcPts val="2999"/>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028700" y="2344249"/>
            <a:ext cx="7328545" cy="7183425"/>
          </a:xfrm>
          <a:custGeom>
            <a:avLst/>
            <a:gdLst/>
            <a:ahLst/>
            <a:cxnLst/>
            <a:rect r="r" b="b" t="t" l="l"/>
            <a:pathLst>
              <a:path h="7183425" w="7328545">
                <a:moveTo>
                  <a:pt x="0" y="0"/>
                </a:moveTo>
                <a:lnTo>
                  <a:pt x="7328545" y="0"/>
                </a:lnTo>
                <a:lnTo>
                  <a:pt x="7328545" y="7183425"/>
                </a:lnTo>
                <a:lnTo>
                  <a:pt x="0" y="7183425"/>
                </a:lnTo>
                <a:lnTo>
                  <a:pt x="0" y="0"/>
                </a:lnTo>
                <a:close/>
              </a:path>
            </a:pathLst>
          </a:custGeom>
          <a:blipFill>
            <a:blip r:embed="rId2"/>
            <a:stretch>
              <a:fillRect l="-74938" t="-51442" r="-101872" b="-7409"/>
            </a:stretch>
          </a:blipFill>
        </p:spPr>
      </p:sp>
      <p:sp>
        <p:nvSpPr>
          <p:cNvPr name="TextBox 26" id="26"/>
          <p:cNvSpPr txBox="true"/>
          <p:nvPr/>
        </p:nvSpPr>
        <p:spPr>
          <a:xfrm rot="0">
            <a:off x="1444352" y="819150"/>
            <a:ext cx="15399296" cy="1727166"/>
          </a:xfrm>
          <a:prstGeom prst="rect">
            <a:avLst/>
          </a:prstGeom>
        </p:spPr>
        <p:txBody>
          <a:bodyPr anchor="t" rtlCol="false" tIns="0" lIns="0" bIns="0" rIns="0">
            <a:spAutoFit/>
          </a:bodyPr>
          <a:lstStyle/>
          <a:p>
            <a:pPr algn="ctr">
              <a:lnSpc>
                <a:spcPts val="9199"/>
              </a:lnSpc>
            </a:pPr>
            <a:r>
              <a:rPr lang="en-US" b="true" sz="9999">
                <a:solidFill>
                  <a:srgbClr val="243342"/>
                </a:solidFill>
                <a:latin typeface="Karnchang Bold"/>
                <a:ea typeface="Karnchang Bold"/>
                <a:cs typeface="Karnchang Bold"/>
                <a:sym typeface="Karnchang Bold"/>
              </a:rPr>
              <a:t>MODEL COMPARISON</a:t>
            </a:r>
          </a:p>
        </p:txBody>
      </p:sp>
      <p:sp>
        <p:nvSpPr>
          <p:cNvPr name="TextBox 27" id="27"/>
          <p:cNvSpPr txBox="true"/>
          <p:nvPr/>
        </p:nvSpPr>
        <p:spPr>
          <a:xfrm rot="0">
            <a:off x="8887463" y="3270421"/>
            <a:ext cx="7956185" cy="4398645"/>
          </a:xfrm>
          <a:prstGeom prst="rect">
            <a:avLst/>
          </a:prstGeom>
        </p:spPr>
        <p:txBody>
          <a:bodyPr anchor="t" rtlCol="false" tIns="0" lIns="0" bIns="0" rIns="0">
            <a:spAutoFit/>
          </a:bodyPr>
          <a:lstStyle/>
          <a:p>
            <a:pPr algn="l">
              <a:lnSpc>
                <a:spcPts val="3779"/>
              </a:lnSpc>
            </a:pPr>
            <a:r>
              <a:rPr lang="en-US" sz="2700">
                <a:solidFill>
                  <a:srgbClr val="000000"/>
                </a:solidFill>
                <a:latin typeface="Karnchang"/>
                <a:ea typeface="Karnchang"/>
                <a:cs typeface="Karnchang"/>
                <a:sym typeface="Karnchang"/>
              </a:rPr>
              <a:t>Berdasarkan hasil perbandingan model, Random Forest memiliki akurasi tertinggi yaitu </a:t>
            </a:r>
            <a:r>
              <a:rPr lang="en-US" sz="2700" b="true">
                <a:solidFill>
                  <a:srgbClr val="000000"/>
                </a:solidFill>
                <a:latin typeface="Karnchang Bold"/>
                <a:ea typeface="Karnchang Bold"/>
                <a:cs typeface="Karnchang Bold"/>
                <a:sym typeface="Karnchang Bold"/>
              </a:rPr>
              <a:t>1.0 (100%)</a:t>
            </a:r>
            <a:r>
              <a:rPr lang="en-US" sz="2700">
                <a:solidFill>
                  <a:srgbClr val="000000"/>
                </a:solidFill>
                <a:latin typeface="Karnchang"/>
                <a:ea typeface="Karnchang"/>
                <a:cs typeface="Karnchang"/>
                <a:sym typeface="Karnchang"/>
              </a:rPr>
              <a:t>. Namun, karena ini masih tahap pemodelan, kita tetap memerlukan evaluasi tambahan.</a:t>
            </a:r>
          </a:p>
          <a:p>
            <a:pPr algn="l">
              <a:lnSpc>
                <a:spcPts val="3779"/>
              </a:lnSpc>
            </a:pPr>
            <a:r>
              <a:rPr lang="en-US" sz="2700">
                <a:solidFill>
                  <a:srgbClr val="000000"/>
                </a:solidFill>
                <a:latin typeface="Karnchang"/>
                <a:ea typeface="Karnchang"/>
                <a:cs typeface="Karnchang"/>
                <a:sym typeface="Karnchang"/>
              </a:rPr>
              <a:t>Kita harus bertanya: apakah model dengan akurasi 1.0 ini benar-benar sebaik itu?</a:t>
            </a:r>
          </a:p>
          <a:p>
            <a:pPr algn="l">
              <a:lnSpc>
                <a:spcPts val="3779"/>
              </a:lnSpc>
            </a:pPr>
            <a:r>
              <a:rPr lang="en-US" sz="2700">
                <a:solidFill>
                  <a:srgbClr val="000000"/>
                </a:solidFill>
                <a:latin typeface="Karnchang"/>
                <a:ea typeface="Karnchang"/>
                <a:cs typeface="Karnchang"/>
                <a:sym typeface="Karnchang"/>
              </a:rPr>
              <a:t>Oleh karena itu, kita perlu melakukan validasi menggunakan</a:t>
            </a:r>
            <a:r>
              <a:rPr lang="en-US" sz="2700" b="true">
                <a:solidFill>
                  <a:srgbClr val="000000"/>
                </a:solidFill>
                <a:latin typeface="Karnchang Bold"/>
                <a:ea typeface="Karnchang Bold"/>
                <a:cs typeface="Karnchang Bold"/>
                <a:sym typeface="Karnchang Bold"/>
              </a:rPr>
              <a:t> Hyperparameter Tuning</a:t>
            </a:r>
            <a:r>
              <a:rPr lang="en-US" sz="2700">
                <a:solidFill>
                  <a:srgbClr val="000000"/>
                </a:solidFill>
                <a:latin typeface="Karnchang"/>
                <a:ea typeface="Karnchang"/>
                <a:cs typeface="Karnchang"/>
                <a:sym typeface="Karnchang"/>
              </a:rPr>
              <a:t>, karena ada kemungkinan model mengalami</a:t>
            </a:r>
            <a:r>
              <a:rPr lang="en-US" sz="2700">
                <a:solidFill>
                  <a:srgbClr val="000000"/>
                </a:solidFill>
                <a:latin typeface="Karnchang"/>
                <a:ea typeface="Karnchang"/>
                <a:cs typeface="Karnchang"/>
                <a:sym typeface="Karnchang"/>
              </a:rPr>
              <a:t> </a:t>
            </a:r>
            <a:r>
              <a:rPr lang="en-US" sz="2700" b="true">
                <a:solidFill>
                  <a:srgbClr val="000000"/>
                </a:solidFill>
                <a:latin typeface="Karnchang Bold"/>
                <a:ea typeface="Karnchang Bold"/>
                <a:cs typeface="Karnchang Bold"/>
                <a:sym typeface="Karnchang Bold"/>
              </a:rPr>
              <a:t>overfitting</a:t>
            </a:r>
            <a:r>
              <a:rPr lang="en-US" sz="2700">
                <a:solidFill>
                  <a:srgbClr val="000000"/>
                </a:solidFill>
                <a:latin typeface="Karnchang"/>
                <a:ea typeface="Karnchang"/>
                <a:cs typeface="Karnchang"/>
                <a:sym typeface="Karnchang"/>
              </a:rPr>
              <a:t>.</a:t>
            </a:r>
          </a:p>
        </p:txBody>
      </p:sp>
      <p:grpSp>
        <p:nvGrpSpPr>
          <p:cNvPr name="Group 28" id="28"/>
          <p:cNvGrpSpPr/>
          <p:nvPr/>
        </p:nvGrpSpPr>
        <p:grpSpPr>
          <a:xfrm rot="0">
            <a:off x="17672815" y="176494"/>
            <a:ext cx="438691" cy="438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2255701" y="6260400"/>
            <a:ext cx="14242824" cy="2906124"/>
          </a:xfrm>
          <a:custGeom>
            <a:avLst/>
            <a:gdLst/>
            <a:ahLst/>
            <a:cxnLst/>
            <a:rect r="r" b="b" t="t" l="l"/>
            <a:pathLst>
              <a:path h="2906124" w="14242824">
                <a:moveTo>
                  <a:pt x="0" y="0"/>
                </a:moveTo>
                <a:lnTo>
                  <a:pt x="14242823" y="0"/>
                </a:lnTo>
                <a:lnTo>
                  <a:pt x="14242823" y="2906124"/>
                </a:lnTo>
                <a:lnTo>
                  <a:pt x="0" y="2906124"/>
                </a:lnTo>
                <a:lnTo>
                  <a:pt x="0" y="0"/>
                </a:lnTo>
                <a:close/>
              </a:path>
            </a:pathLst>
          </a:custGeom>
          <a:blipFill>
            <a:blip r:embed="rId2"/>
            <a:stretch>
              <a:fillRect l="-52386" t="-233706" r="-92089" b="-340263"/>
            </a:stretch>
          </a:blipFill>
        </p:spPr>
      </p:sp>
      <p:sp>
        <p:nvSpPr>
          <p:cNvPr name="TextBox 26" id="26"/>
          <p:cNvSpPr txBox="true"/>
          <p:nvPr/>
        </p:nvSpPr>
        <p:spPr>
          <a:xfrm rot="0">
            <a:off x="2255701" y="1353550"/>
            <a:ext cx="12609154" cy="863599"/>
          </a:xfrm>
          <a:prstGeom prst="rect">
            <a:avLst/>
          </a:prstGeom>
        </p:spPr>
        <p:txBody>
          <a:bodyPr anchor="t" rtlCol="false" tIns="0" lIns="0" bIns="0" rIns="0">
            <a:spAutoFit/>
          </a:bodyPr>
          <a:lstStyle/>
          <a:p>
            <a:pPr algn="l">
              <a:lnSpc>
                <a:spcPts val="4599"/>
              </a:lnSpc>
            </a:pPr>
            <a:r>
              <a:rPr lang="en-US" sz="4999" b="true">
                <a:solidFill>
                  <a:srgbClr val="243342"/>
                </a:solidFill>
                <a:latin typeface="Karnchang Bold"/>
                <a:ea typeface="Karnchang Bold"/>
                <a:cs typeface="Karnchang Bold"/>
                <a:sym typeface="Karnchang Bold"/>
              </a:rPr>
              <a:t>Model Scores</a:t>
            </a:r>
          </a:p>
        </p:txBody>
      </p:sp>
      <p:sp>
        <p:nvSpPr>
          <p:cNvPr name="TextBox 27" id="27"/>
          <p:cNvSpPr txBox="true"/>
          <p:nvPr/>
        </p:nvSpPr>
        <p:spPr>
          <a:xfrm rot="0">
            <a:off x="2255701" y="2251848"/>
            <a:ext cx="13192876" cy="1751352"/>
          </a:xfrm>
          <a:prstGeom prst="rect">
            <a:avLst/>
          </a:prstGeom>
        </p:spPr>
        <p:txBody>
          <a:bodyPr anchor="t" rtlCol="false" tIns="0" lIns="0" bIns="0" rIns="0">
            <a:spAutoFit/>
          </a:bodyPr>
          <a:lstStyle/>
          <a:p>
            <a:pPr algn="l">
              <a:lnSpc>
                <a:spcPts val="4124"/>
              </a:lnSpc>
            </a:pPr>
            <a:r>
              <a:rPr lang="en-US" sz="3927" spc="117" b="true">
                <a:solidFill>
                  <a:srgbClr val="243342"/>
                </a:solidFill>
                <a:latin typeface="Karnchang Bold"/>
                <a:ea typeface="Karnchang Bold"/>
                <a:cs typeface="Karnchang Bold"/>
                <a:sym typeface="Karnchang Bold"/>
              </a:rPr>
              <a:t>Logistic Regression: 0.7804878048780488,</a:t>
            </a:r>
          </a:p>
          <a:p>
            <a:pPr algn="l">
              <a:lnSpc>
                <a:spcPts val="4124"/>
              </a:lnSpc>
            </a:pPr>
            <a:r>
              <a:rPr lang="en-US" sz="3927" spc="117" b="true">
                <a:solidFill>
                  <a:srgbClr val="243342"/>
                </a:solidFill>
                <a:latin typeface="Karnchang Bold"/>
                <a:ea typeface="Karnchang Bold"/>
                <a:cs typeface="Karnchang Bold"/>
                <a:sym typeface="Karnchang Bold"/>
              </a:rPr>
              <a:t>KNN: 0.7317073170731707,</a:t>
            </a:r>
          </a:p>
          <a:p>
            <a:pPr algn="l">
              <a:lnSpc>
                <a:spcPts val="4124"/>
              </a:lnSpc>
            </a:pPr>
            <a:r>
              <a:rPr lang="en-US" sz="3927" spc="117" b="true">
                <a:solidFill>
                  <a:srgbClr val="243342"/>
                </a:solidFill>
                <a:latin typeface="Karnchang Bold"/>
                <a:ea typeface="Karnchang Bold"/>
                <a:cs typeface="Karnchang Bold"/>
                <a:sym typeface="Karnchang Bold"/>
              </a:rPr>
              <a:t>Random Forest: 0.9853658536585366</a:t>
            </a:r>
          </a:p>
        </p:txBody>
      </p:sp>
      <p:sp>
        <p:nvSpPr>
          <p:cNvPr name="TextBox 28" id="28"/>
          <p:cNvSpPr txBox="true"/>
          <p:nvPr/>
        </p:nvSpPr>
        <p:spPr>
          <a:xfrm rot="0">
            <a:off x="2255701" y="3993675"/>
            <a:ext cx="11711875" cy="2017395"/>
          </a:xfrm>
          <a:prstGeom prst="rect">
            <a:avLst/>
          </a:prstGeom>
        </p:spPr>
        <p:txBody>
          <a:bodyPr anchor="t" rtlCol="false" tIns="0" lIns="0" bIns="0" rIns="0">
            <a:spAutoFit/>
          </a:bodyPr>
          <a:lstStyle/>
          <a:p>
            <a:pPr algn="l">
              <a:lnSpc>
                <a:spcPts val="3779"/>
              </a:lnSpc>
            </a:pPr>
            <a:r>
              <a:rPr lang="en-US" sz="2700">
                <a:solidFill>
                  <a:srgbClr val="000000"/>
                </a:solidFill>
                <a:latin typeface="Karnchang"/>
                <a:ea typeface="Karnchang"/>
                <a:cs typeface="Karnchang"/>
                <a:sym typeface="Karnchang"/>
              </a:rPr>
              <a:t>Ini berarti:</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Logistic Regression mencapai akurasi sekitar</a:t>
            </a:r>
            <a:r>
              <a:rPr lang="en-US" sz="2700">
                <a:solidFill>
                  <a:srgbClr val="000000"/>
                </a:solidFill>
                <a:latin typeface="Karnchang"/>
                <a:ea typeface="Karnchang"/>
                <a:cs typeface="Karnchang"/>
                <a:sym typeface="Karnchang"/>
              </a:rPr>
              <a:t> </a:t>
            </a:r>
            <a:r>
              <a:rPr lang="en-US" sz="2700">
                <a:solidFill>
                  <a:srgbClr val="000000"/>
                </a:solidFill>
                <a:latin typeface="Karnchang"/>
                <a:ea typeface="Karnchang"/>
                <a:cs typeface="Karnchang"/>
                <a:sym typeface="Karnchang"/>
              </a:rPr>
              <a:t>78</a:t>
            </a:r>
            <a:r>
              <a:rPr lang="en-US" sz="2700">
                <a:solidFill>
                  <a:srgbClr val="000000"/>
                </a:solidFill>
                <a:latin typeface="Karnchang"/>
                <a:ea typeface="Karnchang"/>
                <a:cs typeface="Karnchang"/>
                <a:sym typeface="Karnchang"/>
              </a:rPr>
              <a:t>.0</a:t>
            </a:r>
            <a:r>
              <a:rPr lang="en-US" sz="2700">
                <a:solidFill>
                  <a:srgbClr val="000000"/>
                </a:solidFill>
                <a:latin typeface="Karnchang"/>
                <a:ea typeface="Karnchang"/>
                <a:cs typeface="Karnchang"/>
                <a:sym typeface="Karnchang"/>
              </a:rPr>
              <a:t>5%</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K-Ne</a:t>
            </a:r>
            <a:r>
              <a:rPr lang="en-US" sz="2700">
                <a:solidFill>
                  <a:srgbClr val="000000"/>
                </a:solidFill>
                <a:latin typeface="Karnchang"/>
                <a:ea typeface="Karnchang"/>
                <a:cs typeface="Karnchang"/>
                <a:sym typeface="Karnchang"/>
              </a:rPr>
              <a:t>arest Neighbors (KNN) mencapai</a:t>
            </a:r>
            <a:r>
              <a:rPr lang="en-US" sz="2700">
                <a:solidFill>
                  <a:srgbClr val="000000"/>
                </a:solidFill>
                <a:latin typeface="Karnchang"/>
                <a:ea typeface="Karnchang"/>
                <a:cs typeface="Karnchang"/>
                <a:sym typeface="Karnchang"/>
              </a:rPr>
              <a:t> </a:t>
            </a:r>
            <a:r>
              <a:rPr lang="en-US" sz="2700">
                <a:solidFill>
                  <a:srgbClr val="000000"/>
                </a:solidFill>
                <a:latin typeface="Karnchang"/>
                <a:ea typeface="Karnchang"/>
                <a:cs typeface="Karnchang"/>
                <a:sym typeface="Karnchang"/>
              </a:rPr>
              <a:t>ak</a:t>
            </a:r>
            <a:r>
              <a:rPr lang="en-US" sz="2700">
                <a:solidFill>
                  <a:srgbClr val="000000"/>
                </a:solidFill>
                <a:latin typeface="Karnchang"/>
                <a:ea typeface="Karnchang"/>
                <a:cs typeface="Karnchang"/>
                <a:sym typeface="Karnchang"/>
              </a:rPr>
              <a:t>urasi</a:t>
            </a:r>
            <a:r>
              <a:rPr lang="en-US" sz="2700">
                <a:solidFill>
                  <a:srgbClr val="000000"/>
                </a:solidFill>
                <a:latin typeface="Karnchang"/>
                <a:ea typeface="Karnchang"/>
                <a:cs typeface="Karnchang"/>
                <a:sym typeface="Karnchang"/>
              </a:rPr>
              <a:t> sekitar 73.17%</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Random Forest mencapai akurasi tert</a:t>
            </a:r>
            <a:r>
              <a:rPr lang="en-US" sz="2700">
                <a:solidFill>
                  <a:srgbClr val="000000"/>
                </a:solidFill>
                <a:latin typeface="Karnchang"/>
                <a:ea typeface="Karnchang"/>
                <a:cs typeface="Karnchang"/>
                <a:sym typeface="Karnchang"/>
              </a:rPr>
              <a:t>inggi</a:t>
            </a:r>
            <a:r>
              <a:rPr lang="en-US" sz="2700">
                <a:solidFill>
                  <a:srgbClr val="000000"/>
                </a:solidFill>
                <a:latin typeface="Karnchang"/>
                <a:ea typeface="Karnchang"/>
                <a:cs typeface="Karnchang"/>
                <a:sym typeface="Karnchang"/>
              </a:rPr>
              <a:t> yaitu sekitar 98.36%</a:t>
            </a:r>
          </a:p>
        </p:txBody>
      </p:sp>
      <p:grpSp>
        <p:nvGrpSpPr>
          <p:cNvPr name="Group 29" id="29"/>
          <p:cNvGrpSpPr/>
          <p:nvPr/>
        </p:nvGrpSpPr>
        <p:grpSpPr>
          <a:xfrm rot="0">
            <a:off x="17672815" y="176494"/>
            <a:ext cx="438691" cy="438691"/>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19.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6302501" y="5422136"/>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028700" y="2146208"/>
            <a:ext cx="7933959" cy="6520075"/>
            <a:chOff x="0" y="0"/>
            <a:chExt cx="2089602" cy="1717221"/>
          </a:xfrm>
        </p:grpSpPr>
        <p:sp>
          <p:nvSpPr>
            <p:cNvPr name="Freeform 26" id="26"/>
            <p:cNvSpPr/>
            <p:nvPr/>
          </p:nvSpPr>
          <p:spPr>
            <a:xfrm flipH="false" flipV="false" rot="0">
              <a:off x="0" y="0"/>
              <a:ext cx="2089602" cy="1717221"/>
            </a:xfrm>
            <a:custGeom>
              <a:avLst/>
              <a:gdLst/>
              <a:ahLst/>
              <a:cxnLst/>
              <a:rect r="r" b="b" t="t" l="l"/>
              <a:pathLst>
                <a:path h="1717221" w="2089602">
                  <a:moveTo>
                    <a:pt x="49766" y="0"/>
                  </a:moveTo>
                  <a:lnTo>
                    <a:pt x="2039837" y="0"/>
                  </a:lnTo>
                  <a:cubicBezTo>
                    <a:pt x="2067321" y="0"/>
                    <a:pt x="2089602" y="22281"/>
                    <a:pt x="2089602" y="49766"/>
                  </a:cubicBezTo>
                  <a:lnTo>
                    <a:pt x="2089602" y="1667456"/>
                  </a:lnTo>
                  <a:cubicBezTo>
                    <a:pt x="2089602" y="1694941"/>
                    <a:pt x="2067321" y="1717221"/>
                    <a:pt x="2039837" y="1717221"/>
                  </a:cubicBezTo>
                  <a:lnTo>
                    <a:pt x="49766" y="1717221"/>
                  </a:lnTo>
                  <a:cubicBezTo>
                    <a:pt x="22281" y="1717221"/>
                    <a:pt x="0" y="1694941"/>
                    <a:pt x="0" y="1667456"/>
                  </a:cubicBezTo>
                  <a:lnTo>
                    <a:pt x="0" y="49766"/>
                  </a:lnTo>
                  <a:cubicBezTo>
                    <a:pt x="0" y="22281"/>
                    <a:pt x="22281" y="0"/>
                    <a:pt x="49766" y="0"/>
                  </a:cubicBezTo>
                  <a:close/>
                </a:path>
              </a:pathLst>
            </a:custGeom>
            <a:solidFill>
              <a:srgbClr val="858789">
                <a:alpha val="40000"/>
              </a:srgbClr>
            </a:solidFill>
            <a:ln w="19050" cap="rnd">
              <a:solidFill>
                <a:srgbClr val="243342">
                  <a:alpha val="40000"/>
                </a:srgbClr>
              </a:solidFill>
              <a:prstDash val="solid"/>
              <a:round/>
            </a:ln>
          </p:spPr>
        </p:sp>
        <p:sp>
          <p:nvSpPr>
            <p:cNvPr name="TextBox 27" id="27"/>
            <p:cNvSpPr txBox="true"/>
            <p:nvPr/>
          </p:nvSpPr>
          <p:spPr>
            <a:xfrm>
              <a:off x="0" y="-38100"/>
              <a:ext cx="2089602" cy="1755321"/>
            </a:xfrm>
            <a:prstGeom prst="rect">
              <a:avLst/>
            </a:prstGeom>
          </p:spPr>
          <p:txBody>
            <a:bodyPr anchor="ctr" rtlCol="false" tIns="50800" lIns="50800" bIns="50800" rIns="50800"/>
            <a:lstStyle/>
            <a:p>
              <a:pPr algn="ctr">
                <a:lnSpc>
                  <a:spcPts val="3362"/>
                </a:lnSpc>
              </a:pPr>
            </a:p>
          </p:txBody>
        </p:sp>
      </p:grpSp>
      <p:sp>
        <p:nvSpPr>
          <p:cNvPr name="TextBox 28" id="28"/>
          <p:cNvSpPr txBox="true"/>
          <p:nvPr/>
        </p:nvSpPr>
        <p:spPr>
          <a:xfrm rot="0">
            <a:off x="1167594" y="2180698"/>
            <a:ext cx="7656171" cy="6670675"/>
          </a:xfrm>
          <a:prstGeom prst="rect">
            <a:avLst/>
          </a:prstGeom>
        </p:spPr>
        <p:txBody>
          <a:bodyPr anchor="t" rtlCol="false" tIns="0" lIns="0" bIns="0" rIns="0">
            <a:spAutoFit/>
          </a:bodyPr>
          <a:lstStyle/>
          <a:p>
            <a:pPr algn="l">
              <a:lnSpc>
                <a:spcPts val="3500"/>
              </a:lnSpc>
            </a:pPr>
            <a:r>
              <a:rPr lang="en-US" sz="2500">
                <a:solidFill>
                  <a:srgbClr val="000000"/>
                </a:solidFill>
                <a:latin typeface="Karnchang"/>
                <a:ea typeface="Karnchang"/>
                <a:cs typeface="Karnchang"/>
                <a:sym typeface="Karnchang"/>
              </a:rPr>
              <a:t>Dalam permasalahan klasifikasi, terdapat empat jenis prediksi:</a:t>
            </a:r>
          </a:p>
          <a:p>
            <a:pPr algn="l" marL="539751" indent="-269876" lvl="1">
              <a:lnSpc>
                <a:spcPts val="3500"/>
              </a:lnSpc>
              <a:buFont typeface="Arial"/>
              <a:buChar char="•"/>
            </a:pPr>
            <a:r>
              <a:rPr lang="en-US" b="true" sz="2500">
                <a:solidFill>
                  <a:srgbClr val="000000"/>
                </a:solidFill>
                <a:latin typeface="Karnchang Bold"/>
                <a:ea typeface="Karnchang Bold"/>
                <a:cs typeface="Karnchang Bold"/>
                <a:sym typeface="Karnchang Bold"/>
              </a:rPr>
              <a:t>True Positive (TP)</a:t>
            </a:r>
            <a:r>
              <a:rPr lang="en-US" sz="2500">
                <a:solidFill>
                  <a:srgbClr val="000000"/>
                </a:solidFill>
                <a:latin typeface="Karnchang"/>
                <a:ea typeface="Karnchang"/>
                <a:cs typeface="Karnchang"/>
                <a:sym typeface="Karnchang"/>
              </a:rPr>
              <a:t> – Model dengan benar memprediksi kelas positif saat kelas aktual juga positif.</a:t>
            </a:r>
          </a:p>
          <a:p>
            <a:pPr algn="l" marL="539751" indent="-269876" lvl="1">
              <a:lnSpc>
                <a:spcPts val="3500"/>
              </a:lnSpc>
              <a:buFont typeface="Arial"/>
              <a:buChar char="•"/>
            </a:pPr>
            <a:r>
              <a:rPr lang="en-US" b="true" sz="2500">
                <a:solidFill>
                  <a:srgbClr val="000000"/>
                </a:solidFill>
                <a:latin typeface="Karnchang Bold"/>
                <a:ea typeface="Karnchang Bold"/>
                <a:cs typeface="Karnchang Bold"/>
                <a:sym typeface="Karnchang Bold"/>
              </a:rPr>
              <a:t>True Negative (TN)</a:t>
            </a:r>
            <a:r>
              <a:rPr lang="en-US" sz="2500">
                <a:solidFill>
                  <a:srgbClr val="000000"/>
                </a:solidFill>
                <a:latin typeface="Karnchang"/>
                <a:ea typeface="Karnchang"/>
                <a:cs typeface="Karnchang"/>
                <a:sym typeface="Karnchang"/>
              </a:rPr>
              <a:t> – Model dengan benar memprediksi kelas negatif saat kelas aktual juga negatif.</a:t>
            </a:r>
          </a:p>
          <a:p>
            <a:pPr algn="l" marL="539751" indent="-269876" lvl="1">
              <a:lnSpc>
                <a:spcPts val="3500"/>
              </a:lnSpc>
              <a:buFont typeface="Arial"/>
              <a:buChar char="•"/>
            </a:pPr>
            <a:r>
              <a:rPr lang="en-US" b="true" sz="2500">
                <a:solidFill>
                  <a:srgbClr val="000000"/>
                </a:solidFill>
                <a:latin typeface="Karnchang Bold"/>
                <a:ea typeface="Karnchang Bold"/>
                <a:cs typeface="Karnchang Bold"/>
                <a:sym typeface="Karnchang Bold"/>
              </a:rPr>
              <a:t>False Positive (FP)</a:t>
            </a:r>
            <a:r>
              <a:rPr lang="en-US" sz="2500">
                <a:solidFill>
                  <a:srgbClr val="000000"/>
                </a:solidFill>
                <a:latin typeface="Karnchang"/>
                <a:ea typeface="Karnchang"/>
                <a:cs typeface="Karnchang"/>
                <a:sym typeface="Karnchang"/>
              </a:rPr>
              <a:t> – Model secara salah memprediksi kelas positif saat kelas aktualnya negatif (dikenal juga sebagai error Tipe I).</a:t>
            </a:r>
          </a:p>
          <a:p>
            <a:pPr algn="l" marL="539751" indent="-269876" lvl="1">
              <a:lnSpc>
                <a:spcPts val="3500"/>
              </a:lnSpc>
              <a:buFont typeface="Arial"/>
              <a:buChar char="•"/>
            </a:pPr>
            <a:r>
              <a:rPr lang="en-US" b="true" sz="2500">
                <a:solidFill>
                  <a:srgbClr val="000000"/>
                </a:solidFill>
                <a:latin typeface="Karnchang Bold"/>
                <a:ea typeface="Karnchang Bold"/>
                <a:cs typeface="Karnchang Bold"/>
                <a:sym typeface="Karnchang Bold"/>
              </a:rPr>
              <a:t>False Negative (FN)</a:t>
            </a:r>
            <a:r>
              <a:rPr lang="en-US" sz="2500">
                <a:solidFill>
                  <a:srgbClr val="000000"/>
                </a:solidFill>
                <a:latin typeface="Karnchang"/>
                <a:ea typeface="Karnchang"/>
                <a:cs typeface="Karnchang"/>
                <a:sym typeface="Karnchang"/>
              </a:rPr>
              <a:t> – Model secara salah memprediksi kelas negatif saat kelas aktualnya positif (dikenal juga sebagai error Tipe II).</a:t>
            </a:r>
          </a:p>
          <a:p>
            <a:pPr algn="l">
              <a:lnSpc>
                <a:spcPts val="3500"/>
              </a:lnSpc>
            </a:pPr>
          </a:p>
        </p:txBody>
      </p:sp>
      <p:grpSp>
        <p:nvGrpSpPr>
          <p:cNvPr name="Group 29" id="29"/>
          <p:cNvGrpSpPr/>
          <p:nvPr/>
        </p:nvGrpSpPr>
        <p:grpSpPr>
          <a:xfrm rot="0">
            <a:off x="9264354" y="2146208"/>
            <a:ext cx="7994946" cy="6520075"/>
            <a:chOff x="0" y="0"/>
            <a:chExt cx="2105665" cy="1717221"/>
          </a:xfrm>
        </p:grpSpPr>
        <p:sp>
          <p:nvSpPr>
            <p:cNvPr name="Freeform 30" id="30"/>
            <p:cNvSpPr/>
            <p:nvPr/>
          </p:nvSpPr>
          <p:spPr>
            <a:xfrm flipH="false" flipV="false" rot="0">
              <a:off x="0" y="0"/>
              <a:ext cx="2105665" cy="1717221"/>
            </a:xfrm>
            <a:custGeom>
              <a:avLst/>
              <a:gdLst/>
              <a:ahLst/>
              <a:cxnLst/>
              <a:rect r="r" b="b" t="t" l="l"/>
              <a:pathLst>
                <a:path h="1717221" w="2105665">
                  <a:moveTo>
                    <a:pt x="49386" y="0"/>
                  </a:moveTo>
                  <a:lnTo>
                    <a:pt x="2056279" y="0"/>
                  </a:lnTo>
                  <a:cubicBezTo>
                    <a:pt x="2083554" y="0"/>
                    <a:pt x="2105665" y="22111"/>
                    <a:pt x="2105665" y="49386"/>
                  </a:cubicBezTo>
                  <a:lnTo>
                    <a:pt x="2105665" y="1667835"/>
                  </a:lnTo>
                  <a:cubicBezTo>
                    <a:pt x="2105665" y="1695110"/>
                    <a:pt x="2083554" y="1717221"/>
                    <a:pt x="2056279" y="1717221"/>
                  </a:cubicBezTo>
                  <a:lnTo>
                    <a:pt x="49386" y="1717221"/>
                  </a:lnTo>
                  <a:cubicBezTo>
                    <a:pt x="22111" y="1717221"/>
                    <a:pt x="0" y="1695110"/>
                    <a:pt x="0" y="1667835"/>
                  </a:cubicBezTo>
                  <a:lnTo>
                    <a:pt x="0" y="49386"/>
                  </a:lnTo>
                  <a:cubicBezTo>
                    <a:pt x="0" y="22111"/>
                    <a:pt x="22111" y="0"/>
                    <a:pt x="49386" y="0"/>
                  </a:cubicBezTo>
                  <a:close/>
                </a:path>
              </a:pathLst>
            </a:custGeom>
            <a:solidFill>
              <a:srgbClr val="858789">
                <a:alpha val="40000"/>
              </a:srgbClr>
            </a:solidFill>
            <a:ln w="19050" cap="rnd">
              <a:solidFill>
                <a:srgbClr val="243342">
                  <a:alpha val="40000"/>
                </a:srgbClr>
              </a:solidFill>
              <a:prstDash val="solid"/>
              <a:round/>
            </a:ln>
          </p:spPr>
        </p:sp>
        <p:sp>
          <p:nvSpPr>
            <p:cNvPr name="TextBox 31" id="31"/>
            <p:cNvSpPr txBox="true"/>
            <p:nvPr/>
          </p:nvSpPr>
          <p:spPr>
            <a:xfrm>
              <a:off x="0" y="-38100"/>
              <a:ext cx="2105665" cy="1755321"/>
            </a:xfrm>
            <a:prstGeom prst="rect">
              <a:avLst/>
            </a:prstGeom>
          </p:spPr>
          <p:txBody>
            <a:bodyPr anchor="ctr" rtlCol="false" tIns="50800" lIns="50800" bIns="50800" rIns="50800"/>
            <a:lstStyle/>
            <a:p>
              <a:pPr algn="ctr">
                <a:lnSpc>
                  <a:spcPts val="3362"/>
                </a:lnSpc>
              </a:pPr>
            </a:p>
          </p:txBody>
        </p:sp>
      </p:grpSp>
      <p:sp>
        <p:nvSpPr>
          <p:cNvPr name="TextBox 32" id="32"/>
          <p:cNvSpPr txBox="true"/>
          <p:nvPr/>
        </p:nvSpPr>
        <p:spPr>
          <a:xfrm rot="0">
            <a:off x="9844762" y="3100729"/>
            <a:ext cx="7656171" cy="3832862"/>
          </a:xfrm>
          <a:prstGeom prst="rect">
            <a:avLst/>
          </a:prstGeom>
        </p:spPr>
        <p:txBody>
          <a:bodyPr anchor="t" rtlCol="false" tIns="0" lIns="0" bIns="0" rIns="0">
            <a:spAutoFit/>
          </a:bodyPr>
          <a:lstStyle/>
          <a:p>
            <a:pPr algn="l">
              <a:lnSpc>
                <a:spcPts val="7139"/>
              </a:lnSpc>
            </a:pPr>
            <a:r>
              <a:rPr lang="en-US" sz="5099">
                <a:solidFill>
                  <a:srgbClr val="000000"/>
                </a:solidFill>
                <a:latin typeface="Karnchang"/>
                <a:ea typeface="Karnchang"/>
                <a:cs typeface="Karnchang"/>
                <a:sym typeface="Karnchang"/>
              </a:rPr>
              <a:t>1 -&gt;   P = T, A = T  -&gt; TP</a:t>
            </a:r>
          </a:p>
          <a:p>
            <a:pPr algn="l">
              <a:lnSpc>
                <a:spcPts val="7139"/>
              </a:lnSpc>
            </a:pPr>
            <a:r>
              <a:rPr lang="en-US" sz="5099">
                <a:solidFill>
                  <a:srgbClr val="000000"/>
                </a:solidFill>
                <a:latin typeface="Karnchang"/>
                <a:ea typeface="Karnchang"/>
                <a:cs typeface="Karnchang"/>
                <a:sym typeface="Karnchang"/>
              </a:rPr>
              <a:t>2 -&gt;  P = T, A = F  -&gt; TN</a:t>
            </a:r>
          </a:p>
          <a:p>
            <a:pPr algn="l">
              <a:lnSpc>
                <a:spcPts val="7139"/>
              </a:lnSpc>
            </a:pPr>
            <a:r>
              <a:rPr lang="en-US" sz="5099">
                <a:solidFill>
                  <a:srgbClr val="000000"/>
                </a:solidFill>
                <a:latin typeface="Karnchang"/>
                <a:ea typeface="Karnchang"/>
                <a:cs typeface="Karnchang"/>
                <a:sym typeface="Karnchang"/>
              </a:rPr>
              <a:t>3 -&gt;  P = F, A = F  -&gt; FP</a:t>
            </a:r>
          </a:p>
          <a:p>
            <a:pPr algn="l">
              <a:lnSpc>
                <a:spcPts val="7139"/>
              </a:lnSpc>
            </a:pPr>
            <a:r>
              <a:rPr lang="en-US" sz="5099">
                <a:solidFill>
                  <a:srgbClr val="000000"/>
                </a:solidFill>
                <a:latin typeface="Karnchang"/>
                <a:ea typeface="Karnchang"/>
                <a:cs typeface="Karnchang"/>
                <a:sym typeface="Karnchang"/>
              </a:rPr>
              <a:t>4 -&gt;  P = F, A = T  -&gt; FN</a:t>
            </a:r>
          </a:p>
        </p:txBody>
      </p:sp>
      <p:sp>
        <p:nvSpPr>
          <p:cNvPr name="TextBox 33" id="33"/>
          <p:cNvSpPr txBox="true"/>
          <p:nvPr/>
        </p:nvSpPr>
        <p:spPr>
          <a:xfrm rot="0">
            <a:off x="1490452" y="776089"/>
            <a:ext cx="6584507" cy="1107374"/>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Confusion Matrix</a:t>
            </a:r>
          </a:p>
        </p:txBody>
      </p:sp>
      <p:grpSp>
        <p:nvGrpSpPr>
          <p:cNvPr name="Group 34" id="34"/>
          <p:cNvGrpSpPr/>
          <p:nvPr/>
        </p:nvGrpSpPr>
        <p:grpSpPr>
          <a:xfrm rot="0">
            <a:off x="17672815" y="176494"/>
            <a:ext cx="438691" cy="438691"/>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922263" y="3485245"/>
            <a:ext cx="3749144" cy="3749144"/>
          </a:xfrm>
          <a:custGeom>
            <a:avLst/>
            <a:gdLst/>
            <a:ahLst/>
            <a:cxnLst/>
            <a:rect r="r" b="b" t="t" l="l"/>
            <a:pathLst>
              <a:path h="3749144" w="3749144">
                <a:moveTo>
                  <a:pt x="0" y="0"/>
                </a:moveTo>
                <a:lnTo>
                  <a:pt x="3749144" y="0"/>
                </a:lnTo>
                <a:lnTo>
                  <a:pt x="3749144" y="3749143"/>
                </a:lnTo>
                <a:lnTo>
                  <a:pt x="0" y="3749143"/>
                </a:lnTo>
                <a:lnTo>
                  <a:pt x="0" y="0"/>
                </a:lnTo>
                <a:close/>
              </a:path>
            </a:pathLst>
          </a:custGeom>
          <a:blipFill>
            <a:blip r:embed="rId2"/>
            <a:stretch>
              <a:fillRect l="0" t="0" r="0" b="0"/>
            </a:stretch>
          </a:blipFill>
        </p:spPr>
      </p:sp>
      <p:sp>
        <p:nvSpPr>
          <p:cNvPr name="TextBox 26" id="26"/>
          <p:cNvSpPr txBox="true"/>
          <p:nvPr/>
        </p:nvSpPr>
        <p:spPr>
          <a:xfrm rot="0">
            <a:off x="2559493" y="1002004"/>
            <a:ext cx="13169015" cy="1905570"/>
          </a:xfrm>
          <a:prstGeom prst="rect">
            <a:avLst/>
          </a:prstGeom>
        </p:spPr>
        <p:txBody>
          <a:bodyPr anchor="t" rtlCol="false" tIns="0" lIns="0" bIns="0" rIns="0">
            <a:spAutoFit/>
          </a:bodyPr>
          <a:lstStyle/>
          <a:p>
            <a:pPr algn="ctr">
              <a:lnSpc>
                <a:spcPts val="10120"/>
              </a:lnSpc>
            </a:pPr>
            <a:r>
              <a:rPr lang="en-US" b="true" sz="11000">
                <a:solidFill>
                  <a:srgbClr val="000000"/>
                </a:solidFill>
                <a:latin typeface="Karnchang Bold"/>
                <a:ea typeface="Karnchang Bold"/>
                <a:cs typeface="Karnchang Bold"/>
                <a:sym typeface="Karnchang Bold"/>
              </a:rPr>
              <a:t>DATASET</a:t>
            </a:r>
          </a:p>
        </p:txBody>
      </p:sp>
      <p:sp>
        <p:nvSpPr>
          <p:cNvPr name="TextBox 27" id="27"/>
          <p:cNvSpPr txBox="true"/>
          <p:nvPr/>
        </p:nvSpPr>
        <p:spPr>
          <a:xfrm rot="0">
            <a:off x="6163109" y="3926254"/>
            <a:ext cx="8437403" cy="2562225"/>
          </a:xfrm>
          <a:prstGeom prst="rect">
            <a:avLst/>
          </a:prstGeom>
        </p:spPr>
        <p:txBody>
          <a:bodyPr anchor="t" rtlCol="false" tIns="0" lIns="0" bIns="0" rIns="0">
            <a:spAutoFit/>
          </a:bodyPr>
          <a:lstStyle/>
          <a:p>
            <a:pPr algn="just">
              <a:lnSpc>
                <a:spcPts val="6299"/>
              </a:lnSpc>
            </a:pPr>
            <a:r>
              <a:rPr lang="en-US" sz="4499" u="sng">
                <a:solidFill>
                  <a:srgbClr val="000000"/>
                </a:solidFill>
                <a:latin typeface="Karnchang"/>
                <a:ea typeface="Karnchang"/>
                <a:cs typeface="Karnchang"/>
                <a:sym typeface="Karnchang"/>
                <a:hlinkClick r:id="rId3" tooltip="https://www.kaggle.com/datasets/johnsmith88/heart-disease-dataset"/>
              </a:rPr>
              <a:t>https://www.kaggle.com/datasets/johnsmith88/heart-disease-dataset</a:t>
            </a:r>
          </a:p>
        </p:txBody>
      </p:sp>
      <p:grpSp>
        <p:nvGrpSpPr>
          <p:cNvPr name="Group 28" id="28"/>
          <p:cNvGrpSpPr/>
          <p:nvPr/>
        </p:nvGrpSpPr>
        <p:grpSpPr>
          <a:xfrm rot="0">
            <a:off x="16467621" y="932536"/>
            <a:ext cx="615185" cy="61518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028700" y="2546436"/>
            <a:ext cx="7312061" cy="5661319"/>
          </a:xfrm>
          <a:custGeom>
            <a:avLst/>
            <a:gdLst/>
            <a:ahLst/>
            <a:cxnLst/>
            <a:rect r="r" b="b" t="t" l="l"/>
            <a:pathLst>
              <a:path h="5661319" w="7312061">
                <a:moveTo>
                  <a:pt x="0" y="0"/>
                </a:moveTo>
                <a:lnTo>
                  <a:pt x="7312061" y="0"/>
                </a:lnTo>
                <a:lnTo>
                  <a:pt x="7312061" y="5661318"/>
                </a:lnTo>
                <a:lnTo>
                  <a:pt x="0" y="5661318"/>
                </a:lnTo>
                <a:lnTo>
                  <a:pt x="0" y="0"/>
                </a:lnTo>
                <a:close/>
              </a:path>
            </a:pathLst>
          </a:custGeom>
          <a:blipFill>
            <a:blip r:embed="rId2"/>
            <a:stretch>
              <a:fillRect l="-290021" t="-82143" r="-2430" b="-102979"/>
            </a:stretch>
          </a:blipFill>
        </p:spPr>
      </p:sp>
      <p:sp>
        <p:nvSpPr>
          <p:cNvPr name="TextBox 26" id="26"/>
          <p:cNvSpPr txBox="true"/>
          <p:nvPr/>
        </p:nvSpPr>
        <p:spPr>
          <a:xfrm rot="0">
            <a:off x="2255701" y="1353550"/>
            <a:ext cx="12609154" cy="863599"/>
          </a:xfrm>
          <a:prstGeom prst="rect">
            <a:avLst/>
          </a:prstGeom>
        </p:spPr>
        <p:txBody>
          <a:bodyPr anchor="t" rtlCol="false" tIns="0" lIns="0" bIns="0" rIns="0">
            <a:spAutoFit/>
          </a:bodyPr>
          <a:lstStyle/>
          <a:p>
            <a:pPr algn="l">
              <a:lnSpc>
                <a:spcPts val="4599"/>
              </a:lnSpc>
            </a:pPr>
            <a:r>
              <a:rPr lang="en-US" sz="4999" b="true">
                <a:solidFill>
                  <a:srgbClr val="243342"/>
                </a:solidFill>
                <a:latin typeface="Karnchang Bold"/>
                <a:ea typeface="Karnchang Bold"/>
                <a:cs typeface="Karnchang Bold"/>
                <a:sym typeface="Karnchang Bold"/>
              </a:rPr>
              <a:t>Confusion Matrix - Random Forest</a:t>
            </a:r>
          </a:p>
        </p:txBody>
      </p:sp>
      <p:sp>
        <p:nvSpPr>
          <p:cNvPr name="TextBox 27" id="27"/>
          <p:cNvSpPr txBox="true"/>
          <p:nvPr/>
        </p:nvSpPr>
        <p:spPr>
          <a:xfrm rot="0">
            <a:off x="8812411" y="2856609"/>
            <a:ext cx="8055929" cy="535114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Karnchang"/>
                <a:ea typeface="Karnchang"/>
                <a:cs typeface="Karnchang"/>
                <a:sym typeface="Karnchang"/>
              </a:rPr>
              <a:t>True Negative (TN): 102 → Prediksi = 0, dan memang benar (label asli = 0)</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False Positive (FP): 0 → Prediksi = 1, tapi seharusnya </a:t>
            </a:r>
            <a:r>
              <a:rPr lang="en-US" sz="2700">
                <a:solidFill>
                  <a:srgbClr val="000000"/>
                </a:solidFill>
                <a:latin typeface="Karnchang"/>
                <a:ea typeface="Karnchang"/>
                <a:cs typeface="Karnchang"/>
                <a:sym typeface="Karnchang"/>
              </a:rPr>
              <a:t>0</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False </a:t>
            </a:r>
            <a:r>
              <a:rPr lang="en-US" sz="2700">
                <a:solidFill>
                  <a:srgbClr val="000000"/>
                </a:solidFill>
                <a:latin typeface="Karnchang"/>
                <a:ea typeface="Karnchang"/>
                <a:cs typeface="Karnchang"/>
                <a:sym typeface="Karnchang"/>
              </a:rPr>
              <a:t>Neg</a:t>
            </a:r>
            <a:r>
              <a:rPr lang="en-US" sz="2700">
                <a:solidFill>
                  <a:srgbClr val="000000"/>
                </a:solidFill>
                <a:latin typeface="Karnchang"/>
                <a:ea typeface="Karnchang"/>
                <a:cs typeface="Karnchang"/>
                <a:sym typeface="Karnchang"/>
              </a:rPr>
              <a:t>ative (FN): 3 → Prediksi = 0, tapi seharusnya 1</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True Positive (TP): 100 → Prediksi</a:t>
            </a:r>
            <a:r>
              <a:rPr lang="en-US" sz="2700">
                <a:solidFill>
                  <a:srgbClr val="000000"/>
                </a:solidFill>
                <a:latin typeface="Karnchang"/>
                <a:ea typeface="Karnchang"/>
                <a:cs typeface="Karnchang"/>
                <a:sym typeface="Karnchang"/>
              </a:rPr>
              <a:t> = 1, d</a:t>
            </a:r>
            <a:r>
              <a:rPr lang="en-US" sz="2700">
                <a:solidFill>
                  <a:srgbClr val="000000"/>
                </a:solidFill>
                <a:latin typeface="Karnchang"/>
                <a:ea typeface="Karnchang"/>
                <a:cs typeface="Karnchang"/>
                <a:sym typeface="Karnchang"/>
              </a:rPr>
              <a:t>an</a:t>
            </a:r>
            <a:r>
              <a:rPr lang="en-US" sz="2700">
                <a:solidFill>
                  <a:srgbClr val="000000"/>
                </a:solidFill>
                <a:latin typeface="Karnchang"/>
                <a:ea typeface="Karnchang"/>
                <a:cs typeface="Karnchang"/>
                <a:sym typeface="Karnchang"/>
              </a:rPr>
              <a:t> memang benar (label</a:t>
            </a:r>
            <a:r>
              <a:rPr lang="en-US" sz="2700">
                <a:solidFill>
                  <a:srgbClr val="000000"/>
                </a:solidFill>
                <a:latin typeface="Karnchang"/>
                <a:ea typeface="Karnchang"/>
                <a:cs typeface="Karnchang"/>
                <a:sym typeface="Karnchang"/>
              </a:rPr>
              <a:t> asli = 1)</a:t>
            </a:r>
          </a:p>
          <a:p>
            <a:pPr algn="l">
              <a:lnSpc>
                <a:spcPts val="3779"/>
              </a:lnSpc>
            </a:pPr>
            <a:r>
              <a:rPr lang="en-US" sz="2700">
                <a:solidFill>
                  <a:srgbClr val="000000"/>
                </a:solidFill>
                <a:latin typeface="Karnchang"/>
                <a:ea typeface="Karnchang"/>
                <a:cs typeface="Karnchang"/>
                <a:sym typeface="Karnchang"/>
              </a:rPr>
              <a:t>M</a:t>
            </a:r>
            <a:r>
              <a:rPr lang="en-US" sz="2700">
                <a:solidFill>
                  <a:srgbClr val="000000"/>
                </a:solidFill>
                <a:latin typeface="Karnchang"/>
                <a:ea typeface="Karnchang"/>
                <a:cs typeface="Karnchang"/>
                <a:sym typeface="Karnchang"/>
              </a:rPr>
              <a:t>odel ini sangat baik: t</a:t>
            </a:r>
            <a:r>
              <a:rPr lang="en-US" sz="2700">
                <a:solidFill>
                  <a:srgbClr val="000000"/>
                </a:solidFill>
                <a:latin typeface="Karnchang"/>
                <a:ea typeface="Karnchang"/>
                <a:cs typeface="Karnchang"/>
                <a:sym typeface="Karnchang"/>
              </a:rPr>
              <a:t>idak ada FP sama</a:t>
            </a:r>
            <a:r>
              <a:rPr lang="en-US" sz="2700">
                <a:solidFill>
                  <a:srgbClr val="000000"/>
                </a:solidFill>
                <a:latin typeface="Karnchang"/>
                <a:ea typeface="Karnchang"/>
                <a:cs typeface="Karnchang"/>
                <a:sym typeface="Karnchang"/>
              </a:rPr>
              <a:t> sekali, hanya 3 FN.</a:t>
            </a:r>
          </a:p>
          <a:p>
            <a:pPr algn="l">
              <a:lnSpc>
                <a:spcPts val="3779"/>
              </a:lnSpc>
            </a:pPr>
          </a:p>
        </p:txBody>
      </p:sp>
      <p:grpSp>
        <p:nvGrpSpPr>
          <p:cNvPr name="Group 28" id="28"/>
          <p:cNvGrpSpPr/>
          <p:nvPr/>
        </p:nvGrpSpPr>
        <p:grpSpPr>
          <a:xfrm rot="0">
            <a:off x="17672815" y="176494"/>
            <a:ext cx="438691" cy="438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028700" y="2723345"/>
            <a:ext cx="7531577" cy="5798648"/>
          </a:xfrm>
          <a:custGeom>
            <a:avLst/>
            <a:gdLst/>
            <a:ahLst/>
            <a:cxnLst/>
            <a:rect r="r" b="b" t="t" l="l"/>
            <a:pathLst>
              <a:path h="5798648" w="7531577">
                <a:moveTo>
                  <a:pt x="0" y="0"/>
                </a:moveTo>
                <a:lnTo>
                  <a:pt x="7531577" y="0"/>
                </a:lnTo>
                <a:lnTo>
                  <a:pt x="7531577" y="5798648"/>
                </a:lnTo>
                <a:lnTo>
                  <a:pt x="0" y="5798648"/>
                </a:lnTo>
                <a:lnTo>
                  <a:pt x="0" y="0"/>
                </a:lnTo>
                <a:close/>
              </a:path>
            </a:pathLst>
          </a:custGeom>
          <a:blipFill>
            <a:blip r:embed="rId2"/>
            <a:stretch>
              <a:fillRect l="-193316" t="-121913" r="-103341" b="-67886"/>
            </a:stretch>
          </a:blipFill>
        </p:spPr>
      </p:sp>
      <p:sp>
        <p:nvSpPr>
          <p:cNvPr name="TextBox 26" id="26"/>
          <p:cNvSpPr txBox="true"/>
          <p:nvPr/>
        </p:nvSpPr>
        <p:spPr>
          <a:xfrm rot="0">
            <a:off x="2255701" y="1353550"/>
            <a:ext cx="12609154" cy="863599"/>
          </a:xfrm>
          <a:prstGeom prst="rect">
            <a:avLst/>
          </a:prstGeom>
        </p:spPr>
        <p:txBody>
          <a:bodyPr anchor="t" rtlCol="false" tIns="0" lIns="0" bIns="0" rIns="0">
            <a:spAutoFit/>
          </a:bodyPr>
          <a:lstStyle/>
          <a:p>
            <a:pPr algn="l">
              <a:lnSpc>
                <a:spcPts val="4599"/>
              </a:lnSpc>
            </a:pPr>
            <a:r>
              <a:rPr lang="en-US" sz="4999" b="true">
                <a:solidFill>
                  <a:srgbClr val="243342"/>
                </a:solidFill>
                <a:latin typeface="Karnchang Bold"/>
                <a:ea typeface="Karnchang Bold"/>
                <a:cs typeface="Karnchang Bold"/>
                <a:sym typeface="Karnchang Bold"/>
              </a:rPr>
              <a:t>Confusion Matrix - KNN</a:t>
            </a:r>
          </a:p>
        </p:txBody>
      </p:sp>
      <p:sp>
        <p:nvSpPr>
          <p:cNvPr name="TextBox 27" id="27"/>
          <p:cNvSpPr txBox="true"/>
          <p:nvPr/>
        </p:nvSpPr>
        <p:spPr>
          <a:xfrm rot="0">
            <a:off x="8812411" y="2856609"/>
            <a:ext cx="8055929" cy="439864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Karnchang"/>
                <a:ea typeface="Karnchang"/>
                <a:cs typeface="Karnchang"/>
                <a:sym typeface="Karnchang"/>
              </a:rPr>
              <a:t>True Negative (TN): 79 → Benar prediksi negatif</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False Positive (FP): 23 → Salah prediksi positif</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False </a:t>
            </a:r>
            <a:r>
              <a:rPr lang="en-US" sz="2700">
                <a:solidFill>
                  <a:srgbClr val="000000"/>
                </a:solidFill>
                <a:latin typeface="Karnchang"/>
                <a:ea typeface="Karnchang"/>
                <a:cs typeface="Karnchang"/>
                <a:sym typeface="Karnchang"/>
              </a:rPr>
              <a:t>Neg</a:t>
            </a:r>
            <a:r>
              <a:rPr lang="en-US" sz="2700">
                <a:solidFill>
                  <a:srgbClr val="000000"/>
                </a:solidFill>
                <a:latin typeface="Karnchang"/>
                <a:ea typeface="Karnchang"/>
                <a:cs typeface="Karnchang"/>
                <a:sym typeface="Karnchang"/>
              </a:rPr>
              <a:t>ative (FN): 11 → Salah prediksi negatif</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True Positive (TP): 92 → Benar prediksi</a:t>
            </a:r>
            <a:r>
              <a:rPr lang="en-US" sz="2700">
                <a:solidFill>
                  <a:srgbClr val="000000"/>
                </a:solidFill>
                <a:latin typeface="Karnchang"/>
                <a:ea typeface="Karnchang"/>
                <a:cs typeface="Karnchang"/>
                <a:sym typeface="Karnchang"/>
              </a:rPr>
              <a:t> positif</a:t>
            </a:r>
          </a:p>
          <a:p>
            <a:pPr algn="l">
              <a:lnSpc>
                <a:spcPts val="3779"/>
              </a:lnSpc>
            </a:pPr>
          </a:p>
          <a:p>
            <a:pPr algn="l">
              <a:lnSpc>
                <a:spcPts val="3779"/>
              </a:lnSpc>
            </a:pPr>
            <a:r>
              <a:rPr lang="en-US" sz="2700">
                <a:solidFill>
                  <a:srgbClr val="000000"/>
                </a:solidFill>
                <a:latin typeface="Karnchang"/>
                <a:ea typeface="Karnchang"/>
                <a:cs typeface="Karnchang"/>
                <a:sym typeface="Karnchang"/>
              </a:rPr>
              <a:t>Performa cukup baik, n</a:t>
            </a:r>
            <a:r>
              <a:rPr lang="en-US" sz="2700">
                <a:solidFill>
                  <a:srgbClr val="000000"/>
                </a:solidFill>
                <a:latin typeface="Karnchang"/>
                <a:ea typeface="Karnchang"/>
                <a:cs typeface="Karnchang"/>
                <a:sym typeface="Karnchang"/>
              </a:rPr>
              <a:t>amun</a:t>
            </a:r>
            <a:r>
              <a:rPr lang="en-US" sz="2700">
                <a:solidFill>
                  <a:srgbClr val="000000"/>
                </a:solidFill>
                <a:latin typeface="Karnchang"/>
                <a:ea typeface="Karnchang"/>
                <a:cs typeface="Karnchang"/>
                <a:sym typeface="Karnchang"/>
              </a:rPr>
              <a:t> ada:</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23 data negatif yang salah</a:t>
            </a:r>
            <a:r>
              <a:rPr lang="en-US" sz="2700">
                <a:solidFill>
                  <a:srgbClr val="000000"/>
                </a:solidFill>
                <a:latin typeface="Karnchang"/>
                <a:ea typeface="Karnchang"/>
                <a:cs typeface="Karnchang"/>
                <a:sym typeface="Karnchang"/>
              </a:rPr>
              <a:t> dikira positif (FP),</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dan 11 data posit</a:t>
            </a:r>
            <a:r>
              <a:rPr lang="en-US" sz="2700">
                <a:solidFill>
                  <a:srgbClr val="000000"/>
                </a:solidFill>
                <a:latin typeface="Karnchang"/>
                <a:ea typeface="Karnchang"/>
                <a:cs typeface="Karnchang"/>
                <a:sym typeface="Karnchang"/>
              </a:rPr>
              <a:t>if yang salah</a:t>
            </a:r>
            <a:r>
              <a:rPr lang="en-US" sz="2700">
                <a:solidFill>
                  <a:srgbClr val="000000"/>
                </a:solidFill>
                <a:latin typeface="Karnchang"/>
                <a:ea typeface="Karnchang"/>
                <a:cs typeface="Karnchang"/>
                <a:sym typeface="Karnchang"/>
              </a:rPr>
              <a:t> dikira negatif (FN).</a:t>
            </a:r>
          </a:p>
          <a:p>
            <a:pPr algn="l">
              <a:lnSpc>
                <a:spcPts val="3779"/>
              </a:lnSpc>
            </a:pPr>
          </a:p>
        </p:txBody>
      </p:sp>
      <p:grpSp>
        <p:nvGrpSpPr>
          <p:cNvPr name="Group 28" id="28"/>
          <p:cNvGrpSpPr/>
          <p:nvPr/>
        </p:nvGrpSpPr>
        <p:grpSpPr>
          <a:xfrm rot="0">
            <a:off x="17672815" y="176494"/>
            <a:ext cx="438691" cy="438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028700" y="2469283"/>
            <a:ext cx="7783711" cy="6091600"/>
          </a:xfrm>
          <a:custGeom>
            <a:avLst/>
            <a:gdLst/>
            <a:ahLst/>
            <a:cxnLst/>
            <a:rect r="r" b="b" t="t" l="l"/>
            <a:pathLst>
              <a:path h="6091600" w="7783711">
                <a:moveTo>
                  <a:pt x="0" y="0"/>
                </a:moveTo>
                <a:lnTo>
                  <a:pt x="7783711" y="0"/>
                </a:lnTo>
                <a:lnTo>
                  <a:pt x="7783711" y="6091601"/>
                </a:lnTo>
                <a:lnTo>
                  <a:pt x="0" y="6091601"/>
                </a:lnTo>
                <a:lnTo>
                  <a:pt x="0" y="0"/>
                </a:lnTo>
                <a:close/>
              </a:path>
            </a:pathLst>
          </a:custGeom>
          <a:blipFill>
            <a:blip r:embed="rId2"/>
            <a:stretch>
              <a:fillRect l="-91693" t="-115627" r="-198066" b="-64512"/>
            </a:stretch>
          </a:blipFill>
        </p:spPr>
      </p:sp>
      <p:sp>
        <p:nvSpPr>
          <p:cNvPr name="TextBox 26" id="26"/>
          <p:cNvSpPr txBox="true"/>
          <p:nvPr/>
        </p:nvSpPr>
        <p:spPr>
          <a:xfrm rot="0">
            <a:off x="2255701" y="1353550"/>
            <a:ext cx="12609154" cy="863599"/>
          </a:xfrm>
          <a:prstGeom prst="rect">
            <a:avLst/>
          </a:prstGeom>
        </p:spPr>
        <p:txBody>
          <a:bodyPr anchor="t" rtlCol="false" tIns="0" lIns="0" bIns="0" rIns="0">
            <a:spAutoFit/>
          </a:bodyPr>
          <a:lstStyle/>
          <a:p>
            <a:pPr algn="l">
              <a:lnSpc>
                <a:spcPts val="4599"/>
              </a:lnSpc>
            </a:pPr>
            <a:r>
              <a:rPr lang="en-US" sz="4999" b="true">
                <a:solidFill>
                  <a:srgbClr val="243342"/>
                </a:solidFill>
                <a:latin typeface="Karnchang Bold"/>
                <a:ea typeface="Karnchang Bold"/>
                <a:cs typeface="Karnchang Bold"/>
                <a:sym typeface="Karnchang Bold"/>
              </a:rPr>
              <a:t>Confusion Matrix - Logistic Regression</a:t>
            </a:r>
          </a:p>
        </p:txBody>
      </p:sp>
      <p:sp>
        <p:nvSpPr>
          <p:cNvPr name="TextBox 27" id="27"/>
          <p:cNvSpPr txBox="true"/>
          <p:nvPr/>
        </p:nvSpPr>
        <p:spPr>
          <a:xfrm rot="0">
            <a:off x="9144000" y="3225274"/>
            <a:ext cx="8055929" cy="439864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Karnchang"/>
                <a:ea typeface="Karnchang"/>
                <a:cs typeface="Karnchang"/>
                <a:sym typeface="Karnchang"/>
              </a:rPr>
              <a:t>True Negative (TN) = 73 → Model memprediksi 0, dan benar (label asli = 0)</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False Positive (FP) = 29 → Model memprediksi 1, tapi seharusnya 0</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False </a:t>
            </a:r>
            <a:r>
              <a:rPr lang="en-US" sz="2700">
                <a:solidFill>
                  <a:srgbClr val="000000"/>
                </a:solidFill>
                <a:latin typeface="Karnchang"/>
                <a:ea typeface="Karnchang"/>
                <a:cs typeface="Karnchang"/>
                <a:sym typeface="Karnchang"/>
              </a:rPr>
              <a:t>Neg</a:t>
            </a:r>
            <a:r>
              <a:rPr lang="en-US" sz="2700">
                <a:solidFill>
                  <a:srgbClr val="000000"/>
                </a:solidFill>
                <a:latin typeface="Karnchang"/>
                <a:ea typeface="Karnchang"/>
                <a:cs typeface="Karnchang"/>
                <a:sym typeface="Karnchang"/>
              </a:rPr>
              <a:t>ative (FN) = 13 → Model memprediksi 0, tapi seharusnya 1</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True Positive (TP) = 90 → Model memprediksi</a:t>
            </a:r>
            <a:r>
              <a:rPr lang="en-US" sz="2700">
                <a:solidFill>
                  <a:srgbClr val="000000"/>
                </a:solidFill>
                <a:latin typeface="Karnchang"/>
                <a:ea typeface="Karnchang"/>
                <a:cs typeface="Karnchang"/>
                <a:sym typeface="Karnchang"/>
              </a:rPr>
              <a:t> 1, d</a:t>
            </a:r>
            <a:r>
              <a:rPr lang="en-US" sz="2700">
                <a:solidFill>
                  <a:srgbClr val="000000"/>
                </a:solidFill>
                <a:latin typeface="Karnchang"/>
                <a:ea typeface="Karnchang"/>
                <a:cs typeface="Karnchang"/>
                <a:sym typeface="Karnchang"/>
              </a:rPr>
              <a:t>an</a:t>
            </a:r>
            <a:r>
              <a:rPr lang="en-US" sz="2700">
                <a:solidFill>
                  <a:srgbClr val="000000"/>
                </a:solidFill>
                <a:latin typeface="Karnchang"/>
                <a:ea typeface="Karnchang"/>
                <a:cs typeface="Karnchang"/>
                <a:sym typeface="Karnchang"/>
              </a:rPr>
              <a:t> bena</a:t>
            </a:r>
            <a:r>
              <a:rPr lang="en-US" sz="2700">
                <a:solidFill>
                  <a:srgbClr val="000000"/>
                </a:solidFill>
                <a:latin typeface="Karnchang"/>
                <a:ea typeface="Karnchang"/>
                <a:cs typeface="Karnchang"/>
                <a:sym typeface="Karnchang"/>
              </a:rPr>
              <a:t>r (label</a:t>
            </a:r>
            <a:r>
              <a:rPr lang="en-US" sz="2700">
                <a:solidFill>
                  <a:srgbClr val="000000"/>
                </a:solidFill>
                <a:latin typeface="Karnchang"/>
                <a:ea typeface="Karnchang"/>
                <a:cs typeface="Karnchang"/>
                <a:sym typeface="Karnchang"/>
              </a:rPr>
              <a:t> asl</a:t>
            </a:r>
            <a:r>
              <a:rPr lang="en-US" sz="2700">
                <a:solidFill>
                  <a:srgbClr val="000000"/>
                </a:solidFill>
                <a:latin typeface="Karnchang"/>
                <a:ea typeface="Karnchang"/>
                <a:cs typeface="Karnchang"/>
                <a:sym typeface="Karnchang"/>
              </a:rPr>
              <a:t>i = 1)</a:t>
            </a:r>
          </a:p>
          <a:p>
            <a:pPr algn="l">
              <a:lnSpc>
                <a:spcPts val="3779"/>
              </a:lnSpc>
            </a:pPr>
          </a:p>
        </p:txBody>
      </p:sp>
      <p:grpSp>
        <p:nvGrpSpPr>
          <p:cNvPr name="Group 28" id="28"/>
          <p:cNvGrpSpPr/>
          <p:nvPr/>
        </p:nvGrpSpPr>
        <p:grpSpPr>
          <a:xfrm rot="0">
            <a:off x="17672815" y="176494"/>
            <a:ext cx="438691" cy="438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23.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3595826" y="923925"/>
            <a:ext cx="11096349" cy="863599"/>
          </a:xfrm>
          <a:prstGeom prst="rect">
            <a:avLst/>
          </a:prstGeom>
        </p:spPr>
        <p:txBody>
          <a:bodyPr anchor="t" rtlCol="false" tIns="0" lIns="0" bIns="0" rIns="0">
            <a:spAutoFit/>
          </a:bodyPr>
          <a:lstStyle/>
          <a:p>
            <a:pPr algn="ctr">
              <a:lnSpc>
                <a:spcPts val="4599"/>
              </a:lnSpc>
            </a:pPr>
            <a:r>
              <a:rPr lang="en-US" sz="4999" b="true">
                <a:solidFill>
                  <a:srgbClr val="243342"/>
                </a:solidFill>
                <a:latin typeface="Karnchang Bold"/>
                <a:ea typeface="Karnchang Bold"/>
                <a:cs typeface="Karnchang Bold"/>
                <a:sym typeface="Karnchang Bold"/>
              </a:rPr>
              <a:t>Evaluation Metrics</a:t>
            </a:r>
          </a:p>
        </p:txBody>
      </p:sp>
      <p:sp>
        <p:nvSpPr>
          <p:cNvPr name="TextBox 26" id="26"/>
          <p:cNvSpPr txBox="true"/>
          <p:nvPr/>
        </p:nvSpPr>
        <p:spPr>
          <a:xfrm rot="0">
            <a:off x="1028700" y="2114102"/>
            <a:ext cx="13855015" cy="6303645"/>
          </a:xfrm>
          <a:prstGeom prst="rect">
            <a:avLst/>
          </a:prstGeom>
        </p:spPr>
        <p:txBody>
          <a:bodyPr anchor="t" rtlCol="false" tIns="0" lIns="0" bIns="0" rIns="0">
            <a:spAutoFit/>
          </a:bodyPr>
          <a:lstStyle/>
          <a:p>
            <a:pPr algn="l">
              <a:lnSpc>
                <a:spcPts val="3779"/>
              </a:lnSpc>
            </a:pPr>
            <a:r>
              <a:rPr lang="en-US" sz="2700" b="true">
                <a:solidFill>
                  <a:srgbClr val="000000"/>
                </a:solidFill>
                <a:latin typeface="Karnchang Bold"/>
                <a:ea typeface="Karnchang Bold"/>
                <a:cs typeface="Karnchang Bold"/>
                <a:sym typeface="Karnchang Bold"/>
              </a:rPr>
              <a:t>Logistic Regression Evaluation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Accuracy: 0.7951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Precision: 0.7563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Recall: 0.8738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F1 Score: 0.8108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Matthews Correlation Coefficient (MCC): 0.5973 </a:t>
            </a:r>
          </a:p>
          <a:p>
            <a:pPr algn="l">
              <a:lnSpc>
                <a:spcPts val="3779"/>
              </a:lnSpc>
            </a:pPr>
          </a:p>
          <a:p>
            <a:pPr algn="l">
              <a:lnSpc>
                <a:spcPts val="3779"/>
              </a:lnSpc>
            </a:pPr>
            <a:r>
              <a:rPr lang="en-US" sz="2700" b="true">
                <a:solidFill>
                  <a:srgbClr val="000000"/>
                </a:solidFill>
                <a:latin typeface="Karnchang Bold"/>
                <a:ea typeface="Karnchang Bold"/>
                <a:cs typeface="Karnchang Bold"/>
                <a:sym typeface="Karnchang Bold"/>
              </a:rPr>
              <a:t>KNN Evaluation Metrics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Accuracy: 0.8341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Precision: 0.8000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Recall: 0.8932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F1 Score: 0.8440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Matthews Corr</a:t>
            </a:r>
            <a:r>
              <a:rPr lang="en-US" sz="2700">
                <a:solidFill>
                  <a:srgbClr val="000000"/>
                </a:solidFill>
                <a:latin typeface="Karnchang"/>
                <a:ea typeface="Karnchang"/>
                <a:cs typeface="Karnchang"/>
                <a:sym typeface="Karnchang"/>
              </a:rPr>
              <a:t>el</a:t>
            </a:r>
            <a:r>
              <a:rPr lang="en-US" sz="2700">
                <a:solidFill>
                  <a:srgbClr val="000000"/>
                </a:solidFill>
                <a:latin typeface="Karnchang"/>
                <a:ea typeface="Karnchang"/>
                <a:cs typeface="Karnchang"/>
                <a:sym typeface="Karnchang"/>
              </a:rPr>
              <a:t>ation Coefficient (MCC): 0.6727 </a:t>
            </a:r>
          </a:p>
        </p:txBody>
      </p:sp>
      <p:sp>
        <p:nvSpPr>
          <p:cNvPr name="TextBox 27" id="27"/>
          <p:cNvSpPr txBox="true"/>
          <p:nvPr/>
        </p:nvSpPr>
        <p:spPr>
          <a:xfrm rot="0">
            <a:off x="10081436" y="2114102"/>
            <a:ext cx="6694405" cy="3446145"/>
          </a:xfrm>
          <a:prstGeom prst="rect">
            <a:avLst/>
          </a:prstGeom>
        </p:spPr>
        <p:txBody>
          <a:bodyPr anchor="t" rtlCol="false" tIns="0" lIns="0" bIns="0" rIns="0">
            <a:spAutoFit/>
          </a:bodyPr>
          <a:lstStyle/>
          <a:p>
            <a:pPr algn="l">
              <a:lnSpc>
                <a:spcPts val="3779"/>
              </a:lnSpc>
            </a:pPr>
            <a:r>
              <a:rPr lang="en-US" sz="2700" b="true">
                <a:solidFill>
                  <a:srgbClr val="000000"/>
                </a:solidFill>
                <a:latin typeface="Karnchang Bold"/>
                <a:ea typeface="Karnchang Bold"/>
                <a:cs typeface="Karnchang Bold"/>
                <a:sym typeface="Karnchang Bold"/>
              </a:rPr>
              <a:t>Random Forest Evaluation Metrics</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Accuracy: 0.9854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Precision: 1.0000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Recall: 0.9709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F1 Score: 0.9852 </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Matthews Corr</a:t>
            </a:r>
            <a:r>
              <a:rPr lang="en-US" sz="2700">
                <a:solidFill>
                  <a:srgbClr val="000000"/>
                </a:solidFill>
                <a:latin typeface="Karnchang"/>
                <a:ea typeface="Karnchang"/>
                <a:cs typeface="Karnchang"/>
                <a:sym typeface="Karnchang"/>
              </a:rPr>
              <a:t>el</a:t>
            </a:r>
            <a:r>
              <a:rPr lang="en-US" sz="2700">
                <a:solidFill>
                  <a:srgbClr val="000000"/>
                </a:solidFill>
                <a:latin typeface="Karnchang"/>
                <a:ea typeface="Karnchang"/>
                <a:cs typeface="Karnchang"/>
                <a:sym typeface="Karnchang"/>
              </a:rPr>
              <a:t>ation Coefficient (MCC): 0.9712</a:t>
            </a:r>
          </a:p>
        </p:txBody>
      </p:sp>
      <p:grpSp>
        <p:nvGrpSpPr>
          <p:cNvPr name="Group 28" id="28"/>
          <p:cNvGrpSpPr/>
          <p:nvPr/>
        </p:nvGrpSpPr>
        <p:grpSpPr>
          <a:xfrm rot="0">
            <a:off x="17672815" y="176494"/>
            <a:ext cx="438691" cy="438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3509818" y="1999850"/>
            <a:ext cx="11268363" cy="7258450"/>
          </a:xfrm>
          <a:custGeom>
            <a:avLst/>
            <a:gdLst/>
            <a:ahLst/>
            <a:cxnLst/>
            <a:rect r="r" b="b" t="t" l="l"/>
            <a:pathLst>
              <a:path h="7258450" w="11268363">
                <a:moveTo>
                  <a:pt x="0" y="0"/>
                </a:moveTo>
                <a:lnTo>
                  <a:pt x="11268364" y="0"/>
                </a:lnTo>
                <a:lnTo>
                  <a:pt x="11268364" y="7258450"/>
                </a:lnTo>
                <a:lnTo>
                  <a:pt x="0" y="7258450"/>
                </a:lnTo>
                <a:lnTo>
                  <a:pt x="0" y="0"/>
                </a:lnTo>
                <a:close/>
              </a:path>
            </a:pathLst>
          </a:custGeom>
          <a:blipFill>
            <a:blip r:embed="rId2"/>
            <a:stretch>
              <a:fillRect l="-43445" t="-53891" r="-58457" b="-22420"/>
            </a:stretch>
          </a:blipFill>
        </p:spPr>
      </p:sp>
      <p:sp>
        <p:nvSpPr>
          <p:cNvPr name="TextBox 26" id="26"/>
          <p:cNvSpPr txBox="true"/>
          <p:nvPr/>
        </p:nvSpPr>
        <p:spPr>
          <a:xfrm rot="0">
            <a:off x="3595826" y="923925"/>
            <a:ext cx="11096349" cy="863599"/>
          </a:xfrm>
          <a:prstGeom prst="rect">
            <a:avLst/>
          </a:prstGeom>
        </p:spPr>
        <p:txBody>
          <a:bodyPr anchor="t" rtlCol="false" tIns="0" lIns="0" bIns="0" rIns="0">
            <a:spAutoFit/>
          </a:bodyPr>
          <a:lstStyle/>
          <a:p>
            <a:pPr algn="ctr">
              <a:lnSpc>
                <a:spcPts val="4599"/>
              </a:lnSpc>
            </a:pPr>
            <a:r>
              <a:rPr lang="en-US" sz="4999" b="true">
                <a:solidFill>
                  <a:srgbClr val="243342"/>
                </a:solidFill>
                <a:latin typeface="Karnchang Bold"/>
                <a:ea typeface="Karnchang Bold"/>
                <a:cs typeface="Karnchang Bold"/>
                <a:sym typeface="Karnchang Bold"/>
              </a:rPr>
              <a:t>ROC Curve</a:t>
            </a: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25.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55025" y="-601356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6488528" y="6085452"/>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3595826" y="923925"/>
            <a:ext cx="11096349" cy="863599"/>
          </a:xfrm>
          <a:prstGeom prst="rect">
            <a:avLst/>
          </a:prstGeom>
        </p:spPr>
        <p:txBody>
          <a:bodyPr anchor="t" rtlCol="false" tIns="0" lIns="0" bIns="0" rIns="0">
            <a:spAutoFit/>
          </a:bodyPr>
          <a:lstStyle/>
          <a:p>
            <a:pPr algn="ctr">
              <a:lnSpc>
                <a:spcPts val="4599"/>
              </a:lnSpc>
            </a:pPr>
            <a:r>
              <a:rPr lang="en-US" sz="4999" b="true">
                <a:solidFill>
                  <a:srgbClr val="243342"/>
                </a:solidFill>
                <a:latin typeface="Karnchang Bold"/>
                <a:ea typeface="Karnchang Bold"/>
                <a:cs typeface="Karnchang Bold"/>
                <a:sym typeface="Karnchang Bold"/>
              </a:rPr>
              <a:t>ROC Curve</a:t>
            </a:r>
          </a:p>
        </p:txBody>
      </p:sp>
      <p:sp>
        <p:nvSpPr>
          <p:cNvPr name="TextBox 26" id="26"/>
          <p:cNvSpPr txBox="true"/>
          <p:nvPr/>
        </p:nvSpPr>
        <p:spPr>
          <a:xfrm rot="0">
            <a:off x="1028700" y="1587499"/>
            <a:ext cx="16230600" cy="9029700"/>
          </a:xfrm>
          <a:prstGeom prst="rect">
            <a:avLst/>
          </a:prstGeom>
        </p:spPr>
        <p:txBody>
          <a:bodyPr anchor="t" rtlCol="false" tIns="0" lIns="0" bIns="0" rIns="0">
            <a:spAutoFit/>
          </a:bodyPr>
          <a:lstStyle/>
          <a:p>
            <a:pPr algn="l">
              <a:lnSpc>
                <a:spcPts val="4199"/>
              </a:lnSpc>
            </a:pPr>
            <a:r>
              <a:rPr lang="en-US" sz="2999">
                <a:solidFill>
                  <a:srgbClr val="000000"/>
                </a:solidFill>
                <a:latin typeface="Karnchang"/>
                <a:ea typeface="Karnchang"/>
                <a:cs typeface="Karnchang"/>
                <a:sym typeface="Karnchang"/>
              </a:rPr>
              <a:t>Logistic Regression (AUC = 0.88):</a:t>
            </a:r>
          </a:p>
          <a:p>
            <a:pPr algn="l" marL="647698" indent="-323849" lvl="1">
              <a:lnSpc>
                <a:spcPts val="4199"/>
              </a:lnSpc>
              <a:buFont typeface="Arial"/>
              <a:buChar char="•"/>
            </a:pPr>
            <a:r>
              <a:rPr lang="en-US" sz="2999">
                <a:solidFill>
                  <a:srgbClr val="000000"/>
                </a:solidFill>
                <a:latin typeface="Karnchang"/>
                <a:ea typeface="Karnchang"/>
                <a:cs typeface="Karnchang"/>
                <a:sym typeface="Karnchang"/>
              </a:rPr>
              <a:t>Kurva Logistic Regression menunjukkan kinerja yang cukup baik dengan AUC 0.88, yang berarti model ini memiliki kemampuan diskriminatif yang baik.</a:t>
            </a:r>
          </a:p>
          <a:p>
            <a:pPr algn="l">
              <a:lnSpc>
                <a:spcPts val="4199"/>
              </a:lnSpc>
            </a:pPr>
            <a:r>
              <a:rPr lang="en-US" sz="2999">
                <a:solidFill>
                  <a:srgbClr val="000000"/>
                </a:solidFill>
                <a:latin typeface="Karnchang"/>
                <a:ea typeface="Karnchang"/>
                <a:cs typeface="Karnchang"/>
                <a:sym typeface="Karnchang"/>
              </a:rPr>
              <a:t>KNN (AUC = 0.95):</a:t>
            </a:r>
          </a:p>
          <a:p>
            <a:pPr algn="l" marL="647698" indent="-323849" lvl="1">
              <a:lnSpc>
                <a:spcPts val="4199"/>
              </a:lnSpc>
              <a:buFont typeface="Arial"/>
              <a:buChar char="•"/>
            </a:pPr>
            <a:r>
              <a:rPr lang="en-US" sz="2999">
                <a:solidFill>
                  <a:srgbClr val="000000"/>
                </a:solidFill>
                <a:latin typeface="Karnchang"/>
                <a:ea typeface="Karnchang"/>
                <a:cs typeface="Karnchang"/>
                <a:sym typeface="Karnchang"/>
              </a:rPr>
              <a:t>Kurva KNN menunjukkan kinerja yang sangat baik dengan AUC 0.95. Ini menandakan bahwa model KNN memiliki kemampuan yang sangat kuat dalam membedakan kelas positif dan negatif. Kurva ini berada cukup dekat dengan sudut kiri atas.</a:t>
            </a:r>
          </a:p>
          <a:p>
            <a:pPr algn="l">
              <a:lnSpc>
                <a:spcPts val="4199"/>
              </a:lnSpc>
            </a:pPr>
            <a:r>
              <a:rPr lang="en-US" sz="2999">
                <a:solidFill>
                  <a:srgbClr val="000000"/>
                </a:solidFill>
                <a:latin typeface="Karnchang"/>
                <a:ea typeface="Karnchang"/>
                <a:cs typeface="Karnchang"/>
                <a:sym typeface="Karnchang"/>
              </a:rPr>
              <a:t>Random Forest (AUC = 1.00):</a:t>
            </a:r>
          </a:p>
          <a:p>
            <a:pPr algn="l" marL="647698" indent="-323849" lvl="1">
              <a:lnSpc>
                <a:spcPts val="4199"/>
              </a:lnSpc>
              <a:buFont typeface="Arial"/>
              <a:buChar char="•"/>
            </a:pPr>
            <a:r>
              <a:rPr lang="en-US" sz="2999">
                <a:solidFill>
                  <a:srgbClr val="000000"/>
                </a:solidFill>
                <a:latin typeface="Karnchang"/>
                <a:ea typeface="Karnchang"/>
                <a:cs typeface="Karnchang"/>
                <a:sym typeface="Karnchang"/>
              </a:rPr>
              <a:t>Kurva Random Forest memiliki AUC sempurna sebesar 1.00. Ini menunjukkan bahwa model Random Forest mampu membedakan dengan sempurna antara kelas positif dan negatif. </a:t>
            </a:r>
          </a:p>
          <a:p>
            <a:pPr algn="l" marL="647698" indent="-323849" lvl="1">
              <a:lnSpc>
                <a:spcPts val="4199"/>
              </a:lnSpc>
              <a:buFont typeface="Arial"/>
              <a:buChar char="•"/>
            </a:pPr>
            <a:r>
              <a:rPr lang="en-US" sz="2999">
                <a:solidFill>
                  <a:srgbClr val="000000"/>
                </a:solidFill>
                <a:latin typeface="Karnchang"/>
                <a:ea typeface="Karnchang"/>
                <a:cs typeface="Karnchang"/>
                <a:sym typeface="Karnchang"/>
              </a:rPr>
              <a:t>Namun p</a:t>
            </a:r>
            <a:r>
              <a:rPr lang="en-US" sz="2999">
                <a:solidFill>
                  <a:srgbClr val="000000"/>
                </a:solidFill>
                <a:latin typeface="Karnchang"/>
                <a:ea typeface="Karnchang"/>
                <a:cs typeface="Karnchang"/>
                <a:sym typeface="Karnchang"/>
              </a:rPr>
              <a:t>enting untuk dicatat bahwa AUC 1.00 pada data nyata seringkali merupakan tanda overfitting, di mana model telah terlalu "menghafal" data pelatihan dan mungkin tidak akan berkinerja sebaik ini pada data baru yang belum pernah dilihat.</a:t>
            </a:r>
          </a:p>
          <a:p>
            <a:pPr algn="l" marL="647698" indent="-323849" lvl="1">
              <a:lnSpc>
                <a:spcPts val="4199"/>
              </a:lnSpc>
              <a:buFont typeface="Arial"/>
              <a:buChar char="•"/>
            </a:pPr>
            <a:r>
              <a:rPr lang="en-US" sz="2999">
                <a:solidFill>
                  <a:srgbClr val="000000"/>
                </a:solidFill>
                <a:latin typeface="Karnchang"/>
                <a:ea typeface="Karnchang"/>
                <a:cs typeface="Karnchang"/>
                <a:sym typeface="Karnchang"/>
              </a:rPr>
              <a:t>Perlu dilakukan validasi silang (cross-validation) atau pengujian pada data uji yang independen untuk memastikan kinerja model yang sesungguhnya.</a:t>
            </a:r>
          </a:p>
          <a:p>
            <a:pPr algn="l">
              <a:lnSpc>
                <a:spcPts val="4199"/>
              </a:lnSpc>
            </a:pPr>
          </a:p>
          <a:p>
            <a:pPr algn="l">
              <a:lnSpc>
                <a:spcPts val="4199"/>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26.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3595826" y="923925"/>
            <a:ext cx="11096349" cy="863599"/>
          </a:xfrm>
          <a:prstGeom prst="rect">
            <a:avLst/>
          </a:prstGeom>
        </p:spPr>
        <p:txBody>
          <a:bodyPr anchor="t" rtlCol="false" tIns="0" lIns="0" bIns="0" rIns="0">
            <a:spAutoFit/>
          </a:bodyPr>
          <a:lstStyle/>
          <a:p>
            <a:pPr algn="ctr">
              <a:lnSpc>
                <a:spcPts val="4599"/>
              </a:lnSpc>
            </a:pPr>
            <a:r>
              <a:rPr lang="en-US" sz="4999" b="true">
                <a:solidFill>
                  <a:srgbClr val="243342"/>
                </a:solidFill>
                <a:latin typeface="Karnchang Bold"/>
                <a:ea typeface="Karnchang Bold"/>
                <a:cs typeface="Karnchang Bold"/>
                <a:sym typeface="Karnchang Bold"/>
              </a:rPr>
              <a:t>Kesimpulan Sementara</a:t>
            </a:r>
          </a:p>
        </p:txBody>
      </p:sp>
      <p:sp>
        <p:nvSpPr>
          <p:cNvPr name="TextBox 26" id="26"/>
          <p:cNvSpPr txBox="true"/>
          <p:nvPr/>
        </p:nvSpPr>
        <p:spPr>
          <a:xfrm rot="0">
            <a:off x="1028700" y="2107935"/>
            <a:ext cx="14762698" cy="6645910"/>
          </a:xfrm>
          <a:prstGeom prst="rect">
            <a:avLst/>
          </a:prstGeom>
        </p:spPr>
        <p:txBody>
          <a:bodyPr anchor="t" rtlCol="false" tIns="0" lIns="0" bIns="0" rIns="0">
            <a:spAutoFit/>
          </a:bodyPr>
          <a:lstStyle/>
          <a:p>
            <a:pPr algn="l" marL="669288" indent="-334644" lvl="1">
              <a:lnSpc>
                <a:spcPts val="4339"/>
              </a:lnSpc>
              <a:buAutoNum type="arabicPeriod" startAt="1"/>
            </a:pPr>
            <a:r>
              <a:rPr lang="en-US" sz="3099">
                <a:solidFill>
                  <a:srgbClr val="000000"/>
                </a:solidFill>
                <a:latin typeface="Karnchang"/>
                <a:ea typeface="Karnchang"/>
                <a:cs typeface="Karnchang"/>
                <a:sym typeface="Karnchang"/>
              </a:rPr>
              <a:t>Random Forest mengungguli dua model lainnya secara signifikan di semua metrik.</a:t>
            </a:r>
          </a:p>
          <a:p>
            <a:pPr algn="l" marL="1338576" indent="-446192" lvl="2">
              <a:lnSpc>
                <a:spcPts val="4339"/>
              </a:lnSpc>
              <a:buFont typeface="Arial"/>
              <a:buChar char="⚬"/>
            </a:pPr>
            <a:r>
              <a:rPr lang="en-US" sz="3099">
                <a:solidFill>
                  <a:srgbClr val="000000"/>
                </a:solidFill>
                <a:latin typeface="Karnchang"/>
                <a:ea typeface="Karnchang"/>
                <a:cs typeface="Karnchang"/>
                <a:sym typeface="Karnchang"/>
              </a:rPr>
              <a:t>F1 Score dan MCC sangat tinggi, menandakan performa stabil bahkan untuk data yang imbalance.</a:t>
            </a:r>
          </a:p>
          <a:p>
            <a:pPr algn="l" marL="1338576" indent="-446192" lvl="2">
              <a:lnSpc>
                <a:spcPts val="4339"/>
              </a:lnSpc>
              <a:buFont typeface="Arial"/>
              <a:buChar char="⚬"/>
            </a:pPr>
            <a:r>
              <a:rPr lang="en-US" sz="3099">
                <a:solidFill>
                  <a:srgbClr val="000000"/>
                </a:solidFill>
                <a:latin typeface="Karnchang"/>
                <a:ea typeface="Karnchang"/>
                <a:cs typeface="Karnchang"/>
                <a:sym typeface="Karnchang"/>
              </a:rPr>
              <a:t>Precision = 1.0 artinya tidak ada false positive sama sekali.</a:t>
            </a:r>
          </a:p>
          <a:p>
            <a:pPr algn="l" marL="669288" indent="-334644" lvl="1">
              <a:lnSpc>
                <a:spcPts val="4339"/>
              </a:lnSpc>
              <a:buAutoNum type="arabicPeriod" startAt="1"/>
            </a:pPr>
            <a:r>
              <a:rPr lang="en-US" sz="3099">
                <a:solidFill>
                  <a:srgbClr val="000000"/>
                </a:solidFill>
                <a:latin typeface="Karnchang"/>
                <a:ea typeface="Karnchang"/>
                <a:cs typeface="Karnchang"/>
                <a:sym typeface="Karnchang"/>
              </a:rPr>
              <a:t>KNN performanya lebih baik dari Logistic Regression, namun kalah jauh dibanding Random Forest.</a:t>
            </a:r>
          </a:p>
          <a:p>
            <a:pPr algn="l" marL="1338576" indent="-446192" lvl="2">
              <a:lnSpc>
                <a:spcPts val="4339"/>
              </a:lnSpc>
              <a:buFont typeface="Arial"/>
              <a:buChar char="⚬"/>
            </a:pPr>
            <a:r>
              <a:rPr lang="en-US" sz="3099">
                <a:solidFill>
                  <a:srgbClr val="000000"/>
                </a:solidFill>
                <a:latin typeface="Karnchang"/>
                <a:ea typeface="Karnchang"/>
                <a:cs typeface="Karnchang"/>
                <a:sym typeface="Karnchang"/>
              </a:rPr>
              <a:t>KNN cocok ketika data cukup bersih dan tidak terlalu besar, tapi tetap butuh scaling.</a:t>
            </a:r>
          </a:p>
          <a:p>
            <a:pPr algn="l" marL="669288" indent="-334644" lvl="1">
              <a:lnSpc>
                <a:spcPts val="4339"/>
              </a:lnSpc>
              <a:buAutoNum type="arabicPeriod" startAt="1"/>
            </a:pPr>
            <a:r>
              <a:rPr lang="en-US" sz="3099">
                <a:solidFill>
                  <a:srgbClr val="000000"/>
                </a:solidFill>
                <a:latin typeface="Karnchang"/>
                <a:ea typeface="Karnchang"/>
                <a:cs typeface="Karnchang"/>
                <a:sym typeface="Karnchang"/>
              </a:rPr>
              <a:t>Logistic Regression paling sederhana namun</a:t>
            </a:r>
            <a:r>
              <a:rPr lang="en-US" sz="3099">
                <a:solidFill>
                  <a:srgbClr val="000000"/>
                </a:solidFill>
                <a:latin typeface="Karnchang"/>
                <a:ea typeface="Karnchang"/>
                <a:cs typeface="Karnchang"/>
                <a:sym typeface="Karnchang"/>
              </a:rPr>
              <a:t> paling lemah performanya.</a:t>
            </a:r>
          </a:p>
          <a:p>
            <a:pPr algn="l" marL="1338576" indent="-446192" lvl="2">
              <a:lnSpc>
                <a:spcPts val="4339"/>
              </a:lnSpc>
              <a:buFont typeface="Arial"/>
              <a:buChar char="⚬"/>
            </a:pPr>
            <a:r>
              <a:rPr lang="en-US" sz="3099">
                <a:solidFill>
                  <a:srgbClr val="000000"/>
                </a:solidFill>
                <a:latin typeface="Karnchang"/>
                <a:ea typeface="Karnchang"/>
                <a:cs typeface="Karnchang"/>
                <a:sym typeface="Karnchang"/>
              </a:rPr>
              <a:t>Masih cukup baik dalam r</a:t>
            </a:r>
            <a:r>
              <a:rPr lang="en-US" sz="3099">
                <a:solidFill>
                  <a:srgbClr val="000000"/>
                </a:solidFill>
                <a:latin typeface="Karnchang"/>
                <a:ea typeface="Karnchang"/>
                <a:cs typeface="Karnchang"/>
                <a:sym typeface="Karnchang"/>
              </a:rPr>
              <a:t>ecall, </a:t>
            </a:r>
            <a:r>
              <a:rPr lang="en-US" sz="3099">
                <a:solidFill>
                  <a:srgbClr val="000000"/>
                </a:solidFill>
                <a:latin typeface="Karnchang"/>
                <a:ea typeface="Karnchang"/>
                <a:cs typeface="Karnchang"/>
                <a:sym typeface="Karnchang"/>
              </a:rPr>
              <a:t>artinya model ini jarang meloloskan pasien yang sakit (FN).</a:t>
            </a:r>
          </a:p>
          <a:p>
            <a:pPr algn="l">
              <a:lnSpc>
                <a:spcPts val="4339"/>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27.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387837" y="3659391"/>
            <a:ext cx="17512325" cy="2322897"/>
          </a:xfrm>
          <a:prstGeom prst="rect">
            <a:avLst/>
          </a:prstGeom>
        </p:spPr>
        <p:txBody>
          <a:bodyPr anchor="t" rtlCol="false" tIns="0" lIns="0" bIns="0" rIns="0">
            <a:spAutoFit/>
          </a:bodyPr>
          <a:lstStyle/>
          <a:p>
            <a:pPr algn="ctr">
              <a:lnSpc>
                <a:spcPts val="7360"/>
              </a:lnSpc>
            </a:pPr>
            <a:r>
              <a:rPr lang="en-US" sz="8000" b="true">
                <a:solidFill>
                  <a:srgbClr val="243342"/>
                </a:solidFill>
                <a:latin typeface="Karnchang Bold"/>
                <a:ea typeface="Karnchang Bold"/>
                <a:cs typeface="Karnchang Bold"/>
                <a:sym typeface="Karnchang Bold"/>
              </a:rPr>
              <a:t>Hyperparameter Tuning with</a:t>
            </a:r>
          </a:p>
          <a:p>
            <a:pPr algn="ctr">
              <a:lnSpc>
                <a:spcPts val="7360"/>
              </a:lnSpc>
            </a:pPr>
            <a:r>
              <a:rPr lang="en-US" sz="8000" b="true">
                <a:solidFill>
                  <a:srgbClr val="243342"/>
                </a:solidFill>
                <a:latin typeface="Karnchang Bold"/>
                <a:ea typeface="Karnchang Bold"/>
                <a:cs typeface="Karnchang Bold"/>
                <a:sym typeface="Karnchang Bold"/>
              </a:rPr>
              <a:t>RandomizedSearchCV</a:t>
            </a:r>
          </a:p>
        </p:txBody>
      </p:sp>
      <p:sp>
        <p:nvSpPr>
          <p:cNvPr name="TextBox 26" id="26"/>
          <p:cNvSpPr txBox="true"/>
          <p:nvPr/>
        </p:nvSpPr>
        <p:spPr>
          <a:xfrm rot="0">
            <a:off x="2839423" y="2967176"/>
            <a:ext cx="12609154" cy="863665"/>
          </a:xfrm>
          <a:prstGeom prst="rect">
            <a:avLst/>
          </a:prstGeom>
        </p:spPr>
        <p:txBody>
          <a:bodyPr anchor="t" rtlCol="false" tIns="0" lIns="0" bIns="0" rIns="0">
            <a:spAutoFit/>
          </a:bodyPr>
          <a:lstStyle/>
          <a:p>
            <a:pPr algn="ctr">
              <a:lnSpc>
                <a:spcPts val="4599"/>
              </a:lnSpc>
            </a:pPr>
            <a:r>
              <a:rPr lang="en-US" sz="4999" b="true">
                <a:solidFill>
                  <a:srgbClr val="243342"/>
                </a:solidFill>
                <a:latin typeface="Karnchang Bold"/>
                <a:ea typeface="Karnchang Bold"/>
                <a:cs typeface="Karnchang Bold"/>
                <a:sym typeface="Karnchang Bold"/>
              </a:rPr>
              <a:t>To avoid overfitting, we will apply</a:t>
            </a:r>
          </a:p>
        </p:txBody>
      </p:sp>
      <p:sp>
        <p:nvSpPr>
          <p:cNvPr name="TextBox 27" id="27"/>
          <p:cNvSpPr txBox="true"/>
          <p:nvPr/>
        </p:nvSpPr>
        <p:spPr>
          <a:xfrm rot="0">
            <a:off x="1233652" y="7555230"/>
            <a:ext cx="8490256" cy="1703070"/>
          </a:xfrm>
          <a:prstGeom prst="rect">
            <a:avLst/>
          </a:prstGeom>
        </p:spPr>
        <p:txBody>
          <a:bodyPr anchor="t" rtlCol="false" tIns="0" lIns="0" bIns="0" rIns="0">
            <a:spAutoFit/>
          </a:bodyPr>
          <a:lstStyle/>
          <a:p>
            <a:pPr algn="l">
              <a:lnSpc>
                <a:spcPts val="2520"/>
              </a:lnSpc>
            </a:pPr>
            <a:r>
              <a:rPr lang="en-US" sz="2400" spc="72">
                <a:solidFill>
                  <a:srgbClr val="243342"/>
                </a:solidFill>
                <a:latin typeface="Karnchang"/>
                <a:ea typeface="Karnchang"/>
                <a:cs typeface="Karnchang"/>
                <a:sym typeface="Karnchang"/>
              </a:rPr>
              <a:t>Catatan: Berdasarkan perbandingan model pada bagian awal, kita menemukan bahwa model </a:t>
            </a:r>
            <a:r>
              <a:rPr lang="en-US" sz="2400" spc="72" b="true">
                <a:solidFill>
                  <a:srgbClr val="243342"/>
                </a:solidFill>
                <a:latin typeface="Karnchang Bold"/>
                <a:ea typeface="Karnchang Bold"/>
                <a:cs typeface="Karnchang Bold"/>
                <a:sym typeface="Karnchang Bold"/>
              </a:rPr>
              <a:t>Random Forest </a:t>
            </a:r>
            <a:r>
              <a:rPr lang="en-US" sz="2400" spc="72">
                <a:solidFill>
                  <a:srgbClr val="243342"/>
                </a:solidFill>
                <a:latin typeface="Karnchang"/>
                <a:ea typeface="Karnchang"/>
                <a:cs typeface="Karnchang"/>
                <a:sym typeface="Karnchang"/>
              </a:rPr>
              <a:t>memiliki </a:t>
            </a:r>
            <a:r>
              <a:rPr lang="en-US" sz="2400" spc="72" b="true">
                <a:solidFill>
                  <a:srgbClr val="243342"/>
                </a:solidFill>
                <a:latin typeface="Karnchang Bold"/>
                <a:ea typeface="Karnchang Bold"/>
                <a:cs typeface="Karnchang Bold"/>
                <a:sym typeface="Karnchang Bold"/>
              </a:rPr>
              <a:t>akurasi tertinggi</a:t>
            </a:r>
            <a:r>
              <a:rPr lang="en-US" sz="2400" spc="72">
                <a:solidFill>
                  <a:srgbClr val="243342"/>
                </a:solidFill>
                <a:latin typeface="Karnchang"/>
                <a:ea typeface="Karnchang"/>
                <a:cs typeface="Karnchang"/>
                <a:sym typeface="Karnchang"/>
              </a:rPr>
              <a:t> (1.0). Oleh karena itu, kita akan melanjutkan dengan penyetelan hyperparameter menggunakan RandomizedSearchCV untuk model ini.</a:t>
            </a:r>
          </a:p>
        </p:txBody>
      </p:sp>
      <p:grpSp>
        <p:nvGrpSpPr>
          <p:cNvPr name="Group 28" id="28"/>
          <p:cNvGrpSpPr/>
          <p:nvPr/>
        </p:nvGrpSpPr>
        <p:grpSpPr>
          <a:xfrm rot="0">
            <a:off x="17672815" y="176494"/>
            <a:ext cx="438691" cy="438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6238287"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515306" y="699046"/>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6" id="26"/>
          <p:cNvSpPr txBox="true"/>
          <p:nvPr/>
        </p:nvSpPr>
        <p:spPr>
          <a:xfrm rot="0">
            <a:off x="11182978" y="897484"/>
            <a:ext cx="6076322" cy="7732395"/>
          </a:xfrm>
          <a:prstGeom prst="rect">
            <a:avLst/>
          </a:prstGeom>
        </p:spPr>
        <p:txBody>
          <a:bodyPr anchor="t" rtlCol="false" tIns="0" lIns="0" bIns="0" rIns="0">
            <a:spAutoFit/>
          </a:bodyPr>
          <a:lstStyle/>
          <a:p>
            <a:pPr algn="l">
              <a:lnSpc>
                <a:spcPts val="3779"/>
              </a:lnSpc>
            </a:pPr>
            <a:r>
              <a:rPr lang="en-US" sz="2700">
                <a:solidFill>
                  <a:srgbClr val="000000"/>
                </a:solidFill>
                <a:latin typeface="Karnchang"/>
                <a:ea typeface="Karnchang"/>
                <a:cs typeface="Karnchang"/>
                <a:sym typeface="Karnchang"/>
              </a:rPr>
              <a:t>Saat melakukan plotting dalam penyetelan hyperparameter, ditemukan bahwa skor </a:t>
            </a:r>
            <a:r>
              <a:rPr lang="en-US" sz="2700">
                <a:solidFill>
                  <a:srgbClr val="000000"/>
                </a:solidFill>
                <a:latin typeface="Karnchang"/>
                <a:ea typeface="Karnchang"/>
                <a:cs typeface="Karnchang"/>
                <a:sym typeface="Karnchang"/>
              </a:rPr>
              <a:t>KNN</a:t>
            </a:r>
            <a:r>
              <a:rPr lang="en-US" sz="2700">
                <a:solidFill>
                  <a:srgbClr val="000000"/>
                </a:solidFill>
                <a:latin typeface="Karnchang"/>
                <a:ea typeface="Karnchang"/>
                <a:cs typeface="Karnchang"/>
                <a:sym typeface="Karnchang"/>
              </a:rPr>
              <a:t> mencapai nilai maksimum sebesar</a:t>
            </a:r>
            <a:r>
              <a:rPr lang="en-US" sz="2700">
                <a:solidFill>
                  <a:srgbClr val="000000"/>
                </a:solidFill>
                <a:latin typeface="Karnchang"/>
                <a:ea typeface="Karnchang"/>
                <a:cs typeface="Karnchang"/>
                <a:sym typeface="Karnchang"/>
              </a:rPr>
              <a:t> </a:t>
            </a:r>
            <a:r>
              <a:rPr lang="en-US" sz="2700" b="true">
                <a:solidFill>
                  <a:srgbClr val="000000"/>
                </a:solidFill>
                <a:latin typeface="Karnchang Bold"/>
                <a:ea typeface="Karnchang Bold"/>
                <a:cs typeface="Karnchang Bold"/>
                <a:sym typeface="Karnchang Bold"/>
              </a:rPr>
              <a:t>98.54%</a:t>
            </a:r>
            <a:r>
              <a:rPr lang="en-US" sz="2700">
                <a:solidFill>
                  <a:srgbClr val="000000"/>
                </a:solidFill>
                <a:latin typeface="Karnchang"/>
                <a:ea typeface="Karnchang"/>
                <a:cs typeface="Karnchang"/>
                <a:sym typeface="Karnchang"/>
              </a:rPr>
              <a:t>, dan grafik menunjukkan adanya kemungkinan mencapai akurasi</a:t>
            </a:r>
            <a:r>
              <a:rPr lang="en-US" sz="2700">
                <a:solidFill>
                  <a:srgbClr val="000000"/>
                </a:solidFill>
                <a:latin typeface="Karnchang"/>
                <a:ea typeface="Karnchang"/>
                <a:cs typeface="Karnchang"/>
                <a:sym typeface="Karnchang"/>
              </a:rPr>
              <a:t> </a:t>
            </a:r>
            <a:r>
              <a:rPr lang="en-US" sz="2700" b="true">
                <a:solidFill>
                  <a:srgbClr val="000000"/>
                </a:solidFill>
                <a:latin typeface="Karnchang Bold"/>
                <a:ea typeface="Karnchang Bold"/>
                <a:cs typeface="Karnchang Bold"/>
                <a:sym typeface="Karnchang Bold"/>
              </a:rPr>
              <a:t>1.0 (100%)</a:t>
            </a:r>
            <a:r>
              <a:rPr lang="en-US" sz="2700">
                <a:solidFill>
                  <a:srgbClr val="000000"/>
                </a:solidFill>
                <a:latin typeface="Karnchang"/>
                <a:ea typeface="Karnchang"/>
                <a:cs typeface="Karnchang"/>
                <a:sym typeface="Karnchang"/>
              </a:rPr>
              <a:t>.</a:t>
            </a:r>
          </a:p>
          <a:p>
            <a:pPr algn="l">
              <a:lnSpc>
                <a:spcPts val="3779"/>
              </a:lnSpc>
            </a:pPr>
            <a:r>
              <a:rPr lang="en-US" sz="2700">
                <a:solidFill>
                  <a:srgbClr val="000000"/>
                </a:solidFill>
                <a:latin typeface="Karnchang"/>
                <a:ea typeface="Karnchang"/>
                <a:cs typeface="Karnchang"/>
                <a:sym typeface="Karnchang"/>
              </a:rPr>
              <a:t>Sela</a:t>
            </a:r>
            <a:r>
              <a:rPr lang="en-US" sz="2700">
                <a:solidFill>
                  <a:srgbClr val="000000"/>
                </a:solidFill>
                <a:latin typeface="Karnchang"/>
                <a:ea typeface="Karnchang"/>
                <a:cs typeface="Karnchang"/>
                <a:sym typeface="Karnchang"/>
              </a:rPr>
              <a:t>in itu, saya juga menemukan bahwa jika jumlah tetangga (neighbors) kurang dari </a:t>
            </a:r>
            <a:r>
              <a:rPr lang="en-US" sz="2700">
                <a:solidFill>
                  <a:srgbClr val="000000"/>
                </a:solidFill>
                <a:latin typeface="Karnchang"/>
                <a:ea typeface="Karnchang"/>
                <a:cs typeface="Karnchang"/>
                <a:sym typeface="Karnchang"/>
              </a:rPr>
              <a:t>5</a:t>
            </a:r>
            <a:r>
              <a:rPr lang="en-US" sz="2700">
                <a:solidFill>
                  <a:srgbClr val="000000"/>
                </a:solidFill>
                <a:latin typeface="Karnchang"/>
                <a:ea typeface="Karnchang"/>
                <a:cs typeface="Karnchang"/>
                <a:sym typeface="Karnchang"/>
              </a:rPr>
              <a:t>, model mencapai aku</a:t>
            </a:r>
            <a:r>
              <a:rPr lang="en-US" sz="2700">
                <a:solidFill>
                  <a:srgbClr val="000000"/>
                </a:solidFill>
                <a:latin typeface="Karnchang"/>
                <a:ea typeface="Karnchang"/>
                <a:cs typeface="Karnchang"/>
                <a:sym typeface="Karnchang"/>
              </a:rPr>
              <a:t>r</a:t>
            </a:r>
            <a:r>
              <a:rPr lang="en-US" sz="2700">
                <a:solidFill>
                  <a:srgbClr val="000000"/>
                </a:solidFill>
                <a:latin typeface="Karnchang"/>
                <a:ea typeface="Karnchang"/>
                <a:cs typeface="Karnchang"/>
                <a:sym typeface="Karnchang"/>
              </a:rPr>
              <a:t>as</a:t>
            </a:r>
            <a:r>
              <a:rPr lang="en-US" sz="2700">
                <a:solidFill>
                  <a:srgbClr val="000000"/>
                </a:solidFill>
                <a:latin typeface="Karnchang"/>
                <a:ea typeface="Karnchang"/>
                <a:cs typeface="Karnchang"/>
                <a:sym typeface="Karnchang"/>
              </a:rPr>
              <a:t>i</a:t>
            </a:r>
            <a:r>
              <a:rPr lang="en-US" sz="2700">
                <a:solidFill>
                  <a:srgbClr val="000000"/>
                </a:solidFill>
                <a:latin typeface="Karnchang"/>
                <a:ea typeface="Karnchang"/>
                <a:cs typeface="Karnchang"/>
                <a:sym typeface="Karnchang"/>
              </a:rPr>
              <a:t> yan</a:t>
            </a:r>
            <a:r>
              <a:rPr lang="en-US" sz="2700">
                <a:solidFill>
                  <a:srgbClr val="000000"/>
                </a:solidFill>
                <a:latin typeface="Karnchang"/>
                <a:ea typeface="Karnchang"/>
                <a:cs typeface="Karnchang"/>
                <a:sym typeface="Karnchang"/>
              </a:rPr>
              <a:t>g </a:t>
            </a:r>
            <a:r>
              <a:rPr lang="en-US" sz="2700">
                <a:solidFill>
                  <a:srgbClr val="000000"/>
                </a:solidFill>
                <a:latin typeface="Karnchang"/>
                <a:ea typeface="Karnchang"/>
                <a:cs typeface="Karnchang"/>
                <a:sym typeface="Karnchang"/>
              </a:rPr>
              <a:t>s</a:t>
            </a:r>
            <a:r>
              <a:rPr lang="en-US" sz="2700">
                <a:solidFill>
                  <a:srgbClr val="000000"/>
                </a:solidFill>
                <a:latin typeface="Karnchang"/>
                <a:ea typeface="Karnchang"/>
                <a:cs typeface="Karnchang"/>
                <a:sym typeface="Karnchang"/>
              </a:rPr>
              <a:t>a</a:t>
            </a:r>
            <a:r>
              <a:rPr lang="en-US" sz="2700">
                <a:solidFill>
                  <a:srgbClr val="000000"/>
                </a:solidFill>
                <a:latin typeface="Karnchang"/>
                <a:ea typeface="Karnchang"/>
                <a:cs typeface="Karnchang"/>
                <a:sym typeface="Karnchang"/>
              </a:rPr>
              <a:t>ng</a:t>
            </a:r>
            <a:r>
              <a:rPr lang="en-US" sz="2700">
                <a:solidFill>
                  <a:srgbClr val="000000"/>
                </a:solidFill>
                <a:latin typeface="Karnchang"/>
                <a:ea typeface="Karnchang"/>
                <a:cs typeface="Karnchang"/>
                <a:sym typeface="Karnchang"/>
              </a:rPr>
              <a:t>a</a:t>
            </a:r>
            <a:r>
              <a:rPr lang="en-US" sz="2700">
                <a:solidFill>
                  <a:srgbClr val="000000"/>
                </a:solidFill>
                <a:latin typeface="Karnchang"/>
                <a:ea typeface="Karnchang"/>
                <a:cs typeface="Karnchang"/>
                <a:sym typeface="Karnchang"/>
              </a:rPr>
              <a:t>t tinggi</a:t>
            </a:r>
            <a:r>
              <a:rPr lang="en-US" sz="2700">
                <a:solidFill>
                  <a:srgbClr val="000000"/>
                </a:solidFill>
                <a:latin typeface="Karnchang"/>
                <a:ea typeface="Karnchang"/>
                <a:cs typeface="Karnchang"/>
                <a:sym typeface="Karnchang"/>
              </a:rPr>
              <a:t>.</a:t>
            </a:r>
          </a:p>
          <a:p>
            <a:pPr algn="l">
              <a:lnSpc>
                <a:spcPts val="3779"/>
              </a:lnSpc>
            </a:pPr>
          </a:p>
          <a:p>
            <a:pPr algn="l">
              <a:lnSpc>
                <a:spcPts val="3779"/>
              </a:lnSpc>
            </a:pPr>
            <a:r>
              <a:rPr lang="en-US" sz="2700">
                <a:solidFill>
                  <a:srgbClr val="000000"/>
                </a:solidFill>
                <a:latin typeface="Karnchang"/>
                <a:ea typeface="Karnchang"/>
                <a:cs typeface="Karnchang"/>
                <a:sym typeface="Karnchang"/>
              </a:rPr>
              <a:t>Pada model KNN, jika kita mengatur </a:t>
            </a:r>
            <a:r>
              <a:rPr lang="en-US" sz="2700" b="true">
                <a:solidFill>
                  <a:srgbClr val="000000"/>
                </a:solidFill>
                <a:latin typeface="Karnchang Bold"/>
                <a:ea typeface="Karnchang Bold"/>
                <a:cs typeface="Karnchang Bold"/>
                <a:sym typeface="Karnchang Bold"/>
              </a:rPr>
              <a:t>n = 1</a:t>
            </a:r>
            <a:r>
              <a:rPr lang="en-US" sz="2700">
                <a:solidFill>
                  <a:srgbClr val="000000"/>
                </a:solidFill>
                <a:latin typeface="Karnchang"/>
                <a:ea typeface="Karnchang"/>
                <a:cs typeface="Karnchang"/>
                <a:sym typeface="Karnchang"/>
              </a:rPr>
              <a:t>, artinya model hanya mempertimbangkan </a:t>
            </a:r>
            <a:r>
              <a:rPr lang="en-US" sz="2700" b="true">
                <a:solidFill>
                  <a:srgbClr val="000000"/>
                </a:solidFill>
                <a:latin typeface="Karnchang Bold"/>
                <a:ea typeface="Karnchang Bold"/>
                <a:cs typeface="Karnchang Bold"/>
                <a:sym typeface="Karnchang Bold"/>
              </a:rPr>
              <a:t>satu titik data terdekat</a:t>
            </a:r>
            <a:r>
              <a:rPr lang="en-US" sz="2700">
                <a:solidFill>
                  <a:srgbClr val="000000"/>
                </a:solidFill>
                <a:latin typeface="Karnchang"/>
                <a:ea typeface="Karnchang"/>
                <a:cs typeface="Karnchang"/>
                <a:sym typeface="Karnchang"/>
              </a:rPr>
              <a:t>, sehingga membuat mode</a:t>
            </a:r>
            <a:r>
              <a:rPr lang="en-US" sz="2700">
                <a:solidFill>
                  <a:srgbClr val="000000"/>
                </a:solidFill>
                <a:latin typeface="Karnchang"/>
                <a:ea typeface="Karnchang"/>
                <a:cs typeface="Karnchang"/>
                <a:sym typeface="Karnchang"/>
              </a:rPr>
              <a:t>l</a:t>
            </a:r>
            <a:r>
              <a:rPr lang="en-US" sz="2700">
                <a:solidFill>
                  <a:srgbClr val="000000"/>
                </a:solidFill>
                <a:latin typeface="Karnchang"/>
                <a:ea typeface="Karnchang"/>
                <a:cs typeface="Karnchang"/>
                <a:sym typeface="Karnchang"/>
              </a:rPr>
              <a:t> sangat</a:t>
            </a:r>
            <a:r>
              <a:rPr lang="en-US" sz="2700">
                <a:solidFill>
                  <a:srgbClr val="000000"/>
                </a:solidFill>
                <a:latin typeface="Karnchang"/>
                <a:ea typeface="Karnchang"/>
                <a:cs typeface="Karnchang"/>
                <a:sym typeface="Karnchang"/>
              </a:rPr>
              <a:t> </a:t>
            </a:r>
            <a:r>
              <a:rPr lang="en-US" sz="2700" b="true">
                <a:solidFill>
                  <a:srgbClr val="000000"/>
                </a:solidFill>
                <a:latin typeface="Karnchang Bold"/>
                <a:ea typeface="Karnchang Bold"/>
                <a:cs typeface="Karnchang Bold"/>
                <a:sym typeface="Karnchang Bold"/>
              </a:rPr>
              <a:t>sensitif terhadap variasi data.</a:t>
            </a:r>
          </a:p>
        </p:txBody>
      </p:sp>
      <p:sp>
        <p:nvSpPr>
          <p:cNvPr name="Freeform 27" id="27"/>
          <p:cNvSpPr/>
          <p:nvPr/>
        </p:nvSpPr>
        <p:spPr>
          <a:xfrm flipH="false" flipV="false" rot="0">
            <a:off x="8853667" y="6737827"/>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0">
            <a:off x="1371095" y="1554629"/>
            <a:ext cx="9569474" cy="7367963"/>
          </a:xfrm>
          <a:custGeom>
            <a:avLst/>
            <a:gdLst/>
            <a:ahLst/>
            <a:cxnLst/>
            <a:rect r="r" b="b" t="t" l="l"/>
            <a:pathLst>
              <a:path h="7367963" w="9569474">
                <a:moveTo>
                  <a:pt x="0" y="0"/>
                </a:moveTo>
                <a:lnTo>
                  <a:pt x="9569475" y="0"/>
                </a:lnTo>
                <a:lnTo>
                  <a:pt x="9569475" y="7367962"/>
                </a:lnTo>
                <a:lnTo>
                  <a:pt x="0" y="7367962"/>
                </a:lnTo>
                <a:lnTo>
                  <a:pt x="0" y="0"/>
                </a:lnTo>
                <a:close/>
              </a:path>
            </a:pathLst>
          </a:custGeom>
          <a:blipFill>
            <a:blip r:embed="rId4"/>
            <a:stretch>
              <a:fillRect l="-63104" t="-91895" r="-126620" b="-19770"/>
            </a:stretch>
          </a:blipFill>
        </p:spPr>
      </p:sp>
      <p:sp>
        <p:nvSpPr>
          <p:cNvPr name="TextBox 29" id="29"/>
          <p:cNvSpPr txBox="true"/>
          <p:nvPr/>
        </p:nvSpPr>
        <p:spPr>
          <a:xfrm rot="0">
            <a:off x="2357688" y="584746"/>
            <a:ext cx="15399296" cy="873125"/>
          </a:xfrm>
          <a:prstGeom prst="rect">
            <a:avLst/>
          </a:prstGeom>
        </p:spPr>
        <p:txBody>
          <a:bodyPr anchor="t" rtlCol="false" tIns="0" lIns="0" bIns="0" rIns="0">
            <a:spAutoFit/>
          </a:bodyPr>
          <a:lstStyle/>
          <a:p>
            <a:pPr algn="l">
              <a:lnSpc>
                <a:spcPts val="4600"/>
              </a:lnSpc>
            </a:pPr>
            <a:r>
              <a:rPr lang="en-US" sz="5000" b="true">
                <a:solidFill>
                  <a:srgbClr val="243342"/>
                </a:solidFill>
                <a:latin typeface="Karnchang Bold"/>
                <a:ea typeface="Karnchang Bold"/>
                <a:cs typeface="Karnchang Bold"/>
                <a:sym typeface="Karnchang Bold"/>
              </a:rPr>
              <a:t>Additional - KNN</a:t>
            </a:r>
          </a:p>
        </p:txBody>
      </p:sp>
      <p:sp>
        <p:nvSpPr>
          <p:cNvPr name="TextBox 30" id="30"/>
          <p:cNvSpPr txBox="true"/>
          <p:nvPr/>
        </p:nvSpPr>
        <p:spPr>
          <a:xfrm rot="0">
            <a:off x="5597963" y="3544430"/>
            <a:ext cx="5105960" cy="1694180"/>
          </a:xfrm>
          <a:prstGeom prst="rect">
            <a:avLst/>
          </a:prstGeom>
        </p:spPr>
        <p:txBody>
          <a:bodyPr anchor="t" rtlCol="false" tIns="0" lIns="0" bIns="0" rIns="0">
            <a:spAutoFit/>
          </a:bodyPr>
          <a:lstStyle/>
          <a:p>
            <a:pPr algn="l">
              <a:lnSpc>
                <a:spcPts val="3220"/>
              </a:lnSpc>
            </a:pPr>
            <a:r>
              <a:rPr lang="en-US" sz="2300">
                <a:solidFill>
                  <a:srgbClr val="000000"/>
                </a:solidFill>
                <a:latin typeface="Karnchang"/>
                <a:ea typeface="Karnchang"/>
                <a:cs typeface="Karnchang"/>
                <a:sym typeface="Karnchang"/>
              </a:rPr>
              <a:t>Plot ini membantu kita menentukan jumlah tetangga yang op</a:t>
            </a:r>
            <a:r>
              <a:rPr lang="en-US" sz="2300">
                <a:solidFill>
                  <a:srgbClr val="000000"/>
                </a:solidFill>
                <a:latin typeface="Karnchang"/>
                <a:ea typeface="Karnchang"/>
                <a:cs typeface="Karnchang"/>
                <a:sym typeface="Karnchang"/>
              </a:rPr>
              <a:t>timal untuk model </a:t>
            </a:r>
            <a:r>
              <a:rPr lang="en-US" sz="2300">
                <a:solidFill>
                  <a:srgbClr val="000000"/>
                </a:solidFill>
                <a:latin typeface="Karnchang"/>
                <a:ea typeface="Karnchang"/>
                <a:cs typeface="Karnchang"/>
                <a:sym typeface="Karnchang"/>
              </a:rPr>
              <a:t>KNN, agar memperoleh akurasi terbaik di data uj</a:t>
            </a:r>
            <a:r>
              <a:rPr lang="en-US" sz="2300">
                <a:solidFill>
                  <a:srgbClr val="000000"/>
                </a:solidFill>
                <a:latin typeface="Karnchang"/>
                <a:ea typeface="Karnchang"/>
                <a:cs typeface="Karnchang"/>
                <a:sym typeface="Karnchang"/>
              </a:rPr>
              <a:t>i t</a:t>
            </a:r>
            <a:r>
              <a:rPr lang="en-US" sz="2300">
                <a:solidFill>
                  <a:srgbClr val="000000"/>
                </a:solidFill>
                <a:latin typeface="Karnchang"/>
                <a:ea typeface="Karnchang"/>
                <a:cs typeface="Karnchang"/>
                <a:sym typeface="Karnchang"/>
              </a:rPr>
              <a:t>anpa overfitting.</a:t>
            </a:r>
          </a:p>
        </p:txBody>
      </p:sp>
      <p:grpSp>
        <p:nvGrpSpPr>
          <p:cNvPr name="Group 31" id="31"/>
          <p:cNvGrpSpPr/>
          <p:nvPr/>
        </p:nvGrpSpPr>
        <p:grpSpPr>
          <a:xfrm rot="0">
            <a:off x="17672815" y="176494"/>
            <a:ext cx="438691" cy="43869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028700" y="3062081"/>
            <a:ext cx="7985057" cy="5446455"/>
          </a:xfrm>
          <a:custGeom>
            <a:avLst/>
            <a:gdLst/>
            <a:ahLst/>
            <a:cxnLst/>
            <a:rect r="r" b="b" t="t" l="l"/>
            <a:pathLst>
              <a:path h="5446455" w="7985057">
                <a:moveTo>
                  <a:pt x="0" y="0"/>
                </a:moveTo>
                <a:lnTo>
                  <a:pt x="7985057" y="0"/>
                </a:lnTo>
                <a:lnTo>
                  <a:pt x="7985057" y="5446455"/>
                </a:lnTo>
                <a:lnTo>
                  <a:pt x="0" y="5446455"/>
                </a:lnTo>
                <a:lnTo>
                  <a:pt x="0" y="0"/>
                </a:lnTo>
                <a:close/>
              </a:path>
            </a:pathLst>
          </a:custGeom>
          <a:blipFill>
            <a:blip r:embed="rId2"/>
            <a:stretch>
              <a:fillRect l="-65255" t="-84078" r="-106534" b="-40062"/>
            </a:stretch>
          </a:blipFill>
        </p:spPr>
      </p:sp>
      <p:sp>
        <p:nvSpPr>
          <p:cNvPr name="Freeform 26" id="26"/>
          <p:cNvSpPr/>
          <p:nvPr/>
        </p:nvSpPr>
        <p:spPr>
          <a:xfrm flipH="false" flipV="false" rot="0">
            <a:off x="9558755" y="3062081"/>
            <a:ext cx="6983107" cy="5576156"/>
          </a:xfrm>
          <a:custGeom>
            <a:avLst/>
            <a:gdLst/>
            <a:ahLst/>
            <a:cxnLst/>
            <a:rect r="r" b="b" t="t" l="l"/>
            <a:pathLst>
              <a:path h="5576156" w="6983107">
                <a:moveTo>
                  <a:pt x="0" y="0"/>
                </a:moveTo>
                <a:lnTo>
                  <a:pt x="6983106" y="0"/>
                </a:lnTo>
                <a:lnTo>
                  <a:pt x="6983106" y="5576156"/>
                </a:lnTo>
                <a:lnTo>
                  <a:pt x="0" y="5576156"/>
                </a:lnTo>
                <a:lnTo>
                  <a:pt x="0" y="0"/>
                </a:lnTo>
                <a:close/>
              </a:path>
            </a:pathLst>
          </a:custGeom>
          <a:blipFill>
            <a:blip r:embed="rId3"/>
            <a:stretch>
              <a:fillRect l="-64369" t="-77171" r="-101376" b="-10026"/>
            </a:stretch>
          </a:blipFill>
        </p:spPr>
      </p:sp>
      <p:sp>
        <p:nvSpPr>
          <p:cNvPr name="TextBox 27" id="27"/>
          <p:cNvSpPr txBox="true"/>
          <p:nvPr/>
        </p:nvSpPr>
        <p:spPr>
          <a:xfrm rot="0">
            <a:off x="1412189" y="1657587"/>
            <a:ext cx="7731811" cy="873191"/>
          </a:xfrm>
          <a:prstGeom prst="rect">
            <a:avLst/>
          </a:prstGeom>
        </p:spPr>
        <p:txBody>
          <a:bodyPr anchor="t" rtlCol="false" tIns="0" lIns="0" bIns="0" rIns="0">
            <a:spAutoFit/>
          </a:bodyPr>
          <a:lstStyle/>
          <a:p>
            <a:pPr algn="ctr">
              <a:lnSpc>
                <a:spcPts val="4600"/>
              </a:lnSpc>
            </a:pPr>
            <a:r>
              <a:rPr lang="en-US" sz="5000" b="true">
                <a:solidFill>
                  <a:srgbClr val="000000"/>
                </a:solidFill>
                <a:latin typeface="Karnchang Bold"/>
                <a:ea typeface="Karnchang Bold"/>
                <a:cs typeface="Karnchang Bold"/>
                <a:sym typeface="Karnchang Bold"/>
              </a:rPr>
              <a:t>Logistic Regression</a:t>
            </a:r>
          </a:p>
        </p:txBody>
      </p:sp>
      <p:sp>
        <p:nvSpPr>
          <p:cNvPr name="TextBox 28" id="28"/>
          <p:cNvSpPr txBox="true"/>
          <p:nvPr/>
        </p:nvSpPr>
        <p:spPr>
          <a:xfrm rot="0">
            <a:off x="9184403" y="1657587"/>
            <a:ext cx="7731811" cy="873191"/>
          </a:xfrm>
          <a:prstGeom prst="rect">
            <a:avLst/>
          </a:prstGeom>
        </p:spPr>
        <p:txBody>
          <a:bodyPr anchor="t" rtlCol="false" tIns="0" lIns="0" bIns="0" rIns="0">
            <a:spAutoFit/>
          </a:bodyPr>
          <a:lstStyle/>
          <a:p>
            <a:pPr algn="ctr">
              <a:lnSpc>
                <a:spcPts val="4600"/>
              </a:lnSpc>
            </a:pPr>
            <a:r>
              <a:rPr lang="en-US" sz="5000" b="true">
                <a:solidFill>
                  <a:srgbClr val="000000"/>
                </a:solidFill>
                <a:latin typeface="Karnchang Bold"/>
                <a:ea typeface="Karnchang Bold"/>
                <a:cs typeface="Karnchang Bold"/>
                <a:sym typeface="Karnchang Bold"/>
              </a:rPr>
              <a:t>Random Forest</a:t>
            </a:r>
          </a:p>
        </p:txBody>
      </p:sp>
      <p:grpSp>
        <p:nvGrpSpPr>
          <p:cNvPr name="Group 29" id="29"/>
          <p:cNvGrpSpPr/>
          <p:nvPr/>
        </p:nvGrpSpPr>
        <p:grpSpPr>
          <a:xfrm rot="0">
            <a:off x="17672815" y="176494"/>
            <a:ext cx="438691" cy="438691"/>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4376622">
            <a:off x="18484896" y="8514844"/>
            <a:ext cx="5549684" cy="5574515"/>
            <a:chOff x="0" y="0"/>
            <a:chExt cx="2816645" cy="2829248"/>
          </a:xfrm>
        </p:grpSpPr>
        <p:sp>
          <p:nvSpPr>
            <p:cNvPr name="Freeform 16" id="16"/>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7" id="17"/>
            <p:cNvSpPr txBox="true"/>
            <p:nvPr/>
          </p:nvSpPr>
          <p:spPr>
            <a:xfrm>
              <a:off x="0" y="-123825"/>
              <a:ext cx="2816645" cy="2953073"/>
            </a:xfrm>
            <a:prstGeom prst="rect">
              <a:avLst/>
            </a:prstGeom>
          </p:spPr>
          <p:txBody>
            <a:bodyPr anchor="ctr" rtlCol="false" tIns="26362" lIns="26362" bIns="26362" rIns="26362"/>
            <a:lstStyle/>
            <a:p>
              <a:pPr algn="ctr">
                <a:lnSpc>
                  <a:spcPts val="2659"/>
                </a:lnSpc>
                <a:spcBef>
                  <a:spcPct val="0"/>
                </a:spcBef>
              </a:pPr>
            </a:p>
          </p:txBody>
        </p:sp>
      </p:grpSp>
      <p:sp>
        <p:nvSpPr>
          <p:cNvPr name="Freeform 18" id="18"/>
          <p:cNvSpPr/>
          <p:nvPr/>
        </p:nvSpPr>
        <p:spPr>
          <a:xfrm flipH="false" flipV="false" rot="0">
            <a:off x="1518435" y="3128381"/>
            <a:ext cx="15740865" cy="5852373"/>
          </a:xfrm>
          <a:custGeom>
            <a:avLst/>
            <a:gdLst/>
            <a:ahLst/>
            <a:cxnLst/>
            <a:rect r="r" b="b" t="t" l="l"/>
            <a:pathLst>
              <a:path h="5852373" w="15740865">
                <a:moveTo>
                  <a:pt x="0" y="0"/>
                </a:moveTo>
                <a:lnTo>
                  <a:pt x="15740865" y="0"/>
                </a:lnTo>
                <a:lnTo>
                  <a:pt x="15740865" y="5852372"/>
                </a:lnTo>
                <a:lnTo>
                  <a:pt x="0" y="5852372"/>
                </a:lnTo>
                <a:lnTo>
                  <a:pt x="0" y="0"/>
                </a:lnTo>
                <a:close/>
              </a:path>
            </a:pathLst>
          </a:custGeom>
          <a:blipFill>
            <a:blip r:embed="rId2"/>
            <a:stretch>
              <a:fillRect l="-13049" t="-28802" r="-7514" b="-17120"/>
            </a:stretch>
          </a:blipFill>
        </p:spPr>
      </p:sp>
      <p:sp>
        <p:nvSpPr>
          <p:cNvPr name="TextBox 19" id="19"/>
          <p:cNvSpPr txBox="true"/>
          <p:nvPr/>
        </p:nvSpPr>
        <p:spPr>
          <a:xfrm rot="0">
            <a:off x="1518435" y="616898"/>
            <a:ext cx="12617331" cy="2322897"/>
          </a:xfrm>
          <a:prstGeom prst="rect">
            <a:avLst/>
          </a:prstGeom>
        </p:spPr>
        <p:txBody>
          <a:bodyPr anchor="t" rtlCol="false" tIns="0" lIns="0" bIns="0" rIns="0">
            <a:spAutoFit/>
          </a:bodyPr>
          <a:lstStyle/>
          <a:p>
            <a:pPr algn="l">
              <a:lnSpc>
                <a:spcPts val="7360"/>
              </a:lnSpc>
            </a:pPr>
            <a:r>
              <a:rPr lang="en-US" sz="8000" b="true">
                <a:solidFill>
                  <a:srgbClr val="243342"/>
                </a:solidFill>
                <a:latin typeface="Karnchang Bold"/>
                <a:ea typeface="Karnchang Bold"/>
                <a:cs typeface="Karnchang Bold"/>
                <a:sym typeface="Karnchang Bold"/>
              </a:rPr>
              <a:t>3 STEPS OF </a:t>
            </a:r>
          </a:p>
          <a:p>
            <a:pPr algn="l">
              <a:lnSpc>
                <a:spcPts val="7360"/>
              </a:lnSpc>
            </a:pPr>
            <a:r>
              <a:rPr lang="en-US" sz="8000" b="true">
                <a:solidFill>
                  <a:srgbClr val="243342"/>
                </a:solidFill>
                <a:latin typeface="Karnchang Bold"/>
                <a:ea typeface="Karnchang Bold"/>
                <a:cs typeface="Karnchang Bold"/>
                <a:sym typeface="Karnchang Bold"/>
              </a:rPr>
              <a:t>MACHINE LEARNING</a:t>
            </a:r>
          </a:p>
        </p:txBody>
      </p:sp>
      <p:grpSp>
        <p:nvGrpSpPr>
          <p:cNvPr name="Group 20" id="20"/>
          <p:cNvGrpSpPr/>
          <p:nvPr/>
        </p:nvGrpSpPr>
        <p:grpSpPr>
          <a:xfrm rot="0">
            <a:off x="16644115" y="788348"/>
            <a:ext cx="615185" cy="61518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0343466" y="4443756"/>
            <a:ext cx="6408626" cy="1977430"/>
            <a:chOff x="0" y="0"/>
            <a:chExt cx="1687869" cy="520805"/>
          </a:xfrm>
        </p:grpSpPr>
        <p:sp>
          <p:nvSpPr>
            <p:cNvPr name="Freeform 26" id="26"/>
            <p:cNvSpPr/>
            <p:nvPr/>
          </p:nvSpPr>
          <p:spPr>
            <a:xfrm flipH="false" flipV="false" rot="0">
              <a:off x="0" y="0"/>
              <a:ext cx="1687869" cy="520805"/>
            </a:xfrm>
            <a:custGeom>
              <a:avLst/>
              <a:gdLst/>
              <a:ahLst/>
              <a:cxnLst/>
              <a:rect r="r" b="b" t="t" l="l"/>
              <a:pathLst>
                <a:path h="520805" w="1687869">
                  <a:moveTo>
                    <a:pt x="61610" y="0"/>
                  </a:moveTo>
                  <a:lnTo>
                    <a:pt x="1626258" y="0"/>
                  </a:lnTo>
                  <a:cubicBezTo>
                    <a:pt x="1660285" y="0"/>
                    <a:pt x="1687869" y="27584"/>
                    <a:pt x="1687869" y="61610"/>
                  </a:cubicBezTo>
                  <a:lnTo>
                    <a:pt x="1687869" y="459194"/>
                  </a:lnTo>
                  <a:cubicBezTo>
                    <a:pt x="1687869" y="475534"/>
                    <a:pt x="1681378" y="491205"/>
                    <a:pt x="1669823" y="502759"/>
                  </a:cubicBezTo>
                  <a:cubicBezTo>
                    <a:pt x="1658269" y="514314"/>
                    <a:pt x="1642598" y="520805"/>
                    <a:pt x="1626258" y="520805"/>
                  </a:cubicBezTo>
                  <a:lnTo>
                    <a:pt x="61610" y="520805"/>
                  </a:lnTo>
                  <a:cubicBezTo>
                    <a:pt x="27584" y="520805"/>
                    <a:pt x="0" y="493221"/>
                    <a:pt x="0" y="459194"/>
                  </a:cubicBezTo>
                  <a:lnTo>
                    <a:pt x="0" y="61610"/>
                  </a:lnTo>
                  <a:cubicBezTo>
                    <a:pt x="0" y="27584"/>
                    <a:pt x="27584" y="0"/>
                    <a:pt x="61610" y="0"/>
                  </a:cubicBezTo>
                  <a:close/>
                </a:path>
              </a:pathLst>
            </a:custGeom>
            <a:solidFill>
              <a:srgbClr val="858789">
                <a:alpha val="40000"/>
              </a:srgbClr>
            </a:solidFill>
            <a:ln w="19050" cap="rnd">
              <a:solidFill>
                <a:srgbClr val="243342">
                  <a:alpha val="40000"/>
                </a:srgbClr>
              </a:solidFill>
              <a:prstDash val="solid"/>
              <a:round/>
            </a:ln>
          </p:spPr>
        </p:sp>
        <p:sp>
          <p:nvSpPr>
            <p:cNvPr name="TextBox 27" id="27"/>
            <p:cNvSpPr txBox="true"/>
            <p:nvPr/>
          </p:nvSpPr>
          <p:spPr>
            <a:xfrm>
              <a:off x="0" y="-38100"/>
              <a:ext cx="1687869" cy="558905"/>
            </a:xfrm>
            <a:prstGeom prst="rect">
              <a:avLst/>
            </a:prstGeom>
          </p:spPr>
          <p:txBody>
            <a:bodyPr anchor="ctr" rtlCol="false" tIns="50800" lIns="50800" bIns="50800" rIns="50800"/>
            <a:lstStyle/>
            <a:p>
              <a:pPr algn="ctr">
                <a:lnSpc>
                  <a:spcPts val="3362"/>
                </a:lnSpc>
              </a:pPr>
            </a:p>
          </p:txBody>
        </p:sp>
      </p:grpSp>
      <p:sp>
        <p:nvSpPr>
          <p:cNvPr name="Freeform 28" id="28"/>
          <p:cNvSpPr/>
          <p:nvPr/>
        </p:nvSpPr>
        <p:spPr>
          <a:xfrm flipH="false" flipV="false" rot="0">
            <a:off x="1601107" y="1028700"/>
            <a:ext cx="8036833" cy="7744585"/>
          </a:xfrm>
          <a:custGeom>
            <a:avLst/>
            <a:gdLst/>
            <a:ahLst/>
            <a:cxnLst/>
            <a:rect r="r" b="b" t="t" l="l"/>
            <a:pathLst>
              <a:path h="7744585" w="8036833">
                <a:moveTo>
                  <a:pt x="0" y="0"/>
                </a:moveTo>
                <a:lnTo>
                  <a:pt x="8036833" y="0"/>
                </a:lnTo>
                <a:lnTo>
                  <a:pt x="8036833" y="7744585"/>
                </a:lnTo>
                <a:lnTo>
                  <a:pt x="0" y="7744585"/>
                </a:lnTo>
                <a:lnTo>
                  <a:pt x="0" y="0"/>
                </a:lnTo>
                <a:close/>
              </a:path>
            </a:pathLst>
          </a:custGeom>
          <a:blipFill>
            <a:blip r:embed="rId2"/>
            <a:stretch>
              <a:fillRect l="-128629" t="-103080" r="-246658" b="-74357"/>
            </a:stretch>
          </a:blipFill>
        </p:spPr>
      </p:sp>
      <p:sp>
        <p:nvSpPr>
          <p:cNvPr name="TextBox 29" id="29"/>
          <p:cNvSpPr txBox="true"/>
          <p:nvPr/>
        </p:nvSpPr>
        <p:spPr>
          <a:xfrm rot="0">
            <a:off x="9836258" y="2758437"/>
            <a:ext cx="7423042" cy="1246665"/>
          </a:xfrm>
          <a:prstGeom prst="rect">
            <a:avLst/>
          </a:prstGeom>
        </p:spPr>
        <p:txBody>
          <a:bodyPr anchor="t" rtlCol="false" tIns="0" lIns="0" bIns="0" rIns="0">
            <a:spAutoFit/>
          </a:bodyPr>
          <a:lstStyle/>
          <a:p>
            <a:pPr algn="ctr">
              <a:lnSpc>
                <a:spcPts val="6623"/>
              </a:lnSpc>
            </a:pPr>
            <a:r>
              <a:rPr lang="en-US" sz="7199" b="true">
                <a:solidFill>
                  <a:srgbClr val="243342"/>
                </a:solidFill>
                <a:latin typeface="Karnchang Bold"/>
                <a:ea typeface="Karnchang Bold"/>
                <a:cs typeface="Karnchang Bold"/>
                <a:sym typeface="Karnchang Bold"/>
              </a:rPr>
              <a:t>Confusion Matrix</a:t>
            </a:r>
          </a:p>
        </p:txBody>
      </p:sp>
      <p:sp>
        <p:nvSpPr>
          <p:cNvPr name="TextBox 30" id="30"/>
          <p:cNvSpPr txBox="true"/>
          <p:nvPr/>
        </p:nvSpPr>
        <p:spPr>
          <a:xfrm rot="0">
            <a:off x="10584959" y="4494259"/>
            <a:ext cx="5925640" cy="1659890"/>
          </a:xfrm>
          <a:prstGeom prst="rect">
            <a:avLst/>
          </a:prstGeom>
        </p:spPr>
        <p:txBody>
          <a:bodyPr anchor="t" rtlCol="false" tIns="0" lIns="0" bIns="0" rIns="0">
            <a:spAutoFit/>
          </a:bodyPr>
          <a:lstStyle/>
          <a:p>
            <a:pPr algn="ctr">
              <a:lnSpc>
                <a:spcPts val="4059"/>
              </a:lnSpc>
            </a:pPr>
            <a:r>
              <a:rPr lang="en-US" sz="2899">
                <a:solidFill>
                  <a:srgbClr val="000000"/>
                </a:solidFill>
                <a:latin typeface="Karnchang"/>
                <a:ea typeface="Karnchang"/>
                <a:cs typeface="Karnchang"/>
                <a:sym typeface="Karnchang"/>
              </a:rPr>
              <a:t>Dalam confusion matrix visualization, terdapat </a:t>
            </a:r>
            <a:r>
              <a:rPr lang="en-US" sz="2899" b="true">
                <a:solidFill>
                  <a:srgbClr val="000000"/>
                </a:solidFill>
                <a:latin typeface="Karnchang Bold"/>
                <a:ea typeface="Karnchang Bold"/>
                <a:cs typeface="Karnchang Bold"/>
                <a:sym typeface="Karnchang Bold"/>
              </a:rPr>
              <a:t>15</a:t>
            </a:r>
            <a:r>
              <a:rPr lang="en-US" sz="2899">
                <a:solidFill>
                  <a:srgbClr val="000000"/>
                </a:solidFill>
                <a:latin typeface="Karnchang"/>
                <a:ea typeface="Karnchang"/>
                <a:cs typeface="Karnchang"/>
                <a:sym typeface="Karnchang"/>
              </a:rPr>
              <a:t> data (6 + 9) yang diklasifikasikan secara salah.</a:t>
            </a:r>
          </a:p>
        </p:txBody>
      </p:sp>
      <p:grpSp>
        <p:nvGrpSpPr>
          <p:cNvPr name="Group 31" id="31"/>
          <p:cNvGrpSpPr/>
          <p:nvPr/>
        </p:nvGrpSpPr>
        <p:grpSpPr>
          <a:xfrm rot="0">
            <a:off x="17672815" y="176494"/>
            <a:ext cx="438691" cy="43869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0850674" y="4317689"/>
            <a:ext cx="6408626" cy="3204872"/>
            <a:chOff x="0" y="0"/>
            <a:chExt cx="1687869" cy="844082"/>
          </a:xfrm>
        </p:grpSpPr>
        <p:sp>
          <p:nvSpPr>
            <p:cNvPr name="Freeform 26" id="26"/>
            <p:cNvSpPr/>
            <p:nvPr/>
          </p:nvSpPr>
          <p:spPr>
            <a:xfrm flipH="false" flipV="false" rot="0">
              <a:off x="0" y="0"/>
              <a:ext cx="1687869" cy="844082"/>
            </a:xfrm>
            <a:custGeom>
              <a:avLst/>
              <a:gdLst/>
              <a:ahLst/>
              <a:cxnLst/>
              <a:rect r="r" b="b" t="t" l="l"/>
              <a:pathLst>
                <a:path h="844082" w="1687869">
                  <a:moveTo>
                    <a:pt x="61610" y="0"/>
                  </a:moveTo>
                  <a:lnTo>
                    <a:pt x="1626258" y="0"/>
                  </a:lnTo>
                  <a:cubicBezTo>
                    <a:pt x="1660285" y="0"/>
                    <a:pt x="1687869" y="27584"/>
                    <a:pt x="1687869" y="61610"/>
                  </a:cubicBezTo>
                  <a:lnTo>
                    <a:pt x="1687869" y="782471"/>
                  </a:lnTo>
                  <a:cubicBezTo>
                    <a:pt x="1687869" y="798811"/>
                    <a:pt x="1681378" y="814482"/>
                    <a:pt x="1669823" y="826036"/>
                  </a:cubicBezTo>
                  <a:cubicBezTo>
                    <a:pt x="1658269" y="837590"/>
                    <a:pt x="1642598" y="844082"/>
                    <a:pt x="1626258" y="844082"/>
                  </a:cubicBezTo>
                  <a:lnTo>
                    <a:pt x="61610" y="844082"/>
                  </a:lnTo>
                  <a:cubicBezTo>
                    <a:pt x="27584" y="844082"/>
                    <a:pt x="0" y="816498"/>
                    <a:pt x="0" y="782471"/>
                  </a:cubicBezTo>
                  <a:lnTo>
                    <a:pt x="0" y="61610"/>
                  </a:lnTo>
                  <a:cubicBezTo>
                    <a:pt x="0" y="27584"/>
                    <a:pt x="27584" y="0"/>
                    <a:pt x="61610" y="0"/>
                  </a:cubicBezTo>
                  <a:close/>
                </a:path>
              </a:pathLst>
            </a:custGeom>
            <a:solidFill>
              <a:srgbClr val="858789">
                <a:alpha val="40000"/>
              </a:srgbClr>
            </a:solidFill>
            <a:ln w="19050" cap="rnd">
              <a:solidFill>
                <a:srgbClr val="243342">
                  <a:alpha val="40000"/>
                </a:srgbClr>
              </a:solidFill>
              <a:prstDash val="solid"/>
              <a:round/>
            </a:ln>
          </p:spPr>
        </p:sp>
        <p:sp>
          <p:nvSpPr>
            <p:cNvPr name="TextBox 27" id="27"/>
            <p:cNvSpPr txBox="true"/>
            <p:nvPr/>
          </p:nvSpPr>
          <p:spPr>
            <a:xfrm>
              <a:off x="0" y="-38100"/>
              <a:ext cx="1687869" cy="882182"/>
            </a:xfrm>
            <a:prstGeom prst="rect">
              <a:avLst/>
            </a:prstGeom>
          </p:spPr>
          <p:txBody>
            <a:bodyPr anchor="ctr" rtlCol="false" tIns="50800" lIns="50800" bIns="50800" rIns="50800"/>
            <a:lstStyle/>
            <a:p>
              <a:pPr algn="ctr">
                <a:lnSpc>
                  <a:spcPts val="3362"/>
                </a:lnSpc>
              </a:pPr>
            </a:p>
          </p:txBody>
        </p:sp>
      </p:grpSp>
      <p:sp>
        <p:nvSpPr>
          <p:cNvPr name="Freeform 28" id="28"/>
          <p:cNvSpPr/>
          <p:nvPr/>
        </p:nvSpPr>
        <p:spPr>
          <a:xfrm flipH="false" flipV="false" rot="0">
            <a:off x="1438792" y="1217107"/>
            <a:ext cx="9075644" cy="8041193"/>
          </a:xfrm>
          <a:custGeom>
            <a:avLst/>
            <a:gdLst/>
            <a:ahLst/>
            <a:cxnLst/>
            <a:rect r="r" b="b" t="t" l="l"/>
            <a:pathLst>
              <a:path h="8041193" w="9075644">
                <a:moveTo>
                  <a:pt x="0" y="0"/>
                </a:moveTo>
                <a:lnTo>
                  <a:pt x="9075644" y="0"/>
                </a:lnTo>
                <a:lnTo>
                  <a:pt x="9075644" y="8041193"/>
                </a:lnTo>
                <a:lnTo>
                  <a:pt x="0" y="8041193"/>
                </a:lnTo>
                <a:lnTo>
                  <a:pt x="0" y="0"/>
                </a:lnTo>
                <a:close/>
              </a:path>
            </a:pathLst>
          </a:custGeom>
          <a:blipFill>
            <a:blip r:embed="rId2"/>
            <a:stretch>
              <a:fillRect l="-77051" t="-53764" r="-113035" b="-30401"/>
            </a:stretch>
          </a:blipFill>
        </p:spPr>
      </p:sp>
      <p:sp>
        <p:nvSpPr>
          <p:cNvPr name="TextBox 29" id="29"/>
          <p:cNvSpPr txBox="true"/>
          <p:nvPr/>
        </p:nvSpPr>
        <p:spPr>
          <a:xfrm rot="0">
            <a:off x="10343466" y="1893172"/>
            <a:ext cx="7423042" cy="2084898"/>
          </a:xfrm>
          <a:prstGeom prst="rect">
            <a:avLst/>
          </a:prstGeom>
        </p:spPr>
        <p:txBody>
          <a:bodyPr anchor="t" rtlCol="false" tIns="0" lIns="0" bIns="0" rIns="0">
            <a:spAutoFit/>
          </a:bodyPr>
          <a:lstStyle/>
          <a:p>
            <a:pPr algn="ctr">
              <a:lnSpc>
                <a:spcPts val="6623"/>
              </a:lnSpc>
            </a:pPr>
            <a:r>
              <a:rPr lang="en-US" sz="7199" b="true">
                <a:solidFill>
                  <a:srgbClr val="243342"/>
                </a:solidFill>
                <a:latin typeface="Karnchang Bold"/>
                <a:ea typeface="Karnchang Bold"/>
                <a:cs typeface="Karnchang Bold"/>
                <a:sym typeface="Karnchang Bold"/>
              </a:rPr>
              <a:t>ROC Curve Display</a:t>
            </a:r>
          </a:p>
        </p:txBody>
      </p:sp>
      <p:sp>
        <p:nvSpPr>
          <p:cNvPr name="TextBox 30" id="30"/>
          <p:cNvSpPr txBox="true"/>
          <p:nvPr/>
        </p:nvSpPr>
        <p:spPr>
          <a:xfrm rot="0">
            <a:off x="11092167" y="4350959"/>
            <a:ext cx="5925640" cy="2969895"/>
          </a:xfrm>
          <a:prstGeom prst="rect">
            <a:avLst/>
          </a:prstGeom>
        </p:spPr>
        <p:txBody>
          <a:bodyPr anchor="t" rtlCol="false" tIns="0" lIns="0" bIns="0" rIns="0">
            <a:spAutoFit/>
          </a:bodyPr>
          <a:lstStyle/>
          <a:p>
            <a:pPr algn="ctr">
              <a:lnSpc>
                <a:spcPts val="3779"/>
              </a:lnSpc>
            </a:pPr>
            <a:r>
              <a:rPr lang="en-US" sz="2700">
                <a:solidFill>
                  <a:srgbClr val="000000"/>
                </a:solidFill>
                <a:latin typeface="Karnchang"/>
                <a:ea typeface="Karnchang"/>
                <a:cs typeface="Karnchang"/>
                <a:sym typeface="Karnchang"/>
              </a:rPr>
              <a:t>Di sini, kita dapat melihat bahwa </a:t>
            </a:r>
          </a:p>
          <a:p>
            <a:pPr algn="ctr">
              <a:lnSpc>
                <a:spcPts val="3779"/>
              </a:lnSpc>
            </a:pPr>
            <a:r>
              <a:rPr lang="en-US" sz="2700" b="true">
                <a:solidFill>
                  <a:srgbClr val="000000"/>
                </a:solidFill>
                <a:latin typeface="Karnchang Bold"/>
                <a:ea typeface="Karnchang Bold"/>
                <a:cs typeface="Karnchang Bold"/>
                <a:sym typeface="Karnchang Bold"/>
              </a:rPr>
              <a:t>AUC = 0.99</a:t>
            </a:r>
          </a:p>
          <a:p>
            <a:pPr algn="ctr">
              <a:lnSpc>
                <a:spcPts val="3779"/>
              </a:lnSpc>
            </a:pPr>
            <a:r>
              <a:rPr lang="en-US" sz="2700">
                <a:solidFill>
                  <a:srgbClr val="000000"/>
                </a:solidFill>
                <a:latin typeface="Karnchang"/>
                <a:ea typeface="Karnchang"/>
                <a:cs typeface="Karnchang"/>
                <a:sym typeface="Karnchang"/>
              </a:rPr>
              <a:t> Jika nilai AUC di atas 0.90, itu menunjukkan bahwa modelnya bagus.</a:t>
            </a:r>
          </a:p>
          <a:p>
            <a:pPr algn="ctr">
              <a:lnSpc>
                <a:spcPts val="3779"/>
              </a:lnSpc>
            </a:pPr>
            <a:r>
              <a:rPr lang="en-US" sz="2700">
                <a:solidFill>
                  <a:srgbClr val="000000"/>
                </a:solidFill>
                <a:latin typeface="Karnchang"/>
                <a:ea typeface="Karnchang"/>
                <a:cs typeface="Karnchang"/>
                <a:sym typeface="Karnchang"/>
              </a:rPr>
              <a:t> Luas</a:t>
            </a:r>
            <a:r>
              <a:rPr lang="en-US" sz="2700">
                <a:solidFill>
                  <a:srgbClr val="000000"/>
                </a:solidFill>
                <a:latin typeface="Karnchang"/>
                <a:ea typeface="Karnchang"/>
                <a:cs typeface="Karnchang"/>
                <a:sym typeface="Karnchang"/>
              </a:rPr>
              <a:t> area di bawah kurva (error area) sangat kecil.</a:t>
            </a:r>
          </a:p>
        </p:txBody>
      </p:sp>
      <p:grpSp>
        <p:nvGrpSpPr>
          <p:cNvPr name="Group 31" id="31"/>
          <p:cNvGrpSpPr/>
          <p:nvPr/>
        </p:nvGrpSpPr>
        <p:grpSpPr>
          <a:xfrm rot="0">
            <a:off x="17672815" y="176494"/>
            <a:ext cx="438691" cy="43869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5432479" y="598949"/>
            <a:ext cx="7423042" cy="1042036"/>
          </a:xfrm>
          <a:prstGeom prst="rect">
            <a:avLst/>
          </a:prstGeom>
        </p:spPr>
        <p:txBody>
          <a:bodyPr anchor="t" rtlCol="false" tIns="0" lIns="0" bIns="0" rIns="0">
            <a:spAutoFit/>
          </a:bodyPr>
          <a:lstStyle/>
          <a:p>
            <a:pPr algn="ctr">
              <a:lnSpc>
                <a:spcPts val="5520"/>
              </a:lnSpc>
            </a:pPr>
            <a:r>
              <a:rPr lang="en-US" sz="6000" b="true">
                <a:solidFill>
                  <a:srgbClr val="243342"/>
                </a:solidFill>
                <a:latin typeface="Karnchang Bold"/>
                <a:ea typeface="Karnchang Bold"/>
                <a:cs typeface="Karnchang Bold"/>
                <a:sym typeface="Karnchang Bold"/>
              </a:rPr>
              <a:t>Evaluasi Model</a:t>
            </a:r>
          </a:p>
        </p:txBody>
      </p:sp>
      <p:sp>
        <p:nvSpPr>
          <p:cNvPr name="TextBox 26" id="26"/>
          <p:cNvSpPr txBox="true"/>
          <p:nvPr/>
        </p:nvSpPr>
        <p:spPr>
          <a:xfrm rot="0">
            <a:off x="1858326" y="6232983"/>
            <a:ext cx="14571349" cy="201739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Karnchang"/>
                <a:ea typeface="Karnchang"/>
                <a:cs typeface="Karnchang"/>
                <a:sym typeface="Karnchang"/>
              </a:rPr>
              <a:t>Random Forest unggul di semua metrik: akurasi, presisi,</a:t>
            </a:r>
            <a:r>
              <a:rPr lang="en-US" sz="2700">
                <a:solidFill>
                  <a:srgbClr val="000000"/>
                </a:solidFill>
                <a:latin typeface="Karnchang"/>
                <a:ea typeface="Karnchang"/>
                <a:cs typeface="Karnchang"/>
                <a:sym typeface="Karnchang"/>
              </a:rPr>
              <a:t> </a:t>
            </a:r>
            <a:r>
              <a:rPr lang="en-US" sz="2700">
                <a:solidFill>
                  <a:srgbClr val="000000"/>
                </a:solidFill>
                <a:latin typeface="Karnchang"/>
                <a:ea typeface="Karnchang"/>
                <a:cs typeface="Karnchang"/>
                <a:sym typeface="Karnchang"/>
              </a:rPr>
              <a:t>recall,</a:t>
            </a:r>
            <a:r>
              <a:rPr lang="en-US" sz="2700">
                <a:solidFill>
                  <a:srgbClr val="000000"/>
                </a:solidFill>
                <a:latin typeface="Karnchang"/>
                <a:ea typeface="Karnchang"/>
                <a:cs typeface="Karnchang"/>
                <a:sym typeface="Karnchang"/>
              </a:rPr>
              <a:t> </a:t>
            </a:r>
            <a:r>
              <a:rPr lang="en-US" sz="2700">
                <a:solidFill>
                  <a:srgbClr val="000000"/>
                </a:solidFill>
                <a:latin typeface="Karnchang"/>
                <a:ea typeface="Karnchang"/>
                <a:cs typeface="Karnchang"/>
                <a:sym typeface="Karnchang"/>
              </a:rPr>
              <a:t>dan F1 score</a:t>
            </a:r>
            <a:r>
              <a:rPr lang="en-US" sz="2700">
                <a:solidFill>
                  <a:srgbClr val="000000"/>
                </a:solidFill>
                <a:latin typeface="Karnchang"/>
                <a:ea typeface="Karnchang"/>
                <a:cs typeface="Karnchang"/>
                <a:sym typeface="Karnchang"/>
              </a:rPr>
              <a:t>.</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Logistic</a:t>
            </a:r>
            <a:r>
              <a:rPr lang="en-US" sz="2700">
                <a:solidFill>
                  <a:srgbClr val="000000"/>
                </a:solidFill>
                <a:latin typeface="Karnchang"/>
                <a:ea typeface="Karnchang"/>
                <a:cs typeface="Karnchang"/>
                <a:sym typeface="Karnchang"/>
              </a:rPr>
              <a:t> Regression cukup baik dan stabil, tapi sedikit kalah performa.</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KNN m</a:t>
            </a:r>
            <a:r>
              <a:rPr lang="en-US" sz="2700">
                <a:solidFill>
                  <a:srgbClr val="000000"/>
                </a:solidFill>
                <a:latin typeface="Karnchang"/>
                <a:ea typeface="Karnchang"/>
                <a:cs typeface="Karnchang"/>
                <a:sym typeface="Karnchang"/>
              </a:rPr>
              <a:t>emiliki akurasi dan performa yang lebih rendah dibanding dua model lainnya.</a:t>
            </a:r>
          </a:p>
          <a:p>
            <a:pPr algn="l">
              <a:lnSpc>
                <a:spcPts val="3779"/>
              </a:lnSpc>
            </a:pPr>
          </a:p>
        </p:txBody>
      </p:sp>
      <p:graphicFrame>
        <p:nvGraphicFramePr>
          <p:cNvPr name="Object 27" id="27"/>
          <p:cNvGraphicFramePr/>
          <p:nvPr/>
        </p:nvGraphicFramePr>
        <p:xfrm>
          <a:off x="1518854" y="2270327"/>
          <a:ext cx="6286500" cy="1676400"/>
        </p:xfrm>
        <a:graphic>
          <a:graphicData uri="http://schemas.openxmlformats.org/presentationml/2006/ole">
            <p:oleObj imgW="7543800" imgH="29337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grpSp>
        <p:nvGrpSpPr>
          <p:cNvPr name="Group 28" id="28"/>
          <p:cNvGrpSpPr/>
          <p:nvPr/>
        </p:nvGrpSpPr>
        <p:grpSpPr>
          <a:xfrm rot="0">
            <a:off x="17672815" y="176494"/>
            <a:ext cx="438691" cy="438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1726795" y="599642"/>
            <a:ext cx="15324563" cy="1042036"/>
          </a:xfrm>
          <a:prstGeom prst="rect">
            <a:avLst/>
          </a:prstGeom>
        </p:spPr>
        <p:txBody>
          <a:bodyPr anchor="t" rtlCol="false" tIns="0" lIns="0" bIns="0" rIns="0">
            <a:spAutoFit/>
          </a:bodyPr>
          <a:lstStyle/>
          <a:p>
            <a:pPr algn="ctr">
              <a:lnSpc>
                <a:spcPts val="5520"/>
              </a:lnSpc>
            </a:pPr>
            <a:r>
              <a:rPr lang="en-US" sz="6000" b="true">
                <a:solidFill>
                  <a:srgbClr val="243342"/>
                </a:solidFill>
                <a:latin typeface="Karnchang Bold"/>
                <a:ea typeface="Karnchang Bold"/>
                <a:cs typeface="Karnchang Bold"/>
                <a:sym typeface="Karnchang Bold"/>
              </a:rPr>
              <a:t>Standar Deviasi Metrik (Stability Check)</a:t>
            </a:r>
          </a:p>
        </p:txBody>
      </p:sp>
      <p:sp>
        <p:nvSpPr>
          <p:cNvPr name="TextBox 26" id="26"/>
          <p:cNvSpPr txBox="true"/>
          <p:nvPr/>
        </p:nvSpPr>
        <p:spPr>
          <a:xfrm rot="0">
            <a:off x="1858326" y="6232983"/>
            <a:ext cx="14571349" cy="154114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Karnchang"/>
                <a:ea typeface="Karnchang"/>
                <a:cs typeface="Karnchang"/>
                <a:sym typeface="Karnchang"/>
              </a:rPr>
              <a:t>Random Forest tidak hanya akurat,</a:t>
            </a:r>
            <a:r>
              <a:rPr lang="en-US" sz="2700">
                <a:solidFill>
                  <a:srgbClr val="000000"/>
                </a:solidFill>
                <a:latin typeface="Karnchang"/>
                <a:ea typeface="Karnchang"/>
                <a:cs typeface="Karnchang"/>
                <a:sym typeface="Karnchang"/>
              </a:rPr>
              <a:t> </a:t>
            </a:r>
            <a:r>
              <a:rPr lang="en-US" sz="2700">
                <a:solidFill>
                  <a:srgbClr val="000000"/>
                </a:solidFill>
                <a:latin typeface="Karnchang"/>
                <a:ea typeface="Karnchang"/>
                <a:cs typeface="Karnchang"/>
                <a:sym typeface="Karnchang"/>
              </a:rPr>
              <a:t>tapi</a:t>
            </a:r>
            <a:r>
              <a:rPr lang="en-US" sz="2700">
                <a:solidFill>
                  <a:srgbClr val="000000"/>
                </a:solidFill>
                <a:latin typeface="Karnchang"/>
                <a:ea typeface="Karnchang"/>
                <a:cs typeface="Karnchang"/>
                <a:sym typeface="Karnchang"/>
              </a:rPr>
              <a:t> juga paling stabil (standar deviasi paling kecil).</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KNN pa</a:t>
            </a:r>
            <a:r>
              <a:rPr lang="en-US" sz="2700">
                <a:solidFill>
                  <a:srgbClr val="000000"/>
                </a:solidFill>
                <a:latin typeface="Karnchang"/>
                <a:ea typeface="Karnchang"/>
                <a:cs typeface="Karnchang"/>
                <a:sym typeface="Karnchang"/>
              </a:rPr>
              <a:t>ling tidak stabil, artinya performanya sangat bergantung pada data.</a:t>
            </a:r>
          </a:p>
          <a:p>
            <a:pPr algn="l">
              <a:lnSpc>
                <a:spcPts val="3779"/>
              </a:lnSpc>
            </a:pPr>
          </a:p>
        </p:txBody>
      </p:sp>
      <p:graphicFrame>
        <p:nvGraphicFramePr>
          <p:cNvPr name="Object 27" id="27"/>
          <p:cNvGraphicFramePr/>
          <p:nvPr/>
        </p:nvGraphicFramePr>
        <p:xfrm>
          <a:off x="1518854" y="2270327"/>
          <a:ext cx="6286500" cy="1676400"/>
        </p:xfrm>
        <a:graphic>
          <a:graphicData uri="http://schemas.openxmlformats.org/presentationml/2006/ole">
            <p:oleObj imgW="7543800" imgH="29337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grpSp>
        <p:nvGrpSpPr>
          <p:cNvPr name="Group 28" id="28"/>
          <p:cNvGrpSpPr/>
          <p:nvPr/>
        </p:nvGrpSpPr>
        <p:grpSpPr>
          <a:xfrm rot="0">
            <a:off x="17672815" y="176494"/>
            <a:ext cx="438691" cy="438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34.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387837" y="3659391"/>
            <a:ext cx="17512325" cy="2322831"/>
          </a:xfrm>
          <a:prstGeom prst="rect">
            <a:avLst/>
          </a:prstGeom>
        </p:spPr>
        <p:txBody>
          <a:bodyPr anchor="t" rtlCol="false" tIns="0" lIns="0" bIns="0" rIns="0">
            <a:spAutoFit/>
          </a:bodyPr>
          <a:lstStyle/>
          <a:p>
            <a:pPr algn="ctr">
              <a:lnSpc>
                <a:spcPts val="7360"/>
              </a:lnSpc>
            </a:pPr>
            <a:r>
              <a:rPr lang="en-US" sz="8000" b="true">
                <a:solidFill>
                  <a:srgbClr val="243342"/>
                </a:solidFill>
                <a:latin typeface="Karnchang Bold"/>
                <a:ea typeface="Karnchang Bold"/>
                <a:cs typeface="Karnchang Bold"/>
                <a:sym typeface="Karnchang Bold"/>
              </a:rPr>
              <a:t>Feature Importance</a:t>
            </a:r>
          </a:p>
          <a:p>
            <a:pPr algn="ctr">
              <a:lnSpc>
                <a:spcPts val="7360"/>
              </a:lnSpc>
            </a:pPr>
          </a:p>
        </p:txBody>
      </p:sp>
      <p:grpSp>
        <p:nvGrpSpPr>
          <p:cNvPr name="Group 26" id="26"/>
          <p:cNvGrpSpPr/>
          <p:nvPr/>
        </p:nvGrpSpPr>
        <p:grpSpPr>
          <a:xfrm rot="0">
            <a:off x="17672815" y="176494"/>
            <a:ext cx="438691" cy="43869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6238287"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515306" y="699046"/>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515306" y="1854274"/>
            <a:ext cx="8226695" cy="7404026"/>
          </a:xfrm>
          <a:custGeom>
            <a:avLst/>
            <a:gdLst/>
            <a:ahLst/>
            <a:cxnLst/>
            <a:rect r="r" b="b" t="t" l="l"/>
            <a:pathLst>
              <a:path h="7404026" w="8226695">
                <a:moveTo>
                  <a:pt x="0" y="0"/>
                </a:moveTo>
                <a:lnTo>
                  <a:pt x="8226696" y="0"/>
                </a:lnTo>
                <a:lnTo>
                  <a:pt x="8226696" y="7404026"/>
                </a:lnTo>
                <a:lnTo>
                  <a:pt x="0" y="7404026"/>
                </a:lnTo>
                <a:lnTo>
                  <a:pt x="0" y="0"/>
                </a:lnTo>
                <a:close/>
              </a:path>
            </a:pathLst>
          </a:custGeom>
          <a:blipFill>
            <a:blip r:embed="rId4"/>
            <a:stretch>
              <a:fillRect l="-67292" t="-66812" r="-136428" b="-23012"/>
            </a:stretch>
          </a:blipFill>
        </p:spPr>
      </p:sp>
      <p:sp>
        <p:nvSpPr>
          <p:cNvPr name="TextBox 27" id="27"/>
          <p:cNvSpPr txBox="true"/>
          <p:nvPr/>
        </p:nvSpPr>
        <p:spPr>
          <a:xfrm rot="0">
            <a:off x="10057336" y="847725"/>
            <a:ext cx="7201964" cy="4874895"/>
          </a:xfrm>
          <a:prstGeom prst="rect">
            <a:avLst/>
          </a:prstGeom>
        </p:spPr>
        <p:txBody>
          <a:bodyPr anchor="t" rtlCol="false" tIns="0" lIns="0" bIns="0" rIns="0">
            <a:spAutoFit/>
          </a:bodyPr>
          <a:lstStyle/>
          <a:p>
            <a:pPr algn="l">
              <a:lnSpc>
                <a:spcPts val="3779"/>
              </a:lnSpc>
            </a:pPr>
            <a:r>
              <a:rPr lang="en-US" sz="2700">
                <a:solidFill>
                  <a:srgbClr val="000000"/>
                </a:solidFill>
                <a:latin typeface="Karnchang"/>
                <a:ea typeface="Karnchang"/>
                <a:cs typeface="Karnchang"/>
                <a:sym typeface="Karnchang"/>
              </a:rPr>
              <a:t>Fitur Paling Berpengaruh (kontribusi terbesar):</a:t>
            </a:r>
          </a:p>
          <a:p>
            <a:pPr algn="l"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cp (Chest Pain Type): Ini adalah</a:t>
            </a:r>
            <a:r>
              <a:rPr lang="en-US" b="true" sz="2700">
                <a:solidFill>
                  <a:srgbClr val="000000"/>
                </a:solidFill>
                <a:latin typeface="Karnchang Bold"/>
                <a:ea typeface="Karnchang Bold"/>
                <a:cs typeface="Karnchang Bold"/>
                <a:sym typeface="Karnchang Bold"/>
              </a:rPr>
              <a:t> fitur paling berpengaruh terhadap prediksi.</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ca (Jumlah pembuluh darah utama yan</a:t>
            </a:r>
            <a:r>
              <a:rPr lang="en-US" sz="2700">
                <a:solidFill>
                  <a:srgbClr val="000000"/>
                </a:solidFill>
                <a:latin typeface="Karnchang"/>
                <a:ea typeface="Karnchang"/>
                <a:cs typeface="Karnchang"/>
                <a:sym typeface="Karnchang"/>
              </a:rPr>
              <a:t>g </a:t>
            </a:r>
            <a:r>
              <a:rPr lang="en-US" sz="2700">
                <a:solidFill>
                  <a:srgbClr val="000000"/>
                </a:solidFill>
                <a:latin typeface="Karnchang"/>
                <a:ea typeface="Karnchang"/>
                <a:cs typeface="Karnchang"/>
                <a:sym typeface="Karnchang"/>
              </a:rPr>
              <a:t>terlih</a:t>
            </a:r>
            <a:r>
              <a:rPr lang="en-US" sz="2700">
                <a:solidFill>
                  <a:srgbClr val="000000"/>
                </a:solidFill>
                <a:latin typeface="Karnchang"/>
                <a:ea typeface="Karnchang"/>
                <a:cs typeface="Karnchang"/>
                <a:sym typeface="Karnchang"/>
              </a:rPr>
              <a:t>at)</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thal (Kondisi thalassemia)</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exang (A</a:t>
            </a:r>
            <a:r>
              <a:rPr lang="en-US" sz="2700">
                <a:solidFill>
                  <a:srgbClr val="000000"/>
                </a:solidFill>
                <a:latin typeface="Karnchang"/>
                <a:ea typeface="Karnchang"/>
                <a:cs typeface="Karnchang"/>
                <a:sym typeface="Karnchang"/>
              </a:rPr>
              <a:t>n</a:t>
            </a:r>
            <a:r>
              <a:rPr lang="en-US" sz="2700">
                <a:solidFill>
                  <a:srgbClr val="000000"/>
                </a:solidFill>
                <a:latin typeface="Karnchang"/>
                <a:ea typeface="Karnchang"/>
                <a:cs typeface="Karnchang"/>
                <a:sym typeface="Karnchang"/>
              </a:rPr>
              <a:t>gina akibat olahraga)</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thalach (Denyut j</a:t>
            </a:r>
            <a:r>
              <a:rPr lang="en-US" sz="2700">
                <a:solidFill>
                  <a:srgbClr val="000000"/>
                </a:solidFill>
                <a:latin typeface="Karnchang"/>
                <a:ea typeface="Karnchang"/>
                <a:cs typeface="Karnchang"/>
                <a:sym typeface="Karnchang"/>
              </a:rPr>
              <a:t>a</a:t>
            </a:r>
            <a:r>
              <a:rPr lang="en-US" sz="2700">
                <a:solidFill>
                  <a:srgbClr val="000000"/>
                </a:solidFill>
                <a:latin typeface="Karnchang"/>
                <a:ea typeface="Karnchang"/>
                <a:cs typeface="Karnchang"/>
                <a:sym typeface="Karnchang"/>
              </a:rPr>
              <a:t>n</a:t>
            </a:r>
            <a:r>
              <a:rPr lang="en-US" sz="2700">
                <a:solidFill>
                  <a:srgbClr val="000000"/>
                </a:solidFill>
                <a:latin typeface="Karnchang"/>
                <a:ea typeface="Karnchang"/>
                <a:cs typeface="Karnchang"/>
                <a:sym typeface="Karnchang"/>
              </a:rPr>
              <a:t>tu</a:t>
            </a:r>
            <a:r>
              <a:rPr lang="en-US" sz="2700">
                <a:solidFill>
                  <a:srgbClr val="000000"/>
                </a:solidFill>
                <a:latin typeface="Karnchang"/>
                <a:ea typeface="Karnchang"/>
                <a:cs typeface="Karnchang"/>
                <a:sym typeface="Karnchang"/>
              </a:rPr>
              <a:t>ng</a:t>
            </a:r>
            <a:r>
              <a:rPr lang="en-US" sz="2700">
                <a:solidFill>
                  <a:srgbClr val="000000"/>
                </a:solidFill>
                <a:latin typeface="Karnchang"/>
                <a:ea typeface="Karnchang"/>
                <a:cs typeface="Karnchang"/>
                <a:sym typeface="Karnchang"/>
              </a:rPr>
              <a:t> </a:t>
            </a:r>
            <a:r>
              <a:rPr lang="en-US" sz="2700">
                <a:solidFill>
                  <a:srgbClr val="000000"/>
                </a:solidFill>
                <a:latin typeface="Karnchang"/>
                <a:ea typeface="Karnchang"/>
                <a:cs typeface="Karnchang"/>
                <a:sym typeface="Karnchang"/>
              </a:rPr>
              <a:t>m</a:t>
            </a:r>
            <a:r>
              <a:rPr lang="en-US" sz="2700">
                <a:solidFill>
                  <a:srgbClr val="000000"/>
                </a:solidFill>
                <a:latin typeface="Karnchang"/>
                <a:ea typeface="Karnchang"/>
                <a:cs typeface="Karnchang"/>
                <a:sym typeface="Karnchang"/>
              </a:rPr>
              <a:t>ak</a:t>
            </a:r>
            <a:r>
              <a:rPr lang="en-US" sz="2700">
                <a:solidFill>
                  <a:srgbClr val="000000"/>
                </a:solidFill>
                <a:latin typeface="Karnchang"/>
                <a:ea typeface="Karnchang"/>
                <a:cs typeface="Karnchang"/>
                <a:sym typeface="Karnchang"/>
              </a:rPr>
              <a:t>simum)</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slope (Kemiringan</a:t>
            </a:r>
            <a:r>
              <a:rPr lang="en-US" sz="2700">
                <a:solidFill>
                  <a:srgbClr val="000000"/>
                </a:solidFill>
                <a:latin typeface="Karnchang"/>
                <a:ea typeface="Karnchang"/>
                <a:cs typeface="Karnchang"/>
                <a:sym typeface="Karnchang"/>
              </a:rPr>
              <a:t> se</a:t>
            </a:r>
            <a:r>
              <a:rPr lang="en-US" sz="2700">
                <a:solidFill>
                  <a:srgbClr val="000000"/>
                </a:solidFill>
                <a:latin typeface="Karnchang"/>
                <a:ea typeface="Karnchang"/>
                <a:cs typeface="Karnchang"/>
                <a:sym typeface="Karnchang"/>
              </a:rPr>
              <a:t>gm</a:t>
            </a:r>
            <a:r>
              <a:rPr lang="en-US" sz="2700">
                <a:solidFill>
                  <a:srgbClr val="000000"/>
                </a:solidFill>
                <a:latin typeface="Karnchang"/>
                <a:ea typeface="Karnchang"/>
                <a:cs typeface="Karnchang"/>
                <a:sym typeface="Karnchang"/>
              </a:rPr>
              <a:t>e</a:t>
            </a:r>
            <a:r>
              <a:rPr lang="en-US" sz="2700">
                <a:solidFill>
                  <a:srgbClr val="000000"/>
                </a:solidFill>
                <a:latin typeface="Karnchang"/>
                <a:ea typeface="Karnchang"/>
                <a:cs typeface="Karnchang"/>
                <a:sym typeface="Karnchang"/>
              </a:rPr>
              <a:t>n</a:t>
            </a:r>
            <a:r>
              <a:rPr lang="en-US" sz="2700">
                <a:solidFill>
                  <a:srgbClr val="000000"/>
                </a:solidFill>
                <a:latin typeface="Karnchang"/>
                <a:ea typeface="Karnchang"/>
                <a:cs typeface="Karnchang"/>
                <a:sym typeface="Karnchang"/>
              </a:rPr>
              <a:t> </a:t>
            </a:r>
            <a:r>
              <a:rPr lang="en-US" sz="2700">
                <a:solidFill>
                  <a:srgbClr val="000000"/>
                </a:solidFill>
                <a:latin typeface="Karnchang"/>
                <a:ea typeface="Karnchang"/>
                <a:cs typeface="Karnchang"/>
                <a:sym typeface="Karnchang"/>
              </a:rPr>
              <a:t>ST)</a:t>
            </a:r>
          </a:p>
          <a:p>
            <a:pPr algn="l">
              <a:lnSpc>
                <a:spcPts val="3779"/>
              </a:lnSpc>
            </a:pPr>
          </a:p>
        </p:txBody>
      </p:sp>
      <p:sp>
        <p:nvSpPr>
          <p:cNvPr name="TextBox 28" id="28"/>
          <p:cNvSpPr txBox="true"/>
          <p:nvPr/>
        </p:nvSpPr>
        <p:spPr>
          <a:xfrm rot="0">
            <a:off x="2357688" y="584746"/>
            <a:ext cx="15399296" cy="873125"/>
          </a:xfrm>
          <a:prstGeom prst="rect">
            <a:avLst/>
          </a:prstGeom>
        </p:spPr>
        <p:txBody>
          <a:bodyPr anchor="t" rtlCol="false" tIns="0" lIns="0" bIns="0" rIns="0">
            <a:spAutoFit/>
          </a:bodyPr>
          <a:lstStyle/>
          <a:p>
            <a:pPr algn="l">
              <a:lnSpc>
                <a:spcPts val="4600"/>
              </a:lnSpc>
            </a:pPr>
            <a:r>
              <a:rPr lang="en-US" sz="5000" b="true">
                <a:solidFill>
                  <a:srgbClr val="243342"/>
                </a:solidFill>
                <a:latin typeface="Karnchang Bold"/>
                <a:ea typeface="Karnchang Bold"/>
                <a:cs typeface="Karnchang Bold"/>
                <a:sym typeface="Karnchang Bold"/>
              </a:rPr>
              <a:t>Feature Importance</a:t>
            </a:r>
          </a:p>
        </p:txBody>
      </p:sp>
      <p:sp>
        <p:nvSpPr>
          <p:cNvPr name="TextBox 29" id="29"/>
          <p:cNvSpPr txBox="true"/>
          <p:nvPr/>
        </p:nvSpPr>
        <p:spPr>
          <a:xfrm rot="0">
            <a:off x="10057336" y="5812155"/>
            <a:ext cx="7201964" cy="3446145"/>
          </a:xfrm>
          <a:prstGeom prst="rect">
            <a:avLst/>
          </a:prstGeom>
        </p:spPr>
        <p:txBody>
          <a:bodyPr anchor="t" rtlCol="false" tIns="0" lIns="0" bIns="0" rIns="0">
            <a:spAutoFit/>
          </a:bodyPr>
          <a:lstStyle/>
          <a:p>
            <a:pPr algn="l">
              <a:lnSpc>
                <a:spcPts val="3779"/>
              </a:lnSpc>
            </a:pPr>
            <a:r>
              <a:rPr lang="en-US" sz="2700">
                <a:solidFill>
                  <a:srgbClr val="000000"/>
                </a:solidFill>
                <a:latin typeface="Karnchang"/>
                <a:ea typeface="Karnchang"/>
                <a:cs typeface="Karnchang"/>
                <a:sym typeface="Karnchang"/>
              </a:rPr>
              <a:t>Fitur Kurang Penting:</a:t>
            </a:r>
          </a:p>
          <a:p>
            <a:pPr algn="l"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fbs (Fasting blood sugar): Hampi</a:t>
            </a:r>
            <a:r>
              <a:rPr lang="en-US" b="true" sz="2700">
                <a:solidFill>
                  <a:srgbClr val="000000"/>
                </a:solidFill>
                <a:latin typeface="Karnchang Bold"/>
                <a:ea typeface="Karnchang Bold"/>
                <a:cs typeface="Karnchang Bold"/>
                <a:sym typeface="Karnchang Bold"/>
              </a:rPr>
              <a:t>r tidak berpengaruh</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restecg (Hasil elektrokardiogram sa</a:t>
            </a:r>
            <a:r>
              <a:rPr lang="en-US" sz="2700">
                <a:solidFill>
                  <a:srgbClr val="000000"/>
                </a:solidFill>
                <a:latin typeface="Karnchang"/>
                <a:ea typeface="Karnchang"/>
                <a:cs typeface="Karnchang"/>
                <a:sym typeface="Karnchang"/>
              </a:rPr>
              <a:t>at istirahat)</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sex (Jenis</a:t>
            </a:r>
            <a:r>
              <a:rPr lang="en-US" sz="2700">
                <a:solidFill>
                  <a:srgbClr val="000000"/>
                </a:solidFill>
                <a:latin typeface="Karnchang"/>
                <a:ea typeface="Karnchang"/>
                <a:cs typeface="Karnchang"/>
                <a:sym typeface="Karnchang"/>
              </a:rPr>
              <a:t> kela</a:t>
            </a:r>
            <a:r>
              <a:rPr lang="en-US" sz="2700">
                <a:solidFill>
                  <a:srgbClr val="000000"/>
                </a:solidFill>
                <a:latin typeface="Karnchang"/>
                <a:ea typeface="Karnchang"/>
                <a:cs typeface="Karnchang"/>
                <a:sym typeface="Karnchang"/>
              </a:rPr>
              <a:t>min)</a:t>
            </a:r>
          </a:p>
          <a:p>
            <a:pPr algn="l">
              <a:lnSpc>
                <a:spcPts val="3779"/>
              </a:lnSpc>
            </a:pPr>
          </a:p>
        </p:txBody>
      </p:sp>
      <p:grpSp>
        <p:nvGrpSpPr>
          <p:cNvPr name="Group 30" id="30"/>
          <p:cNvGrpSpPr/>
          <p:nvPr/>
        </p:nvGrpSpPr>
        <p:grpSpPr>
          <a:xfrm rot="0">
            <a:off x="17672815" y="176494"/>
            <a:ext cx="438691" cy="43869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36.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559493" y="1198483"/>
            <a:ext cx="13169015" cy="2252913"/>
          </a:xfrm>
          <a:prstGeom prst="rect">
            <a:avLst/>
          </a:prstGeom>
        </p:spPr>
        <p:txBody>
          <a:bodyPr anchor="t" rtlCol="false" tIns="0" lIns="0" bIns="0" rIns="0">
            <a:spAutoFit/>
          </a:bodyPr>
          <a:lstStyle/>
          <a:p>
            <a:pPr algn="ctr">
              <a:lnSpc>
                <a:spcPts val="11959"/>
              </a:lnSpc>
            </a:pPr>
            <a:r>
              <a:rPr lang="en-US" b="true" sz="12999">
                <a:solidFill>
                  <a:srgbClr val="000000"/>
                </a:solidFill>
                <a:latin typeface="Karnchang Bold"/>
                <a:ea typeface="Karnchang Bold"/>
                <a:cs typeface="Karnchang Bold"/>
                <a:sym typeface="Karnchang Bold"/>
              </a:rPr>
              <a:t>MODELING</a:t>
            </a:r>
          </a:p>
        </p:txBody>
      </p:sp>
      <p:sp>
        <p:nvSpPr>
          <p:cNvPr name="TextBox 26" id="26"/>
          <p:cNvSpPr txBox="true"/>
          <p:nvPr/>
        </p:nvSpPr>
        <p:spPr>
          <a:xfrm rot="0">
            <a:off x="1444352" y="5453361"/>
            <a:ext cx="15399296"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K-Means Clustering &amp; DBSCAN</a:t>
            </a:r>
          </a:p>
        </p:txBody>
      </p:sp>
      <p:sp>
        <p:nvSpPr>
          <p:cNvPr name="TextBox 27" id="27"/>
          <p:cNvSpPr txBox="true"/>
          <p:nvPr/>
        </p:nvSpPr>
        <p:spPr>
          <a:xfrm rot="0">
            <a:off x="4961624" y="3375196"/>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Unupervised Learning</a:t>
            </a:r>
          </a:p>
        </p:txBody>
      </p:sp>
      <p:grpSp>
        <p:nvGrpSpPr>
          <p:cNvPr name="Group 28" id="28"/>
          <p:cNvGrpSpPr/>
          <p:nvPr/>
        </p:nvGrpSpPr>
        <p:grpSpPr>
          <a:xfrm rot="0">
            <a:off x="17672815" y="176494"/>
            <a:ext cx="438691" cy="438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3581621" y="1850344"/>
            <a:ext cx="11124757" cy="6999019"/>
          </a:xfrm>
          <a:custGeom>
            <a:avLst/>
            <a:gdLst/>
            <a:ahLst/>
            <a:cxnLst/>
            <a:rect r="r" b="b" t="t" l="l"/>
            <a:pathLst>
              <a:path h="6999019" w="11124757">
                <a:moveTo>
                  <a:pt x="0" y="0"/>
                </a:moveTo>
                <a:lnTo>
                  <a:pt x="11124758" y="0"/>
                </a:lnTo>
                <a:lnTo>
                  <a:pt x="11124758" y="6999019"/>
                </a:lnTo>
                <a:lnTo>
                  <a:pt x="0" y="6999019"/>
                </a:lnTo>
                <a:lnTo>
                  <a:pt x="0" y="0"/>
                </a:lnTo>
                <a:close/>
              </a:path>
            </a:pathLst>
          </a:custGeom>
          <a:blipFill>
            <a:blip r:embed="rId2"/>
            <a:stretch>
              <a:fillRect l="-57250" t="-80067" r="-139586" b="-85327"/>
            </a:stretch>
          </a:blipFill>
        </p:spPr>
      </p:sp>
      <p:sp>
        <p:nvSpPr>
          <p:cNvPr name="TextBox 26" id="26"/>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K-Means Clustering</a:t>
            </a: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38.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K-Means Clustering</a:t>
            </a:r>
          </a:p>
        </p:txBody>
      </p:sp>
      <p:sp>
        <p:nvSpPr>
          <p:cNvPr name="TextBox 26" id="26"/>
          <p:cNvSpPr txBox="true"/>
          <p:nvPr/>
        </p:nvSpPr>
        <p:spPr>
          <a:xfrm rot="0">
            <a:off x="1860004" y="2241550"/>
            <a:ext cx="14012558" cy="5067300"/>
          </a:xfrm>
          <a:prstGeom prst="rect">
            <a:avLst/>
          </a:prstGeom>
        </p:spPr>
        <p:txBody>
          <a:bodyPr anchor="t" rtlCol="false" tIns="0" lIns="0" bIns="0" rIns="0">
            <a:spAutoFit/>
          </a:bodyPr>
          <a:lstStyle/>
          <a:p>
            <a:pPr algn="l" marL="647695" indent="-323848" lvl="1">
              <a:lnSpc>
                <a:spcPts val="3599"/>
              </a:lnSpc>
              <a:buFont typeface="Arial"/>
              <a:buChar char="•"/>
            </a:pPr>
            <a:r>
              <a:rPr lang="en-US" sz="2999">
                <a:solidFill>
                  <a:srgbClr val="243342"/>
                </a:solidFill>
                <a:latin typeface="Karnchang"/>
                <a:ea typeface="Karnchang"/>
                <a:cs typeface="Karnchang"/>
                <a:sym typeface="Karnchang"/>
              </a:rPr>
              <a:t>K-Means bekerja dengan mengelompokkan data ke dalam K cluster berdasarkan jarak terdekat ke centroid (titik pusat).</a:t>
            </a:r>
          </a:p>
          <a:p>
            <a:pPr algn="l">
              <a:lnSpc>
                <a:spcPts val="3599"/>
              </a:lnSpc>
            </a:pPr>
          </a:p>
          <a:p>
            <a:pPr algn="l" marL="647695" indent="-323848" lvl="1">
              <a:lnSpc>
                <a:spcPts val="3599"/>
              </a:lnSpc>
              <a:buFont typeface="Arial"/>
              <a:buChar char="•"/>
            </a:pPr>
            <a:r>
              <a:rPr lang="en-US" sz="2999">
                <a:solidFill>
                  <a:srgbClr val="243342"/>
                </a:solidFill>
                <a:latin typeface="Karnchang"/>
                <a:ea typeface="Karnchang"/>
                <a:cs typeface="Karnchang"/>
                <a:sym typeface="Karnchang"/>
              </a:rPr>
              <a:t>Algoritma:</a:t>
            </a:r>
          </a:p>
          <a:p>
            <a:pPr algn="l" marL="647695" indent="-323848" lvl="1">
              <a:lnSpc>
                <a:spcPts val="3599"/>
              </a:lnSpc>
              <a:buAutoNum type="arabicPeriod" startAt="1"/>
            </a:pPr>
            <a:r>
              <a:rPr lang="en-US" sz="2999">
                <a:solidFill>
                  <a:srgbClr val="243342"/>
                </a:solidFill>
                <a:latin typeface="Karnchang"/>
                <a:ea typeface="Karnchang"/>
                <a:cs typeface="Karnchang"/>
                <a:sym typeface="Karnchang"/>
              </a:rPr>
              <a:t>Pilih K titik centroid awal secara acak.</a:t>
            </a:r>
          </a:p>
          <a:p>
            <a:pPr algn="l" marL="647695" indent="-323848" lvl="1">
              <a:lnSpc>
                <a:spcPts val="3599"/>
              </a:lnSpc>
              <a:buAutoNum type="arabicPeriod" startAt="1"/>
            </a:pPr>
            <a:r>
              <a:rPr lang="en-US" sz="2999">
                <a:solidFill>
                  <a:srgbClr val="243342"/>
                </a:solidFill>
                <a:latin typeface="Karnchang"/>
                <a:ea typeface="Karnchang"/>
                <a:cs typeface="Karnchang"/>
                <a:sym typeface="Karnchang"/>
              </a:rPr>
              <a:t>Kelompokkan data ke centroid terdekat (menggunakan jarak Euclidean).</a:t>
            </a:r>
          </a:p>
          <a:p>
            <a:pPr algn="l" marL="647695" indent="-323848" lvl="1">
              <a:lnSpc>
                <a:spcPts val="3599"/>
              </a:lnSpc>
              <a:buAutoNum type="arabicPeriod" startAt="1"/>
            </a:pPr>
            <a:r>
              <a:rPr lang="en-US" sz="2999">
                <a:solidFill>
                  <a:srgbClr val="243342"/>
                </a:solidFill>
                <a:latin typeface="Karnchang"/>
                <a:ea typeface="Karnchang"/>
                <a:cs typeface="Karnchang"/>
                <a:sym typeface="Karnchang"/>
              </a:rPr>
              <a:t>Hitung ulang posisi centroid sebagai rata-rata dari semua titik dalam cluster.</a:t>
            </a:r>
          </a:p>
          <a:p>
            <a:pPr algn="l" marL="647695" indent="-323848" lvl="1">
              <a:lnSpc>
                <a:spcPts val="3599"/>
              </a:lnSpc>
              <a:buAutoNum type="arabicPeriod" startAt="1"/>
            </a:pPr>
            <a:r>
              <a:rPr lang="en-US" sz="2999">
                <a:solidFill>
                  <a:srgbClr val="243342"/>
                </a:solidFill>
                <a:latin typeface="Karnchang"/>
                <a:ea typeface="Karnchang"/>
                <a:cs typeface="Karnchang"/>
                <a:sym typeface="Karnchang"/>
              </a:rPr>
              <a:t>Ulangi langkah 2–3 sampai posisi centroid tidak berubah banyak.</a:t>
            </a:r>
          </a:p>
          <a:p>
            <a:pPr algn="l">
              <a:lnSpc>
                <a:spcPts val="3599"/>
              </a:lnSpc>
            </a:pPr>
          </a:p>
          <a:p>
            <a:pPr algn="l" marL="647695" indent="-323848" lvl="1">
              <a:lnSpc>
                <a:spcPts val="3599"/>
              </a:lnSpc>
              <a:buFont typeface="Arial"/>
              <a:buChar char="•"/>
            </a:pPr>
            <a:r>
              <a:rPr lang="en-US" sz="2999">
                <a:solidFill>
                  <a:srgbClr val="243342"/>
                </a:solidFill>
                <a:latin typeface="Karnchang"/>
                <a:ea typeface="Karnchang"/>
                <a:cs typeface="Karnchang"/>
                <a:sym typeface="Karnchang"/>
              </a:rPr>
              <a:t>Cocok untuk data yang bentuknya bulat/berkelompok jelas, tidak terlalu noisy.</a:t>
            </a:r>
          </a:p>
          <a:p>
            <a:pPr algn="l">
              <a:lnSpc>
                <a:spcPts val="3599"/>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2192814" y="2077265"/>
            <a:ext cx="13902372" cy="6772951"/>
          </a:xfrm>
          <a:custGeom>
            <a:avLst/>
            <a:gdLst/>
            <a:ahLst/>
            <a:cxnLst/>
            <a:rect r="r" b="b" t="t" l="l"/>
            <a:pathLst>
              <a:path h="6772951" w="13902372">
                <a:moveTo>
                  <a:pt x="0" y="0"/>
                </a:moveTo>
                <a:lnTo>
                  <a:pt x="13902372" y="0"/>
                </a:lnTo>
                <a:lnTo>
                  <a:pt x="13902372" y="6772950"/>
                </a:lnTo>
                <a:lnTo>
                  <a:pt x="0" y="6772950"/>
                </a:lnTo>
                <a:lnTo>
                  <a:pt x="0" y="0"/>
                </a:lnTo>
                <a:close/>
              </a:path>
            </a:pathLst>
          </a:custGeom>
          <a:blipFill>
            <a:blip r:embed="rId2"/>
            <a:stretch>
              <a:fillRect l="-44332" t="-68488" r="-85526" b="-96906"/>
            </a:stretch>
          </a:blipFill>
        </p:spPr>
      </p:sp>
      <p:sp>
        <p:nvSpPr>
          <p:cNvPr name="TextBox 26" id="26"/>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DBSCAN</a:t>
            </a: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6180829" y="5621088"/>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9794315" y="1028700"/>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176672" y="3730363"/>
            <a:ext cx="9276951" cy="4921654"/>
          </a:xfrm>
          <a:custGeom>
            <a:avLst/>
            <a:gdLst/>
            <a:ahLst/>
            <a:cxnLst/>
            <a:rect r="r" b="b" t="t" l="l"/>
            <a:pathLst>
              <a:path h="4921654" w="9276951">
                <a:moveTo>
                  <a:pt x="0" y="0"/>
                </a:moveTo>
                <a:lnTo>
                  <a:pt x="9276951" y="0"/>
                </a:lnTo>
                <a:lnTo>
                  <a:pt x="9276951" y="4921654"/>
                </a:lnTo>
                <a:lnTo>
                  <a:pt x="0" y="4921654"/>
                </a:lnTo>
                <a:lnTo>
                  <a:pt x="0" y="0"/>
                </a:lnTo>
                <a:close/>
              </a:path>
            </a:pathLst>
          </a:custGeom>
          <a:blipFill>
            <a:blip r:embed="rId4"/>
            <a:stretch>
              <a:fillRect l="-13377" t="-75464" r="-86759" b="-36734"/>
            </a:stretch>
          </a:blipFill>
        </p:spPr>
      </p:sp>
      <p:sp>
        <p:nvSpPr>
          <p:cNvPr name="TextBox 27" id="27"/>
          <p:cNvSpPr txBox="true"/>
          <p:nvPr/>
        </p:nvSpPr>
        <p:spPr>
          <a:xfrm rot="0">
            <a:off x="853742" y="839204"/>
            <a:ext cx="7731811" cy="2612192"/>
          </a:xfrm>
          <a:prstGeom prst="rect">
            <a:avLst/>
          </a:prstGeom>
        </p:spPr>
        <p:txBody>
          <a:bodyPr anchor="t" rtlCol="false" tIns="0" lIns="0" bIns="0" rIns="0">
            <a:spAutoFit/>
          </a:bodyPr>
          <a:lstStyle/>
          <a:p>
            <a:pPr algn="ctr">
              <a:lnSpc>
                <a:spcPts val="5980"/>
              </a:lnSpc>
            </a:pPr>
            <a:r>
              <a:rPr lang="en-US" sz="6500" b="true">
                <a:solidFill>
                  <a:srgbClr val="000000"/>
                </a:solidFill>
                <a:latin typeface="Karnchang Bold"/>
                <a:ea typeface="Karnchang Bold"/>
                <a:cs typeface="Karnchang Bold"/>
                <a:sym typeface="Karnchang Bold"/>
              </a:rPr>
              <a:t>Data Exploration (exploratory data analysis or EDA)</a:t>
            </a:r>
          </a:p>
        </p:txBody>
      </p:sp>
      <p:sp>
        <p:nvSpPr>
          <p:cNvPr name="TextBox 28" id="28"/>
          <p:cNvSpPr txBox="true"/>
          <p:nvPr/>
        </p:nvSpPr>
        <p:spPr>
          <a:xfrm rot="0">
            <a:off x="10574890" y="847725"/>
            <a:ext cx="6500977" cy="868489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a:ea typeface="Karnchang"/>
                <a:cs typeface="Karnchang"/>
                <a:sym typeface="Karnchang"/>
              </a:rPr>
              <a:t>Tujuan dari tahap ini adalah untuk mempelajari lebih dalam mengenai dataset yang sedang digunakan</a:t>
            </a:r>
          </a:p>
          <a:p>
            <a:pPr algn="just">
              <a:lnSpc>
                <a:spcPts val="3779"/>
              </a:lnSpc>
            </a:pP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Pertanyaan / permasalahan apa yang ingin kamu selesaikan?</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Jenis data apa yang kita miliki dan bagaimana cara menangani berbagai jenis data tersebut?</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Apa y</a:t>
            </a:r>
            <a:r>
              <a:rPr lang="en-US" sz="2700">
                <a:solidFill>
                  <a:srgbClr val="000000"/>
                </a:solidFill>
                <a:latin typeface="Karnchang"/>
                <a:ea typeface="Karnchang"/>
                <a:cs typeface="Karnchang"/>
                <a:sym typeface="Karnchang"/>
              </a:rPr>
              <a:t>ang hilang dari data dan bagaimana cara menanganinya?</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Di</a:t>
            </a:r>
            <a:r>
              <a:rPr lang="en-US" sz="2700">
                <a:solidFill>
                  <a:srgbClr val="000000"/>
                </a:solidFill>
                <a:latin typeface="Karnchang"/>
                <a:ea typeface="Karnchang"/>
                <a:cs typeface="Karnchang"/>
                <a:sym typeface="Karnchang"/>
              </a:rPr>
              <a:t> mana letak outlier dan mengapa hal itu penting untuk diperhatikan?</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Bagaim</a:t>
            </a:r>
            <a:r>
              <a:rPr lang="en-US" sz="2700">
                <a:solidFill>
                  <a:srgbClr val="000000"/>
                </a:solidFill>
                <a:latin typeface="Karnchang"/>
                <a:ea typeface="Karnchang"/>
                <a:cs typeface="Karnchang"/>
                <a:sym typeface="Karnchang"/>
              </a:rPr>
              <a:t>ana cara menambah, mengubah, atau menghapus fitur agar mendapatkan lebih banyak informasi dari data?</a:t>
            </a:r>
          </a:p>
          <a:p>
            <a:pPr algn="just">
              <a:lnSpc>
                <a:spcPts val="3779"/>
              </a:lnSpc>
            </a:pPr>
          </a:p>
        </p:txBody>
      </p:sp>
      <p:grpSp>
        <p:nvGrpSpPr>
          <p:cNvPr name="Group 29" id="29"/>
          <p:cNvGrpSpPr/>
          <p:nvPr/>
        </p:nvGrpSpPr>
        <p:grpSpPr>
          <a:xfrm rot="0">
            <a:off x="17672815" y="176494"/>
            <a:ext cx="438691" cy="438691"/>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40.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DBSCAN</a:t>
            </a:r>
          </a:p>
        </p:txBody>
      </p:sp>
      <p:sp>
        <p:nvSpPr>
          <p:cNvPr name="TextBox 26" id="26"/>
          <p:cNvSpPr txBox="true"/>
          <p:nvPr/>
        </p:nvSpPr>
        <p:spPr>
          <a:xfrm rot="0">
            <a:off x="1860004" y="2251075"/>
            <a:ext cx="13407436" cy="5728335"/>
          </a:xfrm>
          <a:prstGeom prst="rect">
            <a:avLst/>
          </a:prstGeom>
        </p:spPr>
        <p:txBody>
          <a:bodyPr anchor="t" rtlCol="false" tIns="0" lIns="0" bIns="0" rIns="0">
            <a:spAutoFit/>
          </a:bodyPr>
          <a:lstStyle/>
          <a:p>
            <a:pPr algn="l" marL="647695" indent="-323848" lvl="1">
              <a:lnSpc>
                <a:spcPts val="3419"/>
              </a:lnSpc>
              <a:buFont typeface="Arial"/>
              <a:buChar char="•"/>
            </a:pPr>
            <a:r>
              <a:rPr lang="en-US" sz="2999">
                <a:solidFill>
                  <a:srgbClr val="243342"/>
                </a:solidFill>
                <a:latin typeface="Karnchang"/>
                <a:ea typeface="Karnchang"/>
                <a:cs typeface="Karnchang"/>
                <a:sym typeface="Karnchang"/>
              </a:rPr>
              <a:t>DBSCAN adalah algoritma berbasis kerapatan, bagus untuk data yang memiliki bentuk cluster tidak beraturan.</a:t>
            </a:r>
          </a:p>
          <a:p>
            <a:pPr algn="l">
              <a:lnSpc>
                <a:spcPts val="3419"/>
              </a:lnSpc>
            </a:pPr>
          </a:p>
          <a:p>
            <a:pPr algn="l" marL="647695" indent="-323848" lvl="1">
              <a:lnSpc>
                <a:spcPts val="3419"/>
              </a:lnSpc>
              <a:buFont typeface="Arial"/>
              <a:buChar char="•"/>
            </a:pPr>
            <a:r>
              <a:rPr lang="en-US" sz="2999">
                <a:solidFill>
                  <a:srgbClr val="243342"/>
                </a:solidFill>
                <a:latin typeface="Karnchang"/>
                <a:ea typeface="Karnchang"/>
                <a:cs typeface="Karnchang"/>
                <a:sym typeface="Karnchang"/>
              </a:rPr>
              <a:t>Algoritma:</a:t>
            </a:r>
          </a:p>
          <a:p>
            <a:pPr algn="l" marL="647695" indent="-323848" lvl="1">
              <a:lnSpc>
                <a:spcPts val="3419"/>
              </a:lnSpc>
              <a:buAutoNum type="arabicPeriod" startAt="1"/>
            </a:pPr>
            <a:r>
              <a:rPr lang="en-US" sz="2999">
                <a:solidFill>
                  <a:srgbClr val="243342"/>
                </a:solidFill>
                <a:latin typeface="Karnchang"/>
                <a:ea typeface="Karnchang"/>
                <a:cs typeface="Karnchang"/>
                <a:sym typeface="Karnchang"/>
              </a:rPr>
              <a:t>Untuk setiap titik, cari tetangga dalam radius eps.</a:t>
            </a:r>
          </a:p>
          <a:p>
            <a:pPr algn="l" marL="647695" indent="-323848" lvl="1">
              <a:lnSpc>
                <a:spcPts val="3419"/>
              </a:lnSpc>
              <a:buAutoNum type="arabicPeriod" startAt="1"/>
            </a:pPr>
            <a:r>
              <a:rPr lang="en-US" sz="2999">
                <a:solidFill>
                  <a:srgbClr val="243342"/>
                </a:solidFill>
                <a:latin typeface="Karnchang"/>
                <a:ea typeface="Karnchang"/>
                <a:cs typeface="Karnchang"/>
                <a:sym typeface="Karnchang"/>
              </a:rPr>
              <a:t>Jika jumlah tetangga ≥ min_samples, titik tersebut adalah core point.</a:t>
            </a:r>
          </a:p>
          <a:p>
            <a:pPr algn="l" marL="647695" indent="-323848" lvl="1">
              <a:lnSpc>
                <a:spcPts val="3419"/>
              </a:lnSpc>
              <a:buAutoNum type="arabicPeriod" startAt="1"/>
            </a:pPr>
            <a:r>
              <a:rPr lang="en-US" sz="2999">
                <a:solidFill>
                  <a:srgbClr val="243342"/>
                </a:solidFill>
                <a:latin typeface="Karnchang"/>
                <a:ea typeface="Karnchang"/>
                <a:cs typeface="Karnchang"/>
                <a:sym typeface="Karnchang"/>
              </a:rPr>
              <a:t>Cluster dibentuk dari core point dan semua titik yang dapat dijangkau secara kerapatan.</a:t>
            </a:r>
          </a:p>
          <a:p>
            <a:pPr algn="l" marL="647695" indent="-323848" lvl="1">
              <a:lnSpc>
                <a:spcPts val="3419"/>
              </a:lnSpc>
              <a:buAutoNum type="arabicPeriod" startAt="1"/>
            </a:pPr>
            <a:r>
              <a:rPr lang="en-US" sz="2999">
                <a:solidFill>
                  <a:srgbClr val="243342"/>
                </a:solidFill>
                <a:latin typeface="Karnchang"/>
                <a:ea typeface="Karnchang"/>
                <a:cs typeface="Karnchang"/>
                <a:sym typeface="Karnchang"/>
              </a:rPr>
              <a:t>Titik yang tidak dapat dijangkau dari core point manapun dianggap sebagai noise (-1).</a:t>
            </a:r>
          </a:p>
          <a:p>
            <a:pPr algn="l">
              <a:lnSpc>
                <a:spcPts val="3419"/>
              </a:lnSpc>
            </a:pPr>
          </a:p>
          <a:p>
            <a:pPr algn="l" marL="647695" indent="-323848" lvl="1">
              <a:lnSpc>
                <a:spcPts val="3419"/>
              </a:lnSpc>
              <a:buFont typeface="Arial"/>
              <a:buChar char="•"/>
            </a:pPr>
            <a:r>
              <a:rPr lang="en-US" sz="2999">
                <a:solidFill>
                  <a:srgbClr val="243342"/>
                </a:solidFill>
                <a:latin typeface="Karnchang"/>
                <a:ea typeface="Karnchang"/>
                <a:cs typeface="Karnchang"/>
                <a:sym typeface="Karnchang"/>
              </a:rPr>
              <a:t>Cocok untuk data dengan cluster tak beraturan, banyak outlier/noise.</a:t>
            </a:r>
          </a:p>
          <a:p>
            <a:pPr algn="l">
              <a:lnSpc>
                <a:spcPts val="3419"/>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2061257" y="2288858"/>
            <a:ext cx="14165486" cy="5709283"/>
          </a:xfrm>
          <a:custGeom>
            <a:avLst/>
            <a:gdLst/>
            <a:ahLst/>
            <a:cxnLst/>
            <a:rect r="r" b="b" t="t" l="l"/>
            <a:pathLst>
              <a:path h="5709283" w="14165486">
                <a:moveTo>
                  <a:pt x="0" y="0"/>
                </a:moveTo>
                <a:lnTo>
                  <a:pt x="14165486" y="0"/>
                </a:lnTo>
                <a:lnTo>
                  <a:pt x="14165486" y="5709284"/>
                </a:lnTo>
                <a:lnTo>
                  <a:pt x="0" y="5709284"/>
                </a:lnTo>
                <a:lnTo>
                  <a:pt x="0" y="0"/>
                </a:lnTo>
                <a:close/>
              </a:path>
            </a:pathLst>
          </a:custGeom>
          <a:blipFill>
            <a:blip r:embed="rId2"/>
            <a:stretch>
              <a:fillRect l="-33250" t="-101947" r="-37177" b="-35907"/>
            </a:stretch>
          </a:blipFill>
        </p:spPr>
      </p:sp>
      <p:sp>
        <p:nvSpPr>
          <p:cNvPr name="TextBox 26" id="26"/>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Visualisasi dengan PCA</a:t>
            </a: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42.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Visualisasi dengan PCA</a:t>
            </a:r>
          </a:p>
        </p:txBody>
      </p:sp>
      <p:sp>
        <p:nvSpPr>
          <p:cNvPr name="TextBox 26" id="26"/>
          <p:cNvSpPr txBox="true"/>
          <p:nvPr/>
        </p:nvSpPr>
        <p:spPr>
          <a:xfrm rot="0">
            <a:off x="1633083" y="1721634"/>
            <a:ext cx="14466400" cy="7972425"/>
          </a:xfrm>
          <a:prstGeom prst="rect">
            <a:avLst/>
          </a:prstGeom>
        </p:spPr>
        <p:txBody>
          <a:bodyPr anchor="t" rtlCol="false" tIns="0" lIns="0" bIns="0" rIns="0">
            <a:spAutoFit/>
          </a:bodyPr>
          <a:lstStyle/>
          <a:p>
            <a:pPr algn="l">
              <a:lnSpc>
                <a:spcPts val="3149"/>
              </a:lnSpc>
            </a:pPr>
            <a:r>
              <a:rPr lang="en-US" sz="2999">
                <a:solidFill>
                  <a:srgbClr val="243342"/>
                </a:solidFill>
                <a:latin typeface="Karnchang"/>
                <a:ea typeface="Karnchang"/>
                <a:cs typeface="Karnchang"/>
                <a:sym typeface="Karnchang"/>
              </a:rPr>
              <a:t>Hasil Clustering:</a:t>
            </a:r>
          </a:p>
          <a:p>
            <a:pPr algn="l">
              <a:lnSpc>
                <a:spcPts val="3149"/>
              </a:lnSpc>
            </a:pPr>
          </a:p>
          <a:p>
            <a:pPr algn="l">
              <a:lnSpc>
                <a:spcPts val="3149"/>
              </a:lnSpc>
            </a:pPr>
            <a:r>
              <a:rPr lang="en-US" sz="2999">
                <a:solidFill>
                  <a:srgbClr val="243342"/>
                </a:solidFill>
                <a:latin typeface="Karnchang"/>
                <a:ea typeface="Karnchang"/>
                <a:cs typeface="Karnchang"/>
                <a:sym typeface="Karnchang"/>
              </a:rPr>
              <a:t>K-Means Clustering (PCA)</a:t>
            </a:r>
          </a:p>
          <a:p>
            <a:pPr algn="l" marL="647695" indent="-323848" lvl="1">
              <a:lnSpc>
                <a:spcPts val="3149"/>
              </a:lnSpc>
              <a:buFont typeface="Arial"/>
              <a:buChar char="•"/>
            </a:pPr>
            <a:r>
              <a:rPr lang="en-US" sz="2999">
                <a:solidFill>
                  <a:srgbClr val="243342"/>
                </a:solidFill>
                <a:latin typeface="Karnchang"/>
                <a:ea typeface="Karnchang"/>
                <a:cs typeface="Karnchang"/>
                <a:sym typeface="Karnchang"/>
              </a:rPr>
              <a:t>Data berhasil terbagi menjadi 2 klaster utama (terlihat sebagai dua warna: kuning dan ungu).</a:t>
            </a:r>
          </a:p>
          <a:p>
            <a:pPr algn="l" marL="647695" indent="-323848" lvl="1">
              <a:lnSpc>
                <a:spcPts val="3149"/>
              </a:lnSpc>
              <a:buFont typeface="Arial"/>
              <a:buChar char="•"/>
            </a:pPr>
            <a:r>
              <a:rPr lang="en-US" sz="2999">
                <a:solidFill>
                  <a:srgbClr val="243342"/>
                </a:solidFill>
                <a:latin typeface="Karnchang"/>
                <a:ea typeface="Karnchang"/>
                <a:cs typeface="Karnchang"/>
                <a:sym typeface="Karnchang"/>
              </a:rPr>
              <a:t>Klaster cukup terpisah dengan jelas secara visual, menandakan bahwa K-Means mampu mengelompokka</a:t>
            </a:r>
            <a:r>
              <a:rPr lang="en-US" sz="2999">
                <a:solidFill>
                  <a:srgbClr val="243342"/>
                </a:solidFill>
                <a:latin typeface="Karnchang"/>
                <a:ea typeface="Karnchang"/>
                <a:cs typeface="Karnchang"/>
                <a:sym typeface="Karnchang"/>
              </a:rPr>
              <a:t>n data dengan cukup baik berdasarkan informasi dua komponen utama PCA.</a:t>
            </a:r>
          </a:p>
          <a:p>
            <a:pPr algn="l" marL="647695" indent="-323848" lvl="1">
              <a:lnSpc>
                <a:spcPts val="3149"/>
              </a:lnSpc>
              <a:buFont typeface="Arial"/>
              <a:buChar char="•"/>
            </a:pPr>
            <a:r>
              <a:rPr lang="en-US" sz="2999">
                <a:solidFill>
                  <a:srgbClr val="243342"/>
                </a:solidFill>
                <a:latin typeface="Karnchang"/>
                <a:ea typeface="Karnchang"/>
                <a:cs typeface="Karnchang"/>
                <a:sym typeface="Karnchang"/>
              </a:rPr>
              <a:t>Cocok digunakan jika data memiliki pola yang relatif simetris atau bentuk bundar (spherical clusters).</a:t>
            </a:r>
          </a:p>
          <a:p>
            <a:pPr algn="l">
              <a:lnSpc>
                <a:spcPts val="3149"/>
              </a:lnSpc>
            </a:pPr>
          </a:p>
          <a:p>
            <a:pPr algn="l">
              <a:lnSpc>
                <a:spcPts val="3149"/>
              </a:lnSpc>
            </a:pPr>
            <a:r>
              <a:rPr lang="en-US" sz="2999">
                <a:solidFill>
                  <a:srgbClr val="243342"/>
                </a:solidFill>
                <a:latin typeface="Karnchang"/>
                <a:ea typeface="Karnchang"/>
                <a:cs typeface="Karnchang"/>
                <a:sym typeface="Karnchang"/>
              </a:rPr>
              <a:t>DBSCAN Clustering (PCA)</a:t>
            </a:r>
          </a:p>
          <a:p>
            <a:pPr algn="l" marL="647695" indent="-323848" lvl="1">
              <a:lnSpc>
                <a:spcPts val="3149"/>
              </a:lnSpc>
              <a:buFont typeface="Arial"/>
              <a:buChar char="•"/>
            </a:pPr>
            <a:r>
              <a:rPr lang="en-US" sz="2999">
                <a:solidFill>
                  <a:srgbClr val="243342"/>
                </a:solidFill>
                <a:latin typeface="Karnchang"/>
                <a:ea typeface="Karnchang"/>
                <a:cs typeface="Karnchang"/>
                <a:sym typeface="Karnchang"/>
              </a:rPr>
              <a:t>Hasil clustering dari DBSCAN menunjukkan klaster yang lebih tersebar dan tidak beraturan.</a:t>
            </a:r>
          </a:p>
          <a:p>
            <a:pPr algn="l" marL="647695" indent="-323848" lvl="1">
              <a:lnSpc>
                <a:spcPts val="3149"/>
              </a:lnSpc>
              <a:buFont typeface="Arial"/>
              <a:buChar char="•"/>
            </a:pPr>
            <a:r>
              <a:rPr lang="en-US" sz="2999">
                <a:solidFill>
                  <a:srgbClr val="243342"/>
                </a:solidFill>
                <a:latin typeface="Karnchang"/>
                <a:ea typeface="Karnchang"/>
                <a:cs typeface="Karnchang"/>
                <a:sym typeface="Karnchang"/>
              </a:rPr>
              <a:t>Ada beberapa titik dengan warna berbeda yang kemungkinan merupakan noise (outlier) atau titik yang tidak termasuk dalam klaster manapun.</a:t>
            </a:r>
          </a:p>
          <a:p>
            <a:pPr algn="l" marL="647695" indent="-323848" lvl="1">
              <a:lnSpc>
                <a:spcPts val="3149"/>
              </a:lnSpc>
              <a:buFont typeface="Arial"/>
              <a:buChar char="•"/>
            </a:pPr>
            <a:r>
              <a:rPr lang="en-US" sz="2999">
                <a:solidFill>
                  <a:srgbClr val="243342"/>
                </a:solidFill>
                <a:latin typeface="Karnchang"/>
                <a:ea typeface="Karnchang"/>
                <a:cs typeface="Karnchang"/>
                <a:sym typeface="Karnchang"/>
              </a:rPr>
              <a:t>DBS</a:t>
            </a:r>
            <a:r>
              <a:rPr lang="en-US" sz="2999">
                <a:solidFill>
                  <a:srgbClr val="243342"/>
                </a:solidFill>
                <a:latin typeface="Karnchang"/>
                <a:ea typeface="Karnchang"/>
                <a:cs typeface="Karnchang"/>
                <a:sym typeface="Karnchang"/>
              </a:rPr>
              <a:t>CAN lebih cocok untuk data dengan bentuk klaster yang tidak beraturan dan dapat mengidentifikasi outlier, namun sensitif terhadap parameter eps dan min_samples.</a:t>
            </a:r>
          </a:p>
          <a:p>
            <a:pPr algn="l">
              <a:lnSpc>
                <a:spcPts val="3149"/>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43.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Kesimpulan Visualisasi PCA</a:t>
            </a:r>
          </a:p>
        </p:txBody>
      </p:sp>
      <p:sp>
        <p:nvSpPr>
          <p:cNvPr name="TextBox 26" id="26"/>
          <p:cNvSpPr txBox="true"/>
          <p:nvPr/>
        </p:nvSpPr>
        <p:spPr>
          <a:xfrm rot="0">
            <a:off x="1658297" y="1754329"/>
            <a:ext cx="13607214" cy="5941095"/>
          </a:xfrm>
          <a:prstGeom prst="rect">
            <a:avLst/>
          </a:prstGeom>
        </p:spPr>
        <p:txBody>
          <a:bodyPr anchor="t" rtlCol="false" tIns="0" lIns="0" bIns="0" rIns="0">
            <a:spAutoFit/>
          </a:bodyPr>
          <a:lstStyle/>
          <a:p>
            <a:pPr algn="l">
              <a:lnSpc>
                <a:spcPts val="4166"/>
              </a:lnSpc>
            </a:pPr>
          </a:p>
          <a:p>
            <a:pPr algn="l">
              <a:lnSpc>
                <a:spcPts val="4166"/>
              </a:lnSpc>
            </a:pPr>
          </a:p>
          <a:p>
            <a:pPr algn="l" marL="775469" indent="-387735" lvl="1">
              <a:lnSpc>
                <a:spcPts val="4166"/>
              </a:lnSpc>
              <a:buFont typeface="Arial"/>
              <a:buChar char="•"/>
            </a:pPr>
            <a:r>
              <a:rPr lang="en-US" sz="3591">
                <a:solidFill>
                  <a:srgbClr val="243342"/>
                </a:solidFill>
                <a:latin typeface="Karnchang"/>
                <a:ea typeface="Karnchang"/>
                <a:cs typeface="Karnchang"/>
                <a:sym typeface="Karnchang"/>
              </a:rPr>
              <a:t>K-Means memberikan klaster yang lebih bersih dan terdefinisi secara visual dibanding DBSCAN.</a:t>
            </a:r>
          </a:p>
          <a:p>
            <a:pPr algn="l" marL="775469" indent="-387735" lvl="1">
              <a:lnSpc>
                <a:spcPts val="4166"/>
              </a:lnSpc>
              <a:buFont typeface="Arial"/>
              <a:buChar char="•"/>
            </a:pPr>
            <a:r>
              <a:rPr lang="en-US" sz="3591">
                <a:solidFill>
                  <a:srgbClr val="243342"/>
                </a:solidFill>
                <a:latin typeface="Karnchang"/>
                <a:ea typeface="Karnchang"/>
                <a:cs typeface="Karnchang"/>
                <a:sym typeface="Karnchang"/>
              </a:rPr>
              <a:t>DBSCAN memberika</a:t>
            </a:r>
            <a:r>
              <a:rPr lang="en-US" sz="3591">
                <a:solidFill>
                  <a:srgbClr val="243342"/>
                </a:solidFill>
                <a:latin typeface="Karnchang"/>
                <a:ea typeface="Karnchang"/>
                <a:cs typeface="Karnchang"/>
                <a:sym typeface="Karnchang"/>
              </a:rPr>
              <a:t>n fleksibilitas dalam mendeteksi bentuk klaster yang tidak biasa dan noise, tapi hasilnya lebih kompleks untuk diinterpretasi.</a:t>
            </a:r>
          </a:p>
          <a:p>
            <a:pPr algn="l" marL="775469" indent="-387735" lvl="1">
              <a:lnSpc>
                <a:spcPts val="4166"/>
              </a:lnSpc>
              <a:buFont typeface="Arial"/>
              <a:buChar char="•"/>
            </a:pPr>
            <a:r>
              <a:rPr lang="en-US" sz="3591">
                <a:solidFill>
                  <a:srgbClr val="243342"/>
                </a:solidFill>
                <a:latin typeface="Karnchang"/>
                <a:ea typeface="Karnchang"/>
                <a:cs typeface="Karnchang"/>
                <a:sym typeface="Karnchang"/>
              </a:rPr>
              <a:t>PC</a:t>
            </a:r>
            <a:r>
              <a:rPr lang="en-US" sz="3591">
                <a:solidFill>
                  <a:srgbClr val="243342"/>
                </a:solidFill>
                <a:latin typeface="Karnchang"/>
                <a:ea typeface="Karnchang"/>
                <a:cs typeface="Karnchang"/>
                <a:sym typeface="Karnchang"/>
              </a:rPr>
              <a:t>A membantu menyederhanakan data dan memberikan gambaran</a:t>
            </a:r>
            <a:r>
              <a:rPr lang="en-US" sz="3591">
                <a:solidFill>
                  <a:srgbClr val="243342"/>
                </a:solidFill>
                <a:latin typeface="Karnchang"/>
                <a:ea typeface="Karnchang"/>
                <a:cs typeface="Karnchang"/>
                <a:sym typeface="Karnchang"/>
              </a:rPr>
              <a:t> umum tentang bagaimana algoritma clustering bekerja terhadap data.</a:t>
            </a:r>
          </a:p>
          <a:p>
            <a:pPr algn="l">
              <a:lnSpc>
                <a:spcPts val="4166"/>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994582" y="2288858"/>
            <a:ext cx="14165486" cy="5709283"/>
          </a:xfrm>
          <a:custGeom>
            <a:avLst/>
            <a:gdLst/>
            <a:ahLst/>
            <a:cxnLst/>
            <a:rect r="r" b="b" t="t" l="l"/>
            <a:pathLst>
              <a:path h="5709283" w="14165486">
                <a:moveTo>
                  <a:pt x="0" y="0"/>
                </a:moveTo>
                <a:lnTo>
                  <a:pt x="14165486" y="0"/>
                </a:lnTo>
                <a:lnTo>
                  <a:pt x="14165486" y="5709284"/>
                </a:lnTo>
                <a:lnTo>
                  <a:pt x="0" y="5709284"/>
                </a:lnTo>
                <a:lnTo>
                  <a:pt x="0" y="0"/>
                </a:lnTo>
                <a:close/>
              </a:path>
            </a:pathLst>
          </a:custGeom>
          <a:blipFill>
            <a:blip r:embed="rId2"/>
            <a:stretch>
              <a:fillRect l="-33250" t="-101947" r="-37177" b="-35907"/>
            </a:stretch>
          </a:blipFill>
        </p:spPr>
      </p:sp>
      <p:sp>
        <p:nvSpPr>
          <p:cNvPr name="TextBox 26" id="26"/>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Visualisasi dengan t-SNE</a:t>
            </a: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45.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Visualisasi dengan t-SNE</a:t>
            </a:r>
          </a:p>
        </p:txBody>
      </p:sp>
      <p:sp>
        <p:nvSpPr>
          <p:cNvPr name="TextBox 26" id="26"/>
          <p:cNvSpPr txBox="true"/>
          <p:nvPr/>
        </p:nvSpPr>
        <p:spPr>
          <a:xfrm rot="0">
            <a:off x="1582656" y="1841497"/>
            <a:ext cx="14466400" cy="7764780"/>
          </a:xfrm>
          <a:prstGeom prst="rect">
            <a:avLst/>
          </a:prstGeom>
        </p:spPr>
        <p:txBody>
          <a:bodyPr anchor="t" rtlCol="false" tIns="0" lIns="0" bIns="0" rIns="0">
            <a:spAutoFit/>
          </a:bodyPr>
          <a:lstStyle/>
          <a:p>
            <a:pPr algn="l">
              <a:lnSpc>
                <a:spcPts val="3209"/>
              </a:lnSpc>
            </a:pPr>
            <a:r>
              <a:rPr lang="en-US" sz="2999">
                <a:solidFill>
                  <a:srgbClr val="243342"/>
                </a:solidFill>
                <a:latin typeface="Karnchang"/>
                <a:ea typeface="Karnchang"/>
                <a:cs typeface="Karnchang"/>
                <a:sym typeface="Karnchang"/>
              </a:rPr>
              <a:t>1. </a:t>
            </a:r>
            <a:r>
              <a:rPr lang="en-US" sz="2999">
                <a:solidFill>
                  <a:srgbClr val="243342"/>
                </a:solidFill>
                <a:latin typeface="Karnchang"/>
                <a:ea typeface="Karnchang"/>
                <a:cs typeface="Karnchang"/>
                <a:sym typeface="Karnchang"/>
              </a:rPr>
              <a:t>K-Means Clustering (t-SNE)</a:t>
            </a:r>
          </a:p>
          <a:p>
            <a:pPr algn="l" marL="647695" indent="-323848" lvl="1">
              <a:lnSpc>
                <a:spcPts val="3209"/>
              </a:lnSpc>
              <a:buFont typeface="Arial"/>
              <a:buChar char="•"/>
            </a:pPr>
            <a:r>
              <a:rPr lang="en-US" sz="2999">
                <a:solidFill>
                  <a:srgbClr val="243342"/>
                </a:solidFill>
                <a:latin typeface="Karnchang"/>
                <a:ea typeface="Karnchang"/>
                <a:cs typeface="Karnchang"/>
                <a:sym typeface="Karnchang"/>
              </a:rPr>
              <a:t>Terben</a:t>
            </a:r>
            <a:r>
              <a:rPr lang="en-US" sz="2999">
                <a:solidFill>
                  <a:srgbClr val="243342"/>
                </a:solidFill>
                <a:latin typeface="Karnchang"/>
                <a:ea typeface="Karnchang"/>
                <a:cs typeface="Karnchang"/>
                <a:sym typeface="Karnchang"/>
              </a:rPr>
              <a:t>tuk dua kelompok dominan yang relatif simetris.</a:t>
            </a:r>
          </a:p>
          <a:p>
            <a:pPr algn="l" marL="647695" indent="-323848" lvl="1">
              <a:lnSpc>
                <a:spcPts val="3209"/>
              </a:lnSpc>
              <a:buFont typeface="Arial"/>
              <a:buChar char="•"/>
            </a:pPr>
            <a:r>
              <a:rPr lang="en-US" sz="2999">
                <a:solidFill>
                  <a:srgbClr val="243342"/>
                </a:solidFill>
                <a:latin typeface="Karnchang"/>
                <a:ea typeface="Karnchang"/>
                <a:cs typeface="Karnchang"/>
                <a:sym typeface="Karnchang"/>
              </a:rPr>
              <a:t>Klaster cukup jelas terlihat dan terpisah secara spasial, walau ada sedikit tumpang tindih di batas antar cluster.</a:t>
            </a:r>
          </a:p>
          <a:p>
            <a:pPr algn="l" marL="647695" indent="-323848" lvl="1">
              <a:lnSpc>
                <a:spcPts val="3209"/>
              </a:lnSpc>
              <a:buFont typeface="Arial"/>
              <a:buChar char="•"/>
            </a:pPr>
            <a:r>
              <a:rPr lang="en-US" sz="2999">
                <a:solidFill>
                  <a:srgbClr val="243342"/>
                </a:solidFill>
                <a:latin typeface="Karnchang"/>
                <a:ea typeface="Karnchang"/>
                <a:cs typeface="Karnchang"/>
                <a:sym typeface="Karnchang"/>
              </a:rPr>
              <a:t>Warna kuning dan ungu menunjukkan label klaster hasil K-Means.</a:t>
            </a:r>
          </a:p>
          <a:p>
            <a:pPr algn="l" marL="647695" indent="-323848" lvl="1">
              <a:lnSpc>
                <a:spcPts val="3209"/>
              </a:lnSpc>
              <a:buFont typeface="Arial"/>
              <a:buChar char="•"/>
            </a:pPr>
            <a:r>
              <a:rPr lang="en-US" sz="2999">
                <a:solidFill>
                  <a:srgbClr val="243342"/>
                </a:solidFill>
                <a:latin typeface="Karnchang"/>
                <a:ea typeface="Karnchang"/>
                <a:cs typeface="Karnchang"/>
                <a:sym typeface="Karnchang"/>
              </a:rPr>
              <a:t>t-SNE menunjukkan bahwa K-Means berhasil mengelompokka</a:t>
            </a:r>
            <a:r>
              <a:rPr lang="en-US" sz="2999">
                <a:solidFill>
                  <a:srgbClr val="243342"/>
                </a:solidFill>
                <a:latin typeface="Karnchang"/>
                <a:ea typeface="Karnchang"/>
                <a:cs typeface="Karnchang"/>
                <a:sym typeface="Karnchang"/>
              </a:rPr>
              <a:t>n sebagian besar data dengan cukup baik, tetapi masih ada titik-titik yang mungkin tidak konsisten.</a:t>
            </a:r>
          </a:p>
          <a:p>
            <a:pPr algn="l">
              <a:lnSpc>
                <a:spcPts val="3209"/>
              </a:lnSpc>
            </a:pPr>
          </a:p>
          <a:p>
            <a:pPr algn="l">
              <a:lnSpc>
                <a:spcPts val="3209"/>
              </a:lnSpc>
            </a:pPr>
            <a:r>
              <a:rPr lang="en-US" sz="2999">
                <a:solidFill>
                  <a:srgbClr val="243342"/>
                </a:solidFill>
                <a:latin typeface="Karnchang"/>
                <a:ea typeface="Karnchang"/>
                <a:cs typeface="Karnchang"/>
                <a:sym typeface="Karnchang"/>
              </a:rPr>
              <a:t>2. </a:t>
            </a:r>
            <a:r>
              <a:rPr lang="en-US" sz="2999">
                <a:solidFill>
                  <a:srgbClr val="243342"/>
                </a:solidFill>
                <a:latin typeface="Karnchang"/>
                <a:ea typeface="Karnchang"/>
                <a:cs typeface="Karnchang"/>
                <a:sym typeface="Karnchang"/>
              </a:rPr>
              <a:t>DBSCAN Clustering (t-SNE)</a:t>
            </a:r>
          </a:p>
          <a:p>
            <a:pPr algn="l" marL="647695" indent="-323848" lvl="1">
              <a:lnSpc>
                <a:spcPts val="3209"/>
              </a:lnSpc>
              <a:buFont typeface="Arial"/>
              <a:buChar char="•"/>
            </a:pPr>
            <a:r>
              <a:rPr lang="en-US" sz="2999">
                <a:solidFill>
                  <a:srgbClr val="243342"/>
                </a:solidFill>
                <a:latin typeface="Karnchang"/>
                <a:ea typeface="Karnchang"/>
                <a:cs typeface="Karnchang"/>
                <a:sym typeface="Karnchang"/>
              </a:rPr>
              <a:t>DBSCAN menghasilkan klaster yang lebih kompleks, dengan banyak warna yang tersebar.</a:t>
            </a:r>
          </a:p>
          <a:p>
            <a:pPr algn="l" marL="647695" indent="-323848" lvl="1">
              <a:lnSpc>
                <a:spcPts val="3209"/>
              </a:lnSpc>
              <a:buFont typeface="Arial"/>
              <a:buChar char="•"/>
            </a:pPr>
            <a:r>
              <a:rPr lang="en-US" sz="2999">
                <a:solidFill>
                  <a:srgbClr val="243342"/>
                </a:solidFill>
                <a:latin typeface="Karnchang"/>
                <a:ea typeface="Karnchang"/>
                <a:cs typeface="Karnchang"/>
                <a:sym typeface="Karnchang"/>
              </a:rPr>
              <a:t>B</a:t>
            </a:r>
            <a:r>
              <a:rPr lang="en-US" sz="2999">
                <a:solidFill>
                  <a:srgbClr val="243342"/>
                </a:solidFill>
                <a:latin typeface="Karnchang"/>
                <a:ea typeface="Karnchang"/>
                <a:cs typeface="Karnchang"/>
                <a:sym typeface="Karnchang"/>
              </a:rPr>
              <a:t>eberapa titik diwarnai berbeda (merah/oranye) yang menunjukkan noise atau outlier, hal yang memang menjadi kekuatan DBSCAN.</a:t>
            </a:r>
          </a:p>
          <a:p>
            <a:pPr algn="l" marL="647695" indent="-323848" lvl="1">
              <a:lnSpc>
                <a:spcPts val="3209"/>
              </a:lnSpc>
              <a:buFont typeface="Arial"/>
              <a:buChar char="•"/>
            </a:pPr>
            <a:r>
              <a:rPr lang="en-US" sz="2999">
                <a:solidFill>
                  <a:srgbClr val="243342"/>
                </a:solidFill>
                <a:latin typeface="Karnchang"/>
                <a:ea typeface="Karnchang"/>
                <a:cs typeface="Karnchang"/>
                <a:sym typeface="Karnchang"/>
              </a:rPr>
              <a:t>Secara umum, hasil clustering kurang terstruktur dibanding K-Means.</a:t>
            </a:r>
          </a:p>
          <a:p>
            <a:pPr algn="l" marL="647695" indent="-323848" lvl="1">
              <a:lnSpc>
                <a:spcPts val="3209"/>
              </a:lnSpc>
              <a:buFont typeface="Arial"/>
              <a:buChar char="•"/>
            </a:pPr>
            <a:r>
              <a:rPr lang="en-US" sz="2999">
                <a:solidFill>
                  <a:srgbClr val="243342"/>
                </a:solidFill>
                <a:latin typeface="Karnchang"/>
                <a:ea typeface="Karnchang"/>
                <a:cs typeface="Karnchang"/>
                <a:sym typeface="Karnchang"/>
              </a:rPr>
              <a:t>t-SNE menunjukkan bahwa meskipun DBS</a:t>
            </a:r>
            <a:r>
              <a:rPr lang="en-US" sz="2999">
                <a:solidFill>
                  <a:srgbClr val="243342"/>
                </a:solidFill>
                <a:latin typeface="Karnchang"/>
                <a:ea typeface="Karnchang"/>
                <a:cs typeface="Karnchang"/>
                <a:sym typeface="Karnchang"/>
              </a:rPr>
              <a:t>CAN bisa menangani bentuk klaster yang tidak teratur, dalam data ini ia tidak membentuk klaster yang konsisten secara visual.</a:t>
            </a:r>
          </a:p>
          <a:p>
            <a:pPr algn="l">
              <a:lnSpc>
                <a:spcPts val="3209"/>
              </a:lnSpc>
            </a:pPr>
          </a:p>
          <a:p>
            <a:pPr algn="l">
              <a:lnSpc>
                <a:spcPts val="3209"/>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46.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Kesimpulan Visualisasi t-SNE</a:t>
            </a:r>
          </a:p>
        </p:txBody>
      </p:sp>
      <p:sp>
        <p:nvSpPr>
          <p:cNvPr name="TextBox 26" id="26"/>
          <p:cNvSpPr txBox="true"/>
          <p:nvPr/>
        </p:nvSpPr>
        <p:spPr>
          <a:xfrm rot="0">
            <a:off x="1658297" y="2129169"/>
            <a:ext cx="13806352" cy="5382430"/>
          </a:xfrm>
          <a:prstGeom prst="rect">
            <a:avLst/>
          </a:prstGeom>
        </p:spPr>
        <p:txBody>
          <a:bodyPr anchor="t" rtlCol="false" tIns="0" lIns="0" bIns="0" rIns="0">
            <a:spAutoFit/>
          </a:bodyPr>
          <a:lstStyle/>
          <a:p>
            <a:pPr algn="l">
              <a:lnSpc>
                <a:spcPts val="4591"/>
              </a:lnSpc>
            </a:pPr>
          </a:p>
          <a:p>
            <a:pPr algn="l">
              <a:lnSpc>
                <a:spcPts val="4591"/>
              </a:lnSpc>
            </a:pPr>
          </a:p>
          <a:p>
            <a:pPr algn="l" marL="786818" indent="-393409" lvl="1">
              <a:lnSpc>
                <a:spcPts val="4591"/>
              </a:lnSpc>
              <a:buFont typeface="Arial"/>
              <a:buChar char="•"/>
            </a:pPr>
            <a:r>
              <a:rPr lang="en-US" sz="3644">
                <a:solidFill>
                  <a:srgbClr val="243342"/>
                </a:solidFill>
                <a:latin typeface="Karnchang"/>
                <a:ea typeface="Karnchang"/>
                <a:cs typeface="Karnchang"/>
                <a:sym typeface="Karnchang"/>
              </a:rPr>
              <a:t>K-Means: Klaster terlihat lebih terdefinisi, lebih cocok untuk struktur data ini.</a:t>
            </a:r>
          </a:p>
          <a:p>
            <a:pPr algn="l" marL="786818" indent="-393409" lvl="1">
              <a:lnSpc>
                <a:spcPts val="4591"/>
              </a:lnSpc>
              <a:buFont typeface="Arial"/>
              <a:buChar char="•"/>
            </a:pPr>
            <a:r>
              <a:rPr lang="en-US" sz="3644">
                <a:solidFill>
                  <a:srgbClr val="243342"/>
                </a:solidFill>
                <a:latin typeface="Karnchang"/>
                <a:ea typeface="Karnchang"/>
                <a:cs typeface="Karnchang"/>
                <a:sym typeface="Karnchang"/>
              </a:rPr>
              <a:t>DBSCAN: Menghasilkan lebih banyak noise, kurang rapi, dan klaster tersebar.</a:t>
            </a:r>
          </a:p>
          <a:p>
            <a:pPr algn="l" marL="786818" indent="-393409" lvl="1">
              <a:lnSpc>
                <a:spcPts val="4591"/>
              </a:lnSpc>
              <a:buFont typeface="Arial"/>
              <a:buChar char="•"/>
            </a:pPr>
            <a:r>
              <a:rPr lang="en-US" sz="3644">
                <a:solidFill>
                  <a:srgbClr val="243342"/>
                </a:solidFill>
                <a:latin typeface="Karnchang"/>
                <a:ea typeface="Karnchang"/>
                <a:cs typeface="Karnchang"/>
                <a:sym typeface="Karnchang"/>
              </a:rPr>
              <a:t>t-SNE: Memberikan visualisasi spasial yang lebih informatif dibanding PCA.</a:t>
            </a:r>
          </a:p>
          <a:p>
            <a:pPr algn="l">
              <a:lnSpc>
                <a:spcPts val="4591"/>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387837" y="1970092"/>
            <a:ext cx="17512325" cy="2322831"/>
          </a:xfrm>
          <a:prstGeom prst="rect">
            <a:avLst/>
          </a:prstGeom>
        </p:spPr>
        <p:txBody>
          <a:bodyPr anchor="t" rtlCol="false" tIns="0" lIns="0" bIns="0" rIns="0">
            <a:spAutoFit/>
          </a:bodyPr>
          <a:lstStyle/>
          <a:p>
            <a:pPr algn="ctr">
              <a:lnSpc>
                <a:spcPts val="7360"/>
              </a:lnSpc>
            </a:pPr>
            <a:r>
              <a:rPr lang="en-US" sz="8000" b="true">
                <a:solidFill>
                  <a:srgbClr val="243342"/>
                </a:solidFill>
                <a:latin typeface="Karnchang Bold"/>
                <a:ea typeface="Karnchang Bold"/>
                <a:cs typeface="Karnchang Bold"/>
                <a:sym typeface="Karnchang Bold"/>
              </a:rPr>
              <a:t>Evaluasi dengan metrik clustering (Silhouette &amp; Rand Index)</a:t>
            </a:r>
          </a:p>
        </p:txBody>
      </p:sp>
      <p:sp>
        <p:nvSpPr>
          <p:cNvPr name="Freeform 26" id="26"/>
          <p:cNvSpPr/>
          <p:nvPr/>
        </p:nvSpPr>
        <p:spPr>
          <a:xfrm flipH="false" flipV="false" rot="0">
            <a:off x="3061356" y="4634168"/>
            <a:ext cx="12165288" cy="3035738"/>
          </a:xfrm>
          <a:custGeom>
            <a:avLst/>
            <a:gdLst/>
            <a:ahLst/>
            <a:cxnLst/>
            <a:rect r="r" b="b" t="t" l="l"/>
            <a:pathLst>
              <a:path h="3035738" w="12165288">
                <a:moveTo>
                  <a:pt x="0" y="0"/>
                </a:moveTo>
                <a:lnTo>
                  <a:pt x="12165288" y="0"/>
                </a:lnTo>
                <a:lnTo>
                  <a:pt x="12165288" y="3035738"/>
                </a:lnTo>
                <a:lnTo>
                  <a:pt x="0" y="3035738"/>
                </a:lnTo>
                <a:lnTo>
                  <a:pt x="0" y="0"/>
                </a:lnTo>
                <a:close/>
              </a:path>
            </a:pathLst>
          </a:custGeom>
          <a:blipFill>
            <a:blip r:embed="rId2"/>
            <a:stretch>
              <a:fillRect l="-80023" t="-345665" r="-110532" b="-209289"/>
            </a:stretch>
          </a:blipFill>
        </p:spPr>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48.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961624" y="952500"/>
            <a:ext cx="8364753" cy="587628"/>
          </a:xfrm>
          <a:prstGeom prst="rect">
            <a:avLst/>
          </a:prstGeom>
        </p:spPr>
        <p:txBody>
          <a:bodyPr anchor="t" rtlCol="false" tIns="0" lIns="0" bIns="0" rIns="0">
            <a:spAutoFit/>
          </a:bodyPr>
          <a:lstStyle/>
          <a:p>
            <a:pPr algn="ctr">
              <a:lnSpc>
                <a:spcPts val="3127"/>
              </a:lnSpc>
            </a:pPr>
            <a:r>
              <a:rPr lang="en-US" sz="3399" b="true">
                <a:solidFill>
                  <a:srgbClr val="243342"/>
                </a:solidFill>
                <a:latin typeface="Karnchang Bold"/>
                <a:ea typeface="Karnchang Bold"/>
                <a:cs typeface="Karnchang Bold"/>
                <a:sym typeface="Karnchang Bold"/>
              </a:rPr>
              <a:t>Interpretasi Hasil</a:t>
            </a:r>
          </a:p>
        </p:txBody>
      </p:sp>
      <p:sp>
        <p:nvSpPr>
          <p:cNvPr name="TextBox 26" id="26"/>
          <p:cNvSpPr txBox="true"/>
          <p:nvPr/>
        </p:nvSpPr>
        <p:spPr>
          <a:xfrm rot="0">
            <a:off x="1723949" y="1618180"/>
            <a:ext cx="14840102" cy="8365037"/>
          </a:xfrm>
          <a:prstGeom prst="rect">
            <a:avLst/>
          </a:prstGeom>
        </p:spPr>
        <p:txBody>
          <a:bodyPr anchor="t" rtlCol="false" tIns="0" lIns="0" bIns="0" rIns="0">
            <a:spAutoFit/>
          </a:bodyPr>
          <a:lstStyle/>
          <a:p>
            <a:pPr algn="l">
              <a:lnSpc>
                <a:spcPts val="3276"/>
              </a:lnSpc>
            </a:pPr>
            <a:r>
              <a:rPr lang="en-US" sz="3244" b="true">
                <a:solidFill>
                  <a:srgbClr val="243342"/>
                </a:solidFill>
                <a:latin typeface="Karnchang Bold"/>
                <a:ea typeface="Karnchang Bold"/>
                <a:cs typeface="Karnchang Bold"/>
                <a:sym typeface="Karnchang Bold"/>
              </a:rPr>
              <a:t>K-Means</a:t>
            </a:r>
          </a:p>
          <a:p>
            <a:pPr algn="l" marL="700460" indent="-350230" lvl="1">
              <a:lnSpc>
                <a:spcPts val="3276"/>
              </a:lnSpc>
              <a:buFont typeface="Arial"/>
              <a:buChar char="•"/>
            </a:pPr>
            <a:r>
              <a:rPr lang="en-US" sz="3244">
                <a:solidFill>
                  <a:srgbClr val="243342"/>
                </a:solidFill>
                <a:latin typeface="Karnchang"/>
                <a:ea typeface="Karnchang"/>
                <a:cs typeface="Karnchang"/>
                <a:sym typeface="Karnchang"/>
              </a:rPr>
              <a:t>Silhouette Score = 0.1687</a:t>
            </a:r>
          </a:p>
          <a:p>
            <a:pPr algn="l" marL="1400920" indent="-466973" lvl="2">
              <a:lnSpc>
                <a:spcPts val="3276"/>
              </a:lnSpc>
              <a:buFont typeface="Arial"/>
              <a:buChar char="⚬"/>
            </a:pPr>
            <a:r>
              <a:rPr lang="en-US" sz="3244">
                <a:solidFill>
                  <a:srgbClr val="243342"/>
                </a:solidFill>
                <a:latin typeface="Karnchang"/>
                <a:ea typeface="Karnchang"/>
                <a:cs typeface="Karnchang"/>
                <a:sym typeface="Karnchang"/>
              </a:rPr>
              <a:t>Angka ini menunjukkan struktur cluster yang lemah. Artinya data tidak terkelompok sangat jelas, tapi masih lebih baik daripada DBSCAN.</a:t>
            </a:r>
          </a:p>
          <a:p>
            <a:pPr algn="l" marL="700460" indent="-350230" lvl="1">
              <a:lnSpc>
                <a:spcPts val="3276"/>
              </a:lnSpc>
              <a:buFont typeface="Arial"/>
              <a:buChar char="•"/>
            </a:pPr>
            <a:r>
              <a:rPr lang="en-US" sz="3244">
                <a:solidFill>
                  <a:srgbClr val="243342"/>
                </a:solidFill>
                <a:latin typeface="Karnchang"/>
                <a:ea typeface="Karnchang"/>
                <a:cs typeface="Karnchang"/>
                <a:sym typeface="Karnchang"/>
              </a:rPr>
              <a:t>Adjusted Rand Index = 0.376</a:t>
            </a:r>
          </a:p>
          <a:p>
            <a:pPr algn="l" marL="1400920" indent="-466973" lvl="2">
              <a:lnSpc>
                <a:spcPts val="3276"/>
              </a:lnSpc>
              <a:buFont typeface="Arial"/>
              <a:buChar char="⚬"/>
            </a:pPr>
            <a:r>
              <a:rPr lang="en-US" sz="3244">
                <a:solidFill>
                  <a:srgbClr val="243342"/>
                </a:solidFill>
                <a:latin typeface="Karnchang"/>
                <a:ea typeface="Karnchang"/>
                <a:cs typeface="Karnchang"/>
                <a:sym typeface="Karnchang"/>
              </a:rPr>
              <a:t>Ini adalah korelasi antara hasil clustering dengan label asli. Nilai ini cukup lumayan untuk clustering tanpa supervisi, menunjukkan bahwa sebagian besar label berhasil dipetakan ke cluster yang sesuai.</a:t>
            </a:r>
          </a:p>
          <a:p>
            <a:pPr algn="l">
              <a:lnSpc>
                <a:spcPts val="3276"/>
              </a:lnSpc>
            </a:pPr>
          </a:p>
          <a:p>
            <a:pPr algn="l">
              <a:lnSpc>
                <a:spcPts val="3276"/>
              </a:lnSpc>
            </a:pPr>
            <a:r>
              <a:rPr lang="en-US" sz="3244" b="true">
                <a:solidFill>
                  <a:srgbClr val="243342"/>
                </a:solidFill>
                <a:latin typeface="Karnchang Bold"/>
                <a:ea typeface="Karnchang Bold"/>
                <a:cs typeface="Karnchang Bold"/>
                <a:sym typeface="Karnchang Bold"/>
              </a:rPr>
              <a:t>DBSCAN</a:t>
            </a:r>
          </a:p>
          <a:p>
            <a:pPr algn="l" marL="700460" indent="-350230" lvl="1">
              <a:lnSpc>
                <a:spcPts val="3276"/>
              </a:lnSpc>
              <a:buFont typeface="Arial"/>
              <a:buChar char="•"/>
            </a:pPr>
            <a:r>
              <a:rPr lang="en-US" sz="3244">
                <a:solidFill>
                  <a:srgbClr val="243342"/>
                </a:solidFill>
                <a:latin typeface="Karnchang"/>
                <a:ea typeface="Karnchang"/>
                <a:cs typeface="Karnchang"/>
                <a:sym typeface="Karnchang"/>
              </a:rPr>
              <a:t>Silhouette Score = -0.211</a:t>
            </a:r>
          </a:p>
          <a:p>
            <a:pPr algn="l" marL="1400920" indent="-466973" lvl="2">
              <a:lnSpc>
                <a:spcPts val="3276"/>
              </a:lnSpc>
              <a:buFont typeface="Arial"/>
              <a:buChar char="⚬"/>
            </a:pPr>
            <a:r>
              <a:rPr lang="en-US" sz="3244">
                <a:solidFill>
                  <a:srgbClr val="243342"/>
                </a:solidFill>
                <a:latin typeface="Karnchang"/>
                <a:ea typeface="Karnchang"/>
                <a:cs typeface="Karnchang"/>
                <a:sym typeface="Karnchang"/>
              </a:rPr>
              <a:t>Nilai negatif menunjukkan bahwa banyak titik lebih dekat ke cluster lain dibanding ke cluster-nya sendiri. Ini menandakan struktur cluster yang buruk atau banyak outlier/noise.</a:t>
            </a:r>
          </a:p>
          <a:p>
            <a:pPr algn="l" marL="700460" indent="-350230" lvl="1">
              <a:lnSpc>
                <a:spcPts val="3276"/>
              </a:lnSpc>
              <a:buFont typeface="Arial"/>
              <a:buChar char="•"/>
            </a:pPr>
            <a:r>
              <a:rPr lang="en-US" sz="3244">
                <a:solidFill>
                  <a:srgbClr val="243342"/>
                </a:solidFill>
                <a:latin typeface="Karnchang"/>
                <a:ea typeface="Karnchang"/>
                <a:cs typeface="Karnchang"/>
                <a:sym typeface="Karnchang"/>
              </a:rPr>
              <a:t>Adjusted Rand Index = 0.0068</a:t>
            </a:r>
          </a:p>
          <a:p>
            <a:pPr algn="l" marL="1400920" indent="-466973" lvl="2">
              <a:lnSpc>
                <a:spcPts val="3276"/>
              </a:lnSpc>
              <a:buFont typeface="Arial"/>
              <a:buChar char="⚬"/>
            </a:pPr>
            <a:r>
              <a:rPr lang="en-US" sz="3244">
                <a:solidFill>
                  <a:srgbClr val="243342"/>
                </a:solidFill>
                <a:latin typeface="Karnchang"/>
                <a:ea typeface="Karnchang"/>
                <a:cs typeface="Karnchang"/>
                <a:sym typeface="Karnchang"/>
              </a:rPr>
              <a:t>Sangat rendah. Ini berarti hasil clustering DBSCAN hampir tidak berkorelasi sama sekali dengan label asli. Hal ini bisa disebabkan oleh:</a:t>
            </a:r>
          </a:p>
          <a:p>
            <a:pPr algn="l" marL="2101380" indent="-525345" lvl="3">
              <a:lnSpc>
                <a:spcPts val="3276"/>
              </a:lnSpc>
              <a:buFont typeface="Arial"/>
              <a:buChar char="￭"/>
            </a:pPr>
            <a:r>
              <a:rPr lang="en-US" sz="3244">
                <a:solidFill>
                  <a:srgbClr val="243342"/>
                </a:solidFill>
                <a:latin typeface="Karnchang"/>
                <a:ea typeface="Karnchang"/>
                <a:cs typeface="Karnchang"/>
                <a:sym typeface="Karnchang"/>
              </a:rPr>
              <a:t>Parameter eps dan min_samples yang tidak optimal.</a:t>
            </a:r>
          </a:p>
          <a:p>
            <a:pPr algn="l" marL="2101380" indent="-525345" lvl="3">
              <a:lnSpc>
                <a:spcPts val="3276"/>
              </a:lnSpc>
              <a:buFont typeface="Arial"/>
              <a:buChar char="￭"/>
            </a:pPr>
            <a:r>
              <a:rPr lang="en-US" sz="3244">
                <a:solidFill>
                  <a:srgbClr val="243342"/>
                </a:solidFill>
                <a:latin typeface="Karnchang"/>
                <a:ea typeface="Karnchang"/>
                <a:cs typeface="Karnchang"/>
                <a:sym typeface="Karnchang"/>
              </a:rPr>
              <a:t>DBSCAN sangat sensitif terhadap parameter dan skala data.</a:t>
            </a:r>
          </a:p>
          <a:p>
            <a:pPr algn="l">
              <a:lnSpc>
                <a:spcPts val="3276"/>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49.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387837" y="712693"/>
            <a:ext cx="17512325" cy="2035175"/>
          </a:xfrm>
          <a:prstGeom prst="rect">
            <a:avLst/>
          </a:prstGeom>
        </p:spPr>
        <p:txBody>
          <a:bodyPr anchor="t" rtlCol="false" tIns="0" lIns="0" bIns="0" rIns="0">
            <a:spAutoFit/>
          </a:bodyPr>
          <a:lstStyle/>
          <a:p>
            <a:pPr algn="ctr">
              <a:lnSpc>
                <a:spcPts val="4600"/>
              </a:lnSpc>
            </a:pPr>
            <a:r>
              <a:rPr lang="en-US" sz="5000" b="true">
                <a:solidFill>
                  <a:srgbClr val="243342"/>
                </a:solidFill>
                <a:latin typeface="Karnchang Bold"/>
                <a:ea typeface="Karnchang Bold"/>
                <a:cs typeface="Karnchang Bold"/>
                <a:sym typeface="Karnchang Bold"/>
              </a:rPr>
              <a:t>Kesimpulan Perbandingan Sementara</a:t>
            </a:r>
          </a:p>
          <a:p>
            <a:pPr algn="ctr">
              <a:lnSpc>
                <a:spcPts val="4600"/>
              </a:lnSpc>
            </a:pPr>
            <a:r>
              <a:rPr lang="en-US" sz="5000" b="true">
                <a:solidFill>
                  <a:srgbClr val="243342"/>
                </a:solidFill>
                <a:latin typeface="Karnchang Bold"/>
                <a:ea typeface="Karnchang Bold"/>
                <a:cs typeface="Karnchang Bold"/>
                <a:sym typeface="Karnchang Bold"/>
              </a:rPr>
              <a:t>Pada Unsupervised Learning</a:t>
            </a:r>
          </a:p>
          <a:p>
            <a:pPr algn="ctr">
              <a:lnSpc>
                <a:spcPts val="4600"/>
              </a:lnSpc>
            </a:pPr>
          </a:p>
        </p:txBody>
      </p:sp>
      <p:sp>
        <p:nvSpPr>
          <p:cNvPr name="TextBox 26" id="26"/>
          <p:cNvSpPr txBox="true"/>
          <p:nvPr/>
        </p:nvSpPr>
        <p:spPr>
          <a:xfrm rot="0">
            <a:off x="1380949" y="2170630"/>
            <a:ext cx="15193089" cy="7747761"/>
          </a:xfrm>
          <a:prstGeom prst="rect">
            <a:avLst/>
          </a:prstGeom>
        </p:spPr>
        <p:txBody>
          <a:bodyPr anchor="t" rtlCol="false" tIns="0" lIns="0" bIns="0" rIns="0">
            <a:spAutoFit/>
          </a:bodyPr>
          <a:lstStyle/>
          <a:p>
            <a:pPr algn="l">
              <a:lnSpc>
                <a:spcPts val="3157"/>
              </a:lnSpc>
            </a:pPr>
            <a:r>
              <a:rPr lang="en-US" sz="2844" b="true">
                <a:solidFill>
                  <a:srgbClr val="243342"/>
                </a:solidFill>
                <a:latin typeface="Karnchang Bold"/>
                <a:ea typeface="Karnchang Bold"/>
                <a:cs typeface="Karnchang Bold"/>
                <a:sym typeface="Karnchang Bold"/>
              </a:rPr>
              <a:t>K-Means:</a:t>
            </a:r>
          </a:p>
          <a:p>
            <a:pPr algn="l" marL="614102" indent="-307051" lvl="1">
              <a:lnSpc>
                <a:spcPts val="3157"/>
              </a:lnSpc>
              <a:buFont typeface="Arial"/>
              <a:buChar char="•"/>
            </a:pPr>
            <a:r>
              <a:rPr lang="en-US" sz="2844">
                <a:solidFill>
                  <a:srgbClr val="243342"/>
                </a:solidFill>
                <a:latin typeface="Karnchang"/>
                <a:ea typeface="Karnchang"/>
                <a:cs typeface="Karnchang"/>
                <a:sym typeface="Karnchang"/>
              </a:rPr>
              <a:t>Parameter utama yang berpengaruh: n_clusters</a:t>
            </a:r>
          </a:p>
          <a:p>
            <a:pPr algn="l" marL="614102" indent="-307051" lvl="1">
              <a:lnSpc>
                <a:spcPts val="3157"/>
              </a:lnSpc>
              <a:buFont typeface="Arial"/>
              <a:buChar char="•"/>
            </a:pPr>
            <a:r>
              <a:rPr lang="en-US" sz="2844">
                <a:solidFill>
                  <a:srgbClr val="243342"/>
                </a:solidFill>
                <a:latin typeface="Karnchang"/>
                <a:ea typeface="Karnchang"/>
                <a:cs typeface="Karnchang"/>
                <a:sym typeface="Karnchang"/>
              </a:rPr>
              <a:t>Performa pada data yang tidak berbentuk bulat &amp; bergelombang: Berhasil baik</a:t>
            </a:r>
          </a:p>
          <a:p>
            <a:pPr algn="l" marL="614102" indent="-307051" lvl="1">
              <a:lnSpc>
                <a:spcPts val="3157"/>
              </a:lnSpc>
              <a:buFont typeface="Arial"/>
              <a:buChar char="•"/>
            </a:pPr>
            <a:r>
              <a:rPr lang="en-US" sz="2844">
                <a:solidFill>
                  <a:srgbClr val="243342"/>
                </a:solidFill>
                <a:latin typeface="Karnchang"/>
                <a:ea typeface="Karnchang"/>
                <a:cs typeface="Karnchang"/>
                <a:sym typeface="Karnchang"/>
              </a:rPr>
              <a:t>Performa pada data dengan noise: Berhasil baik (ARI &amp; silhouette)</a:t>
            </a:r>
          </a:p>
          <a:p>
            <a:pPr algn="l" marL="614102" indent="-307051" lvl="1">
              <a:lnSpc>
                <a:spcPts val="3157"/>
              </a:lnSpc>
              <a:buFont typeface="Arial"/>
              <a:buChar char="•"/>
            </a:pPr>
            <a:r>
              <a:rPr lang="en-US" sz="2844">
                <a:solidFill>
                  <a:srgbClr val="243342"/>
                </a:solidFill>
                <a:latin typeface="Karnchang"/>
                <a:ea typeface="Karnchang"/>
                <a:cs typeface="Karnchang"/>
                <a:sym typeface="Karnchang"/>
              </a:rPr>
              <a:t>Jumlah cluster: Ditentukan secara manual</a:t>
            </a:r>
          </a:p>
          <a:p>
            <a:pPr algn="l">
              <a:lnSpc>
                <a:spcPts val="3157"/>
              </a:lnSpc>
            </a:pPr>
          </a:p>
          <a:p>
            <a:pPr algn="l">
              <a:lnSpc>
                <a:spcPts val="3157"/>
              </a:lnSpc>
            </a:pPr>
            <a:r>
              <a:rPr lang="en-US" sz="2844" b="true">
                <a:solidFill>
                  <a:srgbClr val="243342"/>
                </a:solidFill>
                <a:latin typeface="Karnchang Bold"/>
                <a:ea typeface="Karnchang Bold"/>
                <a:cs typeface="Karnchang Bold"/>
                <a:sym typeface="Karnchang Bold"/>
              </a:rPr>
              <a:t>DBSCAN:</a:t>
            </a:r>
          </a:p>
          <a:p>
            <a:pPr algn="l" marL="614102" indent="-307051" lvl="1">
              <a:lnSpc>
                <a:spcPts val="3157"/>
              </a:lnSpc>
              <a:buFont typeface="Arial"/>
              <a:buChar char="•"/>
            </a:pPr>
            <a:r>
              <a:rPr lang="en-US" sz="2844">
                <a:solidFill>
                  <a:srgbClr val="243342"/>
                </a:solidFill>
                <a:latin typeface="Karnchang"/>
                <a:ea typeface="Karnchang"/>
                <a:cs typeface="Karnchang"/>
                <a:sym typeface="Karnchang"/>
              </a:rPr>
              <a:t>Parameter utama yang berpengaruh: eps, min_samples</a:t>
            </a:r>
          </a:p>
          <a:p>
            <a:pPr algn="l" marL="614102" indent="-307051" lvl="1">
              <a:lnSpc>
                <a:spcPts val="3157"/>
              </a:lnSpc>
              <a:buFont typeface="Arial"/>
              <a:buChar char="•"/>
            </a:pPr>
            <a:r>
              <a:rPr lang="en-US" sz="2844">
                <a:solidFill>
                  <a:srgbClr val="243342"/>
                </a:solidFill>
                <a:latin typeface="Karnchang"/>
                <a:ea typeface="Karnchang"/>
                <a:cs typeface="Karnchang"/>
                <a:sym typeface="Karnchang"/>
              </a:rPr>
              <a:t>Performa pada data yang tidak berbentuk bulat &amp; bergelombang: Tidak beraturan, ada noise</a:t>
            </a:r>
          </a:p>
          <a:p>
            <a:pPr algn="l" marL="614102" indent="-307051" lvl="1">
              <a:lnSpc>
                <a:spcPts val="3157"/>
              </a:lnSpc>
              <a:buFont typeface="Arial"/>
              <a:buChar char="•"/>
            </a:pPr>
            <a:r>
              <a:rPr lang="en-US" sz="2844">
                <a:solidFill>
                  <a:srgbClr val="243342"/>
                </a:solidFill>
                <a:latin typeface="Karnchang"/>
                <a:ea typeface="Karnchang"/>
                <a:cs typeface="Karnchang"/>
                <a:sym typeface="Karnchang"/>
              </a:rPr>
              <a:t>Performa pada data dengan noise: Kurang baik, perlu tuning eps dan min_samples</a:t>
            </a:r>
          </a:p>
          <a:p>
            <a:pPr algn="l" marL="614102" indent="-307051" lvl="1">
              <a:lnSpc>
                <a:spcPts val="3157"/>
              </a:lnSpc>
              <a:buFont typeface="Arial"/>
              <a:buChar char="•"/>
            </a:pPr>
            <a:r>
              <a:rPr lang="en-US" sz="2844">
                <a:solidFill>
                  <a:srgbClr val="243342"/>
                </a:solidFill>
                <a:latin typeface="Karnchang"/>
                <a:ea typeface="Karnchang"/>
                <a:cs typeface="Karnchang"/>
                <a:sym typeface="Karnchang"/>
              </a:rPr>
              <a:t>Jumlah cluster: Dihitung secara otomatis (hasil: 13)</a:t>
            </a:r>
          </a:p>
          <a:p>
            <a:pPr algn="l">
              <a:lnSpc>
                <a:spcPts val="3157"/>
              </a:lnSpc>
            </a:pPr>
          </a:p>
          <a:p>
            <a:pPr algn="l">
              <a:lnSpc>
                <a:spcPts val="3157"/>
              </a:lnSpc>
            </a:pPr>
            <a:r>
              <a:rPr lang="en-US" sz="2844" b="true">
                <a:solidFill>
                  <a:srgbClr val="243342"/>
                </a:solidFill>
                <a:latin typeface="Karnchang Bold"/>
                <a:ea typeface="Karnchang Bold"/>
                <a:cs typeface="Karnchang Bold"/>
                <a:sym typeface="Karnchang Bold"/>
              </a:rPr>
              <a:t>Tambahan:</a:t>
            </a:r>
          </a:p>
          <a:p>
            <a:pPr algn="l" marL="614102" indent="-307051" lvl="1">
              <a:lnSpc>
                <a:spcPts val="3157"/>
              </a:lnSpc>
              <a:buFont typeface="Arial"/>
              <a:buChar char="•"/>
            </a:pPr>
            <a:r>
              <a:rPr lang="en-US" sz="2844">
                <a:solidFill>
                  <a:srgbClr val="243342"/>
                </a:solidFill>
                <a:latin typeface="Karnchang"/>
                <a:ea typeface="Karnchang"/>
                <a:cs typeface="Karnchang"/>
                <a:sym typeface="Karnchang"/>
              </a:rPr>
              <a:t>DBSCAN sangat sensitif terhadap parameter dan skala data.</a:t>
            </a:r>
          </a:p>
          <a:p>
            <a:pPr algn="l" marL="614102" indent="-307051" lvl="1">
              <a:lnSpc>
                <a:spcPts val="3157"/>
              </a:lnSpc>
              <a:buFont typeface="Arial"/>
              <a:buChar char="•"/>
            </a:pPr>
            <a:r>
              <a:rPr lang="en-US" sz="2844">
                <a:solidFill>
                  <a:srgbClr val="243342"/>
                </a:solidFill>
                <a:latin typeface="Karnchang"/>
                <a:ea typeface="Karnchang"/>
                <a:cs typeface="Karnchang"/>
                <a:sym typeface="Karnchang"/>
              </a:rPr>
              <a:t>Pada dataset 'heart' ini, K-Means lebih efektif dibandingkan DBSCAN.</a:t>
            </a:r>
          </a:p>
          <a:p>
            <a:pPr algn="l" marL="614102" indent="-307051" lvl="1">
              <a:lnSpc>
                <a:spcPts val="3157"/>
              </a:lnSpc>
              <a:buFont typeface="Arial"/>
              <a:buChar char="•"/>
            </a:pPr>
            <a:r>
              <a:rPr lang="en-US" sz="2844">
                <a:solidFill>
                  <a:srgbClr val="243342"/>
                </a:solidFill>
                <a:latin typeface="Karnchang"/>
                <a:ea typeface="Karnchang"/>
                <a:cs typeface="Karnchang"/>
                <a:sym typeface="Karnchang"/>
              </a:rPr>
              <a:t>Jika ingin tetap menggunakan DBSCAN, perlu dilakukan:</a:t>
            </a:r>
          </a:p>
          <a:p>
            <a:pPr algn="l" marL="1228204" indent="-409401" lvl="2">
              <a:lnSpc>
                <a:spcPts val="3157"/>
              </a:lnSpc>
              <a:buFont typeface="Arial"/>
              <a:buChar char="⚬"/>
            </a:pPr>
            <a:r>
              <a:rPr lang="en-US" sz="2844">
                <a:solidFill>
                  <a:srgbClr val="243342"/>
                </a:solidFill>
                <a:latin typeface="Karnchang"/>
                <a:ea typeface="Karnchang"/>
                <a:cs typeface="Karnchang"/>
                <a:sym typeface="Karnchang"/>
              </a:rPr>
              <a:t>Tuning parameter eps dan min_samples menggunakan Grid Search atau evaluasi visual.</a:t>
            </a:r>
          </a:p>
          <a:p>
            <a:pPr algn="l" marL="1228204" indent="-409401" lvl="2">
              <a:lnSpc>
                <a:spcPts val="3157"/>
              </a:lnSpc>
              <a:buFont typeface="Arial"/>
              <a:buChar char="⚬"/>
            </a:pPr>
            <a:r>
              <a:rPr lang="en-US" sz="2844">
                <a:solidFill>
                  <a:srgbClr val="243342"/>
                </a:solidFill>
                <a:latin typeface="Karnchang"/>
                <a:ea typeface="Karnchang"/>
                <a:cs typeface="Karnchang"/>
                <a:sym typeface="Karnchang"/>
              </a:rPr>
              <a:t>Coba juga reduksi dimensi (PCA atau t-SNE) untuk membantu clustering DBSCAN.</a:t>
            </a:r>
          </a:p>
          <a:p>
            <a:pPr algn="l">
              <a:lnSpc>
                <a:spcPts val="3157"/>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3131"/>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6180829" y="5621088"/>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1392917" y="847725"/>
            <a:ext cx="15502166" cy="8684895"/>
          </a:xfrm>
          <a:prstGeom prst="rect">
            <a:avLst/>
          </a:prstGeom>
        </p:spPr>
        <p:txBody>
          <a:bodyPr anchor="t" rtlCol="false" tIns="0" lIns="0" bIns="0" rIns="0">
            <a:spAutoFit/>
          </a:bodyPr>
          <a:lstStyle/>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age</a:t>
            </a:r>
            <a:r>
              <a:rPr lang="en-US" sz="2700">
                <a:solidFill>
                  <a:srgbClr val="000000"/>
                </a:solidFill>
                <a:latin typeface="Karnchang"/>
                <a:ea typeface="Karnchang"/>
                <a:cs typeface="Karnchang"/>
                <a:sym typeface="Karnchang"/>
              </a:rPr>
              <a:t> Usia pasien dalam tahun.</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sex</a:t>
            </a:r>
            <a:r>
              <a:rPr lang="en-US" sz="2700">
                <a:solidFill>
                  <a:srgbClr val="000000"/>
                </a:solidFill>
                <a:latin typeface="Karnchang"/>
                <a:ea typeface="Karnchang"/>
                <a:cs typeface="Karnchang"/>
                <a:sym typeface="Karnchang"/>
              </a:rPr>
              <a:t> Jenis kelamin pasien. (0 = perempuan, 1 = laki-laki)</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cp</a:t>
            </a:r>
            <a:r>
              <a:rPr lang="en-US" sz="2700">
                <a:solidFill>
                  <a:srgbClr val="000000"/>
                </a:solidFill>
                <a:latin typeface="Karnchang"/>
                <a:ea typeface="Karnchang"/>
                <a:cs typeface="Karnchang"/>
                <a:sym typeface="Karnchang"/>
              </a:rPr>
              <a:t> Jenis nyeri dada (chest pain type). 0 = typical angina, 1 = atypical angina, 2 = non-anginal pain, 3 = asymptomatic.</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trestbps </a:t>
            </a:r>
            <a:r>
              <a:rPr lang="en-US" sz="2700">
                <a:solidFill>
                  <a:srgbClr val="000000"/>
                </a:solidFill>
                <a:latin typeface="Karnchang"/>
                <a:ea typeface="Karnchang"/>
                <a:cs typeface="Karnchang"/>
                <a:sym typeface="Karnchang"/>
              </a:rPr>
              <a:t>Tekanan darah saat istirahat (dalam mm Hg).</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chol </a:t>
            </a:r>
            <a:r>
              <a:rPr lang="en-US" sz="2700">
                <a:solidFill>
                  <a:srgbClr val="000000"/>
                </a:solidFill>
                <a:latin typeface="Karnchang"/>
                <a:ea typeface="Karnchang"/>
                <a:cs typeface="Karnchang"/>
                <a:sym typeface="Karnchang"/>
              </a:rPr>
              <a:t>Kadar kolesterol serum dalam darah (mg/dl).</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fb</a:t>
            </a:r>
            <a:r>
              <a:rPr lang="en-US" b="true" sz="2700">
                <a:solidFill>
                  <a:srgbClr val="000000"/>
                </a:solidFill>
                <a:latin typeface="Karnchang Bold"/>
                <a:ea typeface="Karnchang Bold"/>
                <a:cs typeface="Karnchang Bold"/>
                <a:sym typeface="Karnchang Bold"/>
              </a:rPr>
              <a:t>s</a:t>
            </a:r>
            <a:r>
              <a:rPr lang="en-US" sz="2700">
                <a:solidFill>
                  <a:srgbClr val="000000"/>
                </a:solidFill>
                <a:latin typeface="Karnchang"/>
                <a:ea typeface="Karnchang"/>
                <a:cs typeface="Karnchang"/>
                <a:sym typeface="Karnchang"/>
              </a:rPr>
              <a:t> Kadar gula darah puasa lebih dari 120 mg/dl. (1 = ya, 0 = tidak)</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restecg </a:t>
            </a:r>
            <a:r>
              <a:rPr lang="en-US" sz="2700">
                <a:solidFill>
                  <a:srgbClr val="000000"/>
                </a:solidFill>
                <a:latin typeface="Karnchang"/>
                <a:ea typeface="Karnchang"/>
                <a:cs typeface="Karnchang"/>
                <a:sym typeface="Karnchang"/>
              </a:rPr>
              <a:t>Hasil elektrokardiogram saat istirahat. 0 = normal, 1 = ST-T wave abnormality, 2 = left ventricular hypertrophy.</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thalach</a:t>
            </a:r>
            <a:r>
              <a:rPr lang="en-US" sz="2700">
                <a:solidFill>
                  <a:srgbClr val="000000"/>
                </a:solidFill>
                <a:latin typeface="Karnchang"/>
                <a:ea typeface="Karnchang"/>
                <a:cs typeface="Karnchang"/>
                <a:sym typeface="Karnchang"/>
              </a:rPr>
              <a:t> Det</a:t>
            </a:r>
            <a:r>
              <a:rPr lang="en-US" sz="2700">
                <a:solidFill>
                  <a:srgbClr val="000000"/>
                </a:solidFill>
                <a:latin typeface="Karnchang"/>
                <a:ea typeface="Karnchang"/>
                <a:cs typeface="Karnchang"/>
                <a:sym typeface="Karnchang"/>
              </a:rPr>
              <a:t>ak j</a:t>
            </a:r>
            <a:r>
              <a:rPr lang="en-US" sz="2700">
                <a:solidFill>
                  <a:srgbClr val="000000"/>
                </a:solidFill>
                <a:latin typeface="Karnchang"/>
                <a:ea typeface="Karnchang"/>
                <a:cs typeface="Karnchang"/>
                <a:sym typeface="Karnchang"/>
              </a:rPr>
              <a:t>antung maksimum yang dicapai selama uji latihan.</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exang</a:t>
            </a:r>
            <a:r>
              <a:rPr lang="en-US" sz="2700">
                <a:solidFill>
                  <a:srgbClr val="000000"/>
                </a:solidFill>
                <a:latin typeface="Karnchang"/>
                <a:ea typeface="Karnchang"/>
                <a:cs typeface="Karnchang"/>
                <a:sym typeface="Karnchang"/>
              </a:rPr>
              <a:t> Apakah ada angina (nyeri dada) yang diinduks</a:t>
            </a:r>
            <a:r>
              <a:rPr lang="en-US" sz="2700">
                <a:solidFill>
                  <a:srgbClr val="000000"/>
                </a:solidFill>
                <a:latin typeface="Karnchang"/>
                <a:ea typeface="Karnchang"/>
                <a:cs typeface="Karnchang"/>
                <a:sym typeface="Karnchang"/>
              </a:rPr>
              <a:t>i</a:t>
            </a:r>
            <a:r>
              <a:rPr lang="en-US" sz="2700">
                <a:solidFill>
                  <a:srgbClr val="000000"/>
                </a:solidFill>
                <a:latin typeface="Karnchang"/>
                <a:ea typeface="Karnchang"/>
                <a:cs typeface="Karnchang"/>
                <a:sym typeface="Karnchang"/>
              </a:rPr>
              <a:t> oleh olahraga. (1 = ya, 0 = tidak)</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oldpeak</a:t>
            </a:r>
            <a:r>
              <a:rPr lang="en-US" sz="2700">
                <a:solidFill>
                  <a:srgbClr val="000000"/>
                </a:solidFill>
                <a:latin typeface="Karnchang"/>
                <a:ea typeface="Karnchang"/>
                <a:cs typeface="Karnchang"/>
                <a:sym typeface="Karnchang"/>
              </a:rPr>
              <a:t> Penurunan segmen ST akibat aktivitas fisik dibandingkan saat istirahat (indikasi iskemia).</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slope</a:t>
            </a:r>
            <a:r>
              <a:rPr lang="en-US" sz="2700">
                <a:solidFill>
                  <a:srgbClr val="000000"/>
                </a:solidFill>
                <a:latin typeface="Karnchang"/>
                <a:ea typeface="Karnchang"/>
                <a:cs typeface="Karnchang"/>
                <a:sym typeface="Karnchang"/>
              </a:rPr>
              <a:t> Kemiringan segmen ST saat puncak latih</a:t>
            </a:r>
            <a:r>
              <a:rPr lang="en-US" sz="2700">
                <a:solidFill>
                  <a:srgbClr val="000000"/>
                </a:solidFill>
                <a:latin typeface="Karnchang"/>
                <a:ea typeface="Karnchang"/>
                <a:cs typeface="Karnchang"/>
                <a:sym typeface="Karnchang"/>
              </a:rPr>
              <a:t>an. 0 = upsloping, 1 = flat, 2 = downsloping.</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ca </a:t>
            </a:r>
            <a:r>
              <a:rPr lang="en-US" sz="2700">
                <a:solidFill>
                  <a:srgbClr val="000000"/>
                </a:solidFill>
                <a:latin typeface="Karnchang"/>
                <a:ea typeface="Karnchang"/>
                <a:cs typeface="Karnchang"/>
                <a:sym typeface="Karnchang"/>
              </a:rPr>
              <a:t>Jumlah pembuluh darah besar (0–3) yang terlihat melalui fluoroskopi.</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thal </a:t>
            </a:r>
            <a:r>
              <a:rPr lang="en-US" sz="2700">
                <a:solidFill>
                  <a:srgbClr val="000000"/>
                </a:solidFill>
                <a:latin typeface="Karnchang"/>
                <a:ea typeface="Karnchang"/>
                <a:cs typeface="Karnchang"/>
                <a:sym typeface="Karnchang"/>
              </a:rPr>
              <a:t>Jenis kelainan thalassemia. 1 = normal, 2 = fixed defect, 3 = reversible defect.</a:t>
            </a:r>
          </a:p>
          <a:p>
            <a:pPr algn="just" marL="582930" indent="-291465" lvl="1">
              <a:lnSpc>
                <a:spcPts val="3779"/>
              </a:lnSpc>
              <a:buFont typeface="Arial"/>
              <a:buChar char="•"/>
            </a:pPr>
            <a:r>
              <a:rPr lang="en-US" b="true" sz="2700">
                <a:solidFill>
                  <a:srgbClr val="000000"/>
                </a:solidFill>
                <a:latin typeface="Karnchang Bold"/>
                <a:ea typeface="Karnchang Bold"/>
                <a:cs typeface="Karnchang Bold"/>
                <a:sym typeface="Karnchang Bold"/>
              </a:rPr>
              <a:t>target </a:t>
            </a:r>
            <a:r>
              <a:rPr lang="en-US" sz="2700">
                <a:solidFill>
                  <a:srgbClr val="000000"/>
                </a:solidFill>
                <a:latin typeface="Karnchang"/>
                <a:ea typeface="Karnchang"/>
                <a:cs typeface="Karnchang"/>
                <a:sym typeface="Karnchang"/>
              </a:rPr>
              <a:t>Diagnosis akhir apakah pasien memiliki penyakit jantung atau tidak. 0 = tidak ada penyakit jantung, 1 = memiliki penyakit jantung.</a:t>
            </a:r>
          </a:p>
          <a:p>
            <a:pPr algn="just">
              <a:lnSpc>
                <a:spcPts val="3779"/>
              </a:lnSpc>
            </a:pPr>
          </a:p>
        </p:txBody>
      </p:sp>
      <p:grpSp>
        <p:nvGrpSpPr>
          <p:cNvPr name="Group 26" id="26"/>
          <p:cNvGrpSpPr/>
          <p:nvPr/>
        </p:nvGrpSpPr>
        <p:grpSpPr>
          <a:xfrm rot="0">
            <a:off x="17672815" y="176494"/>
            <a:ext cx="438691" cy="43869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50.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559493" y="3878898"/>
            <a:ext cx="13169015" cy="2252979"/>
          </a:xfrm>
          <a:prstGeom prst="rect">
            <a:avLst/>
          </a:prstGeom>
        </p:spPr>
        <p:txBody>
          <a:bodyPr anchor="t" rtlCol="false" tIns="0" lIns="0" bIns="0" rIns="0">
            <a:spAutoFit/>
          </a:bodyPr>
          <a:lstStyle/>
          <a:p>
            <a:pPr algn="ctr">
              <a:lnSpc>
                <a:spcPts val="11959"/>
              </a:lnSpc>
            </a:pPr>
            <a:r>
              <a:rPr lang="en-US" b="true" sz="12999">
                <a:solidFill>
                  <a:srgbClr val="000000"/>
                </a:solidFill>
                <a:latin typeface="Karnchang Bold"/>
                <a:ea typeface="Karnchang Bold"/>
                <a:cs typeface="Karnchang Bold"/>
                <a:sym typeface="Karnchang Bold"/>
              </a:rPr>
              <a:t>KESIMPULAN</a:t>
            </a:r>
          </a:p>
        </p:txBody>
      </p:sp>
      <p:grpSp>
        <p:nvGrpSpPr>
          <p:cNvPr name="Group 26" id="26"/>
          <p:cNvGrpSpPr/>
          <p:nvPr/>
        </p:nvGrpSpPr>
        <p:grpSpPr>
          <a:xfrm rot="0">
            <a:off x="17672815" y="176494"/>
            <a:ext cx="438691" cy="43869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2678459" y="2877228"/>
            <a:ext cx="12931082" cy="4532544"/>
          </a:xfrm>
          <a:custGeom>
            <a:avLst/>
            <a:gdLst/>
            <a:ahLst/>
            <a:cxnLst/>
            <a:rect r="r" b="b" t="t" l="l"/>
            <a:pathLst>
              <a:path h="4532544" w="12931082">
                <a:moveTo>
                  <a:pt x="0" y="0"/>
                </a:moveTo>
                <a:lnTo>
                  <a:pt x="12931082" y="0"/>
                </a:lnTo>
                <a:lnTo>
                  <a:pt x="12931082" y="4532544"/>
                </a:lnTo>
                <a:lnTo>
                  <a:pt x="0" y="4532544"/>
                </a:lnTo>
                <a:lnTo>
                  <a:pt x="0" y="0"/>
                </a:lnTo>
                <a:close/>
              </a:path>
            </a:pathLst>
          </a:custGeom>
          <a:blipFill>
            <a:blip r:embed="rId2"/>
            <a:stretch>
              <a:fillRect l="-54354" t="-125094" r="-76688" b="-145678"/>
            </a:stretch>
          </a:blipFill>
        </p:spPr>
      </p:sp>
      <p:grpSp>
        <p:nvGrpSpPr>
          <p:cNvPr name="Group 26" id="26"/>
          <p:cNvGrpSpPr/>
          <p:nvPr/>
        </p:nvGrpSpPr>
        <p:grpSpPr>
          <a:xfrm rot="0">
            <a:off x="17672815" y="176494"/>
            <a:ext cx="438691" cy="43869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923921" y="6300781"/>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1923921" y="7102043"/>
            <a:ext cx="14782023" cy="2396985"/>
            <a:chOff x="0" y="0"/>
            <a:chExt cx="3893208" cy="631305"/>
          </a:xfrm>
        </p:grpSpPr>
        <p:sp>
          <p:nvSpPr>
            <p:cNvPr name="Freeform 27" id="27"/>
            <p:cNvSpPr/>
            <p:nvPr/>
          </p:nvSpPr>
          <p:spPr>
            <a:xfrm flipH="false" flipV="false" rot="0">
              <a:off x="0" y="0"/>
              <a:ext cx="3893208" cy="631305"/>
            </a:xfrm>
            <a:custGeom>
              <a:avLst/>
              <a:gdLst/>
              <a:ahLst/>
              <a:cxnLst/>
              <a:rect r="r" b="b" t="t" l="l"/>
              <a:pathLst>
                <a:path h="631305" w="3893208">
                  <a:moveTo>
                    <a:pt x="26711" y="0"/>
                  </a:moveTo>
                  <a:lnTo>
                    <a:pt x="3866497" y="0"/>
                  </a:lnTo>
                  <a:cubicBezTo>
                    <a:pt x="3873581" y="0"/>
                    <a:pt x="3880375" y="2814"/>
                    <a:pt x="3885384" y="7823"/>
                  </a:cubicBezTo>
                  <a:cubicBezTo>
                    <a:pt x="3890394" y="12833"/>
                    <a:pt x="3893208" y="19627"/>
                    <a:pt x="3893208" y="26711"/>
                  </a:cubicBezTo>
                  <a:lnTo>
                    <a:pt x="3893208" y="604594"/>
                  </a:lnTo>
                  <a:cubicBezTo>
                    <a:pt x="3893208" y="611678"/>
                    <a:pt x="3890394" y="618472"/>
                    <a:pt x="3885384" y="623481"/>
                  </a:cubicBezTo>
                  <a:cubicBezTo>
                    <a:pt x="3880375" y="628491"/>
                    <a:pt x="3873581" y="631305"/>
                    <a:pt x="3866497" y="631305"/>
                  </a:cubicBezTo>
                  <a:lnTo>
                    <a:pt x="26711" y="631305"/>
                  </a:lnTo>
                  <a:cubicBezTo>
                    <a:pt x="19627" y="631305"/>
                    <a:pt x="12833" y="628491"/>
                    <a:pt x="7823" y="623481"/>
                  </a:cubicBezTo>
                  <a:cubicBezTo>
                    <a:pt x="2814" y="618472"/>
                    <a:pt x="0" y="611678"/>
                    <a:pt x="0" y="604594"/>
                  </a:cubicBezTo>
                  <a:lnTo>
                    <a:pt x="0" y="26711"/>
                  </a:lnTo>
                  <a:cubicBezTo>
                    <a:pt x="0" y="19627"/>
                    <a:pt x="2814" y="12833"/>
                    <a:pt x="7823" y="7823"/>
                  </a:cubicBezTo>
                  <a:cubicBezTo>
                    <a:pt x="12833" y="2814"/>
                    <a:pt x="19627" y="0"/>
                    <a:pt x="26711" y="0"/>
                  </a:cubicBezTo>
                  <a:close/>
                </a:path>
              </a:pathLst>
            </a:custGeom>
            <a:solidFill>
              <a:srgbClr val="858789">
                <a:alpha val="40000"/>
              </a:srgbClr>
            </a:solidFill>
            <a:ln w="19050" cap="rnd">
              <a:solidFill>
                <a:srgbClr val="243342">
                  <a:alpha val="40000"/>
                </a:srgbClr>
              </a:solidFill>
              <a:prstDash val="solid"/>
              <a:round/>
            </a:ln>
          </p:spPr>
        </p:sp>
        <p:sp>
          <p:nvSpPr>
            <p:cNvPr name="TextBox 28" id="28"/>
            <p:cNvSpPr txBox="true"/>
            <p:nvPr/>
          </p:nvSpPr>
          <p:spPr>
            <a:xfrm>
              <a:off x="0" y="-38100"/>
              <a:ext cx="3893208" cy="669405"/>
            </a:xfrm>
            <a:prstGeom prst="rect">
              <a:avLst/>
            </a:prstGeom>
          </p:spPr>
          <p:txBody>
            <a:bodyPr anchor="ctr" rtlCol="false" tIns="50800" lIns="50800" bIns="50800" rIns="50800"/>
            <a:lstStyle/>
            <a:p>
              <a:pPr algn="ctr">
                <a:lnSpc>
                  <a:spcPts val="3362"/>
                </a:lnSpc>
              </a:pPr>
            </a:p>
          </p:txBody>
        </p:sp>
      </p:grpSp>
      <p:grpSp>
        <p:nvGrpSpPr>
          <p:cNvPr name="Group 29" id="29"/>
          <p:cNvGrpSpPr>
            <a:grpSpLocks noChangeAspect="true"/>
          </p:cNvGrpSpPr>
          <p:nvPr/>
        </p:nvGrpSpPr>
        <p:grpSpPr>
          <a:xfrm rot="0">
            <a:off x="2148875" y="7435565"/>
            <a:ext cx="2362320" cy="1773473"/>
            <a:chOff x="0" y="0"/>
            <a:chExt cx="8916670" cy="6694043"/>
          </a:xfrm>
        </p:grpSpPr>
        <p:sp>
          <p:nvSpPr>
            <p:cNvPr name="Freeform 30" id="30"/>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4"/>
              <a:stretch>
                <a:fillRect l="-5611" t="0" r="-5611" b="0"/>
              </a:stretch>
            </a:blipFill>
          </p:spPr>
        </p:sp>
        <p:sp>
          <p:nvSpPr>
            <p:cNvPr name="Freeform 31" id="31"/>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TextBox 32" id="32"/>
          <p:cNvSpPr txBox="true"/>
          <p:nvPr/>
        </p:nvSpPr>
        <p:spPr>
          <a:xfrm rot="0">
            <a:off x="1458898" y="1685113"/>
            <a:ext cx="15712068" cy="4388866"/>
          </a:xfrm>
          <a:prstGeom prst="rect">
            <a:avLst/>
          </a:prstGeom>
        </p:spPr>
        <p:txBody>
          <a:bodyPr anchor="t" rtlCol="false" tIns="0" lIns="0" bIns="0" rIns="0">
            <a:spAutoFit/>
          </a:bodyPr>
          <a:lstStyle/>
          <a:p>
            <a:pPr algn="just">
              <a:lnSpc>
                <a:spcPts val="4831"/>
              </a:lnSpc>
            </a:pPr>
            <a:r>
              <a:rPr lang="en-US" sz="3199" b="true">
                <a:solidFill>
                  <a:srgbClr val="000000"/>
                </a:solidFill>
                <a:latin typeface="Karnchang Bold"/>
                <a:ea typeface="Karnchang Bold"/>
                <a:cs typeface="Karnchang Bold"/>
                <a:sym typeface="Karnchang Bold"/>
              </a:rPr>
              <a:t>Kapan Supervised Learning Lebih Cocok?</a:t>
            </a:r>
          </a:p>
          <a:p>
            <a:pPr algn="just" marL="690877" indent="-345439" lvl="1">
              <a:lnSpc>
                <a:spcPts val="4831"/>
              </a:lnSpc>
              <a:buFont typeface="Arial"/>
              <a:buChar char="•"/>
            </a:pPr>
            <a:r>
              <a:rPr lang="en-US" sz="3199">
                <a:solidFill>
                  <a:srgbClr val="000000"/>
                </a:solidFill>
                <a:latin typeface="Karnchang"/>
                <a:ea typeface="Karnchang"/>
                <a:cs typeface="Karnchang"/>
                <a:sym typeface="Karnchang"/>
              </a:rPr>
              <a:t>Saat kita mempunyai label/class seperti "punya penyakit jantung" atau tidak.</a:t>
            </a:r>
          </a:p>
          <a:p>
            <a:pPr algn="just" marL="690877" indent="-345439" lvl="1">
              <a:lnSpc>
                <a:spcPts val="4831"/>
              </a:lnSpc>
              <a:buFont typeface="Arial"/>
              <a:buChar char="•"/>
            </a:pPr>
            <a:r>
              <a:rPr lang="en-US" sz="3199">
                <a:solidFill>
                  <a:srgbClr val="000000"/>
                </a:solidFill>
                <a:latin typeface="Karnchang"/>
                <a:ea typeface="Karnchang"/>
                <a:cs typeface="Karnchang"/>
                <a:sym typeface="Karnchang"/>
              </a:rPr>
              <a:t>Ketika tujuan utama adalah klasifik</a:t>
            </a:r>
            <a:r>
              <a:rPr lang="en-US" sz="3199">
                <a:solidFill>
                  <a:srgbClr val="000000"/>
                </a:solidFill>
                <a:latin typeface="Karnchang"/>
                <a:ea typeface="Karnchang"/>
                <a:cs typeface="Karnchang"/>
                <a:sym typeface="Karnchang"/>
              </a:rPr>
              <a:t>asi/prediksi.</a:t>
            </a:r>
          </a:p>
          <a:p>
            <a:pPr algn="just" marL="690877" indent="-345439" lvl="1">
              <a:lnSpc>
                <a:spcPts val="4831"/>
              </a:lnSpc>
              <a:buFont typeface="Arial"/>
              <a:buChar char="•"/>
            </a:pPr>
            <a:r>
              <a:rPr lang="en-US" sz="3199">
                <a:solidFill>
                  <a:srgbClr val="000000"/>
                </a:solidFill>
                <a:latin typeface="Karnchang"/>
                <a:ea typeface="Karnchang"/>
                <a:cs typeface="Karnchang"/>
                <a:sym typeface="Karnchang"/>
              </a:rPr>
              <a:t>Cocok untuk aplikasi nyata seperti diagnosa penyakit, karena hasilnya bisa diinterpretasikan langsung (misalnya, pasien A kemungkinan besar sakit).</a:t>
            </a:r>
          </a:p>
          <a:p>
            <a:pPr algn="just" marL="690877" indent="-345439" lvl="1">
              <a:lnSpc>
                <a:spcPts val="4831"/>
              </a:lnSpc>
              <a:buFont typeface="Arial"/>
              <a:buChar char="•"/>
            </a:pPr>
            <a:r>
              <a:rPr lang="en-US" sz="3199">
                <a:solidFill>
                  <a:srgbClr val="000000"/>
                </a:solidFill>
                <a:latin typeface="Karnchang"/>
                <a:ea typeface="Karnchang"/>
                <a:cs typeface="Karnchang"/>
                <a:sym typeface="Karnchang"/>
              </a:rPr>
              <a:t>Dapat mengevaluasi model secara kuantitatif (akurasi, recall, dll).</a:t>
            </a:r>
          </a:p>
          <a:p>
            <a:pPr algn="just">
              <a:lnSpc>
                <a:spcPts val="4831"/>
              </a:lnSpc>
            </a:pPr>
          </a:p>
        </p:txBody>
      </p:sp>
      <p:sp>
        <p:nvSpPr>
          <p:cNvPr name="TextBox 33" id="33"/>
          <p:cNvSpPr txBox="true"/>
          <p:nvPr/>
        </p:nvSpPr>
        <p:spPr>
          <a:xfrm rot="0">
            <a:off x="2771383" y="6265444"/>
            <a:ext cx="6867586" cy="694690"/>
          </a:xfrm>
          <a:prstGeom prst="rect">
            <a:avLst/>
          </a:prstGeom>
        </p:spPr>
        <p:txBody>
          <a:bodyPr anchor="t" rtlCol="false" tIns="0" lIns="0" bIns="0" rIns="0">
            <a:spAutoFit/>
          </a:bodyPr>
          <a:lstStyle/>
          <a:p>
            <a:pPr algn="l">
              <a:lnSpc>
                <a:spcPts val="3680"/>
              </a:lnSpc>
            </a:pPr>
            <a:r>
              <a:rPr lang="en-US" sz="4000" b="true">
                <a:solidFill>
                  <a:srgbClr val="243342"/>
                </a:solidFill>
                <a:latin typeface="Karnchang Bold"/>
                <a:ea typeface="Karnchang Bold"/>
                <a:cs typeface="Karnchang Bold"/>
                <a:sym typeface="Karnchang Bold"/>
              </a:rPr>
              <a:t>Contoh</a:t>
            </a:r>
          </a:p>
        </p:txBody>
      </p:sp>
      <p:sp>
        <p:nvSpPr>
          <p:cNvPr name="TextBox 34" id="34"/>
          <p:cNvSpPr txBox="true"/>
          <p:nvPr/>
        </p:nvSpPr>
        <p:spPr>
          <a:xfrm rot="0">
            <a:off x="4928807" y="7587431"/>
            <a:ext cx="8430387" cy="1216660"/>
          </a:xfrm>
          <a:prstGeom prst="rect">
            <a:avLst/>
          </a:prstGeom>
        </p:spPr>
        <p:txBody>
          <a:bodyPr anchor="t" rtlCol="false" tIns="0" lIns="0" bIns="0" rIns="0">
            <a:spAutoFit/>
          </a:bodyPr>
          <a:lstStyle/>
          <a:p>
            <a:pPr algn="just">
              <a:lnSpc>
                <a:spcPts val="4339"/>
              </a:lnSpc>
            </a:pPr>
            <a:r>
              <a:rPr lang="en-US" sz="3099">
                <a:solidFill>
                  <a:srgbClr val="000000"/>
                </a:solidFill>
                <a:latin typeface="Karnchang"/>
                <a:ea typeface="Karnchang"/>
                <a:cs typeface="Karnchang"/>
                <a:sym typeface="Karnchang"/>
              </a:rPr>
              <a:t>Dataset heart disease, karena kita punya kolom target sebagai label (1 = sakit, 0 = tidak).</a:t>
            </a:r>
          </a:p>
        </p:txBody>
      </p:sp>
      <p:grpSp>
        <p:nvGrpSpPr>
          <p:cNvPr name="Group 35" id="35"/>
          <p:cNvGrpSpPr/>
          <p:nvPr/>
        </p:nvGrpSpPr>
        <p:grpSpPr>
          <a:xfrm rot="0">
            <a:off x="17672815" y="176494"/>
            <a:ext cx="438691" cy="438691"/>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923921" y="6300781"/>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1923921" y="7102043"/>
            <a:ext cx="14782023" cy="2396985"/>
            <a:chOff x="0" y="0"/>
            <a:chExt cx="3893208" cy="631305"/>
          </a:xfrm>
        </p:grpSpPr>
        <p:sp>
          <p:nvSpPr>
            <p:cNvPr name="Freeform 27" id="27"/>
            <p:cNvSpPr/>
            <p:nvPr/>
          </p:nvSpPr>
          <p:spPr>
            <a:xfrm flipH="false" flipV="false" rot="0">
              <a:off x="0" y="0"/>
              <a:ext cx="3893208" cy="631305"/>
            </a:xfrm>
            <a:custGeom>
              <a:avLst/>
              <a:gdLst/>
              <a:ahLst/>
              <a:cxnLst/>
              <a:rect r="r" b="b" t="t" l="l"/>
              <a:pathLst>
                <a:path h="631305" w="3893208">
                  <a:moveTo>
                    <a:pt x="26711" y="0"/>
                  </a:moveTo>
                  <a:lnTo>
                    <a:pt x="3866497" y="0"/>
                  </a:lnTo>
                  <a:cubicBezTo>
                    <a:pt x="3873581" y="0"/>
                    <a:pt x="3880375" y="2814"/>
                    <a:pt x="3885384" y="7823"/>
                  </a:cubicBezTo>
                  <a:cubicBezTo>
                    <a:pt x="3890394" y="12833"/>
                    <a:pt x="3893208" y="19627"/>
                    <a:pt x="3893208" y="26711"/>
                  </a:cubicBezTo>
                  <a:lnTo>
                    <a:pt x="3893208" y="604594"/>
                  </a:lnTo>
                  <a:cubicBezTo>
                    <a:pt x="3893208" y="611678"/>
                    <a:pt x="3890394" y="618472"/>
                    <a:pt x="3885384" y="623481"/>
                  </a:cubicBezTo>
                  <a:cubicBezTo>
                    <a:pt x="3880375" y="628491"/>
                    <a:pt x="3873581" y="631305"/>
                    <a:pt x="3866497" y="631305"/>
                  </a:cubicBezTo>
                  <a:lnTo>
                    <a:pt x="26711" y="631305"/>
                  </a:lnTo>
                  <a:cubicBezTo>
                    <a:pt x="19627" y="631305"/>
                    <a:pt x="12833" y="628491"/>
                    <a:pt x="7823" y="623481"/>
                  </a:cubicBezTo>
                  <a:cubicBezTo>
                    <a:pt x="2814" y="618472"/>
                    <a:pt x="0" y="611678"/>
                    <a:pt x="0" y="604594"/>
                  </a:cubicBezTo>
                  <a:lnTo>
                    <a:pt x="0" y="26711"/>
                  </a:lnTo>
                  <a:cubicBezTo>
                    <a:pt x="0" y="19627"/>
                    <a:pt x="2814" y="12833"/>
                    <a:pt x="7823" y="7823"/>
                  </a:cubicBezTo>
                  <a:cubicBezTo>
                    <a:pt x="12833" y="2814"/>
                    <a:pt x="19627" y="0"/>
                    <a:pt x="26711" y="0"/>
                  </a:cubicBezTo>
                  <a:close/>
                </a:path>
              </a:pathLst>
            </a:custGeom>
            <a:solidFill>
              <a:srgbClr val="858789">
                <a:alpha val="40000"/>
              </a:srgbClr>
            </a:solidFill>
            <a:ln w="19050" cap="rnd">
              <a:solidFill>
                <a:srgbClr val="243342">
                  <a:alpha val="40000"/>
                </a:srgbClr>
              </a:solidFill>
              <a:prstDash val="solid"/>
              <a:round/>
            </a:ln>
          </p:spPr>
        </p:sp>
        <p:sp>
          <p:nvSpPr>
            <p:cNvPr name="TextBox 28" id="28"/>
            <p:cNvSpPr txBox="true"/>
            <p:nvPr/>
          </p:nvSpPr>
          <p:spPr>
            <a:xfrm>
              <a:off x="0" y="-38100"/>
              <a:ext cx="3893208" cy="669405"/>
            </a:xfrm>
            <a:prstGeom prst="rect">
              <a:avLst/>
            </a:prstGeom>
          </p:spPr>
          <p:txBody>
            <a:bodyPr anchor="ctr" rtlCol="false" tIns="50800" lIns="50800" bIns="50800" rIns="50800"/>
            <a:lstStyle/>
            <a:p>
              <a:pPr algn="ctr">
                <a:lnSpc>
                  <a:spcPts val="3362"/>
                </a:lnSpc>
              </a:pPr>
            </a:p>
          </p:txBody>
        </p:sp>
      </p:grpSp>
      <p:grpSp>
        <p:nvGrpSpPr>
          <p:cNvPr name="Group 29" id="29"/>
          <p:cNvGrpSpPr>
            <a:grpSpLocks noChangeAspect="true"/>
          </p:cNvGrpSpPr>
          <p:nvPr/>
        </p:nvGrpSpPr>
        <p:grpSpPr>
          <a:xfrm rot="0">
            <a:off x="2148875" y="7435565"/>
            <a:ext cx="2362320" cy="1773473"/>
            <a:chOff x="0" y="0"/>
            <a:chExt cx="8916670" cy="6694043"/>
          </a:xfrm>
        </p:grpSpPr>
        <p:sp>
          <p:nvSpPr>
            <p:cNvPr name="Freeform 30" id="30"/>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4"/>
              <a:stretch>
                <a:fillRect l="-5611" t="0" r="-5611" b="0"/>
              </a:stretch>
            </a:blipFill>
          </p:spPr>
        </p:sp>
        <p:sp>
          <p:nvSpPr>
            <p:cNvPr name="Freeform 31" id="31"/>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TextBox 32" id="32"/>
          <p:cNvSpPr txBox="true"/>
          <p:nvPr/>
        </p:nvSpPr>
        <p:spPr>
          <a:xfrm rot="0">
            <a:off x="1458898" y="1666063"/>
            <a:ext cx="15712068" cy="3937255"/>
          </a:xfrm>
          <a:prstGeom prst="rect">
            <a:avLst/>
          </a:prstGeom>
        </p:spPr>
        <p:txBody>
          <a:bodyPr anchor="t" rtlCol="false" tIns="0" lIns="0" bIns="0" rIns="0">
            <a:spAutoFit/>
          </a:bodyPr>
          <a:lstStyle/>
          <a:p>
            <a:pPr algn="just">
              <a:lnSpc>
                <a:spcPts val="5087"/>
              </a:lnSpc>
            </a:pPr>
            <a:r>
              <a:rPr lang="en-US" sz="3199" b="true">
                <a:solidFill>
                  <a:srgbClr val="000000"/>
                </a:solidFill>
                <a:latin typeface="Karnchang Bold"/>
                <a:ea typeface="Karnchang Bold"/>
                <a:cs typeface="Karnchang Bold"/>
                <a:sym typeface="Karnchang Bold"/>
              </a:rPr>
              <a:t>Kapan Unsupervised Learning Lebih Cocok?</a:t>
            </a:r>
          </a:p>
          <a:p>
            <a:pPr algn="just" marL="690877" indent="-345439" lvl="1">
              <a:lnSpc>
                <a:spcPts val="5087"/>
              </a:lnSpc>
              <a:buFont typeface="Arial"/>
              <a:buChar char="•"/>
            </a:pPr>
            <a:r>
              <a:rPr lang="en-US" sz="3199">
                <a:solidFill>
                  <a:srgbClr val="000000"/>
                </a:solidFill>
                <a:latin typeface="Karnchang"/>
                <a:ea typeface="Karnchang"/>
                <a:cs typeface="Karnchang"/>
                <a:sym typeface="Karnchang"/>
              </a:rPr>
              <a:t>Saat label belum tersedia, misalnya data mentah dari survei at</a:t>
            </a:r>
            <a:r>
              <a:rPr lang="en-US" sz="3199">
                <a:solidFill>
                  <a:srgbClr val="000000"/>
                </a:solidFill>
                <a:latin typeface="Karnchang"/>
                <a:ea typeface="Karnchang"/>
                <a:cs typeface="Karnchang"/>
                <a:sym typeface="Karnchang"/>
              </a:rPr>
              <a:t>au sensor.</a:t>
            </a:r>
          </a:p>
          <a:p>
            <a:pPr algn="just" marL="690877" indent="-345439" lvl="1">
              <a:lnSpc>
                <a:spcPts val="5087"/>
              </a:lnSpc>
              <a:buFont typeface="Arial"/>
              <a:buChar char="•"/>
            </a:pPr>
            <a:r>
              <a:rPr lang="en-US" sz="3199">
                <a:solidFill>
                  <a:srgbClr val="000000"/>
                </a:solidFill>
                <a:latin typeface="Karnchang"/>
                <a:ea typeface="Karnchang"/>
                <a:cs typeface="Karnchang"/>
                <a:sym typeface="Karnchang"/>
              </a:rPr>
              <a:t>U</a:t>
            </a:r>
            <a:r>
              <a:rPr lang="en-US" sz="3199">
                <a:solidFill>
                  <a:srgbClr val="000000"/>
                </a:solidFill>
                <a:latin typeface="Karnchang"/>
                <a:ea typeface="Karnchang"/>
                <a:cs typeface="Karnchang"/>
                <a:sym typeface="Karnchang"/>
              </a:rPr>
              <a:t>ntuk eksplorasi pola tersembunyi, seperti segmentasi pasien atau deteksi anomali.</a:t>
            </a:r>
          </a:p>
          <a:p>
            <a:pPr algn="just" marL="690877" indent="-345439" lvl="1">
              <a:lnSpc>
                <a:spcPts val="5087"/>
              </a:lnSpc>
              <a:buFont typeface="Arial"/>
              <a:buChar char="•"/>
            </a:pPr>
            <a:r>
              <a:rPr lang="en-US" sz="3199">
                <a:solidFill>
                  <a:srgbClr val="000000"/>
                </a:solidFill>
                <a:latin typeface="Karnchang"/>
                <a:ea typeface="Karnchang"/>
                <a:cs typeface="Karnchang"/>
                <a:sym typeface="Karnchang"/>
              </a:rPr>
              <a:t>Ketika kita ingin mengetahui kelompok pasien dengan pola serupa meskipun belum tahu diagnosis pastinya.</a:t>
            </a:r>
          </a:p>
          <a:p>
            <a:pPr algn="just">
              <a:lnSpc>
                <a:spcPts val="5087"/>
              </a:lnSpc>
            </a:pPr>
          </a:p>
        </p:txBody>
      </p:sp>
      <p:sp>
        <p:nvSpPr>
          <p:cNvPr name="TextBox 33" id="33"/>
          <p:cNvSpPr txBox="true"/>
          <p:nvPr/>
        </p:nvSpPr>
        <p:spPr>
          <a:xfrm rot="0">
            <a:off x="2771383" y="6265444"/>
            <a:ext cx="6867586" cy="694690"/>
          </a:xfrm>
          <a:prstGeom prst="rect">
            <a:avLst/>
          </a:prstGeom>
        </p:spPr>
        <p:txBody>
          <a:bodyPr anchor="t" rtlCol="false" tIns="0" lIns="0" bIns="0" rIns="0">
            <a:spAutoFit/>
          </a:bodyPr>
          <a:lstStyle/>
          <a:p>
            <a:pPr algn="l">
              <a:lnSpc>
                <a:spcPts val="3680"/>
              </a:lnSpc>
            </a:pPr>
            <a:r>
              <a:rPr lang="en-US" sz="4000" b="true">
                <a:solidFill>
                  <a:srgbClr val="243342"/>
                </a:solidFill>
                <a:latin typeface="Karnchang Bold"/>
                <a:ea typeface="Karnchang Bold"/>
                <a:cs typeface="Karnchang Bold"/>
                <a:sym typeface="Karnchang Bold"/>
              </a:rPr>
              <a:t>Contoh</a:t>
            </a:r>
          </a:p>
        </p:txBody>
      </p:sp>
      <p:sp>
        <p:nvSpPr>
          <p:cNvPr name="TextBox 34" id="34"/>
          <p:cNvSpPr txBox="true"/>
          <p:nvPr/>
        </p:nvSpPr>
        <p:spPr>
          <a:xfrm rot="0">
            <a:off x="4928807" y="7587431"/>
            <a:ext cx="8430387" cy="1216660"/>
          </a:xfrm>
          <a:prstGeom prst="rect">
            <a:avLst/>
          </a:prstGeom>
        </p:spPr>
        <p:txBody>
          <a:bodyPr anchor="t" rtlCol="false" tIns="0" lIns="0" bIns="0" rIns="0">
            <a:spAutoFit/>
          </a:bodyPr>
          <a:lstStyle/>
          <a:p>
            <a:pPr algn="just">
              <a:lnSpc>
                <a:spcPts val="4339"/>
              </a:lnSpc>
            </a:pPr>
            <a:r>
              <a:rPr lang="en-US" sz="3099">
                <a:solidFill>
                  <a:srgbClr val="000000"/>
                </a:solidFill>
                <a:latin typeface="Karnchang"/>
                <a:ea typeface="Karnchang"/>
                <a:cs typeface="Karnchang"/>
                <a:sym typeface="Karnchang"/>
              </a:rPr>
              <a:t>Awal pengumpulan data pasien baru yang belum ada diagnosis medis.</a:t>
            </a:r>
          </a:p>
        </p:txBody>
      </p:sp>
      <p:grpSp>
        <p:nvGrpSpPr>
          <p:cNvPr name="Group 35" id="35"/>
          <p:cNvGrpSpPr/>
          <p:nvPr/>
        </p:nvGrpSpPr>
        <p:grpSpPr>
          <a:xfrm rot="0">
            <a:off x="17672815" y="176494"/>
            <a:ext cx="438691" cy="438691"/>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54.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387837" y="1065680"/>
            <a:ext cx="17512325" cy="873125"/>
          </a:xfrm>
          <a:prstGeom prst="rect">
            <a:avLst/>
          </a:prstGeom>
        </p:spPr>
        <p:txBody>
          <a:bodyPr anchor="t" rtlCol="false" tIns="0" lIns="0" bIns="0" rIns="0">
            <a:spAutoFit/>
          </a:bodyPr>
          <a:lstStyle/>
          <a:p>
            <a:pPr algn="ctr">
              <a:lnSpc>
                <a:spcPts val="4600"/>
              </a:lnSpc>
            </a:pPr>
            <a:r>
              <a:rPr lang="en-US" sz="5000" b="true">
                <a:solidFill>
                  <a:srgbClr val="243342"/>
                </a:solidFill>
                <a:latin typeface="Karnchang Bold"/>
                <a:ea typeface="Karnchang Bold"/>
                <a:cs typeface="Karnchang Bold"/>
                <a:sym typeface="Karnchang Bold"/>
              </a:rPr>
              <a:t>Refleksi Terhadap Dataset Heart Disease</a:t>
            </a:r>
          </a:p>
        </p:txBody>
      </p:sp>
      <p:sp>
        <p:nvSpPr>
          <p:cNvPr name="TextBox 26" id="26"/>
          <p:cNvSpPr txBox="true"/>
          <p:nvPr/>
        </p:nvSpPr>
        <p:spPr>
          <a:xfrm rot="0">
            <a:off x="1660916" y="1710206"/>
            <a:ext cx="14966169" cy="6650286"/>
          </a:xfrm>
          <a:prstGeom prst="rect">
            <a:avLst/>
          </a:prstGeom>
        </p:spPr>
        <p:txBody>
          <a:bodyPr anchor="t" rtlCol="false" tIns="0" lIns="0" bIns="0" rIns="0">
            <a:spAutoFit/>
          </a:bodyPr>
          <a:lstStyle/>
          <a:p>
            <a:pPr algn="l">
              <a:lnSpc>
                <a:spcPts val="4718"/>
              </a:lnSpc>
            </a:pPr>
          </a:p>
          <a:p>
            <a:pPr algn="l" marL="743639" indent="-371819" lvl="1">
              <a:lnSpc>
                <a:spcPts val="4718"/>
              </a:lnSpc>
              <a:buFont typeface="Arial"/>
              <a:buChar char="•"/>
            </a:pPr>
            <a:r>
              <a:rPr lang="en-US" sz="3444">
                <a:solidFill>
                  <a:srgbClr val="243342"/>
                </a:solidFill>
                <a:latin typeface="Karnchang"/>
                <a:ea typeface="Karnchang"/>
                <a:cs typeface="Karnchang"/>
                <a:sym typeface="Karnchang"/>
              </a:rPr>
              <a:t>Dataset ini memiliki label target (0 = tidak sakit, 1 = sakit) → </a:t>
            </a:r>
            <a:r>
              <a:rPr lang="en-US" b="true" sz="3444">
                <a:solidFill>
                  <a:srgbClr val="243342"/>
                </a:solidFill>
                <a:latin typeface="Karnchang Bold"/>
                <a:ea typeface="Karnchang Bold"/>
                <a:cs typeface="Karnchang Bold"/>
                <a:sym typeface="Karnchang Bold"/>
              </a:rPr>
              <a:t>Supervised Learning jelas lebih cocok.</a:t>
            </a:r>
          </a:p>
          <a:p>
            <a:pPr algn="l" marL="743639" indent="-371819" lvl="1">
              <a:lnSpc>
                <a:spcPts val="4718"/>
              </a:lnSpc>
              <a:buFont typeface="Arial"/>
              <a:buChar char="•"/>
            </a:pPr>
            <a:r>
              <a:rPr lang="en-US" sz="3444">
                <a:solidFill>
                  <a:srgbClr val="243342"/>
                </a:solidFill>
                <a:latin typeface="Karnchang"/>
                <a:ea typeface="Karnchang"/>
                <a:cs typeface="Karnchang"/>
                <a:sym typeface="Karnchang"/>
              </a:rPr>
              <a:t>Kita bisa melakukan klasifikasi langsung dan mengevaluasi performanya.</a:t>
            </a:r>
          </a:p>
          <a:p>
            <a:pPr algn="l" marL="743639" indent="-371819" lvl="1">
              <a:lnSpc>
                <a:spcPts val="4718"/>
              </a:lnSpc>
              <a:buFont typeface="Arial"/>
              <a:buChar char="•"/>
            </a:pPr>
            <a:r>
              <a:rPr lang="en-US" sz="3444">
                <a:solidFill>
                  <a:srgbClr val="243342"/>
                </a:solidFill>
                <a:latin typeface="Karnchang"/>
                <a:ea typeface="Karnchang"/>
                <a:cs typeface="Karnchang"/>
                <a:sym typeface="Karnchang"/>
              </a:rPr>
              <a:t>Random Forest menghasilkan </a:t>
            </a:r>
            <a:r>
              <a:rPr lang="en-US" b="true" sz="3444">
                <a:solidFill>
                  <a:srgbClr val="243342"/>
                </a:solidFill>
                <a:latin typeface="Karnchang Bold"/>
                <a:ea typeface="Karnchang Bold"/>
                <a:cs typeface="Karnchang Bold"/>
                <a:sym typeface="Karnchang Bold"/>
              </a:rPr>
              <a:t>skor sangat tinggi</a:t>
            </a:r>
            <a:r>
              <a:rPr lang="en-US" sz="3444">
                <a:solidFill>
                  <a:srgbClr val="243342"/>
                </a:solidFill>
                <a:latin typeface="Karnchang"/>
                <a:ea typeface="Karnchang"/>
                <a:cs typeface="Karnchang"/>
                <a:sym typeface="Karnchang"/>
              </a:rPr>
              <a:t> (Accuracy = 0.9854, Precision = 1.0) → menandakan model ini </a:t>
            </a:r>
            <a:r>
              <a:rPr lang="en-US" b="true" sz="3444">
                <a:solidFill>
                  <a:srgbClr val="243342"/>
                </a:solidFill>
                <a:latin typeface="Karnchang Bold"/>
                <a:ea typeface="Karnchang Bold"/>
                <a:cs typeface="Karnchang Bold"/>
                <a:sym typeface="Karnchang Bold"/>
              </a:rPr>
              <a:t>mampu mendeteksi penyakit</a:t>
            </a:r>
            <a:r>
              <a:rPr lang="en-US" sz="3444">
                <a:solidFill>
                  <a:srgbClr val="243342"/>
                </a:solidFill>
                <a:latin typeface="Karnchang"/>
                <a:ea typeface="Karnchang"/>
                <a:cs typeface="Karnchang"/>
                <a:sym typeface="Karnchang"/>
              </a:rPr>
              <a:t> dengan sangat baik tanpa false positive.</a:t>
            </a:r>
          </a:p>
          <a:p>
            <a:pPr algn="l" marL="743639" indent="-371819" lvl="1">
              <a:lnSpc>
                <a:spcPts val="4718"/>
              </a:lnSpc>
              <a:buFont typeface="Arial"/>
              <a:buChar char="•"/>
            </a:pPr>
            <a:r>
              <a:rPr lang="en-US" sz="3444">
                <a:solidFill>
                  <a:srgbClr val="243342"/>
                </a:solidFill>
                <a:latin typeface="Karnchang"/>
                <a:ea typeface="Karnchang"/>
                <a:cs typeface="Karnchang"/>
                <a:sym typeface="Karnchang"/>
              </a:rPr>
              <a:t>Recall tinggi di Logistic Regression dan KNN juga berguna dalam konteks kesehatan: lebih baik memberikan "alarm palsu" (false positive) daripada gagal mendeteksi pasien sakit (false negative).</a:t>
            </a:r>
          </a:p>
          <a:p>
            <a:pPr algn="l">
              <a:lnSpc>
                <a:spcPts val="4718"/>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55.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1660916" y="1656277"/>
            <a:ext cx="14966169" cy="7127312"/>
          </a:xfrm>
          <a:prstGeom prst="rect">
            <a:avLst/>
          </a:prstGeom>
        </p:spPr>
        <p:txBody>
          <a:bodyPr anchor="t" rtlCol="false" tIns="0" lIns="0" bIns="0" rIns="0">
            <a:spAutoFit/>
          </a:bodyPr>
          <a:lstStyle/>
          <a:p>
            <a:pPr algn="l">
              <a:lnSpc>
                <a:spcPts val="4607"/>
              </a:lnSpc>
            </a:pPr>
          </a:p>
          <a:p>
            <a:pPr algn="l" marL="765228" indent="-382614" lvl="1">
              <a:lnSpc>
                <a:spcPts val="4607"/>
              </a:lnSpc>
              <a:buFont typeface="Arial"/>
              <a:buChar char="•"/>
            </a:pPr>
            <a:r>
              <a:rPr lang="en-US" sz="3544">
                <a:solidFill>
                  <a:srgbClr val="243342"/>
                </a:solidFill>
                <a:latin typeface="Karnchang"/>
                <a:ea typeface="Karnchang"/>
                <a:cs typeface="Karnchang"/>
                <a:sym typeface="Karnchang"/>
              </a:rPr>
              <a:t>Untuk dataset heart disease, </a:t>
            </a:r>
            <a:r>
              <a:rPr lang="en-US" b="true" sz="3544">
                <a:solidFill>
                  <a:srgbClr val="243342"/>
                </a:solidFill>
                <a:latin typeface="Karnchang Bold"/>
                <a:ea typeface="Karnchang Bold"/>
                <a:cs typeface="Karnchang Bold"/>
                <a:sym typeface="Karnchang Bold"/>
              </a:rPr>
              <a:t>supervised learning adalah pendekatan terbaik</a:t>
            </a:r>
            <a:r>
              <a:rPr lang="en-US" sz="3544">
                <a:solidFill>
                  <a:srgbClr val="243342"/>
                </a:solidFill>
                <a:latin typeface="Karnchang"/>
                <a:ea typeface="Karnchang"/>
                <a:cs typeface="Karnchang"/>
                <a:sym typeface="Karnchang"/>
              </a:rPr>
              <a:t> karena:</a:t>
            </a:r>
          </a:p>
          <a:p>
            <a:pPr algn="l">
              <a:lnSpc>
                <a:spcPts val="4607"/>
              </a:lnSpc>
            </a:pPr>
          </a:p>
          <a:p>
            <a:pPr algn="l" marL="765228" indent="-382614" lvl="1">
              <a:lnSpc>
                <a:spcPts val="4607"/>
              </a:lnSpc>
              <a:buAutoNum type="arabicPeriod" startAt="1"/>
            </a:pPr>
            <a:r>
              <a:rPr lang="en-US" sz="3544">
                <a:solidFill>
                  <a:srgbClr val="243342"/>
                </a:solidFill>
                <a:latin typeface="Karnchang"/>
                <a:ea typeface="Karnchang"/>
                <a:cs typeface="Karnchang"/>
                <a:sym typeface="Karnchang"/>
              </a:rPr>
              <a:t>Kita punya label diagnosis.</a:t>
            </a:r>
          </a:p>
          <a:p>
            <a:pPr algn="l" marL="765228" indent="-382614" lvl="1">
              <a:lnSpc>
                <a:spcPts val="4607"/>
              </a:lnSpc>
              <a:buAutoNum type="arabicPeriod" startAt="1"/>
            </a:pPr>
            <a:r>
              <a:rPr lang="en-US" sz="3544">
                <a:solidFill>
                  <a:srgbClr val="243342"/>
                </a:solidFill>
                <a:latin typeface="Karnchang"/>
                <a:ea typeface="Karnchang"/>
                <a:cs typeface="Karnchang"/>
                <a:sym typeface="Karnchang"/>
              </a:rPr>
              <a:t>Model bisa dilatih untuk prediksi akurat dan diuji dengan metrik standar.</a:t>
            </a:r>
          </a:p>
          <a:p>
            <a:pPr algn="l" marL="765228" indent="-382614" lvl="1">
              <a:lnSpc>
                <a:spcPts val="4607"/>
              </a:lnSpc>
              <a:buAutoNum type="arabicPeriod" startAt="1"/>
            </a:pPr>
            <a:r>
              <a:rPr lang="en-US" sz="3544">
                <a:solidFill>
                  <a:srgbClr val="243342"/>
                </a:solidFill>
                <a:latin typeface="Karnchang"/>
                <a:ea typeface="Karnchang"/>
                <a:cs typeface="Karnchang"/>
                <a:sym typeface="Karnchang"/>
              </a:rPr>
              <a:t>Model seperti Random Forest terbukti sangat efektif.</a:t>
            </a:r>
          </a:p>
          <a:p>
            <a:pPr algn="l">
              <a:lnSpc>
                <a:spcPts val="4607"/>
              </a:lnSpc>
            </a:pPr>
          </a:p>
          <a:p>
            <a:pPr algn="l" marL="765228" indent="-382614" lvl="1">
              <a:lnSpc>
                <a:spcPts val="4607"/>
              </a:lnSpc>
              <a:buFont typeface="Arial"/>
              <a:buChar char="•"/>
            </a:pPr>
            <a:r>
              <a:rPr lang="en-US" b="true" sz="3544">
                <a:solidFill>
                  <a:srgbClr val="243342"/>
                </a:solidFill>
                <a:latin typeface="Karnchang Bold"/>
                <a:ea typeface="Karnchang Bold"/>
                <a:cs typeface="Karnchang Bold"/>
                <a:sym typeface="Karnchang Bold"/>
              </a:rPr>
              <a:t>Unsupervised learning bisa menjadi pelengkap</a:t>
            </a:r>
            <a:r>
              <a:rPr lang="en-US" sz="3544">
                <a:solidFill>
                  <a:srgbClr val="243342"/>
                </a:solidFill>
                <a:latin typeface="Karnchang"/>
                <a:ea typeface="Karnchang"/>
                <a:cs typeface="Karnchang"/>
                <a:sym typeface="Karnchang"/>
              </a:rPr>
              <a:t>, misalnya untuk clustering pasien dengan gejala mirip, sebelum diagnosis ditegakkan, atau dalam studi eksploratif.</a:t>
            </a:r>
          </a:p>
          <a:p>
            <a:pPr algn="l">
              <a:lnSpc>
                <a:spcPts val="4607"/>
              </a:lnSpc>
            </a:pPr>
          </a:p>
        </p:txBody>
      </p:sp>
      <p:grpSp>
        <p:nvGrpSpPr>
          <p:cNvPr name="Group 26" id="26"/>
          <p:cNvGrpSpPr/>
          <p:nvPr/>
        </p:nvGrpSpPr>
        <p:grpSpPr>
          <a:xfrm rot="0">
            <a:off x="17672815" y="176494"/>
            <a:ext cx="438691" cy="43869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3501774" y="5555847"/>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2668630" y="6421453"/>
            <a:ext cx="5827422" cy="2213442"/>
            <a:chOff x="0" y="0"/>
            <a:chExt cx="1534794" cy="582964"/>
          </a:xfrm>
        </p:grpSpPr>
        <p:sp>
          <p:nvSpPr>
            <p:cNvPr name="Freeform 27" id="27"/>
            <p:cNvSpPr/>
            <p:nvPr/>
          </p:nvSpPr>
          <p:spPr>
            <a:xfrm flipH="false" flipV="false" rot="0">
              <a:off x="0" y="0"/>
              <a:ext cx="1534794" cy="582964"/>
            </a:xfrm>
            <a:custGeom>
              <a:avLst/>
              <a:gdLst/>
              <a:ahLst/>
              <a:cxnLst/>
              <a:rect r="r" b="b" t="t" l="l"/>
              <a:pathLst>
                <a:path h="582964" w="1534794">
                  <a:moveTo>
                    <a:pt x="67755" y="0"/>
                  </a:moveTo>
                  <a:lnTo>
                    <a:pt x="1467039" y="0"/>
                  </a:lnTo>
                  <a:cubicBezTo>
                    <a:pt x="1485009" y="0"/>
                    <a:pt x="1502243" y="7138"/>
                    <a:pt x="1514949" y="19845"/>
                  </a:cubicBezTo>
                  <a:cubicBezTo>
                    <a:pt x="1527656" y="32552"/>
                    <a:pt x="1534794" y="49785"/>
                    <a:pt x="1534794" y="67755"/>
                  </a:cubicBezTo>
                  <a:lnTo>
                    <a:pt x="1534794" y="515209"/>
                  </a:lnTo>
                  <a:cubicBezTo>
                    <a:pt x="1534794" y="533179"/>
                    <a:pt x="1527656" y="550413"/>
                    <a:pt x="1514949" y="563119"/>
                  </a:cubicBezTo>
                  <a:cubicBezTo>
                    <a:pt x="1502243" y="575826"/>
                    <a:pt x="1485009" y="582964"/>
                    <a:pt x="1467039" y="582964"/>
                  </a:cubicBezTo>
                  <a:lnTo>
                    <a:pt x="67755" y="582964"/>
                  </a:lnTo>
                  <a:cubicBezTo>
                    <a:pt x="49785" y="582964"/>
                    <a:pt x="32552" y="575826"/>
                    <a:pt x="19845" y="563119"/>
                  </a:cubicBezTo>
                  <a:cubicBezTo>
                    <a:pt x="7138" y="550413"/>
                    <a:pt x="0" y="533179"/>
                    <a:pt x="0" y="515209"/>
                  </a:cubicBezTo>
                  <a:lnTo>
                    <a:pt x="0" y="67755"/>
                  </a:lnTo>
                  <a:cubicBezTo>
                    <a:pt x="0" y="49785"/>
                    <a:pt x="7138" y="32552"/>
                    <a:pt x="19845" y="19845"/>
                  </a:cubicBezTo>
                  <a:cubicBezTo>
                    <a:pt x="32552" y="7138"/>
                    <a:pt x="49785" y="0"/>
                    <a:pt x="67755" y="0"/>
                  </a:cubicBezTo>
                  <a:close/>
                </a:path>
              </a:pathLst>
            </a:custGeom>
            <a:solidFill>
              <a:srgbClr val="858789">
                <a:alpha val="40000"/>
              </a:srgbClr>
            </a:solidFill>
            <a:ln w="19050" cap="rnd">
              <a:solidFill>
                <a:srgbClr val="243342">
                  <a:alpha val="40000"/>
                </a:srgbClr>
              </a:solidFill>
              <a:prstDash val="solid"/>
              <a:round/>
            </a:ln>
          </p:spPr>
        </p:sp>
        <p:sp>
          <p:nvSpPr>
            <p:cNvPr name="TextBox 28" id="28"/>
            <p:cNvSpPr txBox="true"/>
            <p:nvPr/>
          </p:nvSpPr>
          <p:spPr>
            <a:xfrm>
              <a:off x="0" y="-38100"/>
              <a:ext cx="1534794" cy="621064"/>
            </a:xfrm>
            <a:prstGeom prst="rect">
              <a:avLst/>
            </a:prstGeom>
          </p:spPr>
          <p:txBody>
            <a:bodyPr anchor="ctr" rtlCol="false" tIns="50800" lIns="50800" bIns="50800" rIns="50800"/>
            <a:lstStyle/>
            <a:p>
              <a:pPr algn="ctr">
                <a:lnSpc>
                  <a:spcPts val="3362"/>
                </a:lnSpc>
              </a:pPr>
            </a:p>
          </p:txBody>
        </p:sp>
      </p:grpSp>
      <p:grpSp>
        <p:nvGrpSpPr>
          <p:cNvPr name="Group 29" id="29"/>
          <p:cNvGrpSpPr>
            <a:grpSpLocks noChangeAspect="true"/>
          </p:cNvGrpSpPr>
          <p:nvPr/>
        </p:nvGrpSpPr>
        <p:grpSpPr>
          <a:xfrm rot="0">
            <a:off x="3932946" y="2357556"/>
            <a:ext cx="3039129" cy="3039129"/>
            <a:chOff x="0" y="0"/>
            <a:chExt cx="8916670" cy="8916670"/>
          </a:xfrm>
        </p:grpSpPr>
        <p:sp>
          <p:nvSpPr>
            <p:cNvPr name="Freeform 30" id="30"/>
            <p:cNvSpPr/>
            <p:nvPr/>
          </p:nvSpPr>
          <p:spPr>
            <a:xfrm flipH="false" flipV="false" rot="0">
              <a:off x="154940" y="154940"/>
              <a:ext cx="8605520" cy="8605520"/>
            </a:xfrm>
            <a:custGeom>
              <a:avLst/>
              <a:gdLst/>
              <a:ahLst/>
              <a:cxnLst/>
              <a:rect r="r" b="b" t="t" l="l"/>
              <a:pathLst>
                <a:path h="8605520" w="8605520">
                  <a:moveTo>
                    <a:pt x="8605520" y="4302760"/>
                  </a:moveTo>
                  <a:cubicBezTo>
                    <a:pt x="8605520" y="6678930"/>
                    <a:pt x="6678930" y="8605520"/>
                    <a:pt x="4302760" y="8605520"/>
                  </a:cubicBezTo>
                  <a:cubicBezTo>
                    <a:pt x="1926590" y="8605520"/>
                    <a:pt x="0" y="6680200"/>
                    <a:pt x="0" y="4302760"/>
                  </a:cubicBezTo>
                  <a:cubicBezTo>
                    <a:pt x="0" y="1925320"/>
                    <a:pt x="1926590" y="0"/>
                    <a:pt x="4302760" y="0"/>
                  </a:cubicBezTo>
                  <a:cubicBezTo>
                    <a:pt x="6678930" y="0"/>
                    <a:pt x="8605520" y="1926590"/>
                    <a:pt x="8605520" y="4302760"/>
                  </a:cubicBezTo>
                  <a:close/>
                </a:path>
              </a:pathLst>
            </a:custGeom>
            <a:blipFill>
              <a:blip r:embed="rId4"/>
              <a:stretch>
                <a:fillRect l="-14815" t="-14815" r="-13092" b="-13092"/>
              </a:stretch>
            </a:blipFill>
          </p:spPr>
        </p:sp>
        <p:sp>
          <p:nvSpPr>
            <p:cNvPr name="Freeform 31" id="31"/>
            <p:cNvSpPr/>
            <p:nvPr/>
          </p:nvSpPr>
          <p:spPr>
            <a:xfrm flipH="false" flipV="false" rot="0">
              <a:off x="6350" y="6350"/>
              <a:ext cx="8903970" cy="8903970"/>
            </a:xfrm>
            <a:custGeom>
              <a:avLst/>
              <a:gdLst/>
              <a:ahLst/>
              <a:cxnLst/>
              <a:rect r="r" b="b" t="t" l="l"/>
              <a:pathLst>
                <a:path h="8903970" w="8903970">
                  <a:moveTo>
                    <a:pt x="4451350" y="8903970"/>
                  </a:moveTo>
                  <a:cubicBezTo>
                    <a:pt x="1997710" y="8903970"/>
                    <a:pt x="0" y="6906260"/>
                    <a:pt x="0" y="4451350"/>
                  </a:cubicBezTo>
                  <a:cubicBezTo>
                    <a:pt x="0" y="1996440"/>
                    <a:pt x="1997710" y="0"/>
                    <a:pt x="4451350" y="0"/>
                  </a:cubicBezTo>
                  <a:cubicBezTo>
                    <a:pt x="6904990" y="0"/>
                    <a:pt x="8903970" y="1997710"/>
                    <a:pt x="8903970" y="4451350"/>
                  </a:cubicBezTo>
                  <a:cubicBezTo>
                    <a:pt x="8903970" y="6904990"/>
                    <a:pt x="6906260" y="8903970"/>
                    <a:pt x="4451350" y="8903970"/>
                  </a:cubicBezTo>
                  <a:close/>
                  <a:moveTo>
                    <a:pt x="4451350" y="19050"/>
                  </a:moveTo>
                  <a:cubicBezTo>
                    <a:pt x="2007870" y="19050"/>
                    <a:pt x="19050" y="2007870"/>
                    <a:pt x="19050" y="4451350"/>
                  </a:cubicBezTo>
                  <a:cubicBezTo>
                    <a:pt x="19050" y="6894830"/>
                    <a:pt x="2007870" y="8883650"/>
                    <a:pt x="4451350" y="8883650"/>
                  </a:cubicBezTo>
                  <a:cubicBezTo>
                    <a:pt x="6894830" y="8883650"/>
                    <a:pt x="8883650" y="6894830"/>
                    <a:pt x="8883650" y="4451350"/>
                  </a:cubicBezTo>
                  <a:cubicBezTo>
                    <a:pt x="8883650" y="2007870"/>
                    <a:pt x="6896100" y="19050"/>
                    <a:pt x="4451350" y="19050"/>
                  </a:cubicBezTo>
                  <a:close/>
                  <a:moveTo>
                    <a:pt x="4451350" y="8764270"/>
                  </a:moveTo>
                  <a:cubicBezTo>
                    <a:pt x="2073910" y="8764270"/>
                    <a:pt x="139700" y="6830060"/>
                    <a:pt x="139700" y="4451350"/>
                  </a:cubicBezTo>
                  <a:cubicBezTo>
                    <a:pt x="139700" y="2072640"/>
                    <a:pt x="2073910" y="139700"/>
                    <a:pt x="4451350" y="139700"/>
                  </a:cubicBezTo>
                  <a:cubicBezTo>
                    <a:pt x="6828790" y="139700"/>
                    <a:pt x="8764270" y="2073910"/>
                    <a:pt x="8764270" y="4451350"/>
                  </a:cubicBezTo>
                  <a:cubicBezTo>
                    <a:pt x="8764270" y="6828790"/>
                    <a:pt x="6830060" y="8764270"/>
                    <a:pt x="4451350" y="8764270"/>
                  </a:cubicBezTo>
                  <a:close/>
                  <a:moveTo>
                    <a:pt x="4451350" y="158750"/>
                  </a:moveTo>
                  <a:cubicBezTo>
                    <a:pt x="2084070" y="158750"/>
                    <a:pt x="158750" y="2084070"/>
                    <a:pt x="158750" y="4451350"/>
                  </a:cubicBezTo>
                  <a:cubicBezTo>
                    <a:pt x="158750" y="6818630"/>
                    <a:pt x="2084070" y="8743950"/>
                    <a:pt x="4451350" y="8743950"/>
                  </a:cubicBezTo>
                  <a:cubicBezTo>
                    <a:pt x="6818630" y="8743950"/>
                    <a:pt x="8743950" y="6818630"/>
                    <a:pt x="8743950" y="4451350"/>
                  </a:cubicBezTo>
                  <a:cubicBezTo>
                    <a:pt x="8743950" y="2084070"/>
                    <a:pt x="6819900" y="158750"/>
                    <a:pt x="4451350" y="158750"/>
                  </a:cubicBezTo>
                  <a:close/>
                </a:path>
              </a:pathLst>
            </a:custGeom>
            <a:solidFill>
              <a:srgbClr val="858789"/>
            </a:solidFill>
          </p:spPr>
        </p:sp>
      </p:grpSp>
      <p:sp>
        <p:nvSpPr>
          <p:cNvPr name="Freeform 32" id="32"/>
          <p:cNvSpPr/>
          <p:nvPr/>
        </p:nvSpPr>
        <p:spPr>
          <a:xfrm flipH="false" flipV="false" rot="0">
            <a:off x="10625092" y="5555847"/>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3" id="33"/>
          <p:cNvGrpSpPr/>
          <p:nvPr/>
        </p:nvGrpSpPr>
        <p:grpSpPr>
          <a:xfrm rot="0">
            <a:off x="9791948" y="6421453"/>
            <a:ext cx="5827422" cy="2213442"/>
            <a:chOff x="0" y="0"/>
            <a:chExt cx="1534794" cy="582964"/>
          </a:xfrm>
        </p:grpSpPr>
        <p:sp>
          <p:nvSpPr>
            <p:cNvPr name="Freeform 34" id="34"/>
            <p:cNvSpPr/>
            <p:nvPr/>
          </p:nvSpPr>
          <p:spPr>
            <a:xfrm flipH="false" flipV="false" rot="0">
              <a:off x="0" y="0"/>
              <a:ext cx="1534794" cy="582964"/>
            </a:xfrm>
            <a:custGeom>
              <a:avLst/>
              <a:gdLst/>
              <a:ahLst/>
              <a:cxnLst/>
              <a:rect r="r" b="b" t="t" l="l"/>
              <a:pathLst>
                <a:path h="582964" w="1534794">
                  <a:moveTo>
                    <a:pt x="67755" y="0"/>
                  </a:moveTo>
                  <a:lnTo>
                    <a:pt x="1467039" y="0"/>
                  </a:lnTo>
                  <a:cubicBezTo>
                    <a:pt x="1485009" y="0"/>
                    <a:pt x="1502243" y="7138"/>
                    <a:pt x="1514949" y="19845"/>
                  </a:cubicBezTo>
                  <a:cubicBezTo>
                    <a:pt x="1527656" y="32552"/>
                    <a:pt x="1534794" y="49785"/>
                    <a:pt x="1534794" y="67755"/>
                  </a:cubicBezTo>
                  <a:lnTo>
                    <a:pt x="1534794" y="515209"/>
                  </a:lnTo>
                  <a:cubicBezTo>
                    <a:pt x="1534794" y="533179"/>
                    <a:pt x="1527656" y="550413"/>
                    <a:pt x="1514949" y="563119"/>
                  </a:cubicBezTo>
                  <a:cubicBezTo>
                    <a:pt x="1502243" y="575826"/>
                    <a:pt x="1485009" y="582964"/>
                    <a:pt x="1467039" y="582964"/>
                  </a:cubicBezTo>
                  <a:lnTo>
                    <a:pt x="67755" y="582964"/>
                  </a:lnTo>
                  <a:cubicBezTo>
                    <a:pt x="49785" y="582964"/>
                    <a:pt x="32552" y="575826"/>
                    <a:pt x="19845" y="563119"/>
                  </a:cubicBezTo>
                  <a:cubicBezTo>
                    <a:pt x="7138" y="550413"/>
                    <a:pt x="0" y="533179"/>
                    <a:pt x="0" y="515209"/>
                  </a:cubicBezTo>
                  <a:lnTo>
                    <a:pt x="0" y="67755"/>
                  </a:lnTo>
                  <a:cubicBezTo>
                    <a:pt x="0" y="49785"/>
                    <a:pt x="7138" y="32552"/>
                    <a:pt x="19845" y="19845"/>
                  </a:cubicBezTo>
                  <a:cubicBezTo>
                    <a:pt x="32552" y="7138"/>
                    <a:pt x="49785" y="0"/>
                    <a:pt x="67755" y="0"/>
                  </a:cubicBezTo>
                  <a:close/>
                </a:path>
              </a:pathLst>
            </a:custGeom>
            <a:solidFill>
              <a:srgbClr val="858789">
                <a:alpha val="40000"/>
              </a:srgbClr>
            </a:solidFill>
            <a:ln w="19050" cap="rnd">
              <a:solidFill>
                <a:srgbClr val="243342">
                  <a:alpha val="40000"/>
                </a:srgbClr>
              </a:solidFill>
              <a:prstDash val="solid"/>
              <a:round/>
            </a:ln>
          </p:spPr>
        </p:sp>
        <p:sp>
          <p:nvSpPr>
            <p:cNvPr name="TextBox 35" id="35"/>
            <p:cNvSpPr txBox="true"/>
            <p:nvPr/>
          </p:nvSpPr>
          <p:spPr>
            <a:xfrm>
              <a:off x="0" y="-38100"/>
              <a:ext cx="1534794" cy="621064"/>
            </a:xfrm>
            <a:prstGeom prst="rect">
              <a:avLst/>
            </a:prstGeom>
          </p:spPr>
          <p:txBody>
            <a:bodyPr anchor="ctr" rtlCol="false" tIns="50800" lIns="50800" bIns="50800" rIns="50800"/>
            <a:lstStyle/>
            <a:p>
              <a:pPr algn="ctr">
                <a:lnSpc>
                  <a:spcPts val="3362"/>
                </a:lnSpc>
              </a:pPr>
            </a:p>
          </p:txBody>
        </p:sp>
      </p:grpSp>
      <p:grpSp>
        <p:nvGrpSpPr>
          <p:cNvPr name="Group 36" id="36"/>
          <p:cNvGrpSpPr>
            <a:grpSpLocks noChangeAspect="true"/>
          </p:cNvGrpSpPr>
          <p:nvPr/>
        </p:nvGrpSpPr>
        <p:grpSpPr>
          <a:xfrm rot="0">
            <a:off x="11056264" y="2357556"/>
            <a:ext cx="3039129" cy="3039129"/>
            <a:chOff x="0" y="0"/>
            <a:chExt cx="8916670" cy="8916670"/>
          </a:xfrm>
        </p:grpSpPr>
        <p:sp>
          <p:nvSpPr>
            <p:cNvPr name="Freeform 37" id="37"/>
            <p:cNvSpPr/>
            <p:nvPr/>
          </p:nvSpPr>
          <p:spPr>
            <a:xfrm flipH="false" flipV="false" rot="0">
              <a:off x="154940" y="154940"/>
              <a:ext cx="8605520" cy="8605520"/>
            </a:xfrm>
            <a:custGeom>
              <a:avLst/>
              <a:gdLst/>
              <a:ahLst/>
              <a:cxnLst/>
              <a:rect r="r" b="b" t="t" l="l"/>
              <a:pathLst>
                <a:path h="8605520" w="8605520">
                  <a:moveTo>
                    <a:pt x="8605520" y="4302760"/>
                  </a:moveTo>
                  <a:cubicBezTo>
                    <a:pt x="8605520" y="6678930"/>
                    <a:pt x="6678930" y="8605520"/>
                    <a:pt x="4302760" y="8605520"/>
                  </a:cubicBezTo>
                  <a:cubicBezTo>
                    <a:pt x="1926590" y="8605520"/>
                    <a:pt x="0" y="6680200"/>
                    <a:pt x="0" y="4302760"/>
                  </a:cubicBezTo>
                  <a:cubicBezTo>
                    <a:pt x="0" y="1925320"/>
                    <a:pt x="1926590" y="0"/>
                    <a:pt x="4302760" y="0"/>
                  </a:cubicBezTo>
                  <a:cubicBezTo>
                    <a:pt x="6678930" y="0"/>
                    <a:pt x="8605520" y="1926590"/>
                    <a:pt x="8605520" y="4302760"/>
                  </a:cubicBezTo>
                  <a:close/>
                </a:path>
              </a:pathLst>
            </a:custGeom>
            <a:blipFill>
              <a:blip r:embed="rId5"/>
              <a:stretch>
                <a:fillRect l="-58898" t="-13456" r="-60994" b="-9683"/>
              </a:stretch>
            </a:blipFill>
          </p:spPr>
        </p:sp>
        <p:sp>
          <p:nvSpPr>
            <p:cNvPr name="Freeform 38" id="38"/>
            <p:cNvSpPr/>
            <p:nvPr/>
          </p:nvSpPr>
          <p:spPr>
            <a:xfrm flipH="false" flipV="false" rot="0">
              <a:off x="6350" y="6350"/>
              <a:ext cx="8903970" cy="8903970"/>
            </a:xfrm>
            <a:custGeom>
              <a:avLst/>
              <a:gdLst/>
              <a:ahLst/>
              <a:cxnLst/>
              <a:rect r="r" b="b" t="t" l="l"/>
              <a:pathLst>
                <a:path h="8903970" w="8903970">
                  <a:moveTo>
                    <a:pt x="4451350" y="8903970"/>
                  </a:moveTo>
                  <a:cubicBezTo>
                    <a:pt x="1997710" y="8903970"/>
                    <a:pt x="0" y="6906260"/>
                    <a:pt x="0" y="4451350"/>
                  </a:cubicBezTo>
                  <a:cubicBezTo>
                    <a:pt x="0" y="1996440"/>
                    <a:pt x="1997710" y="0"/>
                    <a:pt x="4451350" y="0"/>
                  </a:cubicBezTo>
                  <a:cubicBezTo>
                    <a:pt x="6904990" y="0"/>
                    <a:pt x="8903970" y="1997710"/>
                    <a:pt x="8903970" y="4451350"/>
                  </a:cubicBezTo>
                  <a:cubicBezTo>
                    <a:pt x="8903970" y="6904990"/>
                    <a:pt x="6906260" y="8903970"/>
                    <a:pt x="4451350" y="8903970"/>
                  </a:cubicBezTo>
                  <a:close/>
                  <a:moveTo>
                    <a:pt x="4451350" y="19050"/>
                  </a:moveTo>
                  <a:cubicBezTo>
                    <a:pt x="2007870" y="19050"/>
                    <a:pt x="19050" y="2007870"/>
                    <a:pt x="19050" y="4451350"/>
                  </a:cubicBezTo>
                  <a:cubicBezTo>
                    <a:pt x="19050" y="6894830"/>
                    <a:pt x="2007870" y="8883650"/>
                    <a:pt x="4451350" y="8883650"/>
                  </a:cubicBezTo>
                  <a:cubicBezTo>
                    <a:pt x="6894830" y="8883650"/>
                    <a:pt x="8883650" y="6894830"/>
                    <a:pt x="8883650" y="4451350"/>
                  </a:cubicBezTo>
                  <a:cubicBezTo>
                    <a:pt x="8883650" y="2007870"/>
                    <a:pt x="6896100" y="19050"/>
                    <a:pt x="4451350" y="19050"/>
                  </a:cubicBezTo>
                  <a:close/>
                  <a:moveTo>
                    <a:pt x="4451350" y="8764270"/>
                  </a:moveTo>
                  <a:cubicBezTo>
                    <a:pt x="2073910" y="8764270"/>
                    <a:pt x="139700" y="6830060"/>
                    <a:pt x="139700" y="4451350"/>
                  </a:cubicBezTo>
                  <a:cubicBezTo>
                    <a:pt x="139700" y="2072640"/>
                    <a:pt x="2073910" y="139700"/>
                    <a:pt x="4451350" y="139700"/>
                  </a:cubicBezTo>
                  <a:cubicBezTo>
                    <a:pt x="6828790" y="139700"/>
                    <a:pt x="8764270" y="2073910"/>
                    <a:pt x="8764270" y="4451350"/>
                  </a:cubicBezTo>
                  <a:cubicBezTo>
                    <a:pt x="8764270" y="6828790"/>
                    <a:pt x="6830060" y="8764270"/>
                    <a:pt x="4451350" y="8764270"/>
                  </a:cubicBezTo>
                  <a:close/>
                  <a:moveTo>
                    <a:pt x="4451350" y="158750"/>
                  </a:moveTo>
                  <a:cubicBezTo>
                    <a:pt x="2084070" y="158750"/>
                    <a:pt x="158750" y="2084070"/>
                    <a:pt x="158750" y="4451350"/>
                  </a:cubicBezTo>
                  <a:cubicBezTo>
                    <a:pt x="158750" y="6818630"/>
                    <a:pt x="2084070" y="8743950"/>
                    <a:pt x="4451350" y="8743950"/>
                  </a:cubicBezTo>
                  <a:cubicBezTo>
                    <a:pt x="6818630" y="8743950"/>
                    <a:pt x="8743950" y="6818630"/>
                    <a:pt x="8743950" y="4451350"/>
                  </a:cubicBezTo>
                  <a:cubicBezTo>
                    <a:pt x="8743950" y="2084070"/>
                    <a:pt x="6819900" y="158750"/>
                    <a:pt x="4451350" y="158750"/>
                  </a:cubicBezTo>
                  <a:close/>
                </a:path>
              </a:pathLst>
            </a:custGeom>
            <a:solidFill>
              <a:srgbClr val="858789"/>
            </a:solidFill>
          </p:spPr>
        </p:sp>
      </p:grpSp>
      <p:sp>
        <p:nvSpPr>
          <p:cNvPr name="TextBox 39" id="39"/>
          <p:cNvSpPr txBox="true"/>
          <p:nvPr/>
        </p:nvSpPr>
        <p:spPr>
          <a:xfrm rot="0">
            <a:off x="3074521" y="6905239"/>
            <a:ext cx="5015640" cy="1064895"/>
          </a:xfrm>
          <a:prstGeom prst="rect">
            <a:avLst/>
          </a:prstGeom>
        </p:spPr>
        <p:txBody>
          <a:bodyPr anchor="t" rtlCol="false" tIns="0" lIns="0" bIns="0" rIns="0">
            <a:spAutoFit/>
          </a:bodyPr>
          <a:lstStyle/>
          <a:p>
            <a:pPr algn="ctr">
              <a:lnSpc>
                <a:spcPts val="3779"/>
              </a:lnSpc>
            </a:pPr>
            <a:r>
              <a:rPr lang="en-US" sz="2700" u="sng">
                <a:solidFill>
                  <a:srgbClr val="000000"/>
                </a:solidFill>
                <a:latin typeface="Karnchang"/>
                <a:ea typeface="Karnchang"/>
                <a:cs typeface="Karnchang"/>
                <a:sym typeface="Karnchang"/>
                <a:hlinkClick r:id="rId6" tooltip="https://github.com/nadhif-royal/HeartDisease-Team8"/>
              </a:rPr>
              <a:t>https://github.com/nadhif-royal/HeartDisease-Team8</a:t>
            </a:r>
          </a:p>
        </p:txBody>
      </p:sp>
      <p:sp>
        <p:nvSpPr>
          <p:cNvPr name="TextBox 40" id="40"/>
          <p:cNvSpPr txBox="true"/>
          <p:nvPr/>
        </p:nvSpPr>
        <p:spPr>
          <a:xfrm rot="0">
            <a:off x="3776427" y="5520530"/>
            <a:ext cx="3352166" cy="694624"/>
          </a:xfrm>
          <a:prstGeom prst="rect">
            <a:avLst/>
          </a:prstGeom>
        </p:spPr>
        <p:txBody>
          <a:bodyPr anchor="t" rtlCol="false" tIns="0" lIns="0" bIns="0" rIns="0">
            <a:spAutoFit/>
          </a:bodyPr>
          <a:lstStyle/>
          <a:p>
            <a:pPr algn="ctr">
              <a:lnSpc>
                <a:spcPts val="3680"/>
              </a:lnSpc>
            </a:pPr>
            <a:r>
              <a:rPr lang="en-US" sz="4000" b="true">
                <a:solidFill>
                  <a:srgbClr val="000000"/>
                </a:solidFill>
                <a:latin typeface="Karnchang Bold"/>
                <a:ea typeface="Karnchang Bold"/>
                <a:cs typeface="Karnchang Bold"/>
                <a:sym typeface="Karnchang Bold"/>
              </a:rPr>
              <a:t>Github</a:t>
            </a:r>
          </a:p>
        </p:txBody>
      </p:sp>
      <p:sp>
        <p:nvSpPr>
          <p:cNvPr name="TextBox 41" id="41"/>
          <p:cNvSpPr txBox="true"/>
          <p:nvPr/>
        </p:nvSpPr>
        <p:spPr>
          <a:xfrm rot="0">
            <a:off x="10101698" y="6667114"/>
            <a:ext cx="5207922" cy="1541145"/>
          </a:xfrm>
          <a:prstGeom prst="rect">
            <a:avLst/>
          </a:prstGeom>
        </p:spPr>
        <p:txBody>
          <a:bodyPr anchor="t" rtlCol="false" tIns="0" lIns="0" bIns="0" rIns="0">
            <a:spAutoFit/>
          </a:bodyPr>
          <a:lstStyle/>
          <a:p>
            <a:pPr algn="ctr">
              <a:lnSpc>
                <a:spcPts val="3779"/>
              </a:lnSpc>
            </a:pPr>
            <a:r>
              <a:rPr lang="en-US" sz="2700" u="sng">
                <a:solidFill>
                  <a:srgbClr val="000000"/>
                </a:solidFill>
                <a:latin typeface="Karnchang"/>
                <a:ea typeface="Karnchang"/>
                <a:cs typeface="Karnchang"/>
                <a:sym typeface="Karnchang"/>
                <a:hlinkClick r:id="rId7" tooltip="https://www.kaggle.com/datasets/johnsmith88/heart-disease-dataset"/>
              </a:rPr>
              <a:t>https://www.kaggle.com/datasets/johnsmith88/heart-disease-dataset</a:t>
            </a:r>
          </a:p>
        </p:txBody>
      </p:sp>
      <p:sp>
        <p:nvSpPr>
          <p:cNvPr name="TextBox 42" id="42"/>
          <p:cNvSpPr txBox="true"/>
          <p:nvPr/>
        </p:nvSpPr>
        <p:spPr>
          <a:xfrm rot="0">
            <a:off x="10899745" y="5495326"/>
            <a:ext cx="3352166" cy="694624"/>
          </a:xfrm>
          <a:prstGeom prst="rect">
            <a:avLst/>
          </a:prstGeom>
        </p:spPr>
        <p:txBody>
          <a:bodyPr anchor="t" rtlCol="false" tIns="0" lIns="0" bIns="0" rIns="0">
            <a:spAutoFit/>
          </a:bodyPr>
          <a:lstStyle/>
          <a:p>
            <a:pPr algn="ctr">
              <a:lnSpc>
                <a:spcPts val="3680"/>
              </a:lnSpc>
            </a:pPr>
            <a:r>
              <a:rPr lang="en-US" sz="4000" b="true">
                <a:solidFill>
                  <a:srgbClr val="000000"/>
                </a:solidFill>
                <a:latin typeface="Karnchang Bold"/>
                <a:ea typeface="Karnchang Bold"/>
                <a:cs typeface="Karnchang Bold"/>
                <a:sym typeface="Karnchang Bold"/>
              </a:rPr>
              <a:t>Dataset</a:t>
            </a:r>
          </a:p>
        </p:txBody>
      </p:sp>
      <p:sp>
        <p:nvSpPr>
          <p:cNvPr name="TextBox 43" id="43"/>
          <p:cNvSpPr txBox="true"/>
          <p:nvPr/>
        </p:nvSpPr>
        <p:spPr>
          <a:xfrm rot="0">
            <a:off x="4064075" y="904875"/>
            <a:ext cx="10159849" cy="1107374"/>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Project Link</a:t>
            </a:r>
          </a:p>
        </p:txBody>
      </p:sp>
    </p:spTree>
  </p:cSld>
  <p:clrMapOvr>
    <a:masterClrMapping/>
  </p:clrMapOvr>
</p:sld>
</file>

<file path=ppt/slides/slide57.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9559999">
            <a:off x="-6690254" y="312372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38117">
            <a:off x="14860579" y="-2339974"/>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4032797" y="5367561"/>
            <a:ext cx="10222406" cy="2601064"/>
            <a:chOff x="0" y="0"/>
            <a:chExt cx="1833526" cy="466536"/>
          </a:xfrm>
        </p:grpSpPr>
        <p:sp>
          <p:nvSpPr>
            <p:cNvPr name="Freeform 26" id="26"/>
            <p:cNvSpPr/>
            <p:nvPr/>
          </p:nvSpPr>
          <p:spPr>
            <a:xfrm flipH="false" flipV="false" rot="0">
              <a:off x="0" y="0"/>
              <a:ext cx="1833526" cy="466536"/>
            </a:xfrm>
            <a:custGeom>
              <a:avLst/>
              <a:gdLst/>
              <a:ahLst/>
              <a:cxnLst/>
              <a:rect r="r" b="b" t="t" l="l"/>
              <a:pathLst>
                <a:path h="466536" w="1833526">
                  <a:moveTo>
                    <a:pt x="11360" y="0"/>
                  </a:moveTo>
                  <a:lnTo>
                    <a:pt x="1822166" y="0"/>
                  </a:lnTo>
                  <a:cubicBezTo>
                    <a:pt x="1825179" y="0"/>
                    <a:pt x="1828068" y="1197"/>
                    <a:pt x="1830199" y="3327"/>
                  </a:cubicBezTo>
                  <a:cubicBezTo>
                    <a:pt x="1832329" y="5458"/>
                    <a:pt x="1833526" y="8347"/>
                    <a:pt x="1833526" y="11360"/>
                  </a:cubicBezTo>
                  <a:lnTo>
                    <a:pt x="1833526" y="455176"/>
                  </a:lnTo>
                  <a:cubicBezTo>
                    <a:pt x="1833526" y="458189"/>
                    <a:pt x="1832329" y="461078"/>
                    <a:pt x="1830199" y="463208"/>
                  </a:cubicBezTo>
                  <a:cubicBezTo>
                    <a:pt x="1828068" y="465339"/>
                    <a:pt x="1825179" y="466536"/>
                    <a:pt x="1822166" y="466536"/>
                  </a:cubicBezTo>
                  <a:lnTo>
                    <a:pt x="11360" y="466536"/>
                  </a:lnTo>
                  <a:cubicBezTo>
                    <a:pt x="5086" y="466536"/>
                    <a:pt x="0" y="461450"/>
                    <a:pt x="0" y="455176"/>
                  </a:cubicBezTo>
                  <a:lnTo>
                    <a:pt x="0" y="11360"/>
                  </a:lnTo>
                  <a:cubicBezTo>
                    <a:pt x="0" y="8347"/>
                    <a:pt x="1197" y="5458"/>
                    <a:pt x="3327" y="3327"/>
                  </a:cubicBezTo>
                  <a:cubicBezTo>
                    <a:pt x="5458" y="1197"/>
                    <a:pt x="8347" y="0"/>
                    <a:pt x="11360"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1833526" cy="504636"/>
            </a:xfrm>
            <a:prstGeom prst="rect">
              <a:avLst/>
            </a:prstGeom>
          </p:spPr>
          <p:txBody>
            <a:bodyPr anchor="ctr" rtlCol="false" tIns="74594" lIns="74594" bIns="74594" rIns="74594"/>
            <a:lstStyle/>
            <a:p>
              <a:pPr algn="ctr">
                <a:lnSpc>
                  <a:spcPts val="3362"/>
                </a:lnSpc>
              </a:pPr>
            </a:p>
          </p:txBody>
        </p:sp>
      </p:grpSp>
      <p:sp>
        <p:nvSpPr>
          <p:cNvPr name="TextBox 28" id="28"/>
          <p:cNvSpPr txBox="true"/>
          <p:nvPr/>
        </p:nvSpPr>
        <p:spPr>
          <a:xfrm rot="0">
            <a:off x="3917411" y="5406998"/>
            <a:ext cx="10453178" cy="2712908"/>
          </a:xfrm>
          <a:prstGeom prst="rect">
            <a:avLst/>
          </a:prstGeom>
        </p:spPr>
        <p:txBody>
          <a:bodyPr anchor="t" rtlCol="false" tIns="0" lIns="0" bIns="0" rIns="0">
            <a:spAutoFit/>
          </a:bodyPr>
          <a:lstStyle/>
          <a:p>
            <a:pPr algn="ctr">
              <a:lnSpc>
                <a:spcPts val="4111"/>
              </a:lnSpc>
            </a:pPr>
            <a:r>
              <a:rPr lang="en-US" sz="2936" spc="176">
                <a:solidFill>
                  <a:srgbClr val="FFFFFF"/>
                </a:solidFill>
                <a:latin typeface="Karnchang"/>
                <a:ea typeface="Karnchang"/>
                <a:cs typeface="Karnchang"/>
                <a:sym typeface="Karnchang"/>
              </a:rPr>
              <a:t>Team 8</a:t>
            </a:r>
          </a:p>
          <a:p>
            <a:pPr algn="ctr">
              <a:lnSpc>
                <a:spcPts val="4111"/>
              </a:lnSpc>
            </a:pPr>
            <a:r>
              <a:rPr lang="en-US" sz="2936" spc="176">
                <a:solidFill>
                  <a:srgbClr val="FFFFFF"/>
                </a:solidFill>
                <a:latin typeface="Karnchang"/>
                <a:ea typeface="Karnchang"/>
                <a:cs typeface="Karnchang"/>
                <a:sym typeface="Karnchang"/>
              </a:rPr>
              <a:t>Fikri Adyatma (235150201111015)</a:t>
            </a:r>
          </a:p>
          <a:p>
            <a:pPr algn="ctr">
              <a:lnSpc>
                <a:spcPts val="4111"/>
              </a:lnSpc>
            </a:pPr>
            <a:r>
              <a:rPr lang="en-US" sz="2936" spc="176">
                <a:solidFill>
                  <a:srgbClr val="FFFFFF"/>
                </a:solidFill>
                <a:latin typeface="Karnchang"/>
                <a:ea typeface="Karnchang"/>
                <a:cs typeface="Karnchang"/>
                <a:sym typeface="Karnchang"/>
              </a:rPr>
              <a:t>Nadhif Rif’at Rasendriya (235150201111074)</a:t>
            </a:r>
          </a:p>
          <a:p>
            <a:pPr algn="ctr">
              <a:lnSpc>
                <a:spcPts val="4111"/>
              </a:lnSpc>
            </a:pPr>
            <a:r>
              <a:rPr lang="en-US" sz="2936" spc="176">
                <a:solidFill>
                  <a:srgbClr val="FFFFFF"/>
                </a:solidFill>
                <a:latin typeface="Karnchang"/>
                <a:ea typeface="Karnchang"/>
                <a:cs typeface="Karnchang"/>
                <a:sym typeface="Karnchang"/>
              </a:rPr>
              <a:t>Reyno Benedict (235150207111048)</a:t>
            </a:r>
          </a:p>
          <a:p>
            <a:pPr algn="ctr">
              <a:lnSpc>
                <a:spcPts val="4111"/>
              </a:lnSpc>
            </a:pPr>
          </a:p>
        </p:txBody>
      </p:sp>
      <p:sp>
        <p:nvSpPr>
          <p:cNvPr name="TextBox 29" id="29"/>
          <p:cNvSpPr txBox="true"/>
          <p:nvPr/>
        </p:nvSpPr>
        <p:spPr>
          <a:xfrm rot="0">
            <a:off x="2032038" y="2529363"/>
            <a:ext cx="14223925" cy="2600259"/>
          </a:xfrm>
          <a:prstGeom prst="rect">
            <a:avLst/>
          </a:prstGeom>
        </p:spPr>
        <p:txBody>
          <a:bodyPr anchor="t" rtlCol="false" tIns="0" lIns="0" bIns="0" rIns="0">
            <a:spAutoFit/>
          </a:bodyPr>
          <a:lstStyle/>
          <a:p>
            <a:pPr algn="ctr">
              <a:lnSpc>
                <a:spcPts val="13800"/>
              </a:lnSpc>
            </a:pPr>
            <a:r>
              <a:rPr lang="en-US" sz="15000" b="true">
                <a:solidFill>
                  <a:srgbClr val="243342"/>
                </a:solidFill>
                <a:latin typeface="Karnchang Bold"/>
                <a:ea typeface="Karnchang Bold"/>
                <a:cs typeface="Karnchang Bold"/>
                <a:sym typeface="Karnchang Bold"/>
              </a:rPr>
              <a:t>Thankyou</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283018"/>
            <a:chOff x="0" y="0"/>
            <a:chExt cx="4402006" cy="2444910"/>
          </a:xfrm>
        </p:grpSpPr>
        <p:sp>
          <p:nvSpPr>
            <p:cNvPr name="Freeform 3" id="3"/>
            <p:cNvSpPr/>
            <p:nvPr/>
          </p:nvSpPr>
          <p:spPr>
            <a:xfrm flipH="false" flipV="false" rot="0">
              <a:off x="0" y="0"/>
              <a:ext cx="4402006" cy="2444910"/>
            </a:xfrm>
            <a:custGeom>
              <a:avLst/>
              <a:gdLst/>
              <a:ahLst/>
              <a:cxnLst/>
              <a:rect r="r" b="b" t="t" l="l"/>
              <a:pathLst>
                <a:path h="2444910" w="4402006">
                  <a:moveTo>
                    <a:pt x="23623" y="0"/>
                  </a:moveTo>
                  <a:lnTo>
                    <a:pt x="4378382" y="0"/>
                  </a:lnTo>
                  <a:cubicBezTo>
                    <a:pt x="4391429" y="0"/>
                    <a:pt x="4402006" y="10577"/>
                    <a:pt x="4402006" y="23623"/>
                  </a:cubicBezTo>
                  <a:lnTo>
                    <a:pt x="4402006" y="2421287"/>
                  </a:lnTo>
                  <a:cubicBezTo>
                    <a:pt x="4402006" y="2427552"/>
                    <a:pt x="4399517" y="2433561"/>
                    <a:pt x="4395087" y="2437991"/>
                  </a:cubicBezTo>
                  <a:cubicBezTo>
                    <a:pt x="4390656" y="2442421"/>
                    <a:pt x="4384647" y="2444910"/>
                    <a:pt x="4378382" y="2444910"/>
                  </a:cubicBezTo>
                  <a:lnTo>
                    <a:pt x="23623" y="2444910"/>
                  </a:lnTo>
                  <a:cubicBezTo>
                    <a:pt x="17358" y="2444910"/>
                    <a:pt x="11349" y="2442421"/>
                    <a:pt x="6919" y="2437991"/>
                  </a:cubicBezTo>
                  <a:cubicBezTo>
                    <a:pt x="2489" y="2433561"/>
                    <a:pt x="0" y="2427552"/>
                    <a:pt x="0" y="2421287"/>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83010"/>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028700" y="1767172"/>
            <a:ext cx="10804800" cy="7926886"/>
          </a:xfrm>
          <a:custGeom>
            <a:avLst/>
            <a:gdLst/>
            <a:ahLst/>
            <a:cxnLst/>
            <a:rect r="r" b="b" t="t" l="l"/>
            <a:pathLst>
              <a:path h="7926886" w="10804800">
                <a:moveTo>
                  <a:pt x="0" y="0"/>
                </a:moveTo>
                <a:lnTo>
                  <a:pt x="10804800" y="0"/>
                </a:lnTo>
                <a:lnTo>
                  <a:pt x="10804800" y="7926887"/>
                </a:lnTo>
                <a:lnTo>
                  <a:pt x="0" y="7926887"/>
                </a:lnTo>
                <a:lnTo>
                  <a:pt x="0" y="0"/>
                </a:lnTo>
                <a:close/>
              </a:path>
            </a:pathLst>
          </a:custGeom>
          <a:blipFill>
            <a:blip r:embed="rId2"/>
            <a:stretch>
              <a:fillRect l="-32659" t="-52364" r="-87058" b="-16097"/>
            </a:stretch>
          </a:blipFill>
        </p:spPr>
      </p:sp>
      <p:sp>
        <p:nvSpPr>
          <p:cNvPr name="TextBox 26" id="26"/>
          <p:cNvSpPr txBox="true"/>
          <p:nvPr/>
        </p:nvSpPr>
        <p:spPr>
          <a:xfrm rot="0">
            <a:off x="4293776" y="659798"/>
            <a:ext cx="9700448" cy="1107374"/>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Correlation Matrix</a:t>
            </a:r>
          </a:p>
        </p:txBody>
      </p:sp>
      <p:sp>
        <p:nvSpPr>
          <p:cNvPr name="TextBox 27" id="27"/>
          <p:cNvSpPr txBox="true"/>
          <p:nvPr/>
        </p:nvSpPr>
        <p:spPr>
          <a:xfrm rot="0">
            <a:off x="12086382" y="2706515"/>
            <a:ext cx="4842069" cy="5827395"/>
          </a:xfrm>
          <a:prstGeom prst="rect">
            <a:avLst/>
          </a:prstGeom>
        </p:spPr>
        <p:txBody>
          <a:bodyPr anchor="t" rtlCol="false" tIns="0" lIns="0" bIns="0" rIns="0">
            <a:spAutoFit/>
          </a:bodyPr>
          <a:lstStyle/>
          <a:p>
            <a:pPr algn="l">
              <a:lnSpc>
                <a:spcPts val="3779"/>
              </a:lnSpc>
            </a:pPr>
            <a:r>
              <a:rPr lang="en-US" sz="2700">
                <a:solidFill>
                  <a:srgbClr val="000000"/>
                </a:solidFill>
                <a:latin typeface="Karnchang"/>
                <a:ea typeface="Karnchang"/>
                <a:cs typeface="Karnchang"/>
                <a:sym typeface="Karnchang"/>
              </a:rPr>
              <a:t>Warna kuning menunjukkan korelasi antara dua variabel rendah, sedangkan warna yang lebih mendekati biru menunjukkan korelasi yang tinggi.</a:t>
            </a:r>
          </a:p>
          <a:p>
            <a:pPr algn="l">
              <a:lnSpc>
                <a:spcPts val="3779"/>
              </a:lnSpc>
            </a:pPr>
          </a:p>
          <a:p>
            <a:pPr algn="l">
              <a:lnSpc>
                <a:spcPts val="3779"/>
              </a:lnSpc>
            </a:pPr>
            <a:r>
              <a:rPr lang="en-US" sz="2700">
                <a:solidFill>
                  <a:srgbClr val="000000"/>
                </a:solidFill>
                <a:latin typeface="Karnchang"/>
                <a:ea typeface="Karnchang"/>
                <a:cs typeface="Karnchang"/>
                <a:sym typeface="Karnchang"/>
              </a:rPr>
              <a:t>Di sini, terdapat 3 fitur yang memiliki pengaruh paling berpengaruh:</a:t>
            </a:r>
          </a:p>
          <a:p>
            <a:pPr algn="l">
              <a:lnSpc>
                <a:spcPts val="3779"/>
              </a:lnSpc>
            </a:pPr>
            <a:r>
              <a:rPr lang="en-US" sz="2700" b="true">
                <a:solidFill>
                  <a:srgbClr val="000000"/>
                </a:solidFill>
                <a:latin typeface="Karnchang Bold"/>
                <a:ea typeface="Karnchang Bold"/>
                <a:cs typeface="Karnchang Bold"/>
                <a:sym typeface="Karnchang Bold"/>
              </a:rPr>
              <a:t>CP, thalach, dan slope.</a:t>
            </a:r>
          </a:p>
          <a:p>
            <a:pPr algn="l">
              <a:lnSpc>
                <a:spcPts val="3779"/>
              </a:lnSpc>
            </a:pPr>
          </a:p>
        </p:txBody>
      </p:sp>
      <p:grpSp>
        <p:nvGrpSpPr>
          <p:cNvPr name="Group 28" id="28"/>
          <p:cNvGrpSpPr/>
          <p:nvPr/>
        </p:nvGrpSpPr>
        <p:grpSpPr>
          <a:xfrm rot="0">
            <a:off x="17672815" y="176494"/>
            <a:ext cx="438691" cy="438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283018"/>
            <a:chOff x="0" y="0"/>
            <a:chExt cx="4402006" cy="2444910"/>
          </a:xfrm>
        </p:grpSpPr>
        <p:sp>
          <p:nvSpPr>
            <p:cNvPr name="Freeform 3" id="3"/>
            <p:cNvSpPr/>
            <p:nvPr/>
          </p:nvSpPr>
          <p:spPr>
            <a:xfrm flipH="false" flipV="false" rot="0">
              <a:off x="0" y="0"/>
              <a:ext cx="4402006" cy="2444910"/>
            </a:xfrm>
            <a:custGeom>
              <a:avLst/>
              <a:gdLst/>
              <a:ahLst/>
              <a:cxnLst/>
              <a:rect r="r" b="b" t="t" l="l"/>
              <a:pathLst>
                <a:path h="2444910" w="4402006">
                  <a:moveTo>
                    <a:pt x="23623" y="0"/>
                  </a:moveTo>
                  <a:lnTo>
                    <a:pt x="4378382" y="0"/>
                  </a:lnTo>
                  <a:cubicBezTo>
                    <a:pt x="4391429" y="0"/>
                    <a:pt x="4402006" y="10577"/>
                    <a:pt x="4402006" y="23623"/>
                  </a:cubicBezTo>
                  <a:lnTo>
                    <a:pt x="4402006" y="2421287"/>
                  </a:lnTo>
                  <a:cubicBezTo>
                    <a:pt x="4402006" y="2427552"/>
                    <a:pt x="4399517" y="2433561"/>
                    <a:pt x="4395087" y="2437991"/>
                  </a:cubicBezTo>
                  <a:cubicBezTo>
                    <a:pt x="4390656" y="2442421"/>
                    <a:pt x="4384647" y="2444910"/>
                    <a:pt x="4378382" y="2444910"/>
                  </a:cubicBezTo>
                  <a:lnTo>
                    <a:pt x="23623" y="2444910"/>
                  </a:lnTo>
                  <a:cubicBezTo>
                    <a:pt x="17358" y="2444910"/>
                    <a:pt x="11349" y="2442421"/>
                    <a:pt x="6919" y="2437991"/>
                  </a:cubicBezTo>
                  <a:cubicBezTo>
                    <a:pt x="2489" y="2433561"/>
                    <a:pt x="0" y="2427552"/>
                    <a:pt x="0" y="2421287"/>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83010"/>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028700" y="2494500"/>
            <a:ext cx="10124430" cy="6763800"/>
          </a:xfrm>
          <a:custGeom>
            <a:avLst/>
            <a:gdLst/>
            <a:ahLst/>
            <a:cxnLst/>
            <a:rect r="r" b="b" t="t" l="l"/>
            <a:pathLst>
              <a:path h="6763800" w="10124430">
                <a:moveTo>
                  <a:pt x="0" y="0"/>
                </a:moveTo>
                <a:lnTo>
                  <a:pt x="10124430" y="0"/>
                </a:lnTo>
                <a:lnTo>
                  <a:pt x="10124430" y="6763800"/>
                </a:lnTo>
                <a:lnTo>
                  <a:pt x="0" y="6763800"/>
                </a:lnTo>
                <a:lnTo>
                  <a:pt x="0" y="0"/>
                </a:lnTo>
                <a:close/>
              </a:path>
            </a:pathLst>
          </a:custGeom>
          <a:blipFill>
            <a:blip r:embed="rId2"/>
            <a:stretch>
              <a:fillRect l="-43465" t="-43181" r="-44863" b="-15388"/>
            </a:stretch>
          </a:blipFill>
        </p:spPr>
      </p:sp>
      <p:sp>
        <p:nvSpPr>
          <p:cNvPr name="TextBox 26" id="26"/>
          <p:cNvSpPr txBox="true"/>
          <p:nvPr/>
        </p:nvSpPr>
        <p:spPr>
          <a:xfrm rot="0">
            <a:off x="2661238" y="634585"/>
            <a:ext cx="12965524" cy="1859915"/>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Analisis Penyakit Jantung Berdasarkan Jenis Kelamin</a:t>
            </a:r>
          </a:p>
        </p:txBody>
      </p:sp>
      <p:sp>
        <p:nvSpPr>
          <p:cNvPr name="TextBox 27" id="27"/>
          <p:cNvSpPr txBox="true"/>
          <p:nvPr/>
        </p:nvSpPr>
        <p:spPr>
          <a:xfrm rot="0">
            <a:off x="11129683" y="2478405"/>
            <a:ext cx="6106170" cy="677989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Karnchang"/>
                <a:ea typeface="Karnchang"/>
                <a:cs typeface="Karnchang"/>
                <a:sym typeface="Karnchang"/>
              </a:rPr>
              <a:t>Dalam dataset ini, jumlah pria lebih banyak.</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Namun, p</a:t>
            </a:r>
            <a:r>
              <a:rPr lang="en-US" sz="2700">
                <a:solidFill>
                  <a:srgbClr val="000000"/>
                </a:solidFill>
                <a:latin typeface="Karnchang"/>
                <a:ea typeface="Karnchang"/>
                <a:cs typeface="Karnchang"/>
                <a:sym typeface="Karnchang"/>
              </a:rPr>
              <a:t>ersentase penderita penyakit jantung lebih tinggi pada wanita.</a:t>
            </a:r>
          </a:p>
          <a:p>
            <a:pPr algn="l" marL="1165860" indent="-388620" lvl="2">
              <a:lnSpc>
                <a:spcPts val="3779"/>
              </a:lnSpc>
              <a:buFont typeface="Arial"/>
              <a:buChar char="⚬"/>
            </a:pPr>
            <a:r>
              <a:rPr lang="en-US" sz="2700">
                <a:solidFill>
                  <a:srgbClr val="000000"/>
                </a:solidFill>
                <a:latin typeface="Karnchang"/>
                <a:ea typeface="Karnchang"/>
                <a:cs typeface="Karnchang"/>
                <a:sym typeface="Karnchang"/>
              </a:rPr>
              <a:t>226 dari 312 wanita (sekitar 72%) menderita penyakit jantung</a:t>
            </a:r>
          </a:p>
          <a:p>
            <a:pPr algn="l" marL="1165860" indent="-388620" lvl="2">
              <a:lnSpc>
                <a:spcPts val="3779"/>
              </a:lnSpc>
              <a:buFont typeface="Arial"/>
              <a:buChar char="⚬"/>
            </a:pPr>
            <a:r>
              <a:rPr lang="en-US" sz="2700">
                <a:solidFill>
                  <a:srgbClr val="000000"/>
                </a:solidFill>
                <a:latin typeface="Karnchang"/>
                <a:ea typeface="Karnchang"/>
                <a:cs typeface="Karnchang"/>
                <a:sym typeface="Karnchang"/>
              </a:rPr>
              <a:t>300 dari 713 pria (sekitar 42%) menderita penyakit jantung</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M</a:t>
            </a:r>
            <a:r>
              <a:rPr lang="en-US" sz="2700">
                <a:solidFill>
                  <a:srgbClr val="000000"/>
                </a:solidFill>
                <a:latin typeface="Karnchang"/>
                <a:ea typeface="Karnchang"/>
                <a:cs typeface="Karnchang"/>
                <a:sym typeface="Karnchang"/>
              </a:rPr>
              <a:t>eskipun secara jumlah pria lebih banyak, wanita memiliki proporsi penyakit jantung yang jauh</a:t>
            </a:r>
            <a:r>
              <a:rPr lang="en-US" sz="2700">
                <a:solidFill>
                  <a:srgbClr val="000000"/>
                </a:solidFill>
                <a:latin typeface="Karnchang"/>
                <a:ea typeface="Karnchang"/>
                <a:cs typeface="Karnchang"/>
                <a:sym typeface="Karnchang"/>
              </a:rPr>
              <a:t> l</a:t>
            </a:r>
            <a:r>
              <a:rPr lang="en-US" sz="2700">
                <a:solidFill>
                  <a:srgbClr val="000000"/>
                </a:solidFill>
                <a:latin typeface="Karnchang"/>
                <a:ea typeface="Karnchang"/>
                <a:cs typeface="Karnchang"/>
                <a:sym typeface="Karnchang"/>
              </a:rPr>
              <a:t>ebi</a:t>
            </a:r>
            <a:r>
              <a:rPr lang="en-US" sz="2700">
                <a:solidFill>
                  <a:srgbClr val="000000"/>
                </a:solidFill>
                <a:latin typeface="Karnchang"/>
                <a:ea typeface="Karnchang"/>
                <a:cs typeface="Karnchang"/>
                <a:sym typeface="Karnchang"/>
              </a:rPr>
              <a:t>h </a:t>
            </a:r>
            <a:r>
              <a:rPr lang="en-US" sz="2700">
                <a:solidFill>
                  <a:srgbClr val="000000"/>
                </a:solidFill>
                <a:latin typeface="Karnchang"/>
                <a:ea typeface="Karnchang"/>
                <a:cs typeface="Karnchang"/>
                <a:sym typeface="Karnchang"/>
              </a:rPr>
              <a:t>bes</a:t>
            </a:r>
            <a:r>
              <a:rPr lang="en-US" sz="2700">
                <a:solidFill>
                  <a:srgbClr val="000000"/>
                </a:solidFill>
                <a:latin typeface="Karnchang"/>
                <a:ea typeface="Karnchang"/>
                <a:cs typeface="Karnchang"/>
                <a:sym typeface="Karnchang"/>
              </a:rPr>
              <a:t>a</a:t>
            </a:r>
            <a:r>
              <a:rPr lang="en-US" sz="2700">
                <a:solidFill>
                  <a:srgbClr val="000000"/>
                </a:solidFill>
                <a:latin typeface="Karnchang"/>
                <a:ea typeface="Karnchang"/>
                <a:cs typeface="Karnchang"/>
                <a:sym typeface="Karnchang"/>
              </a:rPr>
              <a:t>r</a:t>
            </a:r>
            <a:r>
              <a:rPr lang="en-US" sz="2700">
                <a:solidFill>
                  <a:srgbClr val="000000"/>
                </a:solidFill>
                <a:latin typeface="Karnchang"/>
                <a:ea typeface="Karnchang"/>
                <a:cs typeface="Karnchang"/>
                <a:sym typeface="Karnchang"/>
              </a:rPr>
              <a:t>.</a:t>
            </a:r>
          </a:p>
          <a:p>
            <a:pPr algn="l">
              <a:lnSpc>
                <a:spcPts val="3779"/>
              </a:lnSpc>
            </a:pPr>
          </a:p>
        </p:txBody>
      </p:sp>
      <p:grpSp>
        <p:nvGrpSpPr>
          <p:cNvPr name="Group 28" id="28"/>
          <p:cNvGrpSpPr/>
          <p:nvPr/>
        </p:nvGrpSpPr>
        <p:grpSpPr>
          <a:xfrm rot="0">
            <a:off x="17672815" y="176494"/>
            <a:ext cx="438691" cy="438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283018"/>
            <a:chOff x="0" y="0"/>
            <a:chExt cx="4402006" cy="2444910"/>
          </a:xfrm>
        </p:grpSpPr>
        <p:sp>
          <p:nvSpPr>
            <p:cNvPr name="Freeform 3" id="3"/>
            <p:cNvSpPr/>
            <p:nvPr/>
          </p:nvSpPr>
          <p:spPr>
            <a:xfrm flipH="false" flipV="false" rot="0">
              <a:off x="0" y="0"/>
              <a:ext cx="4402006" cy="2444910"/>
            </a:xfrm>
            <a:custGeom>
              <a:avLst/>
              <a:gdLst/>
              <a:ahLst/>
              <a:cxnLst/>
              <a:rect r="r" b="b" t="t" l="l"/>
              <a:pathLst>
                <a:path h="2444910" w="4402006">
                  <a:moveTo>
                    <a:pt x="23623" y="0"/>
                  </a:moveTo>
                  <a:lnTo>
                    <a:pt x="4378382" y="0"/>
                  </a:lnTo>
                  <a:cubicBezTo>
                    <a:pt x="4391429" y="0"/>
                    <a:pt x="4402006" y="10577"/>
                    <a:pt x="4402006" y="23623"/>
                  </a:cubicBezTo>
                  <a:lnTo>
                    <a:pt x="4402006" y="2421287"/>
                  </a:lnTo>
                  <a:cubicBezTo>
                    <a:pt x="4402006" y="2427552"/>
                    <a:pt x="4399517" y="2433561"/>
                    <a:pt x="4395087" y="2437991"/>
                  </a:cubicBezTo>
                  <a:cubicBezTo>
                    <a:pt x="4390656" y="2442421"/>
                    <a:pt x="4384647" y="2444910"/>
                    <a:pt x="4378382" y="2444910"/>
                  </a:cubicBezTo>
                  <a:lnTo>
                    <a:pt x="23623" y="2444910"/>
                  </a:lnTo>
                  <a:cubicBezTo>
                    <a:pt x="17358" y="2444910"/>
                    <a:pt x="11349" y="2442421"/>
                    <a:pt x="6919" y="2437991"/>
                  </a:cubicBezTo>
                  <a:cubicBezTo>
                    <a:pt x="2489" y="2433561"/>
                    <a:pt x="0" y="2427552"/>
                    <a:pt x="0" y="2421287"/>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83010"/>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028700" y="2577564"/>
            <a:ext cx="10100983" cy="6415489"/>
          </a:xfrm>
          <a:custGeom>
            <a:avLst/>
            <a:gdLst/>
            <a:ahLst/>
            <a:cxnLst/>
            <a:rect r="r" b="b" t="t" l="l"/>
            <a:pathLst>
              <a:path h="6415489" w="10100983">
                <a:moveTo>
                  <a:pt x="0" y="0"/>
                </a:moveTo>
                <a:lnTo>
                  <a:pt x="10100983" y="0"/>
                </a:lnTo>
                <a:lnTo>
                  <a:pt x="10100983" y="6415489"/>
                </a:lnTo>
                <a:lnTo>
                  <a:pt x="0" y="6415489"/>
                </a:lnTo>
                <a:lnTo>
                  <a:pt x="0" y="0"/>
                </a:lnTo>
                <a:close/>
              </a:path>
            </a:pathLst>
          </a:custGeom>
          <a:blipFill>
            <a:blip r:embed="rId2"/>
            <a:stretch>
              <a:fillRect l="-43895" t="-59620" r="-58007" b="-19192"/>
            </a:stretch>
          </a:blipFill>
        </p:spPr>
      </p:sp>
      <p:sp>
        <p:nvSpPr>
          <p:cNvPr name="TextBox 26" id="26"/>
          <p:cNvSpPr txBox="true"/>
          <p:nvPr/>
        </p:nvSpPr>
        <p:spPr>
          <a:xfrm rot="0">
            <a:off x="2661238" y="653635"/>
            <a:ext cx="12965524" cy="1467232"/>
          </a:xfrm>
          <a:prstGeom prst="rect">
            <a:avLst/>
          </a:prstGeom>
        </p:spPr>
        <p:txBody>
          <a:bodyPr anchor="t" rtlCol="false" tIns="0" lIns="0" bIns="0" rIns="0">
            <a:spAutoFit/>
          </a:bodyPr>
          <a:lstStyle/>
          <a:p>
            <a:pPr algn="ctr">
              <a:lnSpc>
                <a:spcPts val="4692"/>
              </a:lnSpc>
            </a:pPr>
            <a:r>
              <a:rPr lang="en-US" sz="5100" b="true">
                <a:solidFill>
                  <a:srgbClr val="243342"/>
                </a:solidFill>
                <a:latin typeface="Karnchang Bold"/>
                <a:ea typeface="Karnchang Bold"/>
                <a:cs typeface="Karnchang Bold"/>
                <a:sym typeface="Karnchang Bold"/>
              </a:rPr>
              <a:t>Frekuensi Penyakit Jantung Berdasarkan Jenis Nyeri Dada (Chest Pain Type)</a:t>
            </a:r>
          </a:p>
        </p:txBody>
      </p:sp>
      <p:sp>
        <p:nvSpPr>
          <p:cNvPr name="TextBox 27" id="27"/>
          <p:cNvSpPr txBox="true"/>
          <p:nvPr/>
        </p:nvSpPr>
        <p:spPr>
          <a:xfrm rot="0">
            <a:off x="11129683" y="2478405"/>
            <a:ext cx="6106170" cy="6779895"/>
          </a:xfrm>
          <a:prstGeom prst="rect">
            <a:avLst/>
          </a:prstGeom>
        </p:spPr>
        <p:txBody>
          <a:bodyPr anchor="t" rtlCol="false" tIns="0" lIns="0" bIns="0" rIns="0">
            <a:spAutoFit/>
          </a:bodyPr>
          <a:lstStyle/>
          <a:p>
            <a:pPr algn="l">
              <a:lnSpc>
                <a:spcPts val="3779"/>
              </a:lnSpc>
            </a:pPr>
            <a:r>
              <a:rPr lang="en-US" sz="2700">
                <a:solidFill>
                  <a:srgbClr val="000000"/>
                </a:solidFill>
                <a:latin typeface="Karnchang"/>
                <a:ea typeface="Karnchang"/>
                <a:cs typeface="Karnchang"/>
                <a:sym typeface="Karnchang"/>
              </a:rPr>
              <a:t>  Keterangan Tipe CP:</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CP = 0: Typical angina → Nyeri dada khas akib</a:t>
            </a:r>
            <a:r>
              <a:rPr lang="en-US" sz="2700">
                <a:solidFill>
                  <a:srgbClr val="000000"/>
                </a:solidFill>
                <a:latin typeface="Karnchang"/>
                <a:ea typeface="Karnchang"/>
                <a:cs typeface="Karnchang"/>
                <a:sym typeface="Karnchang"/>
              </a:rPr>
              <a:t>at ku</a:t>
            </a:r>
            <a:r>
              <a:rPr lang="en-US" sz="2700">
                <a:solidFill>
                  <a:srgbClr val="000000"/>
                </a:solidFill>
                <a:latin typeface="Karnchang"/>
                <a:ea typeface="Karnchang"/>
                <a:cs typeface="Karnchang"/>
                <a:sym typeface="Karnchang"/>
              </a:rPr>
              <a:t>rangnya suplai darah ke jantung</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CP = 1: Atypical angina → Nyeri dada tidak berhubungan langsung dengan jantung</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CP</a:t>
            </a:r>
            <a:r>
              <a:rPr lang="en-US" sz="2700">
                <a:solidFill>
                  <a:srgbClr val="000000"/>
                </a:solidFill>
                <a:latin typeface="Karnchang"/>
                <a:ea typeface="Karnchang"/>
                <a:cs typeface="Karnchang"/>
                <a:sym typeface="Karnchang"/>
              </a:rPr>
              <a:t> = 2: Non-anginal pain → Nyeri bukan karena jantung, m</a:t>
            </a:r>
            <a:r>
              <a:rPr lang="en-US" sz="2700">
                <a:solidFill>
                  <a:srgbClr val="000000"/>
                </a:solidFill>
                <a:latin typeface="Karnchang"/>
                <a:ea typeface="Karnchang"/>
                <a:cs typeface="Karnchang"/>
                <a:sym typeface="Karnchang"/>
              </a:rPr>
              <a:t>isalnya kejang otot esofagus</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CP = 3: Asymptomatic → Tanpa gejala, tidak menunjukkan tanda-tanda</a:t>
            </a:r>
            <a:r>
              <a:rPr lang="en-US" sz="2700">
                <a:solidFill>
                  <a:srgbClr val="000000"/>
                </a:solidFill>
                <a:latin typeface="Karnchang"/>
                <a:ea typeface="Karnchang"/>
                <a:cs typeface="Karnchang"/>
                <a:sym typeface="Karnchang"/>
              </a:rPr>
              <a:t> p</a:t>
            </a:r>
            <a:r>
              <a:rPr lang="en-US" sz="2700">
                <a:solidFill>
                  <a:srgbClr val="000000"/>
                </a:solidFill>
                <a:latin typeface="Karnchang"/>
                <a:ea typeface="Karnchang"/>
                <a:cs typeface="Karnchang"/>
                <a:sym typeface="Karnchang"/>
              </a:rPr>
              <a:t>eny</a:t>
            </a:r>
            <a:r>
              <a:rPr lang="en-US" sz="2700">
                <a:solidFill>
                  <a:srgbClr val="000000"/>
                </a:solidFill>
                <a:latin typeface="Karnchang"/>
                <a:ea typeface="Karnchang"/>
                <a:cs typeface="Karnchang"/>
                <a:sym typeface="Karnchang"/>
              </a:rPr>
              <a:t>akit</a:t>
            </a:r>
          </a:p>
          <a:p>
            <a:pPr algn="l">
              <a:lnSpc>
                <a:spcPts val="3779"/>
              </a:lnSpc>
            </a:pPr>
          </a:p>
        </p:txBody>
      </p:sp>
      <p:grpSp>
        <p:nvGrpSpPr>
          <p:cNvPr name="Group 28" id="28"/>
          <p:cNvGrpSpPr/>
          <p:nvPr/>
        </p:nvGrpSpPr>
        <p:grpSpPr>
          <a:xfrm rot="0">
            <a:off x="17672815" y="176494"/>
            <a:ext cx="438691" cy="43869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283018"/>
            <a:chOff x="0" y="0"/>
            <a:chExt cx="4402006" cy="2444910"/>
          </a:xfrm>
        </p:grpSpPr>
        <p:sp>
          <p:nvSpPr>
            <p:cNvPr name="Freeform 3" id="3"/>
            <p:cNvSpPr/>
            <p:nvPr/>
          </p:nvSpPr>
          <p:spPr>
            <a:xfrm flipH="false" flipV="false" rot="0">
              <a:off x="0" y="0"/>
              <a:ext cx="4402006" cy="2444910"/>
            </a:xfrm>
            <a:custGeom>
              <a:avLst/>
              <a:gdLst/>
              <a:ahLst/>
              <a:cxnLst/>
              <a:rect r="r" b="b" t="t" l="l"/>
              <a:pathLst>
                <a:path h="2444910" w="4402006">
                  <a:moveTo>
                    <a:pt x="23623" y="0"/>
                  </a:moveTo>
                  <a:lnTo>
                    <a:pt x="4378382" y="0"/>
                  </a:lnTo>
                  <a:cubicBezTo>
                    <a:pt x="4391429" y="0"/>
                    <a:pt x="4402006" y="10577"/>
                    <a:pt x="4402006" y="23623"/>
                  </a:cubicBezTo>
                  <a:lnTo>
                    <a:pt x="4402006" y="2421287"/>
                  </a:lnTo>
                  <a:cubicBezTo>
                    <a:pt x="4402006" y="2427552"/>
                    <a:pt x="4399517" y="2433561"/>
                    <a:pt x="4395087" y="2437991"/>
                  </a:cubicBezTo>
                  <a:cubicBezTo>
                    <a:pt x="4390656" y="2442421"/>
                    <a:pt x="4384647" y="2444910"/>
                    <a:pt x="4378382" y="2444910"/>
                  </a:cubicBezTo>
                  <a:lnTo>
                    <a:pt x="23623" y="2444910"/>
                  </a:lnTo>
                  <a:cubicBezTo>
                    <a:pt x="17358" y="2444910"/>
                    <a:pt x="11349" y="2442421"/>
                    <a:pt x="6919" y="2437991"/>
                  </a:cubicBezTo>
                  <a:cubicBezTo>
                    <a:pt x="2489" y="2433561"/>
                    <a:pt x="0" y="2427552"/>
                    <a:pt x="0" y="2421287"/>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83010"/>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661238" y="653635"/>
            <a:ext cx="12965524" cy="1467232"/>
          </a:xfrm>
          <a:prstGeom prst="rect">
            <a:avLst/>
          </a:prstGeom>
        </p:spPr>
        <p:txBody>
          <a:bodyPr anchor="t" rtlCol="false" tIns="0" lIns="0" bIns="0" rIns="0">
            <a:spAutoFit/>
          </a:bodyPr>
          <a:lstStyle/>
          <a:p>
            <a:pPr algn="ctr">
              <a:lnSpc>
                <a:spcPts val="4692"/>
              </a:lnSpc>
            </a:pPr>
            <a:r>
              <a:rPr lang="en-US" sz="5100" b="true">
                <a:solidFill>
                  <a:srgbClr val="243342"/>
                </a:solidFill>
                <a:latin typeface="Karnchang Bold"/>
                <a:ea typeface="Karnchang Bold"/>
                <a:cs typeface="Karnchang Bold"/>
                <a:sym typeface="Karnchang Bold"/>
              </a:rPr>
              <a:t>Frekuensi Penyakit Jantung Berdasarkan Jenis Nyeri Dada (Chest Pain Type)</a:t>
            </a:r>
          </a:p>
        </p:txBody>
      </p:sp>
      <p:sp>
        <p:nvSpPr>
          <p:cNvPr name="TextBox 26" id="26"/>
          <p:cNvSpPr txBox="true"/>
          <p:nvPr/>
        </p:nvSpPr>
        <p:spPr>
          <a:xfrm rot="0">
            <a:off x="1773244" y="3004008"/>
            <a:ext cx="14199677" cy="536257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000000"/>
                </a:solidFill>
                <a:latin typeface="Karnchang"/>
                <a:ea typeface="Karnchang"/>
                <a:cs typeface="Karnchang"/>
                <a:sym typeface="Karnchang"/>
              </a:rPr>
              <a:t>Jenis nyeri dada CP = 1 (atypical angina) dan CP = 2 (non-angin</a:t>
            </a:r>
            <a:r>
              <a:rPr lang="en-US" sz="2999">
                <a:solidFill>
                  <a:srgbClr val="000000"/>
                </a:solidFill>
                <a:latin typeface="Karnchang"/>
                <a:ea typeface="Karnchang"/>
                <a:cs typeface="Karnchang"/>
                <a:sym typeface="Karnchang"/>
              </a:rPr>
              <a:t>al p</a:t>
            </a:r>
            <a:r>
              <a:rPr lang="en-US" sz="2999">
                <a:solidFill>
                  <a:srgbClr val="000000"/>
                </a:solidFill>
                <a:latin typeface="Karnchang"/>
                <a:ea typeface="Karnchang"/>
                <a:cs typeface="Karnchang"/>
                <a:sym typeface="Karnchang"/>
              </a:rPr>
              <a:t>ain) ternyata lebih sering dikaitkan dengan penyakit jantung dibandingkan CP = 0.</a:t>
            </a:r>
          </a:p>
          <a:p>
            <a:pPr algn="l">
              <a:lnSpc>
                <a:spcPts val="4199"/>
              </a:lnSpc>
            </a:pPr>
          </a:p>
          <a:p>
            <a:pPr algn="l" marL="647698" indent="-323849" lvl="1">
              <a:lnSpc>
                <a:spcPts val="4199"/>
              </a:lnSpc>
              <a:buFont typeface="Arial"/>
              <a:buChar char="•"/>
            </a:pPr>
            <a:r>
              <a:rPr lang="en-US" sz="2999">
                <a:solidFill>
                  <a:srgbClr val="000000"/>
                </a:solidFill>
                <a:latin typeface="Karnchang"/>
                <a:ea typeface="Karnchang"/>
                <a:cs typeface="Karnchang"/>
                <a:sym typeface="Karnchang"/>
              </a:rPr>
              <a:t>Pasien dengan </a:t>
            </a:r>
            <a:r>
              <a:rPr lang="en-US" sz="2999">
                <a:solidFill>
                  <a:srgbClr val="000000"/>
                </a:solidFill>
                <a:latin typeface="Karnchang"/>
                <a:ea typeface="Karnchang"/>
                <a:cs typeface="Karnchang"/>
                <a:sym typeface="Karnchang"/>
              </a:rPr>
              <a:t>CP = 0 (typical angina) justru lebih banyak yang tidak mengidap penyakit jantung, menunjukkan bahwa nyeri dada khas belum tentu menjadi indikator utama.</a:t>
            </a:r>
          </a:p>
          <a:p>
            <a:pPr algn="l">
              <a:lnSpc>
                <a:spcPts val="4199"/>
              </a:lnSpc>
            </a:pPr>
          </a:p>
          <a:p>
            <a:pPr algn="l" marL="647698" indent="-323849" lvl="1">
              <a:lnSpc>
                <a:spcPts val="4199"/>
              </a:lnSpc>
              <a:buFont typeface="Arial"/>
              <a:buChar char="•"/>
            </a:pPr>
            <a:r>
              <a:rPr lang="en-US" sz="2999">
                <a:solidFill>
                  <a:srgbClr val="000000"/>
                </a:solidFill>
                <a:latin typeface="Karnchang"/>
                <a:ea typeface="Karnchang"/>
                <a:cs typeface="Karnchang"/>
                <a:sym typeface="Karnchang"/>
              </a:rPr>
              <a:t>Bahkan, p</a:t>
            </a:r>
            <a:r>
              <a:rPr lang="en-US" sz="2999">
                <a:solidFill>
                  <a:srgbClr val="000000"/>
                </a:solidFill>
                <a:latin typeface="Karnchang"/>
                <a:ea typeface="Karnchang"/>
                <a:cs typeface="Karnchang"/>
                <a:sym typeface="Karnchang"/>
              </a:rPr>
              <a:t>ada kategori asymptomatic (CP = 3), penyakit jantung tetap terdeteksi, menegaskan pentingnya</a:t>
            </a:r>
            <a:r>
              <a:rPr lang="en-US" sz="2999">
                <a:solidFill>
                  <a:srgbClr val="000000"/>
                </a:solidFill>
                <a:latin typeface="Karnchang"/>
                <a:ea typeface="Karnchang"/>
                <a:cs typeface="Karnchang"/>
                <a:sym typeface="Karnchang"/>
              </a:rPr>
              <a:t> p</a:t>
            </a:r>
            <a:r>
              <a:rPr lang="en-US" sz="2999">
                <a:solidFill>
                  <a:srgbClr val="000000"/>
                </a:solidFill>
                <a:latin typeface="Karnchang"/>
                <a:ea typeface="Karnchang"/>
                <a:cs typeface="Karnchang"/>
                <a:sym typeface="Karnchang"/>
              </a:rPr>
              <a:t>emeriks</a:t>
            </a:r>
            <a:r>
              <a:rPr lang="en-US" sz="2999">
                <a:solidFill>
                  <a:srgbClr val="000000"/>
                </a:solidFill>
                <a:latin typeface="Karnchang"/>
                <a:ea typeface="Karnchang"/>
                <a:cs typeface="Karnchang"/>
                <a:sym typeface="Karnchang"/>
              </a:rPr>
              <a:t>aan meskipun tanpa gejala.</a:t>
            </a:r>
          </a:p>
          <a:p>
            <a:pPr algn="l">
              <a:lnSpc>
                <a:spcPts val="4199"/>
              </a:lnSpc>
            </a:pPr>
          </a:p>
        </p:txBody>
      </p:sp>
      <p:grpSp>
        <p:nvGrpSpPr>
          <p:cNvPr name="Group 27" id="27"/>
          <p:cNvGrpSpPr/>
          <p:nvPr/>
        </p:nvGrpSpPr>
        <p:grpSpPr>
          <a:xfrm rot="0">
            <a:off x="17672815" y="176494"/>
            <a:ext cx="438691" cy="43869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DAGpKQMGtKs</dc:identifier>
  <dcterms:modified xsi:type="dcterms:W3CDTF">2011-08-01T06:04:30Z</dcterms:modified>
  <cp:revision>1</cp:revision>
  <dc:title>Kelompok 8_Heart Disease Prediction using Machine Learning</dc:title>
</cp:coreProperties>
</file>