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drive.google.com/file/d/1vMQUZ4Xu8RRFo4G81nW94gFXB2cLY43F/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08590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Presentasi Tugas Besar Pemrograman Berorientasi Objek </a:t>
            </a:r>
            <a:endParaRPr sz="2900"/>
          </a:p>
        </p:txBody>
      </p:sp>
      <p:sp>
        <p:nvSpPr>
          <p:cNvPr id="64" name="Google Shape;64;p13"/>
          <p:cNvSpPr txBox="1"/>
          <p:nvPr>
            <p:ph idx="1" type="subTitle"/>
          </p:nvPr>
        </p:nvSpPr>
        <p:spPr>
          <a:xfrm>
            <a:off x="1680300" y="3072450"/>
            <a:ext cx="5783400" cy="1457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Lato"/>
                <a:ea typeface="Lato"/>
                <a:cs typeface="Lato"/>
                <a:sym typeface="Lato"/>
              </a:rPr>
              <a:t>Semester II Tahun 2021</a:t>
            </a:r>
            <a:endParaRPr sz="2000">
              <a:solidFill>
                <a:schemeClr val="dk1"/>
              </a:solidFill>
              <a:latin typeface="Lato"/>
              <a:ea typeface="Lato"/>
              <a:cs typeface="Lato"/>
              <a:sym typeface="Lato"/>
            </a:endParaRPr>
          </a:p>
          <a:p>
            <a:pPr indent="0" lvl="0" marL="0" rtl="0" algn="ctr">
              <a:lnSpc>
                <a:spcPct val="115000"/>
              </a:lnSpc>
              <a:spcBef>
                <a:spcPts val="0"/>
              </a:spcBef>
              <a:spcAft>
                <a:spcPts val="0"/>
              </a:spcAft>
              <a:buNone/>
            </a:pPr>
            <a:r>
              <a:rPr lang="en" sz="2000">
                <a:solidFill>
                  <a:schemeClr val="dk1"/>
                </a:solidFill>
                <a:latin typeface="Lato"/>
                <a:ea typeface="Lato"/>
                <a:cs typeface="Lato"/>
                <a:sym typeface="Lato"/>
              </a:rPr>
              <a:t>Kelas : PBO RB</a:t>
            </a:r>
            <a:endParaRPr sz="2000">
              <a:solidFill>
                <a:schemeClr val="dk1"/>
              </a:solidFill>
              <a:latin typeface="Lato"/>
              <a:ea typeface="Lato"/>
              <a:cs typeface="Lato"/>
              <a:sym typeface="Lato"/>
            </a:endParaRPr>
          </a:p>
          <a:p>
            <a:pPr indent="0" lvl="0" marL="0" rtl="0" algn="ctr">
              <a:lnSpc>
                <a:spcPct val="115000"/>
              </a:lnSpc>
              <a:spcBef>
                <a:spcPts val="0"/>
              </a:spcBef>
              <a:spcAft>
                <a:spcPts val="0"/>
              </a:spcAft>
              <a:buNone/>
            </a:pPr>
            <a:r>
              <a:rPr lang="en" sz="2000">
                <a:solidFill>
                  <a:schemeClr val="dk1"/>
                </a:solidFill>
                <a:latin typeface="Lato"/>
                <a:ea typeface="Lato"/>
                <a:cs typeface="Lato"/>
                <a:sym typeface="Lato"/>
              </a:rPr>
              <a:t>Kelompok : Bismillah A</a:t>
            </a:r>
            <a:endParaRPr sz="1700">
              <a:solidFill>
                <a:schemeClr val="dk1"/>
              </a:solidFill>
              <a:latin typeface="Lato"/>
              <a:ea typeface="Lato"/>
              <a:cs typeface="Lato"/>
              <a:sym typeface="Lato"/>
            </a:endParaRPr>
          </a:p>
          <a:p>
            <a:pPr indent="0" lvl="0" marL="0" rtl="0" algn="l">
              <a:spcBef>
                <a:spcPts val="0"/>
              </a:spcBef>
              <a:spcAft>
                <a:spcPts val="0"/>
              </a:spcAft>
              <a:buNone/>
            </a:pPr>
            <a:r>
              <a:t/>
            </a:r>
            <a:endParaRPr sz="14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Topik Tugas Besar PBO</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Peran Anggota Kelompok</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Fitur dan Konsep OOP yang digunakan</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UML Design</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Demo Aplikasi</a:t>
            </a:r>
            <a:endParaRPr>
              <a:latin typeface="Lato"/>
              <a:ea typeface="Lato"/>
              <a:cs typeface="Lato"/>
              <a:sym typeface="Lato"/>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Topik : Sistem Manajemen Perpustakan</a:t>
            </a:r>
            <a:endParaRPr>
              <a:solidFill>
                <a:schemeClr val="accent1"/>
              </a:solidFill>
            </a:endParaRPr>
          </a:p>
        </p:txBody>
      </p:sp>
      <p:grpSp>
        <p:nvGrpSpPr>
          <p:cNvPr id="77" name="Google Shape;77;p15"/>
          <p:cNvGrpSpPr/>
          <p:nvPr/>
        </p:nvGrpSpPr>
        <p:grpSpPr>
          <a:xfrm>
            <a:off x="1227863" y="1193288"/>
            <a:ext cx="1644300" cy="1659175"/>
            <a:chOff x="2649450" y="1351550"/>
            <a:chExt cx="1644300" cy="1659175"/>
          </a:xfrm>
        </p:grpSpPr>
        <p:sp>
          <p:nvSpPr>
            <p:cNvPr id="78" name="Google Shape;78;p15"/>
            <p:cNvSpPr/>
            <p:nvPr/>
          </p:nvSpPr>
          <p:spPr>
            <a:xfrm>
              <a:off x="264945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boy in a yellow shirt" id="79" name="Google Shape;79;p15"/>
            <p:cNvPicPr preferRelativeResize="0"/>
            <p:nvPr/>
          </p:nvPicPr>
          <p:blipFill rotWithShape="1">
            <a:blip r:embed="rId3">
              <a:alphaModFix/>
            </a:blip>
            <a:srcRect b="0" l="-8182" r="-4214" t="-12397"/>
            <a:stretch/>
          </p:blipFill>
          <p:spPr>
            <a:xfrm>
              <a:off x="2649450" y="1366425"/>
              <a:ext cx="1644300" cy="1644300"/>
            </a:xfrm>
            <a:prstGeom prst="ellipse">
              <a:avLst/>
            </a:prstGeom>
            <a:noFill/>
            <a:ln>
              <a:noFill/>
            </a:ln>
          </p:spPr>
        </p:pic>
      </p:grpSp>
      <p:sp>
        <p:nvSpPr>
          <p:cNvPr id="80" name="Google Shape;80;p15"/>
          <p:cNvSpPr txBox="1"/>
          <p:nvPr>
            <p:ph idx="4294967295" type="body"/>
          </p:nvPr>
        </p:nvSpPr>
        <p:spPr>
          <a:xfrm>
            <a:off x="773663" y="2900713"/>
            <a:ext cx="25527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accent5"/>
                </a:solidFill>
                <a:latin typeface="Roboto Slab"/>
                <a:ea typeface="Roboto Slab"/>
                <a:cs typeface="Roboto Slab"/>
                <a:sym typeface="Roboto Slab"/>
              </a:rPr>
              <a:t>M. Nadhif Athalla (119140209)</a:t>
            </a:r>
            <a:endParaRPr sz="1700">
              <a:solidFill>
                <a:schemeClr val="accent5"/>
              </a:solidFill>
              <a:latin typeface="Roboto Slab"/>
              <a:ea typeface="Roboto Slab"/>
              <a:cs typeface="Roboto Slab"/>
              <a:sym typeface="Roboto Slab"/>
            </a:endParaRPr>
          </a:p>
        </p:txBody>
      </p:sp>
      <p:cxnSp>
        <p:nvCxnSpPr>
          <p:cNvPr id="81" name="Google Shape;81;p15"/>
          <p:cNvCxnSpPr/>
          <p:nvPr/>
        </p:nvCxnSpPr>
        <p:spPr>
          <a:xfrm>
            <a:off x="1914563" y="3613373"/>
            <a:ext cx="270900" cy="0"/>
          </a:xfrm>
          <a:prstGeom prst="straightConnector1">
            <a:avLst/>
          </a:prstGeom>
          <a:noFill/>
          <a:ln cap="flat" cmpd="sng" w="9525">
            <a:solidFill>
              <a:schemeClr val="lt2"/>
            </a:solidFill>
            <a:prstDash val="solid"/>
            <a:round/>
            <a:headEnd len="sm" w="sm" type="none"/>
            <a:tailEnd len="sm" w="sm" type="none"/>
          </a:ln>
        </p:spPr>
      </p:cxnSp>
      <p:sp>
        <p:nvSpPr>
          <p:cNvPr id="82" name="Google Shape;82;p15"/>
          <p:cNvSpPr txBox="1"/>
          <p:nvPr>
            <p:ph idx="4294967295" type="body"/>
          </p:nvPr>
        </p:nvSpPr>
        <p:spPr>
          <a:xfrm>
            <a:off x="747263" y="3761475"/>
            <a:ext cx="2605500" cy="12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Lato"/>
                <a:ea typeface="Lato"/>
                <a:cs typeface="Lato"/>
                <a:sym typeface="Lato"/>
              </a:rPr>
              <a:t>Pembuatan backend program, Pembuatan database program, Pembuatan use case diagram, Pembuatan laporan tugas besar, Pembuatan slide presentasi tugas besar</a:t>
            </a:r>
            <a:endParaRPr sz="1100">
              <a:latin typeface="Lato"/>
              <a:ea typeface="Lato"/>
              <a:cs typeface="Lato"/>
              <a:sym typeface="Lato"/>
            </a:endParaRPr>
          </a:p>
          <a:p>
            <a:pPr indent="0" lvl="0" marL="0" rtl="0" algn="ctr">
              <a:spcBef>
                <a:spcPts val="1600"/>
              </a:spcBef>
              <a:spcAft>
                <a:spcPts val="1600"/>
              </a:spcAft>
              <a:buNone/>
            </a:pPr>
            <a:r>
              <a:t/>
            </a:r>
            <a:endParaRPr sz="1100"/>
          </a:p>
        </p:txBody>
      </p:sp>
      <p:grpSp>
        <p:nvGrpSpPr>
          <p:cNvPr id="83" name="Google Shape;83;p15"/>
          <p:cNvGrpSpPr/>
          <p:nvPr/>
        </p:nvGrpSpPr>
        <p:grpSpPr>
          <a:xfrm>
            <a:off x="3749850" y="1219787"/>
            <a:ext cx="1644312" cy="1644300"/>
            <a:chOff x="4867413" y="1351550"/>
            <a:chExt cx="1644312" cy="1644300"/>
          </a:xfrm>
        </p:grpSpPr>
        <p:sp>
          <p:nvSpPr>
            <p:cNvPr id="84" name="Google Shape;84;p15"/>
            <p:cNvSpPr/>
            <p:nvPr/>
          </p:nvSpPr>
          <p:spPr>
            <a:xfrm>
              <a:off x="4867413"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woman with orange hair" id="85" name="Google Shape;85;p15"/>
            <p:cNvPicPr preferRelativeResize="0"/>
            <p:nvPr/>
          </p:nvPicPr>
          <p:blipFill rotWithShape="1">
            <a:blip r:embed="rId4">
              <a:alphaModFix/>
            </a:blip>
            <a:srcRect b="0" l="-4969" r="-4969" t="-9938"/>
            <a:stretch/>
          </p:blipFill>
          <p:spPr>
            <a:xfrm>
              <a:off x="4867425" y="1351550"/>
              <a:ext cx="1644300" cy="1644300"/>
            </a:xfrm>
            <a:prstGeom prst="ellipse">
              <a:avLst/>
            </a:prstGeom>
            <a:noFill/>
            <a:ln>
              <a:noFill/>
            </a:ln>
          </p:spPr>
        </p:pic>
      </p:grpSp>
      <p:sp>
        <p:nvSpPr>
          <p:cNvPr id="86" name="Google Shape;86;p15"/>
          <p:cNvSpPr txBox="1"/>
          <p:nvPr>
            <p:ph idx="4294967295" type="body"/>
          </p:nvPr>
        </p:nvSpPr>
        <p:spPr>
          <a:xfrm>
            <a:off x="3326375" y="2906775"/>
            <a:ext cx="2679000" cy="663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700">
                <a:solidFill>
                  <a:schemeClr val="accent5"/>
                </a:solidFill>
                <a:latin typeface="Roboto Slab"/>
                <a:ea typeface="Roboto Slab"/>
                <a:cs typeface="Roboto Slab"/>
                <a:sym typeface="Roboto Slab"/>
              </a:rPr>
              <a:t>Olivia Marlinang (119140159)</a:t>
            </a:r>
            <a:endParaRPr sz="1700">
              <a:solidFill>
                <a:schemeClr val="accent5"/>
              </a:solidFill>
              <a:latin typeface="Roboto Slab"/>
              <a:ea typeface="Roboto Slab"/>
              <a:cs typeface="Roboto Slab"/>
              <a:sym typeface="Roboto Slab"/>
            </a:endParaRPr>
          </a:p>
        </p:txBody>
      </p:sp>
      <p:cxnSp>
        <p:nvCxnSpPr>
          <p:cNvPr id="87" name="Google Shape;87;p15"/>
          <p:cNvCxnSpPr/>
          <p:nvPr/>
        </p:nvCxnSpPr>
        <p:spPr>
          <a:xfrm>
            <a:off x="4453200" y="3613373"/>
            <a:ext cx="270900" cy="0"/>
          </a:xfrm>
          <a:prstGeom prst="straightConnector1">
            <a:avLst/>
          </a:prstGeom>
          <a:noFill/>
          <a:ln cap="flat" cmpd="sng" w="9525">
            <a:solidFill>
              <a:schemeClr val="lt2"/>
            </a:solidFill>
            <a:prstDash val="solid"/>
            <a:round/>
            <a:headEnd len="sm" w="sm" type="none"/>
            <a:tailEnd len="sm" w="sm" type="none"/>
          </a:ln>
        </p:spPr>
      </p:cxnSp>
      <p:sp>
        <p:nvSpPr>
          <p:cNvPr id="88" name="Google Shape;88;p15"/>
          <p:cNvSpPr txBox="1"/>
          <p:nvPr>
            <p:ph idx="4294967295" type="body"/>
          </p:nvPr>
        </p:nvSpPr>
        <p:spPr>
          <a:xfrm>
            <a:off x="3483294" y="3613386"/>
            <a:ext cx="2177400" cy="1153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1200">
                <a:latin typeface="Lato"/>
                <a:ea typeface="Lato"/>
                <a:cs typeface="Lato"/>
                <a:sym typeface="Lato"/>
              </a:rPr>
              <a:t>Pembuatan class diagram, Pembuatan backend program, Pembuatan laporan tugas besar</a:t>
            </a:r>
            <a:endParaRPr sz="1100">
              <a:latin typeface="Lato"/>
              <a:ea typeface="Lato"/>
              <a:cs typeface="Lato"/>
              <a:sym typeface="Lato"/>
            </a:endParaRPr>
          </a:p>
        </p:txBody>
      </p:sp>
      <p:grpSp>
        <p:nvGrpSpPr>
          <p:cNvPr id="89" name="Google Shape;89;p15"/>
          <p:cNvGrpSpPr/>
          <p:nvPr/>
        </p:nvGrpSpPr>
        <p:grpSpPr>
          <a:xfrm>
            <a:off x="6271850" y="1200725"/>
            <a:ext cx="1644300" cy="1644300"/>
            <a:chOff x="7085400" y="1351550"/>
            <a:chExt cx="1644300" cy="1644300"/>
          </a:xfrm>
        </p:grpSpPr>
        <p:sp>
          <p:nvSpPr>
            <p:cNvPr id="90" name="Google Shape;90;p15"/>
            <p:cNvSpPr/>
            <p:nvPr/>
          </p:nvSpPr>
          <p:spPr>
            <a:xfrm>
              <a:off x="708540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man in a blue shirt" id="91" name="Google Shape;91;p15"/>
            <p:cNvPicPr preferRelativeResize="0"/>
            <p:nvPr/>
          </p:nvPicPr>
          <p:blipFill>
            <a:blip r:embed="rId5">
              <a:alphaModFix/>
            </a:blip>
            <a:stretch>
              <a:fillRect/>
            </a:stretch>
          </p:blipFill>
          <p:spPr>
            <a:xfrm flipH="1">
              <a:off x="7085400" y="1351550"/>
              <a:ext cx="1644300" cy="1644300"/>
            </a:xfrm>
            <a:prstGeom prst="ellipse">
              <a:avLst/>
            </a:prstGeom>
            <a:noFill/>
            <a:ln>
              <a:noFill/>
            </a:ln>
          </p:spPr>
        </p:pic>
      </p:grpSp>
      <p:sp>
        <p:nvSpPr>
          <p:cNvPr id="92" name="Google Shape;92;p15"/>
          <p:cNvSpPr txBox="1"/>
          <p:nvPr>
            <p:ph idx="4294967295" type="body"/>
          </p:nvPr>
        </p:nvSpPr>
        <p:spPr>
          <a:xfrm>
            <a:off x="5922350" y="2939738"/>
            <a:ext cx="23433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accent5"/>
                </a:solidFill>
                <a:latin typeface="Roboto Slab"/>
                <a:ea typeface="Roboto Slab"/>
                <a:cs typeface="Roboto Slab"/>
                <a:sym typeface="Roboto Slab"/>
              </a:rPr>
              <a:t>Agusto Hawlai R (119140119)</a:t>
            </a:r>
            <a:endParaRPr sz="1700">
              <a:solidFill>
                <a:schemeClr val="accent5"/>
              </a:solidFill>
              <a:latin typeface="Roboto Slab"/>
              <a:ea typeface="Roboto Slab"/>
              <a:cs typeface="Roboto Slab"/>
              <a:sym typeface="Roboto Slab"/>
            </a:endParaRPr>
          </a:p>
        </p:txBody>
      </p:sp>
      <p:cxnSp>
        <p:nvCxnSpPr>
          <p:cNvPr id="93" name="Google Shape;93;p15"/>
          <p:cNvCxnSpPr/>
          <p:nvPr/>
        </p:nvCxnSpPr>
        <p:spPr>
          <a:xfrm>
            <a:off x="6958550" y="3613373"/>
            <a:ext cx="270900" cy="0"/>
          </a:xfrm>
          <a:prstGeom prst="straightConnector1">
            <a:avLst/>
          </a:prstGeom>
          <a:noFill/>
          <a:ln cap="flat" cmpd="sng" w="9525">
            <a:solidFill>
              <a:schemeClr val="lt2"/>
            </a:solidFill>
            <a:prstDash val="solid"/>
            <a:round/>
            <a:headEnd len="sm" w="sm" type="none"/>
            <a:tailEnd len="sm" w="sm" type="none"/>
          </a:ln>
        </p:spPr>
      </p:cxnSp>
      <p:sp>
        <p:nvSpPr>
          <p:cNvPr id="94" name="Google Shape;94;p15"/>
          <p:cNvSpPr txBox="1"/>
          <p:nvPr>
            <p:ph idx="4294967295" type="body"/>
          </p:nvPr>
        </p:nvSpPr>
        <p:spPr>
          <a:xfrm>
            <a:off x="6005300" y="3634225"/>
            <a:ext cx="2177400" cy="9840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1200">
                <a:latin typeface="Lato"/>
                <a:ea typeface="Lato"/>
                <a:cs typeface="Lato"/>
                <a:sym typeface="Lato"/>
              </a:rPr>
              <a:t>Pembuatan backend, Pembuatan database, Pembuatan laporan, Pembuatan slide</a:t>
            </a:r>
            <a:endParaRPr sz="11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Deskripsi Program</a:t>
            </a:r>
            <a:endParaRPr/>
          </a:p>
        </p:txBody>
      </p:sp>
      <p:sp>
        <p:nvSpPr>
          <p:cNvPr id="100" name="Google Shape;100;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Lato"/>
                <a:ea typeface="Lato"/>
                <a:cs typeface="Lato"/>
                <a:sym typeface="Lato"/>
              </a:rPr>
              <a:t>Sistem pada dasarnya menghubungkan program dengan basis data yang bertujuan untuk memudahkan manajemen perpustakaan yang terkait dengan beberapa entitas seperti daftar library, items, pelanggan, dan peminjaman buku (borrowing). Sistem dibuat dengan bahasa pemrograman python yang dijalankan dengan Command Line Interface (CLI).  Sistem ini dihubungkan dengan struktur basis data yang dikembangkan dengan database MySQL dari server MariaDB. Aplikasi ini dikembangkan dengan konsep object oriented programming dan memiliki fitur yang bisa digunakan oleh admin perpustakaan dan pengguna aplikasi tersebut.</a:t>
            </a:r>
            <a:endParaRPr sz="1700"/>
          </a:p>
        </p:txBody>
      </p:sp>
      <p:pic>
        <p:nvPicPr>
          <p:cNvPr id="101" name="Google Shape;101;p16"/>
          <p:cNvPicPr preferRelativeResize="0"/>
          <p:nvPr/>
        </p:nvPicPr>
        <p:blipFill>
          <a:blip r:embed="rId3">
            <a:alphaModFix/>
          </a:blip>
          <a:stretch>
            <a:fillRect/>
          </a:stretch>
        </p:blipFill>
        <p:spPr>
          <a:xfrm>
            <a:off x="6838875" y="3643550"/>
            <a:ext cx="2076525" cy="1271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idx="4294967295" type="body"/>
          </p:nvPr>
        </p:nvSpPr>
        <p:spPr>
          <a:xfrm>
            <a:off x="311700" y="411875"/>
            <a:ext cx="25416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latin typeface="Roboto Slab"/>
                <a:ea typeface="Roboto Slab"/>
                <a:cs typeface="Roboto Slab"/>
                <a:sym typeface="Roboto Slab"/>
              </a:rPr>
              <a:t>Fitur Aplikasi</a:t>
            </a:r>
            <a:endParaRPr sz="2400">
              <a:solidFill>
                <a:schemeClr val="accent5"/>
              </a:solidFill>
              <a:latin typeface="Roboto Slab"/>
              <a:ea typeface="Roboto Slab"/>
              <a:cs typeface="Roboto Slab"/>
              <a:sym typeface="Roboto Slab"/>
            </a:endParaRPr>
          </a:p>
        </p:txBody>
      </p:sp>
      <p:cxnSp>
        <p:nvCxnSpPr>
          <p:cNvPr id="107" name="Google Shape;107;p17"/>
          <p:cNvCxnSpPr/>
          <p:nvPr/>
        </p:nvCxnSpPr>
        <p:spPr>
          <a:xfrm>
            <a:off x="418675" y="973683"/>
            <a:ext cx="270900" cy="0"/>
          </a:xfrm>
          <a:prstGeom prst="straightConnector1">
            <a:avLst/>
          </a:prstGeom>
          <a:noFill/>
          <a:ln cap="flat" cmpd="sng" w="9525">
            <a:solidFill>
              <a:schemeClr val="lt2"/>
            </a:solidFill>
            <a:prstDash val="solid"/>
            <a:round/>
            <a:headEnd len="sm" w="sm" type="none"/>
            <a:tailEnd len="sm" w="sm" type="none"/>
          </a:ln>
        </p:spPr>
      </p:cxnSp>
      <p:sp>
        <p:nvSpPr>
          <p:cNvPr id="108" name="Google Shape;108;p17"/>
          <p:cNvSpPr txBox="1"/>
          <p:nvPr>
            <p:ph idx="4294967295" type="body"/>
          </p:nvPr>
        </p:nvSpPr>
        <p:spPr>
          <a:xfrm>
            <a:off x="311700" y="1011075"/>
            <a:ext cx="4121100" cy="3819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Mengoptimalkan dua peran, yakni admin perpustakaan dan pengguna aplikasi perpustakaan</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Menampilkan daftar perpustakaan dan daftar buku yang tersedia bagi pengguna</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Melakukan peminjaman dan pengembalian buku via aplikasi manajemen perpustakaan bagi pengguna</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Modifikasi data buku di perpustakaan bagi admin perpustakaan</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Menghitung keterlambatan pengembalian buku yang sedang dipinjam</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Melaporkan keterlambatan pengembalian buku</a:t>
            </a:r>
            <a:endParaRPr sz="1400">
              <a:latin typeface="Lato"/>
              <a:ea typeface="Lato"/>
              <a:cs typeface="Lato"/>
              <a:sym typeface="Lato"/>
            </a:endParaRPr>
          </a:p>
          <a:p>
            <a:pPr indent="0" lvl="0" marL="457200" rtl="0" algn="l">
              <a:spcBef>
                <a:spcPts val="1600"/>
              </a:spcBef>
              <a:spcAft>
                <a:spcPts val="1600"/>
              </a:spcAft>
              <a:buNone/>
            </a:pPr>
            <a:r>
              <a:t/>
            </a:r>
            <a:endParaRPr sz="1400">
              <a:latin typeface="Lato"/>
              <a:ea typeface="Lato"/>
              <a:cs typeface="Lato"/>
              <a:sym typeface="Lato"/>
            </a:endParaRPr>
          </a:p>
        </p:txBody>
      </p:sp>
      <p:sp>
        <p:nvSpPr>
          <p:cNvPr id="109" name="Google Shape;109;p17"/>
          <p:cNvSpPr txBox="1"/>
          <p:nvPr>
            <p:ph idx="4294967295" type="body"/>
          </p:nvPr>
        </p:nvSpPr>
        <p:spPr>
          <a:xfrm>
            <a:off x="4905750" y="411881"/>
            <a:ext cx="3853200" cy="98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latin typeface="Roboto Slab"/>
                <a:ea typeface="Roboto Slab"/>
                <a:cs typeface="Roboto Slab"/>
                <a:sym typeface="Roboto Slab"/>
              </a:rPr>
              <a:t>Konsep OOP yang digunakan</a:t>
            </a:r>
            <a:endParaRPr sz="2400">
              <a:solidFill>
                <a:schemeClr val="accent5"/>
              </a:solidFill>
              <a:latin typeface="Roboto Slab"/>
              <a:ea typeface="Roboto Slab"/>
              <a:cs typeface="Roboto Slab"/>
              <a:sym typeface="Roboto Slab"/>
            </a:endParaRPr>
          </a:p>
        </p:txBody>
      </p:sp>
      <p:cxnSp>
        <p:nvCxnSpPr>
          <p:cNvPr id="110" name="Google Shape;110;p17"/>
          <p:cNvCxnSpPr/>
          <p:nvPr/>
        </p:nvCxnSpPr>
        <p:spPr>
          <a:xfrm>
            <a:off x="5012725" y="1430883"/>
            <a:ext cx="270900" cy="0"/>
          </a:xfrm>
          <a:prstGeom prst="straightConnector1">
            <a:avLst/>
          </a:prstGeom>
          <a:noFill/>
          <a:ln cap="flat" cmpd="sng" w="9525">
            <a:solidFill>
              <a:schemeClr val="lt2"/>
            </a:solidFill>
            <a:prstDash val="solid"/>
            <a:round/>
            <a:headEnd len="sm" w="sm" type="none"/>
            <a:tailEnd len="sm" w="sm" type="none"/>
          </a:ln>
        </p:spPr>
      </p:cxnSp>
      <p:sp>
        <p:nvSpPr>
          <p:cNvPr id="111" name="Google Shape;111;p17"/>
          <p:cNvSpPr txBox="1"/>
          <p:nvPr>
            <p:ph idx="4294967295" type="body"/>
          </p:nvPr>
        </p:nvSpPr>
        <p:spPr>
          <a:xfrm>
            <a:off x="4905750" y="1463475"/>
            <a:ext cx="3853200" cy="336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sz="1400">
                <a:latin typeface="Lato"/>
                <a:ea typeface="Lato"/>
                <a:cs typeface="Lato"/>
                <a:sym typeface="Lato"/>
              </a:rPr>
              <a:t>Penerapan konsep OOP pada class ConnectSql, ShowItems, SubsCRUD, dan Borrow yang didalamnya terdapat method dan fungsi perhitungan yang digunakan</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Penerapan konsep </a:t>
            </a:r>
            <a:r>
              <a:rPr i="1" lang="en" sz="1400">
                <a:latin typeface="Lato"/>
                <a:ea typeface="Lato"/>
                <a:cs typeface="Lato"/>
                <a:sym typeface="Lato"/>
              </a:rPr>
              <a:t>inheritance</a:t>
            </a:r>
            <a:r>
              <a:rPr lang="en" sz="1400">
                <a:latin typeface="Lato"/>
                <a:ea typeface="Lato"/>
                <a:cs typeface="Lato"/>
                <a:sym typeface="Lato"/>
              </a:rPr>
              <a:t> pada class </a:t>
            </a:r>
            <a:r>
              <a:rPr lang="en" sz="1400">
                <a:latin typeface="Lato"/>
                <a:ea typeface="Lato"/>
                <a:cs typeface="Lato"/>
                <a:sym typeface="Lato"/>
              </a:rPr>
              <a:t>ShowItems, SubsCRUD, dan Borrow yang merupakan child class dari class ConnectSql sebagai parent class</a:t>
            </a:r>
            <a:r>
              <a:rPr lang="en" sz="1400">
                <a:latin typeface="Lato"/>
                <a:ea typeface="Lato"/>
                <a:cs typeface="Lato"/>
                <a:sym typeface="Lato"/>
              </a:rPr>
              <a:t> </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Penerapan </a:t>
            </a:r>
            <a:r>
              <a:rPr i="1" lang="en" sz="1400">
                <a:latin typeface="Lato"/>
                <a:ea typeface="Lato"/>
                <a:cs typeface="Lato"/>
                <a:sym typeface="Lato"/>
              </a:rPr>
              <a:t>access modifier</a:t>
            </a:r>
            <a:r>
              <a:rPr lang="en" sz="1400">
                <a:latin typeface="Lato"/>
                <a:ea typeface="Lato"/>
                <a:cs typeface="Lato"/>
                <a:sym typeface="Lato"/>
              </a:rPr>
              <a:t> pada atribut ditiap class yang dibuat.</a:t>
            </a:r>
            <a:endParaRPr sz="14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85225"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UML : Use Case Diagram</a:t>
            </a:r>
            <a:endParaRPr/>
          </a:p>
        </p:txBody>
      </p:sp>
      <p:pic>
        <p:nvPicPr>
          <p:cNvPr id="117" name="Google Shape;117;p18"/>
          <p:cNvPicPr preferRelativeResize="0"/>
          <p:nvPr/>
        </p:nvPicPr>
        <p:blipFill>
          <a:blip r:embed="rId3">
            <a:alphaModFix/>
          </a:blip>
          <a:stretch>
            <a:fillRect/>
          </a:stretch>
        </p:blipFill>
        <p:spPr>
          <a:xfrm>
            <a:off x="4844775" y="152400"/>
            <a:ext cx="4045200"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UML : Class Diagram</a:t>
            </a:r>
            <a:endParaRPr/>
          </a:p>
        </p:txBody>
      </p:sp>
      <p:pic>
        <p:nvPicPr>
          <p:cNvPr id="123" name="Google Shape;123;p19"/>
          <p:cNvPicPr preferRelativeResize="0"/>
          <p:nvPr/>
        </p:nvPicPr>
        <p:blipFill>
          <a:blip r:embed="rId3">
            <a:alphaModFix/>
          </a:blip>
          <a:stretch>
            <a:fillRect/>
          </a:stretch>
        </p:blipFill>
        <p:spPr>
          <a:xfrm>
            <a:off x="4714575" y="551925"/>
            <a:ext cx="4318300" cy="419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35000" y="618300"/>
            <a:ext cx="5713200" cy="80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Video </a:t>
            </a:r>
            <a:r>
              <a:rPr lang="en" sz="3100"/>
              <a:t>Demo Aplikasi </a:t>
            </a:r>
            <a:endParaRPr sz="3100"/>
          </a:p>
        </p:txBody>
      </p:sp>
      <p:sp>
        <p:nvSpPr>
          <p:cNvPr id="129" name="Google Shape;129;p20"/>
          <p:cNvSpPr txBox="1"/>
          <p:nvPr>
            <p:ph type="title"/>
          </p:nvPr>
        </p:nvSpPr>
        <p:spPr>
          <a:xfrm>
            <a:off x="635000" y="1573400"/>
            <a:ext cx="5713200" cy="114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t>Dapat Diakses Melalui Link Berikut : </a:t>
            </a:r>
            <a:r>
              <a:rPr lang="en" sz="2000" u="sng">
                <a:solidFill>
                  <a:schemeClr val="hlink"/>
                </a:solidFill>
                <a:hlinkClick r:id="rId3"/>
              </a:rPr>
              <a:t>https://drive.google.com/file/d/1vMQUZ4Xu8RRFo4G81nW94gFXB2cLY43F/view</a:t>
            </a:r>
            <a:endParaRPr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Please Review Our App, Thankyou</a:t>
            </a:r>
            <a:endParaRPr>
              <a:solidFill>
                <a:schemeClr val="accent1"/>
              </a:solidFill>
            </a:endParaRPr>
          </a:p>
        </p:txBody>
      </p:sp>
      <p:grpSp>
        <p:nvGrpSpPr>
          <p:cNvPr id="136" name="Google Shape;136;p21"/>
          <p:cNvGrpSpPr/>
          <p:nvPr/>
        </p:nvGrpSpPr>
        <p:grpSpPr>
          <a:xfrm>
            <a:off x="1211307" y="1705030"/>
            <a:ext cx="1233485" cy="1233485"/>
            <a:chOff x="1700550" y="1498632"/>
            <a:chExt cx="1053900" cy="1053900"/>
          </a:xfrm>
        </p:grpSpPr>
        <p:sp>
          <p:nvSpPr>
            <p:cNvPr id="137" name="Google Shape;137;p21"/>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1956450" y="1729405"/>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21"/>
          <p:cNvGrpSpPr/>
          <p:nvPr/>
        </p:nvGrpSpPr>
        <p:grpSpPr>
          <a:xfrm>
            <a:off x="2583323" y="1705030"/>
            <a:ext cx="1233485" cy="1233485"/>
            <a:chOff x="2872812" y="1498619"/>
            <a:chExt cx="1053900" cy="1053900"/>
          </a:xfrm>
        </p:grpSpPr>
        <p:sp>
          <p:nvSpPr>
            <p:cNvPr id="140" name="Google Shape;140;p21"/>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3128712" y="1729418"/>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21"/>
          <p:cNvGrpSpPr/>
          <p:nvPr/>
        </p:nvGrpSpPr>
        <p:grpSpPr>
          <a:xfrm>
            <a:off x="3955309" y="1705030"/>
            <a:ext cx="1233485" cy="1233485"/>
            <a:chOff x="4045050" y="1484544"/>
            <a:chExt cx="1053900" cy="1053900"/>
          </a:xfrm>
        </p:grpSpPr>
        <p:sp>
          <p:nvSpPr>
            <p:cNvPr id="143" name="Google Shape;143;p21"/>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4300950" y="1715343"/>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21"/>
          <p:cNvGrpSpPr/>
          <p:nvPr/>
        </p:nvGrpSpPr>
        <p:grpSpPr>
          <a:xfrm>
            <a:off x="5327311" y="1705030"/>
            <a:ext cx="1233485" cy="1233485"/>
            <a:chOff x="5217300" y="1498632"/>
            <a:chExt cx="1053900" cy="1053900"/>
          </a:xfrm>
        </p:grpSpPr>
        <p:sp>
          <p:nvSpPr>
            <p:cNvPr id="146" name="Google Shape;146;p21"/>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547320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21"/>
          <p:cNvGrpSpPr/>
          <p:nvPr/>
        </p:nvGrpSpPr>
        <p:grpSpPr>
          <a:xfrm>
            <a:off x="6699312" y="1705030"/>
            <a:ext cx="1233485" cy="1233485"/>
            <a:chOff x="6389550" y="1498632"/>
            <a:chExt cx="1053900" cy="1053900"/>
          </a:xfrm>
        </p:grpSpPr>
        <p:sp>
          <p:nvSpPr>
            <p:cNvPr id="149" name="Google Shape;149;p21"/>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