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8"/>
  </p:notesMasterIdLst>
  <p:sldIdLst>
    <p:sldId id="256" r:id="rId4"/>
    <p:sldId id="301" r:id="rId5"/>
    <p:sldId id="261" r:id="rId6"/>
    <p:sldId id="265" r:id="rId7"/>
    <p:sldId id="296" r:id="rId8"/>
    <p:sldId id="304" r:id="rId9"/>
    <p:sldId id="305" r:id="rId10"/>
    <p:sldId id="306" r:id="rId11"/>
    <p:sldId id="307" r:id="rId12"/>
    <p:sldId id="290" r:id="rId13"/>
    <p:sldId id="274" r:id="rId14"/>
    <p:sldId id="308" r:id="rId15"/>
    <p:sldId id="275" r:id="rId16"/>
    <p:sldId id="262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>
      <p:cViewPr>
        <p:scale>
          <a:sx n="100" d="100"/>
          <a:sy n="100" d="100"/>
        </p:scale>
        <p:origin x="426" y="-16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98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73842" y="2103698"/>
            <a:ext cx="5220072" cy="1080120"/>
          </a:xfrm>
        </p:spPr>
        <p:txBody>
          <a:bodyPr/>
          <a:lstStyle/>
          <a:p>
            <a:pPr lvl="0"/>
            <a:r>
              <a:rPr lang="en-US" altLang="ko-KR" sz="1600" dirty="0"/>
              <a:t>SISTEM INFORMASI PERAMALAN PEMAKAIAN OBAT PARASETAMOL 500 MG MENGGUNAKAN METODE TRIPLE EXPONENTIAL SMOOTHING PADA PUSKESMAS CEMORO DONOMULYO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962038" y="4443958"/>
            <a:ext cx="5219924" cy="504056"/>
          </a:xfr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altLang="ko-KR" b="1" dirty="0"/>
              <a:t>Adinda Bagus Wicaksono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altLang="ko-KR" b="1" dirty="0"/>
              <a:t>16.51.0006</a:t>
            </a:r>
            <a:endParaRPr lang="en-US" altLang="ko-KR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2918939" y="2103698"/>
            <a:ext cx="356917" cy="108012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77E7000F-6F2F-46AD-AA8D-F7E6246B8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968" y="339502"/>
            <a:ext cx="1288946" cy="128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Landasan Teori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38BB36-D7E1-4EEF-B3EF-9E136866EE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13128" y="1684997"/>
            <a:ext cx="9144000" cy="288032"/>
          </a:xfrm>
        </p:spPr>
        <p:txBody>
          <a:bodyPr/>
          <a:lstStyle/>
          <a:p>
            <a:r>
              <a:rPr lang="id-ID" sz="1600" dirty="0">
                <a:solidFill>
                  <a:schemeClr val="tx1"/>
                </a:solidFill>
              </a:rPr>
              <a:t>Triple Exponential Smoothing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B1F371-D2CE-4B28-8501-C6238CE19B5C}"/>
              </a:ext>
            </a:extLst>
          </p:cNvPr>
          <p:cNvGrpSpPr/>
          <p:nvPr/>
        </p:nvGrpSpPr>
        <p:grpSpPr>
          <a:xfrm>
            <a:off x="179512" y="121197"/>
            <a:ext cx="674717" cy="674717"/>
            <a:chOff x="1403648" y="362183"/>
            <a:chExt cx="674717" cy="674717"/>
          </a:xfrm>
        </p:grpSpPr>
        <p:grpSp>
          <p:nvGrpSpPr>
            <p:cNvPr id="23" name="Group 22"/>
            <p:cNvGrpSpPr/>
            <p:nvPr/>
          </p:nvGrpSpPr>
          <p:grpSpPr>
            <a:xfrm>
              <a:off x="1403648" y="362183"/>
              <a:ext cx="674717" cy="674717"/>
              <a:chOff x="5580112" y="1609001"/>
              <a:chExt cx="914400" cy="914400"/>
            </a:xfrm>
          </p:grpSpPr>
          <p:sp>
            <p:nvSpPr>
              <p:cNvPr id="24" name="Teardrop 23"/>
              <p:cNvSpPr/>
              <p:nvPr/>
            </p:nvSpPr>
            <p:spPr>
              <a:xfrm rot="8100000">
                <a:off x="5580112" y="1609001"/>
                <a:ext cx="914400" cy="914400"/>
              </a:xfrm>
              <a:prstGeom prst="teardrop">
                <a:avLst>
                  <a:gd name="adj" fmla="val 169014"/>
                </a:avLst>
              </a:prstGeom>
              <a:solidFill>
                <a:schemeClr val="accent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674537" y="1688796"/>
                <a:ext cx="725550" cy="72555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Rectangle 9"/>
            <p:cNvSpPr/>
            <p:nvPr/>
          </p:nvSpPr>
          <p:spPr>
            <a:xfrm>
              <a:off x="1620182" y="575644"/>
              <a:ext cx="241648" cy="22620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98E8CC6-3E1C-4C1A-A539-D5A7DABE5384}"/>
              </a:ext>
            </a:extLst>
          </p:cNvPr>
          <p:cNvGrpSpPr/>
          <p:nvPr/>
        </p:nvGrpSpPr>
        <p:grpSpPr>
          <a:xfrm>
            <a:off x="8316416" y="3939902"/>
            <a:ext cx="674717" cy="674717"/>
            <a:chOff x="6849101" y="362183"/>
            <a:chExt cx="674717" cy="674717"/>
          </a:xfrm>
        </p:grpSpPr>
        <p:grpSp>
          <p:nvGrpSpPr>
            <p:cNvPr id="27" name="Group 26"/>
            <p:cNvGrpSpPr/>
            <p:nvPr/>
          </p:nvGrpSpPr>
          <p:grpSpPr>
            <a:xfrm>
              <a:off x="6849101" y="362183"/>
              <a:ext cx="674717" cy="674717"/>
              <a:chOff x="5580112" y="1609001"/>
              <a:chExt cx="914400" cy="914400"/>
            </a:xfrm>
          </p:grpSpPr>
          <p:sp>
            <p:nvSpPr>
              <p:cNvPr id="28" name="Teardrop 27"/>
              <p:cNvSpPr/>
              <p:nvPr/>
            </p:nvSpPr>
            <p:spPr>
              <a:xfrm rot="8100000">
                <a:off x="5580112" y="1609001"/>
                <a:ext cx="914400" cy="914400"/>
              </a:xfrm>
              <a:prstGeom prst="teardrop">
                <a:avLst>
                  <a:gd name="adj" fmla="val 169014"/>
                </a:avLst>
              </a:prstGeom>
              <a:solidFill>
                <a:schemeClr val="accent3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674537" y="1688796"/>
                <a:ext cx="725550" cy="72555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" name="Rounded Rectangle 7"/>
            <p:cNvSpPr/>
            <p:nvPr/>
          </p:nvSpPr>
          <p:spPr>
            <a:xfrm>
              <a:off x="7062275" y="581577"/>
              <a:ext cx="248367" cy="214337"/>
            </a:xfrm>
            <a:custGeom>
              <a:avLst/>
              <a:gdLst/>
              <a:ahLst/>
              <a:cxnLst/>
              <a:rect l="l" t="t" r="r" b="b"/>
              <a:pathLst>
                <a:path w="3240006" h="2796091">
                  <a:moveTo>
                    <a:pt x="686867" y="612319"/>
                  </a:moveTo>
                  <a:cubicBezTo>
                    <a:pt x="611281" y="612319"/>
                    <a:pt x="550007" y="673593"/>
                    <a:pt x="550007" y="749179"/>
                  </a:cubicBezTo>
                  <a:cubicBezTo>
                    <a:pt x="550007" y="824765"/>
                    <a:pt x="611281" y="886039"/>
                    <a:pt x="686867" y="886039"/>
                  </a:cubicBezTo>
                  <a:cubicBezTo>
                    <a:pt x="762453" y="886039"/>
                    <a:pt x="823727" y="824765"/>
                    <a:pt x="823727" y="749179"/>
                  </a:cubicBezTo>
                  <a:cubicBezTo>
                    <a:pt x="823727" y="673593"/>
                    <a:pt x="762453" y="612319"/>
                    <a:pt x="686867" y="612319"/>
                  </a:cubicBezTo>
                  <a:close/>
                  <a:moveTo>
                    <a:pt x="1587500" y="281447"/>
                  </a:moveTo>
                  <a:cubicBezTo>
                    <a:pt x="1432061" y="281447"/>
                    <a:pt x="1306053" y="407455"/>
                    <a:pt x="1306053" y="562894"/>
                  </a:cubicBezTo>
                  <a:cubicBezTo>
                    <a:pt x="1306053" y="718333"/>
                    <a:pt x="1432061" y="844341"/>
                    <a:pt x="1587500" y="844341"/>
                  </a:cubicBezTo>
                  <a:cubicBezTo>
                    <a:pt x="1742939" y="844341"/>
                    <a:pt x="1868947" y="718333"/>
                    <a:pt x="1868947" y="562894"/>
                  </a:cubicBezTo>
                  <a:cubicBezTo>
                    <a:pt x="1868947" y="407455"/>
                    <a:pt x="1742939" y="281447"/>
                    <a:pt x="1587500" y="281447"/>
                  </a:cubicBezTo>
                  <a:close/>
                  <a:moveTo>
                    <a:pt x="1587500" y="0"/>
                  </a:moveTo>
                  <a:cubicBezTo>
                    <a:pt x="1898378" y="0"/>
                    <a:pt x="2150394" y="252016"/>
                    <a:pt x="2150394" y="562894"/>
                  </a:cubicBezTo>
                  <a:cubicBezTo>
                    <a:pt x="2150394" y="786167"/>
                    <a:pt x="2020401" y="979078"/>
                    <a:pt x="1831095" y="1068260"/>
                  </a:cubicBezTo>
                  <a:lnTo>
                    <a:pt x="2215710" y="1068260"/>
                  </a:lnTo>
                  <a:cubicBezTo>
                    <a:pt x="2374756" y="1068260"/>
                    <a:pt x="2503688" y="1197192"/>
                    <a:pt x="2503688" y="1356238"/>
                  </a:cubicBezTo>
                  <a:lnTo>
                    <a:pt x="2503688" y="1474975"/>
                  </a:lnTo>
                  <a:lnTo>
                    <a:pt x="2656086" y="1474975"/>
                  </a:lnTo>
                  <a:cubicBezTo>
                    <a:pt x="2692420" y="1474975"/>
                    <a:pt x="2722815" y="1500405"/>
                    <a:pt x="2728975" y="1534767"/>
                  </a:cubicBezTo>
                  <a:lnTo>
                    <a:pt x="3240006" y="1109804"/>
                  </a:lnTo>
                  <a:lnTo>
                    <a:pt x="3240006" y="2754548"/>
                  </a:lnTo>
                  <a:lnTo>
                    <a:pt x="2728975" y="2329585"/>
                  </a:lnTo>
                  <a:cubicBezTo>
                    <a:pt x="2722815" y="2363946"/>
                    <a:pt x="2692420" y="2389375"/>
                    <a:pt x="2656086" y="2389375"/>
                  </a:cubicBezTo>
                  <a:lnTo>
                    <a:pt x="2503688" y="2389375"/>
                  </a:lnTo>
                  <a:lnTo>
                    <a:pt x="2503688" y="2508113"/>
                  </a:lnTo>
                  <a:cubicBezTo>
                    <a:pt x="2503688" y="2667159"/>
                    <a:pt x="2374756" y="2796091"/>
                    <a:pt x="2215710" y="2796091"/>
                  </a:cubicBezTo>
                  <a:lnTo>
                    <a:pt x="287978" y="2796091"/>
                  </a:lnTo>
                  <a:cubicBezTo>
                    <a:pt x="128932" y="2796091"/>
                    <a:pt x="0" y="2667159"/>
                    <a:pt x="0" y="2508113"/>
                  </a:cubicBezTo>
                  <a:lnTo>
                    <a:pt x="0" y="1356238"/>
                  </a:lnTo>
                  <a:cubicBezTo>
                    <a:pt x="0" y="1197192"/>
                    <a:pt x="128932" y="1068260"/>
                    <a:pt x="287978" y="1068260"/>
                  </a:cubicBezTo>
                  <a:lnTo>
                    <a:pt x="544513" y="1068260"/>
                  </a:lnTo>
                  <a:cubicBezTo>
                    <a:pt x="422089" y="1014226"/>
                    <a:pt x="336949" y="891645"/>
                    <a:pt x="336949" y="749179"/>
                  </a:cubicBezTo>
                  <a:cubicBezTo>
                    <a:pt x="336949" y="555925"/>
                    <a:pt x="493613" y="399261"/>
                    <a:pt x="686867" y="399261"/>
                  </a:cubicBezTo>
                  <a:cubicBezTo>
                    <a:pt x="880121" y="399261"/>
                    <a:pt x="1036785" y="555925"/>
                    <a:pt x="1036785" y="749179"/>
                  </a:cubicBezTo>
                  <a:cubicBezTo>
                    <a:pt x="1036785" y="891645"/>
                    <a:pt x="951645" y="1014226"/>
                    <a:pt x="829222" y="1068260"/>
                  </a:cubicBezTo>
                  <a:lnTo>
                    <a:pt x="1343906" y="1068260"/>
                  </a:lnTo>
                  <a:cubicBezTo>
                    <a:pt x="1154600" y="979078"/>
                    <a:pt x="1024606" y="786167"/>
                    <a:pt x="1024606" y="562894"/>
                  </a:cubicBezTo>
                  <a:cubicBezTo>
                    <a:pt x="1024606" y="252016"/>
                    <a:pt x="1276622" y="0"/>
                    <a:pt x="15875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C61B924D-F406-4D99-83B5-2760657BD1BF}"/>
              </a:ext>
            </a:extLst>
          </p:cNvPr>
          <p:cNvSpPr/>
          <p:nvPr/>
        </p:nvSpPr>
        <p:spPr>
          <a:xfrm>
            <a:off x="1610094" y="1505414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Block Arc 14">
            <a:extLst>
              <a:ext uri="{FF2B5EF4-FFF2-40B4-BE49-F238E27FC236}">
                <a16:creationId xmlns:a16="http://schemas.microsoft.com/office/drawing/2014/main" id="{982B7F56-2D42-4DB8-A3B8-A1BCCB21FEBE}"/>
              </a:ext>
            </a:extLst>
          </p:cNvPr>
          <p:cNvSpPr/>
          <p:nvPr/>
        </p:nvSpPr>
        <p:spPr>
          <a:xfrm>
            <a:off x="4378257" y="1009786"/>
            <a:ext cx="387486" cy="387741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0D8711-2E37-4532-A4AF-405D65311573}"/>
              </a:ext>
            </a:extLst>
          </p:cNvPr>
          <p:cNvSpPr/>
          <p:nvPr/>
        </p:nvSpPr>
        <p:spPr>
          <a:xfrm>
            <a:off x="1022899" y="2088759"/>
            <a:ext cx="775505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600" dirty="0"/>
              <a:t>Metode triple exponential smoothingsebagaimana halnya dengan exponential </a:t>
            </a:r>
          </a:p>
          <a:p>
            <a:r>
              <a:rPr lang="id-ID" sz="1600" dirty="0"/>
              <a:t>smoothing linear yang dapat digunakan untuk meramalkan data dengan suatu pola </a:t>
            </a:r>
          </a:p>
          <a:p>
            <a:r>
              <a:rPr lang="id-ID" sz="1600" dirty="0"/>
              <a:t>trend dasar, bentuk smoothing yang lebih tinggi dapat digunakan apabila dasar pola datanya adalah kuadratis, kubik, atau orde yang lebih tinggi.</a:t>
            </a:r>
          </a:p>
          <a:p>
            <a:endParaRPr lang="id-ID" sz="1600" dirty="0"/>
          </a:p>
          <a:p>
            <a:r>
              <a:rPr lang="id-ID" sz="1600" dirty="0"/>
              <a:t>Metode triple exponential smoothing lebih cocok untuk membuat forecast hal yang </a:t>
            </a:r>
          </a:p>
          <a:p>
            <a:r>
              <a:rPr lang="id-ID" sz="1600" dirty="0"/>
              <a:t>berfluktuasi atau mengalami gelombang pasang surut (Nangi, Indriati, &amp; Pramono, </a:t>
            </a:r>
          </a:p>
          <a:p>
            <a:r>
              <a:rPr lang="id-ID" sz="1600" dirty="0"/>
              <a:t>2018).</a:t>
            </a:r>
            <a:r>
              <a:rPr lang="id-ID" sz="1600" b="1" dirty="0"/>
              <a:t> 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3705598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altLang="ko-KR" dirty="0"/>
              <a:t>Hasil</a:t>
            </a:r>
            <a:endParaRPr lang="ko-KR" altLang="en-US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EA2D14E-3F29-4829-9DD4-7F819C4893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518" y="1124780"/>
            <a:ext cx="9144000" cy="288032"/>
          </a:xfrm>
        </p:spPr>
        <p:txBody>
          <a:bodyPr/>
          <a:lstStyle/>
          <a:p>
            <a:r>
              <a:rPr lang="id-ID" sz="1600" dirty="0"/>
              <a:t>Hasil peramalan dengan menggunakan sistem informasi peramalan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C6BC2EC-470E-4EE5-AB81-583A1A483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653" y="1665703"/>
            <a:ext cx="6855731" cy="3282319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FB117579-18B3-4378-B4E3-741BD0E9A30A}"/>
              </a:ext>
            </a:extLst>
          </p:cNvPr>
          <p:cNvSpPr/>
          <p:nvPr/>
        </p:nvSpPr>
        <p:spPr>
          <a:xfrm>
            <a:off x="1610094" y="1505414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560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id-ID" altLang="ko-KR" dirty="0"/>
              <a:t>Hasil</a:t>
            </a:r>
            <a:endParaRPr lang="ko-KR" alt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4CD73CE-B63A-4A1B-B7DF-F8E3101F1104}"/>
              </a:ext>
            </a:extLst>
          </p:cNvPr>
          <p:cNvSpPr/>
          <p:nvPr/>
        </p:nvSpPr>
        <p:spPr>
          <a:xfrm>
            <a:off x="1610094" y="1505414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76283A-9A89-4BB3-BF0E-E7FEED410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180" y="1704859"/>
            <a:ext cx="5115639" cy="3027131"/>
          </a:xfrm>
          <a:prstGeom prst="rect">
            <a:avLst/>
          </a:prstGeom>
        </p:spPr>
      </p:pic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8F33672B-2780-4013-9870-BADEEF7D07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518" y="1124780"/>
            <a:ext cx="9144000" cy="288032"/>
          </a:xfrm>
        </p:spPr>
        <p:txBody>
          <a:bodyPr/>
          <a:lstStyle/>
          <a:p>
            <a:r>
              <a:rPr lang="id-ID" sz="1600" dirty="0"/>
              <a:t>Perbandingan hasil MAPE</a:t>
            </a:r>
          </a:p>
        </p:txBody>
      </p:sp>
    </p:spTree>
    <p:extLst>
      <p:ext uri="{BB962C8B-B14F-4D97-AF65-F5344CB8AC3E}">
        <p14:creationId xmlns:p14="http://schemas.microsoft.com/office/powerpoint/2010/main" val="330267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id-ID" altLang="ko-KR" dirty="0"/>
              <a:t>Kesimpulan</a:t>
            </a:r>
            <a:endParaRPr lang="ko-KR" altLang="en-US" dirty="0"/>
          </a:p>
        </p:txBody>
      </p:sp>
      <p:sp>
        <p:nvSpPr>
          <p:cNvPr id="4" name="Oval 3"/>
          <p:cNvSpPr/>
          <p:nvPr/>
        </p:nvSpPr>
        <p:spPr>
          <a:xfrm>
            <a:off x="888696" y="3893046"/>
            <a:ext cx="720080" cy="7200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545916" y="1606246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1996792" y="2702021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-1252315" y="1387922"/>
            <a:ext cx="3193504" cy="3224314"/>
            <a:chOff x="-1241419" y="1431052"/>
            <a:chExt cx="3193504" cy="3224314"/>
          </a:xfrm>
          <a:solidFill>
            <a:schemeClr val="accent2"/>
          </a:solidFill>
        </p:grpSpPr>
        <p:sp>
          <p:nvSpPr>
            <p:cNvPr id="8" name="Block Arc 7"/>
            <p:cNvSpPr/>
            <p:nvPr/>
          </p:nvSpPr>
          <p:spPr>
            <a:xfrm>
              <a:off x="-1241419" y="1431052"/>
              <a:ext cx="3193504" cy="3193504"/>
            </a:xfrm>
            <a:prstGeom prst="blockArc">
              <a:avLst>
                <a:gd name="adj1" fmla="val 16290582"/>
                <a:gd name="adj2" fmla="val 4576946"/>
                <a:gd name="adj3" fmla="val 9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 rot="15300000">
              <a:off x="595793" y="4484150"/>
              <a:ext cx="148089" cy="19434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-1657462" y="1203598"/>
            <a:ext cx="4048798" cy="4048798"/>
            <a:chOff x="-1620688" y="1203598"/>
            <a:chExt cx="4048798" cy="4048798"/>
          </a:xfrm>
          <a:solidFill>
            <a:schemeClr val="accent1"/>
          </a:solidFill>
        </p:grpSpPr>
        <p:sp>
          <p:nvSpPr>
            <p:cNvPr id="11" name="Block Arc 10"/>
            <p:cNvSpPr/>
            <p:nvPr/>
          </p:nvSpPr>
          <p:spPr>
            <a:xfrm>
              <a:off x="-1620688" y="1203598"/>
              <a:ext cx="4048798" cy="4048798"/>
            </a:xfrm>
            <a:prstGeom prst="blockArc">
              <a:avLst>
                <a:gd name="adj1" fmla="val 16233158"/>
                <a:gd name="adj2" fmla="val 1430557"/>
                <a:gd name="adj3" fmla="val 8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/>
          </p:nvSpPr>
          <p:spPr>
            <a:xfrm rot="12374003">
              <a:off x="2112022" y="4027393"/>
              <a:ext cx="148089" cy="19434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2106762" y="1377752"/>
            <a:ext cx="3540522" cy="3540522"/>
            <a:chOff x="-2052736" y="1377752"/>
            <a:chExt cx="3540522" cy="3540522"/>
          </a:xfrm>
          <a:solidFill>
            <a:schemeClr val="accent3"/>
          </a:solidFill>
        </p:grpSpPr>
        <p:sp>
          <p:nvSpPr>
            <p:cNvPr id="14" name="Block Arc 13"/>
            <p:cNvSpPr/>
            <p:nvPr/>
          </p:nvSpPr>
          <p:spPr>
            <a:xfrm>
              <a:off x="-2052736" y="1377752"/>
              <a:ext cx="3540522" cy="3540522"/>
            </a:xfrm>
            <a:prstGeom prst="blockArc">
              <a:avLst>
                <a:gd name="adj1" fmla="val 17694760"/>
                <a:gd name="adj2" fmla="val 849742"/>
                <a:gd name="adj3" fmla="val 1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12374003">
              <a:off x="1304369" y="3518776"/>
              <a:ext cx="148089" cy="19434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Rectangle 9"/>
          <p:cNvSpPr/>
          <p:nvPr/>
        </p:nvSpPr>
        <p:spPr>
          <a:xfrm>
            <a:off x="754715" y="1802426"/>
            <a:ext cx="317247" cy="29697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Oval 21"/>
          <p:cNvSpPr>
            <a:spLocks noChangeAspect="1"/>
          </p:cNvSpPr>
          <p:nvPr/>
        </p:nvSpPr>
        <p:spPr>
          <a:xfrm>
            <a:off x="1089214" y="4092232"/>
            <a:ext cx="319043" cy="32170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Rounded Rectangle 27"/>
          <p:cNvSpPr/>
          <p:nvPr/>
        </p:nvSpPr>
        <p:spPr>
          <a:xfrm>
            <a:off x="2180617" y="2930474"/>
            <a:ext cx="342615" cy="26317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258664" y="1372219"/>
            <a:ext cx="6777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>
                <a:latin typeface="Arial" panose="020B0604020202020204" pitchFamily="34" charset="0"/>
              </a:rPr>
              <a:t>Sistem informasi peramalan yang di hasilkan dapat memprediksi jumlah pemakaian obat parasetamol 500 mg untuk periode berikutnya dengan tingkat akurasi error </a:t>
            </a:r>
          </a:p>
          <a:p>
            <a:r>
              <a:rPr lang="id-ID" sz="1400" dirty="0">
                <a:latin typeface="Arial" panose="020B0604020202020204" pitchFamily="34" charset="0"/>
              </a:rPr>
              <a:t>(MAPE) yang lebih rendah daripada metode tradisional sehingga dapat </a:t>
            </a:r>
          </a:p>
          <a:p>
            <a:r>
              <a:rPr lang="id-ID" sz="1400" dirty="0">
                <a:latin typeface="Arial" panose="020B0604020202020204" pitchFamily="34" charset="0"/>
              </a:rPr>
              <a:t>meminimalisir kekurangan persediaan obat dan kelebihan persediaan obat. </a:t>
            </a:r>
            <a:endParaRPr lang="id-ID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901900" y="2692728"/>
            <a:ext cx="60625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d-ID" sz="1400" dirty="0"/>
              <a:t>Sistem informasi peramalan yang dihasilkan juga sudah dapat mengurangi tingkat akurasi kesalahan prediksi yang ada pada metode tradisional </a:t>
            </a:r>
          </a:p>
          <a:p>
            <a:pPr lvl="0"/>
            <a:r>
              <a:rPr lang="id-ID" sz="1400" dirty="0"/>
              <a:t>sebesar 12 %</a:t>
            </a:r>
            <a:endParaRPr lang="id-ID" sz="1100" dirty="0"/>
          </a:p>
        </p:txBody>
      </p:sp>
    </p:spTree>
    <p:extLst>
      <p:ext uri="{BB962C8B-B14F-4D97-AF65-F5344CB8AC3E}">
        <p14:creationId xmlns:p14="http://schemas.microsoft.com/office/powerpoint/2010/main" val="503397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283718"/>
            <a:ext cx="2736303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Pembahasan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67744" y="1059582"/>
            <a:ext cx="6552728" cy="914400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509438" y="1262927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TextBox 10"/>
          <p:cNvSpPr txBox="1"/>
          <p:nvPr/>
        </p:nvSpPr>
        <p:spPr bwMode="auto">
          <a:xfrm>
            <a:off x="3203848" y="1378282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d-ID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Latar Belakang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264738" y="1982609"/>
            <a:ext cx="6552728" cy="914400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61732" y="2905636"/>
            <a:ext cx="6552728" cy="914400"/>
            <a:chOff x="1151472" y="3187501"/>
            <a:chExt cx="6552728" cy="914400"/>
          </a:xfrm>
        </p:grpSpPr>
        <p:sp>
          <p:nvSpPr>
            <p:cNvPr id="17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58726" y="3828663"/>
            <a:ext cx="6552728" cy="914400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509438" y="2187449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6" name="TextBox 10"/>
          <p:cNvSpPr txBox="1"/>
          <p:nvPr/>
        </p:nvSpPr>
        <p:spPr bwMode="auto">
          <a:xfrm>
            <a:off x="3203848" y="2314664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d-ID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Rumusan Masalah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직사각형 39"/>
          <p:cNvSpPr/>
          <p:nvPr/>
        </p:nvSpPr>
        <p:spPr>
          <a:xfrm>
            <a:off x="2509438" y="311197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0" name="TextBox 10"/>
          <p:cNvSpPr txBox="1"/>
          <p:nvPr/>
        </p:nvSpPr>
        <p:spPr bwMode="auto">
          <a:xfrm>
            <a:off x="3203848" y="3235081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d-ID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Tujuan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4" name="TextBox 10"/>
          <p:cNvSpPr txBox="1"/>
          <p:nvPr/>
        </p:nvSpPr>
        <p:spPr bwMode="auto">
          <a:xfrm>
            <a:off x="3203848" y="4147363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d-ID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Batasan Masalah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468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Pembahasan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67744" y="1059582"/>
            <a:ext cx="6552728" cy="914400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509438" y="1262927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sz="2800" b="1" dirty="0">
                <a:solidFill>
                  <a:schemeClr val="bg1"/>
                </a:solidFill>
                <a:cs typeface="Arial" pitchFamily="34" charset="0"/>
              </a:rPr>
              <a:t>5</a:t>
            </a: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TextBox 10"/>
          <p:cNvSpPr txBox="1"/>
          <p:nvPr/>
        </p:nvSpPr>
        <p:spPr bwMode="auto">
          <a:xfrm>
            <a:off x="3182144" y="1378282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d-ID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Kontribusi Penelitian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264738" y="1982609"/>
            <a:ext cx="6552728" cy="914400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61732" y="2905636"/>
            <a:ext cx="6552728" cy="914400"/>
            <a:chOff x="1151472" y="3187501"/>
            <a:chExt cx="6552728" cy="914400"/>
          </a:xfrm>
        </p:grpSpPr>
        <p:sp>
          <p:nvSpPr>
            <p:cNvPr id="17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9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58726" y="3828663"/>
            <a:ext cx="6552728" cy="914400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509438" y="2187449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sz="2800" b="1" dirty="0">
                <a:solidFill>
                  <a:schemeClr val="bg1"/>
                </a:solidFill>
                <a:cs typeface="Arial" pitchFamily="34" charset="0"/>
              </a:rPr>
              <a:t>6</a:t>
            </a: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182144" y="3204701"/>
            <a:ext cx="4752528" cy="310608"/>
            <a:chOff x="2299400" y="1918278"/>
            <a:chExt cx="4576856" cy="409110"/>
          </a:xfrm>
        </p:grpSpPr>
        <p:sp>
          <p:nvSpPr>
            <p:cNvPr id="26" name="TextBox 10"/>
            <p:cNvSpPr txBox="1"/>
            <p:nvPr/>
          </p:nvSpPr>
          <p:spPr bwMode="auto">
            <a:xfrm>
              <a:off x="2299400" y="1918278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id-ID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Hasil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직사각형 39"/>
          <p:cNvSpPr/>
          <p:nvPr/>
        </p:nvSpPr>
        <p:spPr>
          <a:xfrm>
            <a:off x="2509438" y="311197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sz="2800" b="1" dirty="0">
                <a:solidFill>
                  <a:schemeClr val="bg1"/>
                </a:solidFill>
                <a:cs typeface="Arial" pitchFamily="34" charset="0"/>
              </a:rPr>
              <a:t>7</a:t>
            </a: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sz="2800" b="1" dirty="0">
                <a:solidFill>
                  <a:schemeClr val="bg1"/>
                </a:solidFill>
                <a:cs typeface="Arial" pitchFamily="34" charset="0"/>
              </a:rPr>
              <a:t>8</a:t>
            </a: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4" name="TextBox 10"/>
          <p:cNvSpPr txBox="1"/>
          <p:nvPr/>
        </p:nvSpPr>
        <p:spPr bwMode="auto">
          <a:xfrm>
            <a:off x="3203848" y="4166959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d-ID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Kesimpulan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F0C3E89-AB35-4223-B95D-42882F0A15C5}"/>
              </a:ext>
            </a:extLst>
          </p:cNvPr>
          <p:cNvGrpSpPr/>
          <p:nvPr/>
        </p:nvGrpSpPr>
        <p:grpSpPr>
          <a:xfrm>
            <a:off x="3203848" y="2306656"/>
            <a:ext cx="4752528" cy="409110"/>
            <a:chOff x="2299400" y="1918278"/>
            <a:chExt cx="4576856" cy="409110"/>
          </a:xfrm>
        </p:grpSpPr>
        <p:sp>
          <p:nvSpPr>
            <p:cNvPr id="31" name="TextBox 10">
              <a:extLst>
                <a:ext uri="{FF2B5EF4-FFF2-40B4-BE49-F238E27FC236}">
                  <a16:creationId xmlns:a16="http://schemas.microsoft.com/office/drawing/2014/main" id="{F7E915B8-304C-42A2-8BC6-FFB7A9F12849}"/>
                </a:ext>
              </a:extLst>
            </p:cNvPr>
            <p:cNvSpPr txBox="1"/>
            <p:nvPr/>
          </p:nvSpPr>
          <p:spPr bwMode="auto">
            <a:xfrm>
              <a:off x="2299400" y="1918278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id-ID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Landasan Teori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12">
              <a:extLst>
                <a:ext uri="{FF2B5EF4-FFF2-40B4-BE49-F238E27FC236}">
                  <a16:creationId xmlns:a16="http://schemas.microsoft.com/office/drawing/2014/main" id="{57B3F3E7-7822-481C-B4ED-D95349FB9705}"/>
                </a:ext>
              </a:extLst>
            </p:cNvPr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Latar Belakang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46439" y="156422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7584" y="1240772"/>
            <a:ext cx="80648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1600" dirty="0"/>
              <a:t>Obat parasetamol 500 mg merupakan obat dengan jenis tablet yang memiliki jumlah </a:t>
            </a:r>
          </a:p>
          <a:p>
            <a:pPr algn="just"/>
            <a:r>
              <a:rPr lang="id-ID" sz="1600" dirty="0"/>
              <a:t>pemakaian tertinggi di Puskesmas Cemoro Donomulyo. Tingginya pemakaian tersebut dipengaruhi oleh beberapa faktor seperti imunisasi &amp; posyandu, pereda nyeri ringan, </a:t>
            </a:r>
          </a:p>
          <a:p>
            <a:pPr algn="just"/>
            <a:r>
              <a:rPr lang="id-ID" sz="1600" dirty="0"/>
              <a:t>pereda sakit gigi dan penurun panas. Dalam memprediksi persediaan untuk pemakaian obatnya Puskesmas Cemoro Donomulyo masih menggunakan metode tradisional yangmemiliki kesalahan akurasi yang tinggi sehingga menimbulkan permasalahan yaitu : </a:t>
            </a:r>
          </a:p>
          <a:p>
            <a:pPr algn="just"/>
            <a:endParaRPr lang="id-ID" sz="1600" dirty="0"/>
          </a:p>
          <a:p>
            <a:pPr algn="just"/>
            <a:r>
              <a:rPr lang="id-ID" sz="1600" dirty="0"/>
              <a:t>1. Kekurangan persediaan obat ketika jumlah pemakaian obat mengalami </a:t>
            </a:r>
          </a:p>
          <a:p>
            <a:pPr algn="just"/>
            <a:r>
              <a:rPr lang="id-ID" sz="1600" dirty="0"/>
              <a:t>kenaikan </a:t>
            </a:r>
          </a:p>
          <a:p>
            <a:pPr algn="just"/>
            <a:r>
              <a:rPr lang="id-ID" sz="1600" dirty="0"/>
              <a:t>2. Kelebihan persediaan obat ketika jumlah pemakaian obat mengalami </a:t>
            </a:r>
          </a:p>
          <a:p>
            <a:pPr algn="just"/>
            <a:r>
              <a:rPr lang="id-ID" sz="1600" dirty="0"/>
              <a:t>penurunan</a:t>
            </a:r>
          </a:p>
          <a:p>
            <a:pPr algn="just"/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d-ID" altLang="ko-KR" dirty="0"/>
          </a:p>
          <a:p>
            <a:r>
              <a:rPr lang="id-ID" altLang="ko-KR" dirty="0"/>
              <a:t>Rumusan Masalah</a:t>
            </a:r>
          </a:p>
          <a:p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0094" y="1501082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58203" y="1698014"/>
            <a:ext cx="62077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/>
              <a:t>Prediksi pada jumlah pemesanan persediaan untuk pemakaian </a:t>
            </a:r>
          </a:p>
          <a:p>
            <a:r>
              <a:rPr lang="id-ID" sz="1600" dirty="0"/>
              <a:t>obat di Puskesmas Cemoro Donomulyo yang masih dilakukan </a:t>
            </a:r>
          </a:p>
          <a:p>
            <a:r>
              <a:rPr lang="id-ID" sz="1600" dirty="0"/>
              <a:t>berdasarkan jumlah pemesanan obat pada periode sebelumnya </a:t>
            </a:r>
          </a:p>
          <a:p>
            <a:r>
              <a:rPr lang="id-ID" sz="1600" dirty="0"/>
              <a:t>memiliki tingkat akurasi kesalahan prediksi yang tinggi sehingga </a:t>
            </a:r>
          </a:p>
          <a:p>
            <a:r>
              <a:rPr lang="id-ID" sz="1600" dirty="0"/>
              <a:t>menyebabkan kekurangan persediaan obat ketika jumlah </a:t>
            </a:r>
          </a:p>
          <a:p>
            <a:r>
              <a:rPr lang="id-ID" sz="1600" dirty="0"/>
              <a:t>pemakaian obat mengalami kenaikan, dan menyebabkan </a:t>
            </a:r>
          </a:p>
          <a:p>
            <a:r>
              <a:rPr lang="id-ID" sz="1600" dirty="0"/>
              <a:t>kelebihan persediaan obat ketika jumlah pemakaian obat </a:t>
            </a:r>
          </a:p>
          <a:p>
            <a:r>
              <a:rPr lang="id-ID" sz="1600" dirty="0"/>
              <a:t>mengalami penurunan.</a:t>
            </a:r>
            <a:endParaRPr lang="id-ID" sz="1200" dirty="0"/>
          </a:p>
        </p:txBody>
      </p:sp>
      <p:sp>
        <p:nvSpPr>
          <p:cNvPr id="9" name="Block Arc 14">
            <a:extLst>
              <a:ext uri="{FF2B5EF4-FFF2-40B4-BE49-F238E27FC236}">
                <a16:creationId xmlns:a16="http://schemas.microsoft.com/office/drawing/2014/main" id="{F10355A8-9CE8-4D2A-98EA-FD367873EBB7}"/>
              </a:ext>
            </a:extLst>
          </p:cNvPr>
          <p:cNvSpPr/>
          <p:nvPr/>
        </p:nvSpPr>
        <p:spPr>
          <a:xfrm rot="16200000">
            <a:off x="4368351" y="988536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942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Tujuan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0094" y="1505414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93869" y="1704046"/>
            <a:ext cx="62797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1600" dirty="0"/>
              <a:t>Menghasilkan sistem informasi peramalan dengan metode </a:t>
            </a:r>
            <a:r>
              <a:rPr lang="id-ID" sz="1600" i="1" dirty="0"/>
              <a:t>triple </a:t>
            </a:r>
          </a:p>
          <a:p>
            <a:pPr algn="just"/>
            <a:r>
              <a:rPr lang="id-ID" sz="1600" i="1" dirty="0"/>
              <a:t>exponential smoothing</a:t>
            </a:r>
            <a:r>
              <a:rPr lang="id-ID" sz="1600" dirty="0"/>
              <a:t> untuk dapat memprediksi jumlah pemakaian obat Parasetamol 500 mg pada periode berikutnya, dan </a:t>
            </a:r>
          </a:p>
          <a:p>
            <a:pPr algn="just"/>
            <a:r>
              <a:rPr lang="id-ID" sz="1600" dirty="0"/>
              <a:t>mengurangi tingkat akurasi kesalahan prediksi yang tinggi pada </a:t>
            </a:r>
          </a:p>
          <a:p>
            <a:pPr algn="just"/>
            <a:r>
              <a:rPr lang="id-ID" sz="1600" dirty="0"/>
              <a:t>metode pemesanan persediaan untuk pemakaian obat yang </a:t>
            </a:r>
          </a:p>
          <a:p>
            <a:pPr algn="just"/>
            <a:r>
              <a:rPr lang="id-ID" sz="1600" dirty="0"/>
              <a:t>digunakan oleh Puskesmas Cemoro Donomulyo, agar dapat </a:t>
            </a:r>
          </a:p>
          <a:p>
            <a:pPr algn="just"/>
            <a:r>
              <a:rPr lang="id-ID" sz="1600" dirty="0"/>
              <a:t>meminimalisir kekurangan persediaan obat dan kelebihan </a:t>
            </a:r>
          </a:p>
          <a:p>
            <a:pPr algn="just"/>
            <a:r>
              <a:rPr lang="id-ID" sz="1600" dirty="0"/>
              <a:t>persediaan obat. </a:t>
            </a:r>
            <a:endParaRPr lang="id-ID" sz="1200" dirty="0"/>
          </a:p>
        </p:txBody>
      </p:sp>
      <p:sp>
        <p:nvSpPr>
          <p:cNvPr id="9" name="Block Arc 14">
            <a:extLst>
              <a:ext uri="{FF2B5EF4-FFF2-40B4-BE49-F238E27FC236}">
                <a16:creationId xmlns:a16="http://schemas.microsoft.com/office/drawing/2014/main" id="{F10355A8-9CE8-4D2A-98EA-FD367873EBB7}"/>
              </a:ext>
            </a:extLst>
          </p:cNvPr>
          <p:cNvSpPr/>
          <p:nvPr/>
        </p:nvSpPr>
        <p:spPr>
          <a:xfrm rot="11058925">
            <a:off x="4368351" y="977012"/>
            <a:ext cx="387486" cy="387741"/>
          </a:xfrm>
          <a:prstGeom prst="mo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211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Batasan Masalah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0094" y="1505414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Block Arc 14">
            <a:extLst>
              <a:ext uri="{FF2B5EF4-FFF2-40B4-BE49-F238E27FC236}">
                <a16:creationId xmlns:a16="http://schemas.microsoft.com/office/drawing/2014/main" id="{F10355A8-9CE8-4D2A-98EA-FD367873EBB7}"/>
              </a:ext>
            </a:extLst>
          </p:cNvPr>
          <p:cNvSpPr/>
          <p:nvPr/>
        </p:nvSpPr>
        <p:spPr>
          <a:xfrm rot="2443884">
            <a:off x="4378257" y="1009786"/>
            <a:ext cx="387486" cy="387741"/>
          </a:xfrm>
          <a:prstGeom prst="noSmoking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04C3F7-3C7A-4132-A392-A193728AE2C5}"/>
              </a:ext>
            </a:extLst>
          </p:cNvPr>
          <p:cNvSpPr/>
          <p:nvPr/>
        </p:nvSpPr>
        <p:spPr>
          <a:xfrm>
            <a:off x="1424628" y="1605840"/>
            <a:ext cx="66037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457200" algn="l"/>
                <a:tab pos="3420745" algn="l"/>
              </a:tabLst>
            </a:pPr>
            <a:r>
              <a:rPr lang="id-ID" sz="1600" dirty="0">
                <a:ea typeface="Calibri" panose="020F0502020204030204" pitchFamily="34" charset="0"/>
              </a:rPr>
              <a:t>1. Data pemakaian obat yang diteliti adalah data pemakaian obat </a:t>
            </a:r>
          </a:p>
          <a:p>
            <a:pPr lvl="0" algn="just">
              <a:spcAft>
                <a:spcPts val="0"/>
              </a:spcAft>
              <a:tabLst>
                <a:tab pos="457200" algn="l"/>
                <a:tab pos="3420745" algn="l"/>
              </a:tabLst>
            </a:pPr>
            <a:r>
              <a:rPr lang="id-ID" sz="1600" dirty="0">
                <a:ea typeface="Calibri" panose="020F0502020204030204" pitchFamily="34" charset="0"/>
              </a:rPr>
              <a:t>parasetamol 500 mg.</a:t>
            </a:r>
          </a:p>
          <a:p>
            <a:pPr lvl="0" algn="just">
              <a:spcAft>
                <a:spcPts val="0"/>
              </a:spcAft>
              <a:tabLst>
                <a:tab pos="457200" algn="l"/>
                <a:tab pos="3420745" algn="l"/>
              </a:tabLst>
            </a:pPr>
            <a:r>
              <a:rPr lang="id-ID" sz="1600" dirty="0">
                <a:ea typeface="Calibri" panose="020F0502020204030204" pitchFamily="34" charset="0"/>
              </a:rPr>
              <a:t>2. Data pemesanan obat yang diteliti adalah data penerimaan obat </a:t>
            </a:r>
          </a:p>
          <a:p>
            <a:pPr lvl="0" algn="just">
              <a:spcAft>
                <a:spcPts val="0"/>
              </a:spcAft>
              <a:tabLst>
                <a:tab pos="457200" algn="l"/>
                <a:tab pos="3420745" algn="l"/>
              </a:tabLst>
            </a:pPr>
            <a:r>
              <a:rPr lang="id-ID" sz="1600" dirty="0">
                <a:ea typeface="Calibri" panose="020F0502020204030204" pitchFamily="34" charset="0"/>
              </a:rPr>
              <a:t>parasetamol 500 mg.</a:t>
            </a:r>
          </a:p>
          <a:p>
            <a:pPr lvl="0" algn="just">
              <a:spcAft>
                <a:spcPts val="0"/>
              </a:spcAft>
              <a:tabLst>
                <a:tab pos="457200" algn="l"/>
                <a:tab pos="3420745" algn="l"/>
              </a:tabLst>
            </a:pPr>
            <a:r>
              <a:rPr lang="id-ID" sz="1600" dirty="0">
                <a:ea typeface="Calibri" panose="020F0502020204030204" pitchFamily="34" charset="0"/>
              </a:rPr>
              <a:t>3. Metode peramalan yang digunakan dalam penelitian adalah metode Triple Exponential Smoothing.</a:t>
            </a:r>
          </a:p>
          <a:p>
            <a:pPr lvl="0" algn="just">
              <a:spcAft>
                <a:spcPts val="0"/>
              </a:spcAft>
              <a:tabLst>
                <a:tab pos="457200" algn="l"/>
                <a:tab pos="3420745" algn="l"/>
              </a:tabLst>
            </a:pPr>
            <a:r>
              <a:rPr lang="id-ID" sz="1600" dirty="0">
                <a:ea typeface="Calibri" panose="020F0502020204030204" pitchFamily="34" charset="0"/>
              </a:rPr>
              <a:t>4. Data yang digunakan merupakan jumlah pemakaian obat </a:t>
            </a:r>
          </a:p>
          <a:p>
            <a:pPr lvl="0" algn="just">
              <a:spcAft>
                <a:spcPts val="0"/>
              </a:spcAft>
              <a:tabLst>
                <a:tab pos="457200" algn="l"/>
                <a:tab pos="3420745" algn="l"/>
              </a:tabLst>
            </a:pPr>
            <a:r>
              <a:rPr lang="id-ID" sz="1600" dirty="0">
                <a:ea typeface="Calibri" panose="020F0502020204030204" pitchFamily="34" charset="0"/>
              </a:rPr>
              <a:t>parasetamol 500 mg pada tahun 2017 – 2019 di Puskesmas Cemoro </a:t>
            </a:r>
          </a:p>
          <a:p>
            <a:pPr lvl="0" algn="just">
              <a:spcAft>
                <a:spcPts val="0"/>
              </a:spcAft>
              <a:tabLst>
                <a:tab pos="457200" algn="l"/>
                <a:tab pos="3420745" algn="l"/>
              </a:tabLst>
            </a:pPr>
            <a:r>
              <a:rPr lang="id-ID" sz="1600" dirty="0">
                <a:ea typeface="Calibri" panose="020F0502020204030204" pitchFamily="34" charset="0"/>
              </a:rPr>
              <a:t>Donomulyo. </a:t>
            </a:r>
          </a:p>
        </p:txBody>
      </p:sp>
    </p:spTree>
    <p:extLst>
      <p:ext uri="{BB962C8B-B14F-4D97-AF65-F5344CB8AC3E}">
        <p14:creationId xmlns:p14="http://schemas.microsoft.com/office/powerpoint/2010/main" val="865073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Batasan Masalah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0094" y="1505414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Block Arc 14">
            <a:extLst>
              <a:ext uri="{FF2B5EF4-FFF2-40B4-BE49-F238E27FC236}">
                <a16:creationId xmlns:a16="http://schemas.microsoft.com/office/drawing/2014/main" id="{F10355A8-9CE8-4D2A-98EA-FD367873EBB7}"/>
              </a:ext>
            </a:extLst>
          </p:cNvPr>
          <p:cNvSpPr/>
          <p:nvPr/>
        </p:nvSpPr>
        <p:spPr>
          <a:xfrm rot="2443884">
            <a:off x="4378257" y="1009786"/>
            <a:ext cx="387486" cy="387741"/>
          </a:xfrm>
          <a:prstGeom prst="noSmoking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04C3F7-3C7A-4132-A392-A193728AE2C5}"/>
              </a:ext>
            </a:extLst>
          </p:cNvPr>
          <p:cNvSpPr/>
          <p:nvPr/>
        </p:nvSpPr>
        <p:spPr>
          <a:xfrm>
            <a:off x="1424628" y="1605840"/>
            <a:ext cx="65317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457200" algn="l"/>
                <a:tab pos="3420745" algn="l"/>
              </a:tabLst>
            </a:pPr>
            <a:r>
              <a:rPr lang="id-ID" sz="1600" dirty="0">
                <a:ea typeface="Calibri" panose="020F0502020204030204" pitchFamily="34" charset="0"/>
              </a:rPr>
              <a:t>5. Data yang digunakan untuk menghitung peramalan adalah data </a:t>
            </a:r>
          </a:p>
          <a:p>
            <a:pPr lvl="0" algn="just">
              <a:spcAft>
                <a:spcPts val="0"/>
              </a:spcAft>
              <a:tabLst>
                <a:tab pos="457200" algn="l"/>
                <a:tab pos="3420745" algn="l"/>
              </a:tabLst>
            </a:pPr>
            <a:r>
              <a:rPr lang="id-ID" sz="1600" dirty="0">
                <a:ea typeface="Calibri" panose="020F0502020204030204" pitchFamily="34" charset="0"/>
              </a:rPr>
              <a:t>pemakaian obat parasetamol 500 mg pada tahun 2017 – 2019 yang </a:t>
            </a:r>
          </a:p>
          <a:p>
            <a:pPr lvl="0" algn="just">
              <a:spcAft>
                <a:spcPts val="0"/>
              </a:spcAft>
              <a:tabLst>
                <a:tab pos="457200" algn="l"/>
                <a:tab pos="3420745" algn="l"/>
              </a:tabLst>
            </a:pPr>
            <a:r>
              <a:rPr lang="id-ID" sz="1600" dirty="0">
                <a:ea typeface="Calibri" panose="020F0502020204030204" pitchFamily="34" charset="0"/>
              </a:rPr>
              <a:t>data pemakaian obat perbulannya sudah dijumlahkan menjadi 2 bulan </a:t>
            </a:r>
          </a:p>
          <a:p>
            <a:pPr lvl="0" algn="just">
              <a:spcAft>
                <a:spcPts val="0"/>
              </a:spcAft>
              <a:tabLst>
                <a:tab pos="457200" algn="l"/>
                <a:tab pos="3420745" algn="l"/>
              </a:tabLst>
            </a:pPr>
            <a:r>
              <a:rPr lang="id-ID" sz="1600" dirty="0">
                <a:ea typeface="Calibri" panose="020F0502020204030204" pitchFamily="34" charset="0"/>
              </a:rPr>
              <a:t>sekali yang dimulai sejak Februari 2017 sampai dengan Desember </a:t>
            </a:r>
          </a:p>
          <a:p>
            <a:pPr lvl="0" algn="just">
              <a:spcAft>
                <a:spcPts val="0"/>
              </a:spcAft>
              <a:tabLst>
                <a:tab pos="457200" algn="l"/>
                <a:tab pos="3420745" algn="l"/>
              </a:tabLst>
            </a:pPr>
            <a:r>
              <a:rPr lang="id-ID" sz="1600" dirty="0">
                <a:ea typeface="Calibri" panose="020F0502020204030204" pitchFamily="34" charset="0"/>
              </a:rPr>
              <a:t>2019. </a:t>
            </a:r>
          </a:p>
          <a:p>
            <a:pPr lvl="0" algn="just">
              <a:spcAft>
                <a:spcPts val="0"/>
              </a:spcAft>
              <a:tabLst>
                <a:tab pos="457200" algn="l"/>
                <a:tab pos="3420745" algn="l"/>
              </a:tabLst>
            </a:pPr>
            <a:r>
              <a:rPr lang="id-ID" sz="1600" dirty="0">
                <a:ea typeface="Calibri" panose="020F0502020204030204" pitchFamily="34" charset="0"/>
              </a:rPr>
              <a:t>6. Pembuatan sistem peramalan menggunakan PHP dan database </a:t>
            </a:r>
          </a:p>
          <a:p>
            <a:pPr lvl="0" algn="just">
              <a:spcAft>
                <a:spcPts val="0"/>
              </a:spcAft>
              <a:tabLst>
                <a:tab pos="457200" algn="l"/>
                <a:tab pos="3420745" algn="l"/>
              </a:tabLst>
            </a:pPr>
            <a:r>
              <a:rPr lang="id-ID" sz="1600" dirty="0">
                <a:ea typeface="Calibri" panose="020F0502020204030204" pitchFamily="34" charset="0"/>
              </a:rPr>
              <a:t>MySql.</a:t>
            </a:r>
          </a:p>
        </p:txBody>
      </p:sp>
    </p:spTree>
    <p:extLst>
      <p:ext uri="{BB962C8B-B14F-4D97-AF65-F5344CB8AC3E}">
        <p14:creationId xmlns:p14="http://schemas.microsoft.com/office/powerpoint/2010/main" val="3784131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Kontribusi Penelitian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0094" y="1505414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Block Arc 14">
            <a:extLst>
              <a:ext uri="{FF2B5EF4-FFF2-40B4-BE49-F238E27FC236}">
                <a16:creationId xmlns:a16="http://schemas.microsoft.com/office/drawing/2014/main" id="{F10355A8-9CE8-4D2A-98EA-FD367873EBB7}"/>
              </a:ext>
            </a:extLst>
          </p:cNvPr>
          <p:cNvSpPr/>
          <p:nvPr/>
        </p:nvSpPr>
        <p:spPr>
          <a:xfrm rot="2443884">
            <a:off x="4378257" y="1009786"/>
            <a:ext cx="387486" cy="387741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04C3F7-3C7A-4132-A392-A193728AE2C5}"/>
              </a:ext>
            </a:extLst>
          </p:cNvPr>
          <p:cNvSpPr/>
          <p:nvPr/>
        </p:nvSpPr>
        <p:spPr>
          <a:xfrm>
            <a:off x="1424628" y="1605840"/>
            <a:ext cx="65317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457200" algn="l"/>
                <a:tab pos="3420745" algn="l"/>
              </a:tabLst>
            </a:pPr>
            <a:r>
              <a:rPr lang="id-ID" sz="1600" dirty="0">
                <a:ea typeface="Calibri" panose="020F0502020204030204" pitchFamily="34" charset="0"/>
              </a:rPr>
              <a:t>1. Menghasilkan sistem informasi peramalan yang dapat memprediksi </a:t>
            </a:r>
          </a:p>
          <a:p>
            <a:pPr lvl="0" algn="just">
              <a:spcAft>
                <a:spcPts val="0"/>
              </a:spcAft>
              <a:tabLst>
                <a:tab pos="457200" algn="l"/>
                <a:tab pos="3420745" algn="l"/>
              </a:tabLst>
            </a:pPr>
            <a:r>
              <a:rPr lang="id-ID" sz="1600" dirty="0">
                <a:ea typeface="Calibri" panose="020F0502020204030204" pitchFamily="34" charset="0"/>
              </a:rPr>
              <a:t>jumlah pemakaian obat di periode yang mendatang dengan tingkat </a:t>
            </a:r>
          </a:p>
          <a:p>
            <a:pPr lvl="0" algn="just">
              <a:spcAft>
                <a:spcPts val="0"/>
              </a:spcAft>
              <a:tabLst>
                <a:tab pos="457200" algn="l"/>
                <a:tab pos="3420745" algn="l"/>
              </a:tabLst>
            </a:pPr>
            <a:r>
              <a:rPr lang="id-ID" sz="1600" dirty="0">
                <a:ea typeface="Calibri" panose="020F0502020204030204" pitchFamily="34" charset="0"/>
              </a:rPr>
              <a:t>akurasi kesalahan prediksi yang lebih kecil.</a:t>
            </a:r>
          </a:p>
          <a:p>
            <a:pPr lvl="0" algn="just">
              <a:spcAft>
                <a:spcPts val="0"/>
              </a:spcAft>
              <a:tabLst>
                <a:tab pos="457200" algn="l"/>
                <a:tab pos="3420745" algn="l"/>
              </a:tabLst>
            </a:pPr>
            <a:r>
              <a:rPr lang="id-ID" sz="1600" dirty="0">
                <a:ea typeface="Calibri" panose="020F0502020204030204" pitchFamily="34" charset="0"/>
              </a:rPr>
              <a:t>2. Meminimalisir kelebihan dan kekurangan persediaan obat yang </a:t>
            </a:r>
          </a:p>
          <a:p>
            <a:pPr lvl="0" algn="just">
              <a:spcAft>
                <a:spcPts val="0"/>
              </a:spcAft>
              <a:tabLst>
                <a:tab pos="457200" algn="l"/>
                <a:tab pos="3420745" algn="l"/>
              </a:tabLst>
            </a:pPr>
            <a:r>
              <a:rPr lang="id-ID" sz="1600" dirty="0">
                <a:ea typeface="Calibri" panose="020F0502020204030204" pitchFamily="34" charset="0"/>
              </a:rPr>
              <a:t>disebabkan besarnya tingkat kesalahan prediksi yang disebabkan </a:t>
            </a:r>
          </a:p>
          <a:p>
            <a:pPr lvl="0" algn="just">
              <a:spcAft>
                <a:spcPts val="0"/>
              </a:spcAft>
              <a:tabLst>
                <a:tab pos="457200" algn="l"/>
                <a:tab pos="3420745" algn="l"/>
              </a:tabLst>
            </a:pPr>
            <a:r>
              <a:rPr lang="id-ID" sz="1600" dirty="0">
                <a:ea typeface="Calibri" panose="020F0502020204030204" pitchFamily="34" charset="0"/>
              </a:rPr>
              <a:t>oleh metode tradisional.</a:t>
            </a:r>
          </a:p>
          <a:p>
            <a:pPr lvl="0" algn="just">
              <a:spcAft>
                <a:spcPts val="0"/>
              </a:spcAft>
              <a:tabLst>
                <a:tab pos="457200" algn="l"/>
                <a:tab pos="3420745" algn="l"/>
              </a:tabLst>
            </a:pPr>
            <a:endParaRPr lang="id-ID" sz="16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26118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2597</TotalTime>
  <Words>568</Words>
  <Application>Microsoft Office PowerPoint</Application>
  <PresentationFormat>On-screen Show (16:9)</PresentationFormat>
  <Paragraphs>95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Namikaze</cp:lastModifiedBy>
  <cp:revision>143</cp:revision>
  <dcterms:created xsi:type="dcterms:W3CDTF">2016-12-05T23:26:54Z</dcterms:created>
  <dcterms:modified xsi:type="dcterms:W3CDTF">2020-05-12T15:02:39Z</dcterms:modified>
</cp:coreProperties>
</file>