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9" r:id="rId5"/>
    <p:sldId id="260" r:id="rId6"/>
    <p:sldId id="270" r:id="rId7"/>
    <p:sldId id="271" r:id="rId8"/>
    <p:sldId id="261" r:id="rId9"/>
    <p:sldId id="272" r:id="rId10"/>
    <p:sldId id="273" r:id="rId11"/>
    <p:sldId id="276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2" r:id="rId22"/>
    <p:sldId id="263" r:id="rId23"/>
    <p:sldId id="264" r:id="rId24"/>
    <p:sldId id="265" r:id="rId25"/>
    <p:sldId id="266" r:id="rId26"/>
    <p:sldId id="26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08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08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7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60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96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7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1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2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8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9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EE1499-28AE-429F-82AE-F46423DE91C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CC918-5B4F-42E0-84D0-D6F3ABBC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847B-DF3E-4902-95A0-6CC5C5C1E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8479"/>
            <a:ext cx="9144000" cy="1973579"/>
          </a:xfrm>
        </p:spPr>
        <p:txBody>
          <a:bodyPr>
            <a:noAutofit/>
          </a:bodyPr>
          <a:lstStyle/>
          <a:p>
            <a:r>
              <a:rPr lang="en-US" sz="5400" b="1" dirty="0" err="1"/>
              <a:t>Prediksi</a:t>
            </a:r>
            <a:r>
              <a:rPr lang="en-US" sz="5400" b="1" dirty="0"/>
              <a:t> </a:t>
            </a:r>
            <a:r>
              <a:rPr lang="en-US" sz="5400" b="1" dirty="0" err="1"/>
              <a:t>Saham</a:t>
            </a:r>
            <a:r>
              <a:rPr lang="en-US" sz="5400" b="1" dirty="0"/>
              <a:t> Bank Central Asia </a:t>
            </a:r>
            <a:r>
              <a:rPr lang="en-US" sz="5400" b="1" dirty="0" err="1"/>
              <a:t>dengan</a:t>
            </a:r>
            <a:r>
              <a:rPr lang="en-US" sz="5400" b="1" dirty="0"/>
              <a:t> </a:t>
            </a:r>
            <a:r>
              <a:rPr lang="en-US" sz="5400" b="1" dirty="0" err="1"/>
              <a:t>Metode</a:t>
            </a:r>
            <a:r>
              <a:rPr lang="en-US" sz="5400" b="1" dirty="0"/>
              <a:t> Markov Chain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7A9C58-AC1E-49A6-B757-C6C22C717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0420" y="3762058"/>
            <a:ext cx="5471160" cy="1655762"/>
          </a:xfrm>
        </p:spPr>
        <p:txBody>
          <a:bodyPr>
            <a:normAutofit fontScale="92500"/>
          </a:bodyPr>
          <a:lstStyle/>
          <a:p>
            <a:r>
              <a:rPr lang="en-US" dirty="0"/>
              <a:t>Oleh:</a:t>
            </a:r>
          </a:p>
          <a:p>
            <a:pPr algn="l"/>
            <a:r>
              <a:rPr lang="en-US" dirty="0" err="1"/>
              <a:t>Nadhila</a:t>
            </a:r>
            <a:r>
              <a:rPr lang="en-US" dirty="0"/>
              <a:t> </a:t>
            </a:r>
            <a:r>
              <a:rPr lang="en-US" dirty="0" err="1"/>
              <a:t>Fakhira</a:t>
            </a:r>
            <a:r>
              <a:rPr lang="en-US" dirty="0"/>
              <a:t>                          1706043033</a:t>
            </a:r>
          </a:p>
          <a:p>
            <a:pPr algn="l"/>
            <a:r>
              <a:rPr lang="en-US" dirty="0"/>
              <a:t>Amanda Nur </a:t>
            </a:r>
            <a:r>
              <a:rPr lang="en-US" dirty="0" err="1"/>
              <a:t>Oktaviani</a:t>
            </a:r>
            <a:r>
              <a:rPr lang="en-US" dirty="0"/>
              <a:t>             1706985893</a:t>
            </a:r>
          </a:p>
          <a:p>
            <a:pPr algn="l"/>
            <a:r>
              <a:rPr lang="en-US" dirty="0"/>
              <a:t>Indira </a:t>
            </a:r>
            <a:r>
              <a:rPr lang="en-US" dirty="0" err="1"/>
              <a:t>Insiyah</a:t>
            </a:r>
            <a:r>
              <a:rPr lang="en-US" dirty="0"/>
              <a:t> </a:t>
            </a:r>
            <a:r>
              <a:rPr lang="en-US" dirty="0" err="1"/>
              <a:t>Nastiti</a:t>
            </a:r>
            <a:r>
              <a:rPr lang="en-US" dirty="0"/>
              <a:t>                 1706986006</a:t>
            </a:r>
          </a:p>
        </p:txBody>
      </p:sp>
    </p:spTree>
    <p:extLst>
      <p:ext uri="{BB962C8B-B14F-4D97-AF65-F5344CB8AC3E}">
        <p14:creationId xmlns:p14="http://schemas.microsoft.com/office/powerpoint/2010/main" val="164404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14E5-DD2A-41ED-85C8-AA0BC009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</a:t>
            </a:r>
            <a:r>
              <a:rPr lang="en-US" dirty="0" err="1"/>
              <a:t>dengan</a:t>
            </a:r>
            <a:r>
              <a:rPr lang="en-US" dirty="0"/>
              <a:t> Interval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B7BB-2BA4-42B5-B029-EF910EEE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8. </a:t>
            </a:r>
            <a:r>
              <a:rPr lang="en-US" dirty="0" err="1"/>
              <a:t>Mencari</a:t>
            </a:r>
            <a:r>
              <a:rPr lang="en-US" dirty="0"/>
              <a:t> P^2 </a:t>
            </a:r>
            <a:r>
              <a:rPr lang="en-US" dirty="0" err="1"/>
              <a:t>sampai</a:t>
            </a:r>
            <a:r>
              <a:rPr lang="en-US" dirty="0"/>
              <a:t> P^5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24B4AB-A6B1-4C1D-921E-F83C3B064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99305"/>
              </p:ext>
            </p:extLst>
          </p:nvPr>
        </p:nvGraphicFramePr>
        <p:xfrm>
          <a:off x="187891" y="2909106"/>
          <a:ext cx="5833497" cy="25666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344">
                  <a:extLst>
                    <a:ext uri="{9D8B030D-6E8A-4147-A177-3AD203B41FA5}">
                      <a16:colId xmlns:a16="http://schemas.microsoft.com/office/drawing/2014/main" val="2435206991"/>
                    </a:ext>
                  </a:extLst>
                </a:gridCol>
                <a:gridCol w="1132853">
                  <a:extLst>
                    <a:ext uri="{9D8B030D-6E8A-4147-A177-3AD203B41FA5}">
                      <a16:colId xmlns:a16="http://schemas.microsoft.com/office/drawing/2014/main" val="1893627566"/>
                    </a:ext>
                  </a:extLst>
                </a:gridCol>
                <a:gridCol w="955825">
                  <a:extLst>
                    <a:ext uri="{9D8B030D-6E8A-4147-A177-3AD203B41FA5}">
                      <a16:colId xmlns:a16="http://schemas.microsoft.com/office/drawing/2014/main" val="2768516268"/>
                    </a:ext>
                  </a:extLst>
                </a:gridCol>
                <a:gridCol w="955825">
                  <a:extLst>
                    <a:ext uri="{9D8B030D-6E8A-4147-A177-3AD203B41FA5}">
                      <a16:colId xmlns:a16="http://schemas.microsoft.com/office/drawing/2014/main" val="1304942807"/>
                    </a:ext>
                  </a:extLst>
                </a:gridCol>
                <a:gridCol w="955825">
                  <a:extLst>
                    <a:ext uri="{9D8B030D-6E8A-4147-A177-3AD203B41FA5}">
                      <a16:colId xmlns:a16="http://schemas.microsoft.com/office/drawing/2014/main" val="2359043997"/>
                    </a:ext>
                  </a:extLst>
                </a:gridCol>
                <a:gridCol w="955825">
                  <a:extLst>
                    <a:ext uri="{9D8B030D-6E8A-4147-A177-3AD203B41FA5}">
                      <a16:colId xmlns:a16="http://schemas.microsoft.com/office/drawing/2014/main" val="877609689"/>
                    </a:ext>
                  </a:extLst>
                </a:gridCol>
              </a:tblGrid>
              <a:tr h="25335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P^2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/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73101"/>
                  </a:ext>
                </a:extLst>
              </a:tr>
              <a:tr h="385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Naik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Turun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2945172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Naik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0.038285455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0.386007257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0.271132357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0.267076061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0.037498871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979785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Naik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0.028825903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0.375931866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0.263193763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0.297976428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0.03407204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3752039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0.029569296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0.372432979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0.269417117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0.293395186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0.035185421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629925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Turun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0.023799944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0.349332508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0.275242498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0.316798712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0.034826337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992993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Turun Drastis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0.020872865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0.293289359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0.324764314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0.303454715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0.057618746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677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2EB01F-404B-47DB-BF56-C593E503B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17539"/>
              </p:ext>
            </p:extLst>
          </p:nvPr>
        </p:nvGraphicFramePr>
        <p:xfrm>
          <a:off x="6170615" y="2909106"/>
          <a:ext cx="5642444" cy="2566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381">
                  <a:extLst>
                    <a:ext uri="{9D8B030D-6E8A-4147-A177-3AD203B41FA5}">
                      <a16:colId xmlns:a16="http://schemas.microsoft.com/office/drawing/2014/main" val="784127835"/>
                    </a:ext>
                  </a:extLst>
                </a:gridCol>
                <a:gridCol w="1137979">
                  <a:extLst>
                    <a:ext uri="{9D8B030D-6E8A-4147-A177-3AD203B41FA5}">
                      <a16:colId xmlns:a16="http://schemas.microsoft.com/office/drawing/2014/main" val="670068756"/>
                    </a:ext>
                  </a:extLst>
                </a:gridCol>
                <a:gridCol w="924521">
                  <a:extLst>
                    <a:ext uri="{9D8B030D-6E8A-4147-A177-3AD203B41FA5}">
                      <a16:colId xmlns:a16="http://schemas.microsoft.com/office/drawing/2014/main" val="868841384"/>
                    </a:ext>
                  </a:extLst>
                </a:gridCol>
                <a:gridCol w="924521">
                  <a:extLst>
                    <a:ext uri="{9D8B030D-6E8A-4147-A177-3AD203B41FA5}">
                      <a16:colId xmlns:a16="http://schemas.microsoft.com/office/drawing/2014/main" val="2535367648"/>
                    </a:ext>
                  </a:extLst>
                </a:gridCol>
                <a:gridCol w="924521">
                  <a:extLst>
                    <a:ext uri="{9D8B030D-6E8A-4147-A177-3AD203B41FA5}">
                      <a16:colId xmlns:a16="http://schemas.microsoft.com/office/drawing/2014/main" val="206613440"/>
                    </a:ext>
                  </a:extLst>
                </a:gridCol>
                <a:gridCol w="924521">
                  <a:extLst>
                    <a:ext uri="{9D8B030D-6E8A-4147-A177-3AD203B41FA5}">
                      <a16:colId xmlns:a16="http://schemas.microsoft.com/office/drawing/2014/main" val="3429307749"/>
                    </a:ext>
                  </a:extLst>
                </a:gridCol>
              </a:tblGrid>
              <a:tr h="24480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P^3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55903"/>
                  </a:ext>
                </a:extLst>
              </a:tr>
              <a:tr h="386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Naik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Turun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2026735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Naik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0.027290358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0.358826362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0.276377956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0.299484549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0.038020776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499099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Naik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0.027251753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0.362598899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0.27203646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0.302343804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0.035769085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754119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0.027365789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0.362565907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0.272331672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0.301645759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0.036090874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76660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Turun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0.027600532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0.366991912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0.268455889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0.302335886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0.034615781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0272610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Turun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0.030042163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0.376273824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0.265458796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0.293525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0.034700217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78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40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14E5-DD2A-41ED-85C8-AA0BC009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</a:t>
            </a:r>
            <a:r>
              <a:rPr lang="en-US" dirty="0" err="1"/>
              <a:t>dengan</a:t>
            </a:r>
            <a:r>
              <a:rPr lang="en-US" dirty="0"/>
              <a:t> Interval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B7BB-2BA4-42B5-B029-EF910EEE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8. </a:t>
            </a:r>
            <a:r>
              <a:rPr lang="en-US" dirty="0" err="1"/>
              <a:t>Mencari</a:t>
            </a:r>
            <a:r>
              <a:rPr lang="en-US" dirty="0"/>
              <a:t> P^2 </a:t>
            </a:r>
            <a:r>
              <a:rPr lang="en-US" dirty="0" err="1"/>
              <a:t>sampai</a:t>
            </a:r>
            <a:r>
              <a:rPr lang="en-US" dirty="0"/>
              <a:t> P^5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521E88-03CE-48DE-A4C0-B3B323714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99963"/>
              </p:ext>
            </p:extLst>
          </p:nvPr>
        </p:nvGraphicFramePr>
        <p:xfrm>
          <a:off x="217118" y="2909105"/>
          <a:ext cx="5791114" cy="2483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9808">
                  <a:extLst>
                    <a:ext uri="{9D8B030D-6E8A-4147-A177-3AD203B41FA5}">
                      <a16:colId xmlns:a16="http://schemas.microsoft.com/office/drawing/2014/main" val="2344954773"/>
                    </a:ext>
                  </a:extLst>
                </a:gridCol>
                <a:gridCol w="1002082">
                  <a:extLst>
                    <a:ext uri="{9D8B030D-6E8A-4147-A177-3AD203B41FA5}">
                      <a16:colId xmlns:a16="http://schemas.microsoft.com/office/drawing/2014/main" val="2979325052"/>
                    </a:ext>
                  </a:extLst>
                </a:gridCol>
                <a:gridCol w="964504">
                  <a:extLst>
                    <a:ext uri="{9D8B030D-6E8A-4147-A177-3AD203B41FA5}">
                      <a16:colId xmlns:a16="http://schemas.microsoft.com/office/drawing/2014/main" val="559196905"/>
                    </a:ext>
                  </a:extLst>
                </a:gridCol>
                <a:gridCol w="977030">
                  <a:extLst>
                    <a:ext uri="{9D8B030D-6E8A-4147-A177-3AD203B41FA5}">
                      <a16:colId xmlns:a16="http://schemas.microsoft.com/office/drawing/2014/main" val="1404244843"/>
                    </a:ext>
                  </a:extLst>
                </a:gridCol>
                <a:gridCol w="1014609">
                  <a:extLst>
                    <a:ext uri="{9D8B030D-6E8A-4147-A177-3AD203B41FA5}">
                      <a16:colId xmlns:a16="http://schemas.microsoft.com/office/drawing/2014/main" val="2042929807"/>
                    </a:ext>
                  </a:extLst>
                </a:gridCol>
                <a:gridCol w="1123081">
                  <a:extLst>
                    <a:ext uri="{9D8B030D-6E8A-4147-A177-3AD203B41FA5}">
                      <a16:colId xmlns:a16="http://schemas.microsoft.com/office/drawing/2014/main" val="4032515562"/>
                    </a:ext>
                  </a:extLst>
                </a:gridCol>
              </a:tblGrid>
              <a:tr h="35557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P^4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/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37245"/>
                  </a:ext>
                </a:extLst>
              </a:tr>
              <a:tr h="2614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Naik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Naik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Turun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33004"/>
                  </a:ext>
                </a:extLst>
              </a:tr>
              <a:tr h="540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Naik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0.027749081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0.365165893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0.270711803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0.300783681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0.035589541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89197436"/>
                  </a:ext>
                </a:extLst>
              </a:tr>
              <a:tr h="261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Naik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0.027525646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0.364559633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0.270748621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0.301675196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0.035490904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74073875"/>
                  </a:ext>
                </a:extLst>
              </a:tr>
              <a:tr h="261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0.027551475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0.364575193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0.270806606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0.301543584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0.035523141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1158096"/>
                  </a:ext>
                </a:extLst>
              </a:tr>
              <a:tr h="261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Turun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0.027386461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0.363903839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0.271056933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0.302133712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0.035519054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74939929"/>
                  </a:ext>
                </a:extLst>
              </a:tr>
              <a:tr h="540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Turun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0.027281384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0.362172397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0.272584451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0.301870988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0.036090781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835378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9EEED4-4878-4C3E-963C-267E727BC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22229"/>
              </p:ext>
            </p:extLst>
          </p:nvPr>
        </p:nvGraphicFramePr>
        <p:xfrm>
          <a:off x="6008230" y="2909106"/>
          <a:ext cx="5966652" cy="2483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5520">
                  <a:extLst>
                    <a:ext uri="{9D8B030D-6E8A-4147-A177-3AD203B41FA5}">
                      <a16:colId xmlns:a16="http://schemas.microsoft.com/office/drawing/2014/main" val="3388305463"/>
                    </a:ext>
                  </a:extLst>
                </a:gridCol>
                <a:gridCol w="1068643">
                  <a:extLst>
                    <a:ext uri="{9D8B030D-6E8A-4147-A177-3AD203B41FA5}">
                      <a16:colId xmlns:a16="http://schemas.microsoft.com/office/drawing/2014/main" val="970704612"/>
                    </a:ext>
                  </a:extLst>
                </a:gridCol>
                <a:gridCol w="1042892">
                  <a:extLst>
                    <a:ext uri="{9D8B030D-6E8A-4147-A177-3AD203B41FA5}">
                      <a16:colId xmlns:a16="http://schemas.microsoft.com/office/drawing/2014/main" val="1632756746"/>
                    </a:ext>
                  </a:extLst>
                </a:gridCol>
                <a:gridCol w="1068644">
                  <a:extLst>
                    <a:ext uri="{9D8B030D-6E8A-4147-A177-3AD203B41FA5}">
                      <a16:colId xmlns:a16="http://schemas.microsoft.com/office/drawing/2014/main" val="3242462440"/>
                    </a:ext>
                  </a:extLst>
                </a:gridCol>
                <a:gridCol w="993310">
                  <a:extLst>
                    <a:ext uri="{9D8B030D-6E8A-4147-A177-3AD203B41FA5}">
                      <a16:colId xmlns:a16="http://schemas.microsoft.com/office/drawing/2014/main" val="2860691088"/>
                    </a:ext>
                  </a:extLst>
                </a:gridCol>
                <a:gridCol w="977643">
                  <a:extLst>
                    <a:ext uri="{9D8B030D-6E8A-4147-A177-3AD203B41FA5}">
                      <a16:colId xmlns:a16="http://schemas.microsoft.com/office/drawing/2014/main" val="1819285562"/>
                    </a:ext>
                  </a:extLst>
                </a:gridCol>
              </a:tblGrid>
              <a:tr h="35557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P^5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98774"/>
                  </a:ext>
                </a:extLst>
              </a:tr>
              <a:tr h="2614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Naik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Turun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Turun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077317"/>
                  </a:ext>
                </a:extLst>
              </a:tr>
              <a:tr h="540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Naik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0.027481937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0.364131583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0.271079778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0.301712263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0.035594438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4487789"/>
                  </a:ext>
                </a:extLst>
              </a:tr>
              <a:tr h="261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0.027481882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0.364256416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0.270948265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0.301774828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0.035538609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33408"/>
                  </a:ext>
                </a:extLst>
              </a:tr>
              <a:tr h="261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0.027484129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0.364248506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0.27096241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0.301758576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0.035546379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3240133"/>
                  </a:ext>
                </a:extLst>
              </a:tr>
              <a:tr h="261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0.027491732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0.36436798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0.270857646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0.301773987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0.035508655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7200259"/>
                  </a:ext>
                </a:extLst>
              </a:tr>
              <a:tr h="540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Turun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0.027556212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0.364630453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0.270757416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0.301546892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0.035509027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0126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21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14E5-DD2A-41ED-85C8-AA0BC009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</a:t>
            </a:r>
            <a:r>
              <a:rPr lang="en-US" dirty="0" err="1"/>
              <a:t>dengan</a:t>
            </a:r>
            <a:r>
              <a:rPr lang="en-US" dirty="0"/>
              <a:t> Interval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B7BB-2BA4-42B5-B029-EF910EEE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9.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Perharinya</a:t>
            </a:r>
            <a:r>
              <a:rPr lang="en-US" dirty="0"/>
              <a:t> (Hari </a:t>
            </a:r>
            <a:r>
              <a:rPr lang="en-US" dirty="0" err="1"/>
              <a:t>ke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Hari </a:t>
            </a:r>
            <a:r>
              <a:rPr lang="en-US" dirty="0" err="1"/>
              <a:t>ke</a:t>
            </a:r>
            <a:r>
              <a:rPr lang="en-US" dirty="0"/>
              <a:t> 5)</a:t>
            </a:r>
          </a:p>
          <a:p>
            <a:r>
              <a:rPr lang="en-US" dirty="0"/>
              <a:t>∏0</a:t>
            </a:r>
            <a:r>
              <a:rPr lang="id-ID" dirty="0"/>
              <a:t> didapat dari matriks dari peluang transisi yang kolomnya sama sehingga didapat </a:t>
            </a:r>
            <a:endParaRPr lang="en-US" dirty="0"/>
          </a:p>
          <a:p>
            <a:r>
              <a:rPr lang="id-ID" dirty="0"/>
              <a:t>∏0 = [ 0.027488106  0.364297797  0.270921586  0.301760352  0.035532159 ]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0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14E5-DD2A-41ED-85C8-AA0BC009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</a:t>
            </a:r>
            <a:r>
              <a:rPr lang="en-US" dirty="0" err="1"/>
              <a:t>dengan</a:t>
            </a:r>
            <a:r>
              <a:rPr lang="en-US" dirty="0"/>
              <a:t> Interval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B7BB-2BA4-42B5-B029-EF910EEE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6086ED-BE8A-4551-9427-1F2B967FA68D}"/>
              </a:ext>
            </a:extLst>
          </p:cNvPr>
          <p:cNvSpPr/>
          <p:nvPr/>
        </p:nvSpPr>
        <p:spPr>
          <a:xfrm>
            <a:off x="646111" y="16560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BCA 1 Hari </a:t>
            </a:r>
            <a:r>
              <a:rPr lang="en-US" dirty="0" err="1"/>
              <a:t>Kemudian</a:t>
            </a:r>
            <a:endParaRPr lang="en-US" dirty="0"/>
          </a:p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Stasioner</a:t>
            </a:r>
            <a:r>
              <a:rPr lang="en-US" dirty="0"/>
              <a:t> = ∏0 * P^2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5A10A-98C0-4ABE-BE55-9AD5793C6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83"/>
          <a:stretch/>
        </p:blipFill>
        <p:spPr>
          <a:xfrm>
            <a:off x="646111" y="2331593"/>
            <a:ext cx="6545432" cy="7838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48429B-0988-4ACC-BC45-FC47310E3802}"/>
              </a:ext>
            </a:extLst>
          </p:cNvPr>
          <p:cNvSpPr/>
          <p:nvPr/>
        </p:nvSpPr>
        <p:spPr>
          <a:xfrm>
            <a:off x="1122296" y="32782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BCA 2 Hari </a:t>
            </a:r>
            <a:r>
              <a:rPr lang="en-US" dirty="0" err="1"/>
              <a:t>Kemudian</a:t>
            </a:r>
            <a:endParaRPr lang="en-US" dirty="0"/>
          </a:p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Stasioner</a:t>
            </a:r>
            <a:r>
              <a:rPr lang="en-US" dirty="0"/>
              <a:t> = ∏0 * P^2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5DA74E-1D79-4E8D-8FA6-9E3210D57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5"/>
          <a:stretch/>
        </p:blipFill>
        <p:spPr>
          <a:xfrm>
            <a:off x="1197256" y="3946744"/>
            <a:ext cx="6545432" cy="8748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B3B16F-09BD-41B9-8DED-662E362F0457}"/>
              </a:ext>
            </a:extLst>
          </p:cNvPr>
          <p:cNvSpPr/>
          <p:nvPr/>
        </p:nvSpPr>
        <p:spPr>
          <a:xfrm>
            <a:off x="1646688" y="49146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BCA 3 Hari </a:t>
            </a:r>
            <a:r>
              <a:rPr lang="en-US" dirty="0" err="1"/>
              <a:t>Kemudian</a:t>
            </a:r>
            <a:endParaRPr lang="en-US" dirty="0"/>
          </a:p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Stasioner</a:t>
            </a:r>
            <a:r>
              <a:rPr lang="en-US" dirty="0"/>
              <a:t> = ∏0 * P^3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1319F2-E902-431C-948B-0DAA27975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688" y="5608822"/>
            <a:ext cx="6545433" cy="8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8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14E5-DD2A-41ED-85C8-AA0BC009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</a:t>
            </a:r>
            <a:r>
              <a:rPr lang="en-US" dirty="0" err="1"/>
              <a:t>dengan</a:t>
            </a:r>
            <a:r>
              <a:rPr lang="en-US" dirty="0"/>
              <a:t> Interval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B7BB-2BA4-42B5-B029-EF910EEE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BCA 4 Hari </a:t>
            </a:r>
            <a:r>
              <a:rPr lang="en-US" dirty="0" err="1"/>
              <a:t>Kemudian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Stasioner</a:t>
            </a:r>
            <a:r>
              <a:rPr lang="en-US" dirty="0"/>
              <a:t> = ∏0 * P^4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9E22B-BD3C-4C73-8C0E-AFF0F205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67145"/>
            <a:ext cx="6773863" cy="923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7FAB12-BB46-45E2-B0A7-66EFD682F06F}"/>
              </a:ext>
            </a:extLst>
          </p:cNvPr>
          <p:cNvSpPr/>
          <p:nvPr/>
        </p:nvSpPr>
        <p:spPr>
          <a:xfrm>
            <a:off x="1992192" y="38908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BCA 5 Hari </a:t>
            </a:r>
            <a:r>
              <a:rPr lang="en-US" dirty="0" err="1"/>
              <a:t>Kemudian</a:t>
            </a:r>
            <a:endParaRPr lang="en-US" dirty="0"/>
          </a:p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Stasioner</a:t>
            </a:r>
            <a:r>
              <a:rPr lang="en-US" dirty="0"/>
              <a:t> = ∏0 * P^5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74A61-66D9-4A43-932F-24F89F42C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192" y="4512368"/>
            <a:ext cx="6773863" cy="88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8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14E5-DD2A-41ED-85C8-AA0BC009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B7BB-2BA4-42B5-B029-EF910EEE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dirty="0" err="1"/>
              <a:t>lakukan</a:t>
            </a:r>
            <a:r>
              <a:rPr lang="en-US" sz="2800" dirty="0"/>
              <a:t> </a:t>
            </a:r>
            <a:r>
              <a:rPr lang="en-US" sz="2800" dirty="0" err="1"/>
              <a:t>langkah-langkah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moving average interval 3 dan 5</a:t>
            </a:r>
          </a:p>
        </p:txBody>
      </p:sp>
    </p:spTree>
    <p:extLst>
      <p:ext uri="{BB962C8B-B14F-4D97-AF65-F5344CB8AC3E}">
        <p14:creationId xmlns:p14="http://schemas.microsoft.com/office/powerpoint/2010/main" val="379247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14E5-DD2A-41ED-85C8-AA0BC009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Chart 1">
            <a:extLst>
              <a:ext uri="{FF2B5EF4-FFF2-40B4-BE49-F238E27FC236}">
                <a16:creationId xmlns:a16="http://schemas.microsoft.com/office/drawing/2014/main" id="{87599D3C-3696-43CC-8B45-5A2E6A955AE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429000"/>
            <a:ext cx="5566117" cy="312654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B7BB-2BA4-42B5-B029-EF910EEE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Mengambil</a:t>
            </a:r>
            <a:r>
              <a:rPr lang="en-US" dirty="0"/>
              <a:t> sample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 ,2 ,3, 4, dan 5 pada </a:t>
            </a:r>
          </a:p>
          <a:p>
            <a:pPr marL="0" indent="0">
              <a:buNone/>
            </a:pP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1 –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4EB116-B0CF-4E78-9699-E91B76FB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84094"/>
              </p:ext>
            </p:extLst>
          </p:nvPr>
        </p:nvGraphicFramePr>
        <p:xfrm>
          <a:off x="6096000" y="1489239"/>
          <a:ext cx="5449473" cy="1830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828">
                  <a:extLst>
                    <a:ext uri="{9D8B030D-6E8A-4147-A177-3AD203B41FA5}">
                      <a16:colId xmlns:a16="http://schemas.microsoft.com/office/drawing/2014/main" val="3072807742"/>
                    </a:ext>
                  </a:extLst>
                </a:gridCol>
                <a:gridCol w="870329">
                  <a:extLst>
                    <a:ext uri="{9D8B030D-6E8A-4147-A177-3AD203B41FA5}">
                      <a16:colId xmlns:a16="http://schemas.microsoft.com/office/drawing/2014/main" val="1785458087"/>
                    </a:ext>
                  </a:extLst>
                </a:gridCol>
                <a:gridCol w="870329">
                  <a:extLst>
                    <a:ext uri="{9D8B030D-6E8A-4147-A177-3AD203B41FA5}">
                      <a16:colId xmlns:a16="http://schemas.microsoft.com/office/drawing/2014/main" val="845655268"/>
                    </a:ext>
                  </a:extLst>
                </a:gridCol>
                <a:gridCol w="870329">
                  <a:extLst>
                    <a:ext uri="{9D8B030D-6E8A-4147-A177-3AD203B41FA5}">
                      <a16:colId xmlns:a16="http://schemas.microsoft.com/office/drawing/2014/main" val="3122708652"/>
                    </a:ext>
                  </a:extLst>
                </a:gridCol>
                <a:gridCol w="870329">
                  <a:extLst>
                    <a:ext uri="{9D8B030D-6E8A-4147-A177-3AD203B41FA5}">
                      <a16:colId xmlns:a16="http://schemas.microsoft.com/office/drawing/2014/main" val="3664714539"/>
                    </a:ext>
                  </a:extLst>
                </a:gridCol>
                <a:gridCol w="870329">
                  <a:extLst>
                    <a:ext uri="{9D8B030D-6E8A-4147-A177-3AD203B41FA5}">
                      <a16:colId xmlns:a16="http://schemas.microsoft.com/office/drawing/2014/main" val="3038003570"/>
                    </a:ext>
                  </a:extLst>
                </a:gridCol>
              </a:tblGrid>
              <a:tr h="2657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 </a:t>
                      </a:r>
                      <a:r>
                        <a:rPr lang="en-US" sz="1300">
                          <a:effectLst/>
                        </a:rPr>
                        <a:t>State\Hari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Hari 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Hari 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Hari 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Hari 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Hari 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extLst>
                  <a:ext uri="{0D108BD9-81ED-4DB2-BD59-A6C34878D82A}">
                    <a16:rowId xmlns:a16="http://schemas.microsoft.com/office/drawing/2014/main" val="1968567983"/>
                  </a:ext>
                </a:extLst>
              </a:tr>
              <a:tr h="2657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Naik Drastis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2.75%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2.75%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2.75%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2.75%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2.75%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extLst>
                  <a:ext uri="{0D108BD9-81ED-4DB2-BD59-A6C34878D82A}">
                    <a16:rowId xmlns:a16="http://schemas.microsoft.com/office/drawing/2014/main" val="2211147881"/>
                  </a:ext>
                </a:extLst>
              </a:tr>
              <a:tr h="2657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Naik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36.43%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36.43%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36.43%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36.43%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36.43%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extLst>
                  <a:ext uri="{0D108BD9-81ED-4DB2-BD59-A6C34878D82A}">
                    <a16:rowId xmlns:a16="http://schemas.microsoft.com/office/drawing/2014/main" val="1034190100"/>
                  </a:ext>
                </a:extLst>
              </a:tr>
              <a:tr h="2657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Tetap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27.09%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27.09%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27.09%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27.09%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27.09%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extLst>
                  <a:ext uri="{0D108BD9-81ED-4DB2-BD59-A6C34878D82A}">
                    <a16:rowId xmlns:a16="http://schemas.microsoft.com/office/drawing/2014/main" val="1696412591"/>
                  </a:ext>
                </a:extLst>
              </a:tr>
              <a:tr h="2657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Turun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30.18%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30.18%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30.18%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30.18%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30.18%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extLst>
                  <a:ext uri="{0D108BD9-81ED-4DB2-BD59-A6C34878D82A}">
                    <a16:rowId xmlns:a16="http://schemas.microsoft.com/office/drawing/2014/main" val="580615694"/>
                  </a:ext>
                </a:extLst>
              </a:tr>
              <a:tr h="5018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Turun Drastis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3.55%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3.55%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3.55%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3.55%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effectLst/>
                        </a:rPr>
                        <a:t>3.55%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000" marR="84000" marT="0" marB="0" anchor="b"/>
                </a:tc>
                <a:extLst>
                  <a:ext uri="{0D108BD9-81ED-4DB2-BD59-A6C34878D82A}">
                    <a16:rowId xmlns:a16="http://schemas.microsoft.com/office/drawing/2014/main" val="19558270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CE195A3-5B4E-4E6A-A20D-47A5F69C1605}"/>
              </a:ext>
            </a:extLst>
          </p:cNvPr>
          <p:cNvSpPr/>
          <p:nvPr/>
        </p:nvSpPr>
        <p:spPr>
          <a:xfrm>
            <a:off x="7571539" y="852407"/>
            <a:ext cx="2129109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id-ID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Moving</a:t>
            </a:r>
            <a:r>
              <a:rPr lang="id-ID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id-ID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3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7134-B33F-4B09-BB21-199527D6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</a:t>
            </a:r>
            <a:r>
              <a:rPr lang="en-US" dirty="0" err="1"/>
              <a:t>Averege</a:t>
            </a:r>
            <a:r>
              <a:rPr lang="en-US" dirty="0"/>
              <a:t> 3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23555D0-68E5-4B81-AE2C-4FA2E741C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106217"/>
              </p:ext>
            </p:extLst>
          </p:nvPr>
        </p:nvGraphicFramePr>
        <p:xfrm>
          <a:off x="2821172" y="1853248"/>
          <a:ext cx="5054600" cy="1507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9955">
                  <a:extLst>
                    <a:ext uri="{9D8B030D-6E8A-4147-A177-3AD203B41FA5}">
                      <a16:colId xmlns:a16="http://schemas.microsoft.com/office/drawing/2014/main" val="4092292119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24673163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733554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30438564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92726625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3332772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 </a:t>
                      </a:r>
                      <a:r>
                        <a:rPr lang="en-US" sz="1100">
                          <a:effectLst/>
                        </a:rPr>
                        <a:t>State\Hari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Hari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Hari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Hari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Hari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Hari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86030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Naik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1.97%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1.97%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1.97%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1.97%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1.97%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03213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Naik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49.21%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49.21%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49.21%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49.21%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49.21%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01225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11.42%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11.42%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11.42%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11.42%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11.42%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22494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Turun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35.83%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35.83%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35.83%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35.83%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35.83%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89272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Turun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1.57%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1.57%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1.57%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1.57%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1.57%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57920967"/>
                  </a:ext>
                </a:extLst>
              </a:tr>
            </a:tbl>
          </a:graphicData>
        </a:graphic>
      </p:graphicFrame>
      <p:pic>
        <p:nvPicPr>
          <p:cNvPr id="2049" name="Chart 3">
            <a:extLst>
              <a:ext uri="{FF2B5EF4-FFF2-40B4-BE49-F238E27FC236}">
                <a16:creationId xmlns:a16="http://schemas.microsoft.com/office/drawing/2014/main" id="{CE8CC380-F0A9-4521-9FEB-1131E753051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22" y="3649382"/>
            <a:ext cx="45847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39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7134-B33F-4B09-BB21-199527D6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</a:t>
            </a:r>
            <a:r>
              <a:rPr lang="en-US" dirty="0" err="1"/>
              <a:t>Averege</a:t>
            </a:r>
            <a:r>
              <a:rPr lang="en-US" dirty="0"/>
              <a:t> 5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8C93F8B-38B7-464C-8B84-866A2E0B2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484278"/>
              </p:ext>
            </p:extLst>
          </p:nvPr>
        </p:nvGraphicFramePr>
        <p:xfrm>
          <a:off x="2821172" y="1700874"/>
          <a:ext cx="5054600" cy="1507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9955">
                  <a:extLst>
                    <a:ext uri="{9D8B030D-6E8A-4147-A177-3AD203B41FA5}">
                      <a16:colId xmlns:a16="http://schemas.microsoft.com/office/drawing/2014/main" val="2132578208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37366458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003868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86646753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95555403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6491983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 </a:t>
                      </a:r>
                      <a:r>
                        <a:rPr lang="en-US" sz="1100">
                          <a:effectLst/>
                        </a:rPr>
                        <a:t>State\Hari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Hari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Hari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Hari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Hari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Hari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39775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Naik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3.96%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3.96%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3.96%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3.96%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3.96%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40783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Naik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45.41%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45.41%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45.41%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45.41%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45.41%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397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7.15%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7.15%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7.15%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7.15%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7.15%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8825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Turun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39.87%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39.87%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39.87%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39.87%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39.87%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5628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Turun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3.60%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3.60%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3.60%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3.60%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3.60%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82125097"/>
                  </a:ext>
                </a:extLst>
              </a:tr>
            </a:tbl>
          </a:graphicData>
        </a:graphic>
      </p:graphicFrame>
      <p:pic>
        <p:nvPicPr>
          <p:cNvPr id="3073" name="Chart 4">
            <a:extLst>
              <a:ext uri="{FF2B5EF4-FFF2-40B4-BE49-F238E27FC236}">
                <a16:creationId xmlns:a16="http://schemas.microsoft.com/office/drawing/2014/main" id="{E3DBB08F-D97B-4B62-86C9-AEFB03A1E0D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72" y="3429000"/>
            <a:ext cx="45847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630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3D56-5973-40D5-8B4F-C1C37C6A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AEFD-4E7E-49A1-86A4-169BC92E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Moving Average 1, Moving Average 3 dan Moving Average 5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5 </a:t>
            </a:r>
            <a:r>
              <a:rPr lang="en-US" dirty="0" err="1"/>
              <a:t>stabil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Posisi</a:t>
            </a:r>
            <a:r>
              <a:rPr lang="en-US" dirty="0"/>
              <a:t> paling </a:t>
            </a:r>
            <a:r>
              <a:rPr lang="en-US" dirty="0" err="1"/>
              <a:t>ke</a:t>
            </a:r>
            <a:r>
              <a:rPr lang="en-US" dirty="0"/>
              <a:t> 1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ditempati</a:t>
            </a:r>
            <a:r>
              <a:rPr lang="en-US" dirty="0"/>
              <a:t> oleh state “Naik” </a:t>
            </a:r>
            <a:r>
              <a:rPr lang="en-US" dirty="0" err="1"/>
              <a:t>dengan</a:t>
            </a:r>
            <a:r>
              <a:rPr lang="en-US" dirty="0"/>
              <a:t> rata-rata </a:t>
            </a:r>
            <a:r>
              <a:rPr lang="en-US" dirty="0" err="1"/>
              <a:t>diatas</a:t>
            </a:r>
            <a:r>
              <a:rPr lang="en-US" dirty="0"/>
              <a:t> 40%</a:t>
            </a:r>
          </a:p>
          <a:p>
            <a:pPr lvl="0"/>
            <a:r>
              <a:rPr lang="en-US" dirty="0" err="1"/>
              <a:t>Posisi</a:t>
            </a:r>
            <a:r>
              <a:rPr lang="en-US" dirty="0"/>
              <a:t> paling </a:t>
            </a:r>
            <a:r>
              <a:rPr lang="en-US" dirty="0" err="1"/>
              <a:t>ke</a:t>
            </a:r>
            <a:r>
              <a:rPr lang="en-US" dirty="0"/>
              <a:t> 2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ditempati</a:t>
            </a:r>
            <a:r>
              <a:rPr lang="en-US" dirty="0"/>
              <a:t> oleh state “</a:t>
            </a:r>
            <a:r>
              <a:rPr lang="en-US" dirty="0" err="1"/>
              <a:t>Turun</a:t>
            </a:r>
            <a:r>
              <a:rPr lang="en-US" dirty="0"/>
              <a:t>” </a:t>
            </a:r>
            <a:r>
              <a:rPr lang="en-US" dirty="0" err="1"/>
              <a:t>dengan</a:t>
            </a:r>
            <a:r>
              <a:rPr lang="en-US" dirty="0"/>
              <a:t> rata-rata </a:t>
            </a:r>
            <a:r>
              <a:rPr lang="en-US" dirty="0" err="1"/>
              <a:t>diatas</a:t>
            </a:r>
            <a:r>
              <a:rPr lang="en-US" dirty="0"/>
              <a:t> 30% .</a:t>
            </a:r>
          </a:p>
          <a:p>
            <a:r>
              <a:rPr lang="id-ID" dirty="0"/>
              <a:t>Untuk State yang lainnya ternyata pada keadaan </a:t>
            </a:r>
            <a:r>
              <a:rPr lang="id-ID" dirty="0" err="1"/>
              <a:t>dibawah</a:t>
            </a:r>
            <a:r>
              <a:rPr lang="id-ID" dirty="0"/>
              <a:t> (rata-rata </a:t>
            </a:r>
            <a:r>
              <a:rPr lang="id-ID" dirty="0" err="1"/>
              <a:t>dibawah</a:t>
            </a:r>
            <a:r>
              <a:rPr lang="id-ID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8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8D5E-795F-428D-ACB0-417847BDD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609"/>
            <a:ext cx="10515600" cy="5864781"/>
          </a:xfrm>
        </p:spPr>
        <p:txBody>
          <a:bodyPr>
            <a:noAutofit/>
          </a:bodyPr>
          <a:lstStyle/>
          <a:p>
            <a:r>
              <a:rPr lang="en-US" sz="2100" dirty="0" err="1"/>
              <a:t>Latar</a:t>
            </a:r>
            <a:r>
              <a:rPr lang="en-US" sz="2100" dirty="0"/>
              <a:t> </a:t>
            </a:r>
            <a:r>
              <a:rPr lang="en-US" sz="2100" dirty="0" err="1"/>
              <a:t>Belakang</a:t>
            </a:r>
            <a:endParaRPr lang="en-US" sz="2100" dirty="0"/>
          </a:p>
          <a:p>
            <a:pPr marL="0" indent="0">
              <a:buNone/>
            </a:pPr>
            <a:r>
              <a:rPr lang="en-US" sz="2100" dirty="0" err="1"/>
              <a:t>Seseorang</a:t>
            </a:r>
            <a:r>
              <a:rPr lang="en-US" sz="2100" dirty="0"/>
              <a:t> </a:t>
            </a:r>
            <a:r>
              <a:rPr lang="en-US" sz="2100" dirty="0" err="1"/>
              <a:t>harus</a:t>
            </a:r>
            <a:r>
              <a:rPr lang="en-US" sz="2100" dirty="0"/>
              <a:t> </a:t>
            </a:r>
            <a:r>
              <a:rPr lang="en-US" sz="2100" dirty="0" err="1"/>
              <a:t>dapat</a:t>
            </a:r>
            <a:r>
              <a:rPr lang="en-US" sz="2100" dirty="0"/>
              <a:t> </a:t>
            </a:r>
            <a:r>
              <a:rPr lang="en-US" sz="2100" dirty="0" err="1"/>
              <a:t>memperkirakan</a:t>
            </a:r>
            <a:r>
              <a:rPr lang="en-US" sz="2100" dirty="0"/>
              <a:t> </a:t>
            </a:r>
            <a:r>
              <a:rPr lang="en-US" sz="2100" dirty="0" err="1"/>
              <a:t>investasi</a:t>
            </a:r>
            <a:r>
              <a:rPr lang="en-US" sz="2100" dirty="0"/>
              <a:t> yang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dilakukan</a:t>
            </a:r>
            <a:r>
              <a:rPr lang="en-US" sz="2100" dirty="0"/>
              <a:t> </a:t>
            </a:r>
            <a:r>
              <a:rPr lang="en-US" sz="2100" dirty="0" err="1"/>
              <a:t>menguntungkan</a:t>
            </a:r>
            <a:r>
              <a:rPr lang="en-US" sz="2100" dirty="0"/>
              <a:t> </a:t>
            </a:r>
            <a:r>
              <a:rPr lang="en-US" sz="2100" dirty="0" err="1"/>
              <a:t>atau</a:t>
            </a:r>
            <a:r>
              <a:rPr lang="en-US" sz="2100" dirty="0"/>
              <a:t> </a:t>
            </a: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tepat</a:t>
            </a:r>
            <a:r>
              <a:rPr lang="en-US" sz="2100" dirty="0"/>
              <a:t>. Hal </a:t>
            </a:r>
            <a:r>
              <a:rPr lang="en-US" sz="2100" dirty="0" err="1"/>
              <a:t>tersebut</a:t>
            </a:r>
            <a:r>
              <a:rPr lang="en-US" sz="2100" dirty="0"/>
              <a:t> </a:t>
            </a:r>
            <a:r>
              <a:rPr lang="en-US" sz="2100" dirty="0" err="1"/>
              <a:t>dikarenakan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penanaman</a:t>
            </a:r>
            <a:r>
              <a:rPr lang="en-US" sz="2100" dirty="0"/>
              <a:t> modal </a:t>
            </a:r>
            <a:r>
              <a:rPr lang="en-US" sz="2100" dirty="0" err="1"/>
              <a:t>atau</a:t>
            </a:r>
            <a:r>
              <a:rPr lang="en-US" sz="2100" dirty="0"/>
              <a:t> </a:t>
            </a:r>
            <a:r>
              <a:rPr lang="en-US" sz="2100" dirty="0" err="1"/>
              <a:t>pembelian</a:t>
            </a:r>
            <a:r>
              <a:rPr lang="en-US" sz="2100" dirty="0"/>
              <a:t> </a:t>
            </a:r>
            <a:r>
              <a:rPr lang="en-US" sz="2100" dirty="0" err="1"/>
              <a:t>saham</a:t>
            </a:r>
            <a:r>
              <a:rPr lang="en-US" sz="2100" dirty="0"/>
              <a:t> </a:t>
            </a:r>
            <a:r>
              <a:rPr lang="en-US" sz="2100" dirty="0" err="1"/>
              <a:t>sebuah</a:t>
            </a:r>
            <a:r>
              <a:rPr lang="en-US" sz="2100" dirty="0"/>
              <a:t> </a:t>
            </a:r>
            <a:r>
              <a:rPr lang="en-US" sz="2100" dirty="0" err="1"/>
              <a:t>perusahaan</a:t>
            </a:r>
            <a:r>
              <a:rPr lang="en-US" sz="2100" dirty="0"/>
              <a:t> </a:t>
            </a: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mudah</a:t>
            </a:r>
            <a:r>
              <a:rPr lang="en-US" sz="2100" dirty="0"/>
              <a:t> </a:t>
            </a:r>
            <a:r>
              <a:rPr lang="en-US" sz="2100" dirty="0" err="1"/>
              <a:t>karena</a:t>
            </a:r>
            <a:r>
              <a:rPr lang="en-US" sz="2100" dirty="0"/>
              <a:t> </a:t>
            </a:r>
            <a:r>
              <a:rPr lang="en-US" sz="2100" dirty="0" err="1"/>
              <a:t>bergantung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kecenderungan</a:t>
            </a:r>
            <a:r>
              <a:rPr lang="en-US" sz="2100" dirty="0"/>
              <a:t> </a:t>
            </a:r>
            <a:r>
              <a:rPr lang="en-US" sz="2100" dirty="0" err="1"/>
              <a:t>pergerakan</a:t>
            </a:r>
            <a:r>
              <a:rPr lang="en-US" sz="2100" dirty="0"/>
              <a:t> </a:t>
            </a:r>
            <a:r>
              <a:rPr lang="en-US" sz="2100" dirty="0" err="1"/>
              <a:t>nilai</a:t>
            </a:r>
            <a:r>
              <a:rPr lang="en-US" sz="2100" dirty="0"/>
              <a:t> </a:t>
            </a:r>
            <a:r>
              <a:rPr lang="en-US" sz="2100" dirty="0" err="1"/>
              <a:t>saham</a:t>
            </a:r>
            <a:r>
              <a:rPr lang="en-US" sz="2100" dirty="0"/>
              <a:t> yang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dibeli</a:t>
            </a:r>
            <a:r>
              <a:rPr lang="en-US" sz="2100" dirty="0"/>
              <a:t>. </a:t>
            </a:r>
            <a:r>
              <a:rPr lang="en-US" sz="2100" dirty="0" err="1"/>
              <a:t>Apabila</a:t>
            </a:r>
            <a:r>
              <a:rPr lang="en-US" sz="2100" dirty="0"/>
              <a:t> </a:t>
            </a:r>
            <a:r>
              <a:rPr lang="en-US" sz="2100" dirty="0" err="1"/>
              <a:t>nilai</a:t>
            </a:r>
            <a:r>
              <a:rPr lang="en-US" sz="2100" dirty="0"/>
              <a:t> </a:t>
            </a:r>
            <a:r>
              <a:rPr lang="en-US" sz="2100" dirty="0" err="1"/>
              <a:t>saham</a:t>
            </a:r>
            <a:r>
              <a:rPr lang="en-US" sz="2100" dirty="0"/>
              <a:t> </a:t>
            </a:r>
            <a:r>
              <a:rPr lang="en-US" sz="2100" dirty="0" err="1"/>
              <a:t>mengalami</a:t>
            </a:r>
            <a:r>
              <a:rPr lang="en-US" sz="2100" dirty="0"/>
              <a:t> </a:t>
            </a:r>
            <a:r>
              <a:rPr lang="en-US" sz="2100" dirty="0" err="1"/>
              <a:t>kenaikan</a:t>
            </a:r>
            <a:r>
              <a:rPr lang="en-US" sz="2100" dirty="0"/>
              <a:t> </a:t>
            </a:r>
            <a:r>
              <a:rPr lang="en-US" sz="2100" dirty="0" err="1"/>
              <a:t>maka</a:t>
            </a:r>
            <a:r>
              <a:rPr lang="en-US" sz="2100" dirty="0"/>
              <a:t>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menguntungkan</a:t>
            </a:r>
            <a:r>
              <a:rPr lang="en-US" sz="2100" dirty="0"/>
              <a:t> </a:t>
            </a:r>
            <a:r>
              <a:rPr lang="en-US" sz="2100" dirty="0" err="1"/>
              <a:t>begitu</a:t>
            </a:r>
            <a:r>
              <a:rPr lang="en-US" sz="2100" dirty="0"/>
              <a:t> juga </a:t>
            </a:r>
            <a:r>
              <a:rPr lang="en-US" sz="2100" dirty="0" err="1"/>
              <a:t>sebaliknya</a:t>
            </a:r>
            <a:r>
              <a:rPr lang="en-US" sz="2100" dirty="0"/>
              <a:t>.</a:t>
            </a:r>
          </a:p>
          <a:p>
            <a:pPr marL="0" indent="0">
              <a:buNone/>
            </a:pPr>
            <a:r>
              <a:rPr lang="en-US" sz="2100" dirty="0"/>
              <a:t>Oleh </a:t>
            </a:r>
            <a:r>
              <a:rPr lang="en-US" sz="2100" dirty="0" err="1"/>
              <a:t>karena</a:t>
            </a:r>
            <a:r>
              <a:rPr lang="en-US" sz="2100" dirty="0"/>
              <a:t> </a:t>
            </a:r>
            <a:r>
              <a:rPr lang="en-US" sz="2100" dirty="0" err="1"/>
              <a:t>itu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mengatasi</a:t>
            </a:r>
            <a:r>
              <a:rPr lang="en-US" sz="2100" dirty="0"/>
              <a:t> </a:t>
            </a:r>
            <a:r>
              <a:rPr lang="en-US" sz="2100" dirty="0" err="1"/>
              <a:t>permasalahan</a:t>
            </a:r>
            <a:r>
              <a:rPr lang="en-US" sz="2100" dirty="0"/>
              <a:t> yang </a:t>
            </a:r>
            <a:r>
              <a:rPr lang="en-US" sz="2100" dirty="0" err="1"/>
              <a:t>sering</a:t>
            </a:r>
            <a:r>
              <a:rPr lang="en-US" sz="2100" dirty="0"/>
              <a:t> </a:t>
            </a:r>
            <a:r>
              <a:rPr lang="en-US" sz="2100" dirty="0" err="1"/>
              <a:t>terjadi</a:t>
            </a:r>
            <a:r>
              <a:rPr lang="en-US" sz="2100" dirty="0"/>
              <a:t> </a:t>
            </a:r>
            <a:r>
              <a:rPr lang="en-US" sz="2100" dirty="0" err="1"/>
              <a:t>yaitu</a:t>
            </a:r>
            <a:r>
              <a:rPr lang="en-US" sz="2100" dirty="0"/>
              <a:t> </a:t>
            </a:r>
            <a:r>
              <a:rPr lang="en-US" sz="2100" dirty="0" err="1"/>
              <a:t>ketika</a:t>
            </a:r>
            <a:r>
              <a:rPr lang="en-US" sz="2100" dirty="0"/>
              <a:t> </a:t>
            </a:r>
            <a:r>
              <a:rPr lang="en-US" sz="2100" dirty="0" err="1"/>
              <a:t>seorang</a:t>
            </a:r>
            <a:r>
              <a:rPr lang="en-US" sz="2100" dirty="0"/>
              <a:t> </a:t>
            </a:r>
            <a:r>
              <a:rPr lang="en-US" sz="2100" dirty="0" err="1"/>
              <a:t>calon</a:t>
            </a:r>
            <a:r>
              <a:rPr lang="en-US" sz="2100" dirty="0"/>
              <a:t> investor salah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mengambil</a:t>
            </a:r>
            <a:r>
              <a:rPr lang="en-US" sz="2100" dirty="0"/>
              <a:t> </a:t>
            </a:r>
            <a:r>
              <a:rPr lang="en-US" sz="2100" dirty="0" err="1"/>
              <a:t>keputusan</a:t>
            </a:r>
            <a:r>
              <a:rPr lang="en-US" sz="2100" dirty="0"/>
              <a:t> </a:t>
            </a:r>
            <a:r>
              <a:rPr lang="en-US" sz="2100" dirty="0" err="1"/>
              <a:t>karena</a:t>
            </a:r>
            <a:r>
              <a:rPr lang="en-US" sz="2100" dirty="0"/>
              <a:t> </a:t>
            </a:r>
            <a:r>
              <a:rPr lang="en-US" sz="2100" dirty="0" err="1"/>
              <a:t>sulitnya</a:t>
            </a:r>
            <a:r>
              <a:rPr lang="en-US" sz="2100" dirty="0"/>
              <a:t> </a:t>
            </a:r>
            <a:r>
              <a:rPr lang="en-US" sz="2100" dirty="0" err="1"/>
              <a:t>memprediksi</a:t>
            </a:r>
            <a:r>
              <a:rPr lang="en-US" sz="2100" dirty="0"/>
              <a:t> </a:t>
            </a:r>
            <a:r>
              <a:rPr lang="en-US" sz="2100" dirty="0" err="1"/>
              <a:t>pergerakan</a:t>
            </a:r>
            <a:r>
              <a:rPr lang="en-US" sz="2100" dirty="0"/>
              <a:t> </a:t>
            </a:r>
            <a:r>
              <a:rPr lang="en-US" sz="2100" dirty="0" err="1"/>
              <a:t>nilai</a:t>
            </a:r>
            <a:r>
              <a:rPr lang="en-US" sz="2100" dirty="0"/>
              <a:t> </a:t>
            </a:r>
            <a:r>
              <a:rPr lang="en-US" sz="2100" dirty="0" err="1"/>
              <a:t>saham</a:t>
            </a:r>
            <a:r>
              <a:rPr lang="en-US" sz="2100" dirty="0"/>
              <a:t>, </a:t>
            </a:r>
            <a:r>
              <a:rPr lang="en-US" sz="2100" dirty="0" err="1"/>
              <a:t>maka</a:t>
            </a:r>
            <a:r>
              <a:rPr lang="en-US" sz="2100" dirty="0"/>
              <a:t> </a:t>
            </a:r>
            <a:r>
              <a:rPr lang="en-US" sz="2100" dirty="0" err="1"/>
              <a:t>digunakan</a:t>
            </a:r>
            <a:r>
              <a:rPr lang="en-US" sz="2100" dirty="0"/>
              <a:t> model </a:t>
            </a:r>
            <a:r>
              <a:rPr lang="en-US" sz="2100" dirty="0" err="1"/>
              <a:t>stokastik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memprediksi</a:t>
            </a:r>
            <a:r>
              <a:rPr lang="en-US" sz="2100" dirty="0"/>
              <a:t> </a:t>
            </a:r>
            <a:r>
              <a:rPr lang="en-US" sz="2100" dirty="0" err="1"/>
              <a:t>pergerakan</a:t>
            </a:r>
            <a:r>
              <a:rPr lang="en-US" sz="2100" dirty="0"/>
              <a:t> </a:t>
            </a:r>
            <a:r>
              <a:rPr lang="en-US" sz="2100" dirty="0" err="1"/>
              <a:t>nilai</a:t>
            </a:r>
            <a:r>
              <a:rPr lang="en-US" sz="2100" dirty="0"/>
              <a:t> </a:t>
            </a:r>
            <a:r>
              <a:rPr lang="en-US" sz="2100" dirty="0" err="1"/>
              <a:t>saham</a:t>
            </a:r>
            <a:r>
              <a:rPr lang="en-US" sz="2100" dirty="0"/>
              <a:t>. </a:t>
            </a:r>
          </a:p>
          <a:p>
            <a:r>
              <a:rPr lang="en-US" sz="2100" dirty="0" err="1"/>
              <a:t>Kasus</a:t>
            </a:r>
            <a:r>
              <a:rPr lang="en-US" sz="2100" dirty="0"/>
              <a:t> dan </a:t>
            </a:r>
            <a:r>
              <a:rPr lang="en-US" sz="2100" dirty="0" err="1"/>
              <a:t>Sumber</a:t>
            </a:r>
            <a:endParaRPr lang="en-US" sz="2100" dirty="0"/>
          </a:p>
          <a:p>
            <a:pPr marL="0" indent="0">
              <a:buNone/>
            </a:pPr>
            <a:r>
              <a:rPr lang="en-GB" sz="2100" dirty="0"/>
              <a:t>Paper </a:t>
            </a:r>
            <a:r>
              <a:rPr lang="en-GB" sz="2100" dirty="0" err="1"/>
              <a:t>ini</a:t>
            </a:r>
            <a:r>
              <a:rPr lang="en-GB" sz="2100" dirty="0"/>
              <a:t> </a:t>
            </a:r>
            <a:r>
              <a:rPr lang="en-GB" sz="2100" dirty="0" err="1"/>
              <a:t>melakukan</a:t>
            </a:r>
            <a:r>
              <a:rPr lang="en-GB" sz="2100" dirty="0"/>
              <a:t> </a:t>
            </a:r>
            <a:r>
              <a:rPr lang="en-GB" sz="2100" dirty="0" err="1"/>
              <a:t>penggambaran</a:t>
            </a:r>
            <a:r>
              <a:rPr lang="en-GB" sz="2100" dirty="0"/>
              <a:t> </a:t>
            </a:r>
            <a:r>
              <a:rPr lang="en-GB" sz="2100" dirty="0" err="1"/>
              <a:t>dalam</a:t>
            </a:r>
            <a:r>
              <a:rPr lang="en-GB" sz="2100" dirty="0"/>
              <a:t> </a:t>
            </a:r>
            <a:r>
              <a:rPr lang="en-GB" sz="2100" dirty="0" err="1"/>
              <a:t>memprediksi</a:t>
            </a:r>
            <a:r>
              <a:rPr lang="en-GB" sz="2100" dirty="0"/>
              <a:t> </a:t>
            </a:r>
            <a:r>
              <a:rPr lang="en-GB" sz="2100" dirty="0" err="1"/>
              <a:t>pergerakan</a:t>
            </a:r>
            <a:r>
              <a:rPr lang="en-GB" sz="2100" dirty="0"/>
              <a:t> </a:t>
            </a:r>
            <a:r>
              <a:rPr lang="en-GB" sz="2100" dirty="0" err="1"/>
              <a:t>nilai</a:t>
            </a:r>
            <a:r>
              <a:rPr lang="en-GB" sz="2100" dirty="0"/>
              <a:t> </a:t>
            </a:r>
            <a:r>
              <a:rPr lang="en-GB" sz="2100" dirty="0" err="1"/>
              <a:t>saham</a:t>
            </a:r>
            <a:r>
              <a:rPr lang="en-GB" sz="2100" dirty="0"/>
              <a:t> </a:t>
            </a:r>
            <a:r>
              <a:rPr lang="en-GB" sz="2100" dirty="0" err="1"/>
              <a:t>untuk</a:t>
            </a:r>
            <a:r>
              <a:rPr lang="en-GB" sz="2100" dirty="0"/>
              <a:t> </a:t>
            </a:r>
            <a:r>
              <a:rPr lang="en-GB" sz="2100" dirty="0" err="1"/>
              <a:t>mendapatkan</a:t>
            </a:r>
            <a:r>
              <a:rPr lang="en-GB" sz="2100" dirty="0"/>
              <a:t> </a:t>
            </a:r>
            <a:r>
              <a:rPr lang="en-GB" sz="2100" dirty="0" err="1"/>
              <a:t>gambaran</a:t>
            </a:r>
            <a:r>
              <a:rPr lang="en-GB" sz="2100" dirty="0"/>
              <a:t> </a:t>
            </a:r>
            <a:r>
              <a:rPr lang="en-GB" sz="2100" dirty="0" err="1"/>
              <a:t>umum</a:t>
            </a:r>
            <a:r>
              <a:rPr lang="en-GB" sz="2100" dirty="0"/>
              <a:t> </a:t>
            </a:r>
            <a:r>
              <a:rPr lang="en-GB" sz="2100" dirty="0" err="1"/>
              <a:t>kenaikan</a:t>
            </a:r>
            <a:r>
              <a:rPr lang="en-GB" sz="2100" dirty="0"/>
              <a:t> </a:t>
            </a:r>
            <a:r>
              <a:rPr lang="en-GB" sz="2100" dirty="0" err="1"/>
              <a:t>maupun</a:t>
            </a:r>
            <a:r>
              <a:rPr lang="en-GB" sz="2100" dirty="0"/>
              <a:t> </a:t>
            </a:r>
            <a:r>
              <a:rPr lang="en-GB" sz="2100" dirty="0" err="1"/>
              <a:t>penurunan</a:t>
            </a:r>
            <a:r>
              <a:rPr lang="en-GB" sz="2100" dirty="0"/>
              <a:t> </a:t>
            </a:r>
            <a:r>
              <a:rPr lang="en-GB" sz="2100" dirty="0" err="1"/>
              <a:t>nilai</a:t>
            </a:r>
            <a:r>
              <a:rPr lang="en-GB" sz="2100" dirty="0"/>
              <a:t> </a:t>
            </a:r>
            <a:r>
              <a:rPr lang="en-GB" sz="2100" dirty="0" err="1"/>
              <a:t>saham</a:t>
            </a:r>
            <a:r>
              <a:rPr lang="en-GB" sz="2100" dirty="0"/>
              <a:t> </a:t>
            </a:r>
            <a:r>
              <a:rPr lang="en-GB" sz="2100" dirty="0" err="1"/>
              <a:t>untuk</a:t>
            </a:r>
            <a:r>
              <a:rPr lang="en-GB" sz="2100" dirty="0"/>
              <a:t> </a:t>
            </a:r>
            <a:r>
              <a:rPr lang="en-GB" sz="2100" dirty="0" err="1"/>
              <a:t>membantu</a:t>
            </a:r>
            <a:r>
              <a:rPr lang="en-GB" sz="2100" dirty="0"/>
              <a:t> </a:t>
            </a:r>
            <a:r>
              <a:rPr lang="en-GB" sz="2100" dirty="0" err="1"/>
              <a:t>seorang</a:t>
            </a:r>
            <a:r>
              <a:rPr lang="en-GB" sz="2100" dirty="0"/>
              <a:t> investor </a:t>
            </a:r>
            <a:r>
              <a:rPr lang="en-GB" sz="2100" dirty="0" err="1"/>
              <a:t>dalam</a:t>
            </a:r>
            <a:r>
              <a:rPr lang="en-GB" sz="2100" dirty="0"/>
              <a:t> </a:t>
            </a:r>
            <a:r>
              <a:rPr lang="en-GB" sz="2100" dirty="0" err="1"/>
              <a:t>mengambil</a:t>
            </a:r>
            <a:r>
              <a:rPr lang="en-GB" sz="2100" dirty="0"/>
              <a:t> </a:t>
            </a:r>
            <a:r>
              <a:rPr lang="en-GB" sz="2100" dirty="0" err="1"/>
              <a:t>keputusan</a:t>
            </a:r>
            <a:r>
              <a:rPr lang="en-GB" sz="2100" dirty="0"/>
              <a:t> </a:t>
            </a:r>
            <a:r>
              <a:rPr lang="en-GB" sz="2100" dirty="0" err="1"/>
              <a:t>apakah</a:t>
            </a:r>
            <a:r>
              <a:rPr lang="en-GB" sz="2100" dirty="0"/>
              <a:t> </a:t>
            </a:r>
            <a:r>
              <a:rPr lang="en-GB" sz="2100" dirty="0" err="1"/>
              <a:t>investasi</a:t>
            </a:r>
            <a:r>
              <a:rPr lang="en-GB" sz="2100" dirty="0"/>
              <a:t> yang </a:t>
            </a:r>
            <a:r>
              <a:rPr lang="en-GB" sz="2100" dirty="0" err="1"/>
              <a:t>akan</a:t>
            </a:r>
            <a:r>
              <a:rPr lang="en-GB" sz="2100" dirty="0"/>
              <a:t> </a:t>
            </a:r>
            <a:r>
              <a:rPr lang="en-GB" sz="2100" dirty="0" err="1"/>
              <a:t>dilakukan</a:t>
            </a:r>
            <a:r>
              <a:rPr lang="en-GB" sz="2100" dirty="0"/>
              <a:t> </a:t>
            </a:r>
            <a:r>
              <a:rPr lang="en-GB" sz="2100" dirty="0" err="1"/>
              <a:t>menguntungkan</a:t>
            </a:r>
            <a:r>
              <a:rPr lang="en-GB" sz="2100" dirty="0"/>
              <a:t> </a:t>
            </a:r>
            <a:r>
              <a:rPr lang="en-GB" sz="2100" dirty="0" err="1"/>
              <a:t>atau</a:t>
            </a:r>
            <a:r>
              <a:rPr lang="en-GB" sz="2100" dirty="0"/>
              <a:t> </a:t>
            </a:r>
            <a:r>
              <a:rPr lang="en-GB" sz="2100" dirty="0" err="1"/>
              <a:t>merugikan</a:t>
            </a:r>
            <a:r>
              <a:rPr lang="en-GB" sz="2100" dirty="0"/>
              <a:t>.</a:t>
            </a:r>
            <a:br>
              <a:rPr lang="en-GB" sz="2100" dirty="0"/>
            </a:br>
            <a:r>
              <a:rPr lang="en-GB" sz="2100" dirty="0" err="1"/>
              <a:t>Analisis</a:t>
            </a:r>
            <a:r>
              <a:rPr lang="en-GB" sz="2100" dirty="0"/>
              <a:t> model </a:t>
            </a:r>
            <a:r>
              <a:rPr lang="en-GB" sz="2100" dirty="0" err="1"/>
              <a:t>pergerakan</a:t>
            </a:r>
            <a:r>
              <a:rPr lang="en-GB" sz="2100" dirty="0"/>
              <a:t> </a:t>
            </a:r>
            <a:r>
              <a:rPr lang="en-GB" sz="2100" dirty="0" err="1"/>
              <a:t>saham</a:t>
            </a:r>
            <a:r>
              <a:rPr lang="en-GB" sz="2100" dirty="0"/>
              <a:t> Bank Central Asia dan </a:t>
            </a:r>
            <a:r>
              <a:rPr lang="en-GB" sz="2100" dirty="0" err="1"/>
              <a:t>simulasinya</a:t>
            </a:r>
            <a:r>
              <a:rPr lang="en-GB" sz="2100" dirty="0"/>
              <a:t> </a:t>
            </a:r>
            <a:r>
              <a:rPr lang="en-GB" sz="2100" dirty="0" err="1"/>
              <a:t>dengan</a:t>
            </a:r>
            <a:r>
              <a:rPr lang="en-GB" sz="2100" dirty="0"/>
              <a:t> </a:t>
            </a:r>
            <a:r>
              <a:rPr lang="en-GB" sz="2100" dirty="0" err="1"/>
              <a:t>metode</a:t>
            </a:r>
            <a:r>
              <a:rPr lang="en-GB" sz="2100" dirty="0"/>
              <a:t> Markov Chain </a:t>
            </a:r>
            <a:r>
              <a:rPr lang="en-GB" sz="2100" dirty="0" err="1"/>
              <a:t>dengan</a:t>
            </a:r>
            <a:r>
              <a:rPr lang="en-GB" sz="2100" dirty="0"/>
              <a:t> data </a:t>
            </a:r>
            <a:r>
              <a:rPr lang="en-GB" sz="2100" dirty="0" err="1"/>
              <a:t>saham</a:t>
            </a:r>
            <a:r>
              <a:rPr lang="en-GB" sz="2100" dirty="0"/>
              <a:t> Bank Central Asia </a:t>
            </a:r>
            <a:r>
              <a:rPr lang="en-GB" sz="2100" dirty="0" err="1"/>
              <a:t>berdasarkan</a:t>
            </a:r>
            <a:r>
              <a:rPr lang="en-GB" sz="2100" dirty="0"/>
              <a:t> sample data </a:t>
            </a:r>
            <a:r>
              <a:rPr lang="en-GB" sz="2100" dirty="0" err="1"/>
              <a:t>dari</a:t>
            </a:r>
            <a:r>
              <a:rPr lang="en-GB" sz="2100" dirty="0"/>
              <a:t> 5 </a:t>
            </a:r>
            <a:r>
              <a:rPr lang="en-GB" sz="2100" dirty="0" err="1"/>
              <a:t>Januari</a:t>
            </a:r>
            <a:r>
              <a:rPr lang="en-GB" sz="2100" dirty="0"/>
              <a:t> 2012 – 4 </a:t>
            </a:r>
            <a:r>
              <a:rPr lang="en-GB" sz="2100" dirty="0" err="1"/>
              <a:t>Januari</a:t>
            </a:r>
            <a:r>
              <a:rPr lang="en-GB" sz="2100" dirty="0"/>
              <a:t> 2013 (1 </a:t>
            </a:r>
            <a:r>
              <a:rPr lang="en-GB" sz="2100" dirty="0" err="1"/>
              <a:t>Tahun</a:t>
            </a:r>
            <a:r>
              <a:rPr lang="en-GB" sz="2100" dirty="0"/>
              <a:t>) </a:t>
            </a:r>
            <a:r>
              <a:rPr lang="en-GB" sz="2100" dirty="0" err="1"/>
              <a:t>dengan</a:t>
            </a:r>
            <a:r>
              <a:rPr lang="en-GB" sz="2100" dirty="0"/>
              <a:t> </a:t>
            </a:r>
            <a:r>
              <a:rPr lang="en-GB" sz="2100" dirty="0" err="1"/>
              <a:t>periode</a:t>
            </a:r>
            <a:r>
              <a:rPr lang="en-GB" sz="2100" dirty="0"/>
              <a:t> </a:t>
            </a:r>
            <a:r>
              <a:rPr lang="en-GB" sz="2100" dirty="0" err="1"/>
              <a:t>perhari</a:t>
            </a:r>
            <a:r>
              <a:rPr lang="en-GB" sz="2100" dirty="0"/>
              <a:t> </a:t>
            </a:r>
            <a:r>
              <a:rPr lang="en-GB" sz="2100" dirty="0" err="1"/>
              <a:t>diambil</a:t>
            </a:r>
            <a:r>
              <a:rPr lang="en-GB" sz="2100" dirty="0"/>
              <a:t> pada </a:t>
            </a:r>
            <a:r>
              <a:rPr lang="en-GB" sz="2100" dirty="0" err="1"/>
              <a:t>tanggal</a:t>
            </a:r>
            <a:r>
              <a:rPr lang="en-GB" sz="2100" dirty="0"/>
              <a:t> 4 </a:t>
            </a:r>
            <a:r>
              <a:rPr lang="en-GB" sz="2100" dirty="0" err="1"/>
              <a:t>Januari</a:t>
            </a:r>
            <a:r>
              <a:rPr lang="en-GB" sz="2100" dirty="0"/>
              <a:t> 2013. Sample data </a:t>
            </a:r>
            <a:r>
              <a:rPr lang="en-GB" sz="2100" dirty="0" err="1"/>
              <a:t>tersebut</a:t>
            </a:r>
            <a:r>
              <a:rPr lang="en-GB" sz="2100" dirty="0"/>
              <a:t> </a:t>
            </a:r>
            <a:r>
              <a:rPr lang="en-GB" sz="2100" dirty="0" err="1"/>
              <a:t>dibagi</a:t>
            </a:r>
            <a:r>
              <a:rPr lang="en-GB" sz="2100" dirty="0"/>
              <a:t> </a:t>
            </a:r>
            <a:r>
              <a:rPr lang="en-GB" sz="2100" dirty="0" err="1"/>
              <a:t>menjadi</a:t>
            </a:r>
            <a:r>
              <a:rPr lang="en-GB" sz="2100" dirty="0"/>
              <a:t> 4 </a:t>
            </a:r>
            <a:r>
              <a:rPr lang="en-GB" sz="2100" dirty="0" err="1"/>
              <a:t>kelas</a:t>
            </a:r>
            <a:r>
              <a:rPr lang="en-GB" sz="2100" dirty="0"/>
              <a:t> </a:t>
            </a:r>
            <a:r>
              <a:rPr lang="en-GB" sz="2100" dirty="0" err="1"/>
              <a:t>yaitu</a:t>
            </a:r>
            <a:r>
              <a:rPr lang="en-GB" sz="2100" dirty="0"/>
              <a:t> Open, High, Low, dan Close.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3858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EAA0C-3C74-4D60-9887-DECAFB25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90" y="1447800"/>
            <a:ext cx="3815320" cy="4572000"/>
          </a:xfrm>
        </p:spPr>
        <p:txBody>
          <a:bodyPr anchor="ctr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Kesimpulan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id-ID" sz="2000" dirty="0">
                <a:solidFill>
                  <a:schemeClr val="bg1"/>
                </a:solidFill>
              </a:rPr>
              <a:t>Analisis rantai </a:t>
            </a:r>
            <a:r>
              <a:rPr lang="id-ID" sz="2000" dirty="0" err="1">
                <a:solidFill>
                  <a:schemeClr val="bg1"/>
                </a:solidFill>
              </a:rPr>
              <a:t>markov</a:t>
            </a:r>
            <a:r>
              <a:rPr lang="id-ID" sz="2000" dirty="0">
                <a:solidFill>
                  <a:schemeClr val="bg1"/>
                </a:solidFill>
              </a:rPr>
              <a:t> merupakan suatu teknik probabilitas yang menganalisis pergerakan probabilitas dari satu kondisi ke kondisi lainnya dan menghasilkan suatu probabilitas mengenai situasi keputusan yang dapat membantu pengambilan keputusan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1FD7A4-3895-439F-AE68-F8A6F33AF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473326"/>
              </p:ext>
            </p:extLst>
          </p:nvPr>
        </p:nvGraphicFramePr>
        <p:xfrm>
          <a:off x="5048250" y="1763176"/>
          <a:ext cx="6496053" cy="3941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289">
                  <a:extLst>
                    <a:ext uri="{9D8B030D-6E8A-4147-A177-3AD203B41FA5}">
                      <a16:colId xmlns:a16="http://schemas.microsoft.com/office/drawing/2014/main" val="2367154824"/>
                    </a:ext>
                  </a:extLst>
                </a:gridCol>
                <a:gridCol w="1670633">
                  <a:extLst>
                    <a:ext uri="{9D8B030D-6E8A-4147-A177-3AD203B41FA5}">
                      <a16:colId xmlns:a16="http://schemas.microsoft.com/office/drawing/2014/main" val="3089569440"/>
                    </a:ext>
                  </a:extLst>
                </a:gridCol>
                <a:gridCol w="783329">
                  <a:extLst>
                    <a:ext uri="{9D8B030D-6E8A-4147-A177-3AD203B41FA5}">
                      <a16:colId xmlns:a16="http://schemas.microsoft.com/office/drawing/2014/main" val="3761690810"/>
                    </a:ext>
                  </a:extLst>
                </a:gridCol>
                <a:gridCol w="783329">
                  <a:extLst>
                    <a:ext uri="{9D8B030D-6E8A-4147-A177-3AD203B41FA5}">
                      <a16:colId xmlns:a16="http://schemas.microsoft.com/office/drawing/2014/main" val="1626161593"/>
                    </a:ext>
                  </a:extLst>
                </a:gridCol>
                <a:gridCol w="783329">
                  <a:extLst>
                    <a:ext uri="{9D8B030D-6E8A-4147-A177-3AD203B41FA5}">
                      <a16:colId xmlns:a16="http://schemas.microsoft.com/office/drawing/2014/main" val="4027664384"/>
                    </a:ext>
                  </a:extLst>
                </a:gridCol>
                <a:gridCol w="785072">
                  <a:extLst>
                    <a:ext uri="{9D8B030D-6E8A-4147-A177-3AD203B41FA5}">
                      <a16:colId xmlns:a16="http://schemas.microsoft.com/office/drawing/2014/main" val="1943278024"/>
                    </a:ext>
                  </a:extLst>
                </a:gridCol>
                <a:gridCol w="785072">
                  <a:extLst>
                    <a:ext uri="{9D8B030D-6E8A-4147-A177-3AD203B41FA5}">
                      <a16:colId xmlns:a16="http://schemas.microsoft.com/office/drawing/2014/main" val="1214101446"/>
                    </a:ext>
                  </a:extLst>
                </a:gridCol>
              </a:tblGrid>
              <a:tr h="23813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Moving Average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∏0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Nilai P^n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64222"/>
                  </a:ext>
                </a:extLst>
              </a:tr>
              <a:tr h="449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Hari Ke 1 (P^1)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Hari Ke 2 (P^2)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Hari Ke 3 (P^3)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Hari Ke 4 (P^4)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Hari Ke 5 (P^5)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b"/>
                </a:tc>
                <a:extLst>
                  <a:ext uri="{0D108BD9-81ED-4DB2-BD59-A6C34878D82A}">
                    <a16:rowId xmlns:a16="http://schemas.microsoft.com/office/drawing/2014/main" val="2795866450"/>
                  </a:ext>
                </a:extLst>
              </a:tr>
              <a:tr h="10844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Interval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[ 0.027488106  0.364297797  0.270921586  0.301760352  0.035532159 ]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Akurasi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Akurasi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Akurasi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Akurasi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Akurasi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extLst>
                  <a:ext uri="{0D108BD9-81ED-4DB2-BD59-A6C34878D82A}">
                    <a16:rowId xmlns:a16="http://schemas.microsoft.com/office/drawing/2014/main" val="1722290326"/>
                  </a:ext>
                </a:extLst>
              </a:tr>
              <a:tr h="10844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Interval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[ 0.019685039  0.492125984  0.114173228  0.358267717  0.015748032 ]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Akurasi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Akurasi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Akurasi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Akurasi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Akurasi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extLst>
                  <a:ext uri="{0D108BD9-81ED-4DB2-BD59-A6C34878D82A}">
                    <a16:rowId xmlns:a16="http://schemas.microsoft.com/office/drawing/2014/main" val="1001780707"/>
                  </a:ext>
                </a:extLst>
              </a:tr>
              <a:tr h="10844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Interval 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[ 0.039618227  0.454126288  0.0714818         0.398726495  0.03604719 ]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Akurasi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Akurasi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Akurasi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Akurasi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Akurasi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266" marR="75266" marT="0" marB="0" anchor="ctr"/>
                </a:tc>
                <a:extLst>
                  <a:ext uri="{0D108BD9-81ED-4DB2-BD59-A6C34878D82A}">
                    <a16:rowId xmlns:a16="http://schemas.microsoft.com/office/drawing/2014/main" val="284262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581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2EE-47DD-439A-AFBC-BA0AA0E1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4A38F-CC6F-401E-AA96-FB86C9E4D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Bank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Asia pada 2018 -2019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7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38F6-023B-41C3-BD55-A8D92B76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A275E-2BB2-4A47-A0C4-30E102263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38" y="5673675"/>
            <a:ext cx="7124700" cy="75247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5EEADF-F498-4F72-AA98-22618CE5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12" y="2457129"/>
            <a:ext cx="4261576" cy="2233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3022C3-5FC9-458A-817C-B7434326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667" y="2109787"/>
            <a:ext cx="3996266" cy="314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43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85C8-3D2E-4A62-9824-C9C57566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mengiimport</a:t>
            </a:r>
            <a:r>
              <a:rPr lang="en-US" dirty="0"/>
              <a:t> file data </a:t>
            </a:r>
            <a:r>
              <a:rPr lang="en-US" dirty="0" err="1"/>
              <a:t>ke</a:t>
            </a:r>
            <a:r>
              <a:rPr lang="en-US" dirty="0"/>
              <a:t> platform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Phyton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Googlecolab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C72F91-BBD7-4762-AA09-0CFD5B8EF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355056"/>
            <a:ext cx="5953125" cy="3590925"/>
          </a:xfrm>
        </p:spPr>
      </p:pic>
    </p:spTree>
    <p:extLst>
      <p:ext uri="{BB962C8B-B14F-4D97-AF65-F5344CB8AC3E}">
        <p14:creationId xmlns:p14="http://schemas.microsoft.com/office/powerpoint/2010/main" val="4071897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7AB5-44FF-460F-BFEB-2A5E8D78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sv-SE" dirty="0"/>
              <a:t>Melakukan pendefinisian data Close yang akan diolah, dengan melakukan pengurangan nilai saat ini dengan nilai sebelumnya</a:t>
            </a:r>
            <a:endParaRPr lang="en-US" dirty="0"/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6D4C6D8E-B4DA-4A92-A6CA-65B466F7A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2459831"/>
            <a:ext cx="5934075" cy="3381375"/>
          </a:xfrm>
        </p:spPr>
      </p:pic>
    </p:spTree>
    <p:extLst>
      <p:ext uri="{BB962C8B-B14F-4D97-AF65-F5344CB8AC3E}">
        <p14:creationId xmlns:p14="http://schemas.microsoft.com/office/powerpoint/2010/main" val="2138063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AE35-5D8B-4F2A-9768-FE320EC0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pengelompokkan</a:t>
            </a:r>
            <a:r>
              <a:rPr lang="en-US" dirty="0"/>
              <a:t> data Close </a:t>
            </a:r>
            <a:r>
              <a:rPr lang="en-US" dirty="0" err="1"/>
              <a:t>bedasarkan</a:t>
            </a:r>
            <a:r>
              <a:rPr lang="en-US" dirty="0"/>
              <a:t> </a:t>
            </a:r>
            <a:r>
              <a:rPr lang="en-US" dirty="0" err="1"/>
              <a:t>statusnya</a:t>
            </a:r>
            <a:endParaRPr lang="en-US" dirty="0"/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47DFA576-BBB4-4E82-813C-1704DADA8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10" y="2052638"/>
            <a:ext cx="3601755" cy="4195762"/>
          </a:xfrm>
        </p:spPr>
      </p:pic>
    </p:spTree>
    <p:extLst>
      <p:ext uri="{BB962C8B-B14F-4D97-AF65-F5344CB8AC3E}">
        <p14:creationId xmlns:p14="http://schemas.microsoft.com/office/powerpoint/2010/main" val="2810506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485C-3C55-4CD4-9834-1AFF747E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status yang </a:t>
            </a:r>
            <a:r>
              <a:rPr lang="en-US" dirty="0" err="1"/>
              <a:t>muncul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29C613-0434-4216-A3E2-1FEC6B0AE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49" y="2604558"/>
            <a:ext cx="6525367" cy="1648883"/>
          </a:xfrm>
        </p:spPr>
      </p:pic>
    </p:spTree>
    <p:extLst>
      <p:ext uri="{BB962C8B-B14F-4D97-AF65-F5344CB8AC3E}">
        <p14:creationId xmlns:p14="http://schemas.microsoft.com/office/powerpoint/2010/main" val="4127586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3000-A42A-45B1-99AD-6B2E9AC8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Hasil </a:t>
            </a:r>
            <a:r>
              <a:rPr lang="en-US" dirty="0" err="1"/>
              <a:t>Simulasi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1DB032-A5F7-4E76-A07C-B6A1CBF7E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0"/>
          <a:stretch/>
        </p:blipFill>
        <p:spPr>
          <a:xfrm>
            <a:off x="1671398" y="1530878"/>
            <a:ext cx="3702292" cy="452332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220F2E-2901-42D2-BB82-556FCAFEB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575" y="2752402"/>
            <a:ext cx="3375556" cy="13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6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F6D6-179C-4519-BC10-A1482026B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" y="708660"/>
            <a:ext cx="5417820" cy="5468303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A5550-4817-4349-ABC2-019E8C775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08660"/>
            <a:ext cx="5417820" cy="5468303"/>
          </a:xfrm>
        </p:spPr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paper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Markov. </a:t>
            </a:r>
            <a:r>
              <a:rPr lang="en-US" dirty="0" err="1"/>
              <a:t>Rantai</a:t>
            </a:r>
            <a:r>
              <a:rPr lang="en-US" dirty="0"/>
              <a:t> Markov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Markov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yang </a:t>
            </a:r>
            <a:r>
              <a:rPr lang="en-US" dirty="0" err="1"/>
              <a:t>diskrit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yang </a:t>
            </a:r>
            <a:r>
              <a:rPr lang="en-US" dirty="0" err="1"/>
              <a:t>diskrit</a:t>
            </a:r>
            <a:r>
              <a:rPr lang="en-US" dirty="0"/>
              <a:t>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Markov </a:t>
            </a:r>
            <a:r>
              <a:rPr lang="en-US" dirty="0" err="1"/>
              <a:t>merupakan</a:t>
            </a:r>
            <a:r>
              <a:rPr lang="en-US" dirty="0"/>
              <a:t> Teknik </a:t>
            </a:r>
            <a:r>
              <a:rPr lang="en-US" dirty="0" err="1"/>
              <a:t>probabilitas</a:t>
            </a:r>
            <a:r>
              <a:rPr lang="en-US" dirty="0"/>
              <a:t> yang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di masa </a:t>
            </a:r>
            <a:r>
              <a:rPr lang="en-US" dirty="0" err="1"/>
              <a:t>mendatang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E094F-A419-4E95-83D7-90B6F6B5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7" y="1232534"/>
            <a:ext cx="5012503" cy="38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9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797D-2868-40DF-9BC7-EB2E7D36C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7B841-19EA-44C2-8D00-25B072C6C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EC58-29BD-4EAD-ABC6-E416604B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</a:t>
            </a:r>
            <a:r>
              <a:rPr lang="en-US" dirty="0" err="1"/>
              <a:t>dengan</a:t>
            </a:r>
            <a:r>
              <a:rPr lang="en-US" dirty="0"/>
              <a:t> Interval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3AB0-8FF6-4BCA-BABC-552DA51A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Markov Chain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Mengambil</a:t>
            </a:r>
            <a:r>
              <a:rPr lang="en-US" dirty="0"/>
              <a:t> Data Close pada </a:t>
            </a:r>
            <a:r>
              <a:rPr lang="en-US" dirty="0" err="1"/>
              <a:t>Saham</a:t>
            </a:r>
            <a:r>
              <a:rPr lang="en-US" dirty="0"/>
              <a:t> Bank BCA </a:t>
            </a:r>
            <a:r>
              <a:rPr lang="en-US" dirty="0" err="1"/>
              <a:t>Tbk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Moving Average </a:t>
            </a:r>
            <a:r>
              <a:rPr lang="en-US" dirty="0" err="1"/>
              <a:t>dengan</a:t>
            </a:r>
            <a:r>
              <a:rPr lang="en-US" dirty="0"/>
              <a:t> interval 1. Moving Average </a:t>
            </a:r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saham</a:t>
            </a:r>
            <a:r>
              <a:rPr lang="en-US" dirty="0"/>
              <a:t> (Close) </a:t>
            </a:r>
            <a:r>
              <a:rPr lang="en-US" dirty="0" err="1"/>
              <a:t>sehari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Difference of Price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data. Difference of Price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Close dan Moving Average.  Difference of Price = Close - Moving Average</a:t>
            </a:r>
          </a:p>
        </p:txBody>
      </p:sp>
    </p:spTree>
    <p:extLst>
      <p:ext uri="{BB962C8B-B14F-4D97-AF65-F5344CB8AC3E}">
        <p14:creationId xmlns:p14="http://schemas.microsoft.com/office/powerpoint/2010/main" val="213378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EC58-29BD-4EAD-ABC6-E416604B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</a:t>
            </a:r>
            <a:r>
              <a:rPr lang="en-US" dirty="0" err="1"/>
              <a:t>dengan</a:t>
            </a:r>
            <a:r>
              <a:rPr lang="en-US" dirty="0"/>
              <a:t> Interval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3AB0-8FF6-4BCA-BABC-552DA51A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dirty="0" err="1"/>
              <a:t>Inisialisasi</a:t>
            </a:r>
            <a:r>
              <a:rPr lang="en-US" dirty="0"/>
              <a:t> State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Difference of Price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 </a:t>
            </a:r>
            <a:r>
              <a:rPr lang="en-US" dirty="0" err="1"/>
              <a:t>disini</a:t>
            </a:r>
            <a:r>
              <a:rPr lang="en-US" dirty="0"/>
              <a:t> kami </a:t>
            </a:r>
            <a:r>
              <a:rPr lang="en-US" dirty="0" err="1"/>
              <a:t>membuat</a:t>
            </a:r>
            <a:r>
              <a:rPr lang="en-US" dirty="0"/>
              <a:t> 5 state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lvl="0"/>
            <a:r>
              <a:rPr lang="en-US" dirty="0"/>
              <a:t>Naik </a:t>
            </a:r>
            <a:r>
              <a:rPr lang="en-US" dirty="0" err="1"/>
              <a:t>Drastis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Difference of Price &gt; 200</a:t>
            </a:r>
          </a:p>
          <a:p>
            <a:pPr lvl="0"/>
            <a:r>
              <a:rPr lang="en-US" dirty="0"/>
              <a:t>Naik </a:t>
            </a:r>
            <a:r>
              <a:rPr lang="en-US" dirty="0" err="1"/>
              <a:t>Jika</a:t>
            </a:r>
            <a:r>
              <a:rPr lang="en-US" dirty="0"/>
              <a:t> 0 &lt; Difference of Price &lt; 200</a:t>
            </a:r>
          </a:p>
          <a:p>
            <a:pPr lvl="0"/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Difference of Price = 0</a:t>
            </a:r>
          </a:p>
          <a:p>
            <a:pPr lvl="0"/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-200 &lt; Difference of Price &lt; 0</a:t>
            </a:r>
          </a:p>
          <a:p>
            <a:pPr lvl="0"/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Drastis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Difference of Price &lt; -2</a:t>
            </a:r>
          </a:p>
        </p:txBody>
      </p:sp>
    </p:spTree>
    <p:extLst>
      <p:ext uri="{BB962C8B-B14F-4D97-AF65-F5344CB8AC3E}">
        <p14:creationId xmlns:p14="http://schemas.microsoft.com/office/powerpoint/2010/main" val="66023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EC58-29BD-4EAD-ABC6-E416604B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Moving Average </a:t>
            </a:r>
            <a:r>
              <a:rPr lang="en-US" dirty="0" err="1"/>
              <a:t>dengan</a:t>
            </a:r>
            <a:r>
              <a:rPr lang="en-US" dirty="0"/>
              <a:t> Interval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3AB0-8FF6-4BCA-BABC-552DA51AC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Setelah </a:t>
            </a:r>
            <a:r>
              <a:rPr lang="en-US" dirty="0" err="1"/>
              <a:t>tahap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4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table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72BE10-10D2-4CF5-9240-025D6732C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70349"/>
              </p:ext>
            </p:extLst>
          </p:nvPr>
        </p:nvGraphicFramePr>
        <p:xfrm>
          <a:off x="5441720" y="2052213"/>
          <a:ext cx="6004296" cy="4196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051">
                  <a:extLst>
                    <a:ext uri="{9D8B030D-6E8A-4147-A177-3AD203B41FA5}">
                      <a16:colId xmlns:a16="http://schemas.microsoft.com/office/drawing/2014/main" val="119719013"/>
                    </a:ext>
                  </a:extLst>
                </a:gridCol>
                <a:gridCol w="1627322">
                  <a:extLst>
                    <a:ext uri="{9D8B030D-6E8A-4147-A177-3AD203B41FA5}">
                      <a16:colId xmlns:a16="http://schemas.microsoft.com/office/drawing/2014/main" val="358535397"/>
                    </a:ext>
                  </a:extLst>
                </a:gridCol>
                <a:gridCol w="1678061">
                  <a:extLst>
                    <a:ext uri="{9D8B030D-6E8A-4147-A177-3AD203B41FA5}">
                      <a16:colId xmlns:a16="http://schemas.microsoft.com/office/drawing/2014/main" val="3805449870"/>
                    </a:ext>
                  </a:extLst>
                </a:gridCol>
                <a:gridCol w="1973862">
                  <a:extLst>
                    <a:ext uri="{9D8B030D-6E8A-4147-A177-3AD203B41FA5}">
                      <a16:colId xmlns:a16="http://schemas.microsoft.com/office/drawing/2014/main" val="3887662792"/>
                    </a:ext>
                  </a:extLst>
                </a:gridCol>
              </a:tblGrid>
              <a:tr h="2365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Moving Average i=1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Difference of 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2036939548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1040625281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458248515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380170487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1569136316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3450867224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Naik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2094627691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2018741197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1381813183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Turun Drastis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3980897420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2324615578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r>
                        <a:rPr lang="id-ID" sz="11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3763801953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1622686775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2017943673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1150756957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Tetap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1070053176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1049940586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712278872"/>
                  </a:ext>
                </a:extLst>
              </a:tr>
              <a:tr h="2199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Tetap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27" marR="69527" marT="0" marB="0"/>
                </a:tc>
                <a:extLst>
                  <a:ext uri="{0D108BD9-81ED-4DB2-BD59-A6C34878D82A}">
                    <a16:rowId xmlns:a16="http://schemas.microsoft.com/office/drawing/2014/main" val="36396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65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114E5-DD2A-41ED-85C8-AA0BC009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Moving Average dengan Interval 1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B7BB-2BA4-42B5-B029-EF910EEE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State Pada </a:t>
            </a:r>
            <a:r>
              <a:rPr lang="en-US" dirty="0" err="1"/>
              <a:t>Tabel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793CD3-3055-4918-B0D9-F48BAAA78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76037"/>
              </p:ext>
            </p:extLst>
          </p:nvPr>
        </p:nvGraphicFramePr>
        <p:xfrm>
          <a:off x="5585254" y="3072377"/>
          <a:ext cx="5958292" cy="2291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6248">
                  <a:extLst>
                    <a:ext uri="{9D8B030D-6E8A-4147-A177-3AD203B41FA5}">
                      <a16:colId xmlns:a16="http://schemas.microsoft.com/office/drawing/2014/main" val="3333913611"/>
                    </a:ext>
                  </a:extLst>
                </a:gridCol>
                <a:gridCol w="845199">
                  <a:extLst>
                    <a:ext uri="{9D8B030D-6E8A-4147-A177-3AD203B41FA5}">
                      <a16:colId xmlns:a16="http://schemas.microsoft.com/office/drawing/2014/main" val="1271542194"/>
                    </a:ext>
                  </a:extLst>
                </a:gridCol>
                <a:gridCol w="651658">
                  <a:extLst>
                    <a:ext uri="{9D8B030D-6E8A-4147-A177-3AD203B41FA5}">
                      <a16:colId xmlns:a16="http://schemas.microsoft.com/office/drawing/2014/main" val="638329397"/>
                    </a:ext>
                  </a:extLst>
                </a:gridCol>
                <a:gridCol w="747429">
                  <a:extLst>
                    <a:ext uri="{9D8B030D-6E8A-4147-A177-3AD203B41FA5}">
                      <a16:colId xmlns:a16="http://schemas.microsoft.com/office/drawing/2014/main" val="763200863"/>
                    </a:ext>
                  </a:extLst>
                </a:gridCol>
                <a:gridCol w="757407">
                  <a:extLst>
                    <a:ext uri="{9D8B030D-6E8A-4147-A177-3AD203B41FA5}">
                      <a16:colId xmlns:a16="http://schemas.microsoft.com/office/drawing/2014/main" val="770091460"/>
                    </a:ext>
                  </a:extLst>
                </a:gridCol>
                <a:gridCol w="845199">
                  <a:extLst>
                    <a:ext uri="{9D8B030D-6E8A-4147-A177-3AD203B41FA5}">
                      <a16:colId xmlns:a16="http://schemas.microsoft.com/office/drawing/2014/main" val="165647507"/>
                    </a:ext>
                  </a:extLst>
                </a:gridCol>
                <a:gridCol w="865152">
                  <a:extLst>
                    <a:ext uri="{9D8B030D-6E8A-4147-A177-3AD203B41FA5}">
                      <a16:colId xmlns:a16="http://schemas.microsoft.com/office/drawing/2014/main" val="2370961880"/>
                    </a:ext>
                  </a:extLst>
                </a:gridCol>
              </a:tblGrid>
              <a:tr h="29043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Matriks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Transisi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69690"/>
                  </a:ext>
                </a:extLst>
              </a:tr>
              <a:tr h="5484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Naik Drastis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Naik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Tetap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Turun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Turun Drastis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Jumlah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extLst>
                  <a:ext uri="{0D108BD9-81ED-4DB2-BD59-A6C34878D82A}">
                    <a16:rowId xmlns:a16="http://schemas.microsoft.com/office/drawing/2014/main" val="2350107092"/>
                  </a:ext>
                </a:extLst>
              </a:tr>
              <a:tr h="2904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Naik Drastis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extLst>
                  <a:ext uri="{0D108BD9-81ED-4DB2-BD59-A6C34878D82A}">
                    <a16:rowId xmlns:a16="http://schemas.microsoft.com/office/drawing/2014/main" val="385187943"/>
                  </a:ext>
                </a:extLst>
              </a:tr>
              <a:tr h="2904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Naik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extLst>
                  <a:ext uri="{0D108BD9-81ED-4DB2-BD59-A6C34878D82A}">
                    <a16:rowId xmlns:a16="http://schemas.microsoft.com/office/drawing/2014/main" val="1009249259"/>
                  </a:ext>
                </a:extLst>
              </a:tr>
              <a:tr h="2904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Tetap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extLst>
                  <a:ext uri="{0D108BD9-81ED-4DB2-BD59-A6C34878D82A}">
                    <a16:rowId xmlns:a16="http://schemas.microsoft.com/office/drawing/2014/main" val="4071219161"/>
                  </a:ext>
                </a:extLst>
              </a:tr>
              <a:tr h="2904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Turun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extLst>
                  <a:ext uri="{0D108BD9-81ED-4DB2-BD59-A6C34878D82A}">
                    <a16:rowId xmlns:a16="http://schemas.microsoft.com/office/drawing/2014/main" val="3570119722"/>
                  </a:ext>
                </a:extLst>
              </a:tr>
              <a:tr h="2904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Turun Drastis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9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66" marR="78866" marT="0" marB="0" anchor="b"/>
                </a:tc>
                <a:extLst>
                  <a:ext uri="{0D108BD9-81ED-4DB2-BD59-A6C34878D82A}">
                    <a16:rowId xmlns:a16="http://schemas.microsoft.com/office/drawing/2014/main" val="169392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470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114E5-DD2A-41ED-85C8-AA0BC009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Moving Average dengan Interval 1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B7BB-2BA4-42B5-B029-EF910EEE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7.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Transisi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C21FEA-09D7-4D7D-8807-1539574DA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28580"/>
              </p:ext>
            </p:extLst>
          </p:nvPr>
        </p:nvGraphicFramePr>
        <p:xfrm>
          <a:off x="4720282" y="3730557"/>
          <a:ext cx="6823266" cy="2175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0066">
                  <a:extLst>
                    <a:ext uri="{9D8B030D-6E8A-4147-A177-3AD203B41FA5}">
                      <a16:colId xmlns:a16="http://schemas.microsoft.com/office/drawing/2014/main" val="3389194677"/>
                    </a:ext>
                  </a:extLst>
                </a:gridCol>
                <a:gridCol w="1136640">
                  <a:extLst>
                    <a:ext uri="{9D8B030D-6E8A-4147-A177-3AD203B41FA5}">
                      <a16:colId xmlns:a16="http://schemas.microsoft.com/office/drawing/2014/main" val="4021246693"/>
                    </a:ext>
                  </a:extLst>
                </a:gridCol>
                <a:gridCol w="1136640">
                  <a:extLst>
                    <a:ext uri="{9D8B030D-6E8A-4147-A177-3AD203B41FA5}">
                      <a16:colId xmlns:a16="http://schemas.microsoft.com/office/drawing/2014/main" val="724883508"/>
                    </a:ext>
                  </a:extLst>
                </a:gridCol>
                <a:gridCol w="1136640">
                  <a:extLst>
                    <a:ext uri="{9D8B030D-6E8A-4147-A177-3AD203B41FA5}">
                      <a16:colId xmlns:a16="http://schemas.microsoft.com/office/drawing/2014/main" val="1503052171"/>
                    </a:ext>
                  </a:extLst>
                </a:gridCol>
                <a:gridCol w="1136640">
                  <a:extLst>
                    <a:ext uri="{9D8B030D-6E8A-4147-A177-3AD203B41FA5}">
                      <a16:colId xmlns:a16="http://schemas.microsoft.com/office/drawing/2014/main" val="1031402618"/>
                    </a:ext>
                  </a:extLst>
                </a:gridCol>
                <a:gridCol w="1136640">
                  <a:extLst>
                    <a:ext uri="{9D8B030D-6E8A-4147-A177-3AD203B41FA5}">
                      <a16:colId xmlns:a16="http://schemas.microsoft.com/office/drawing/2014/main" val="2680018568"/>
                    </a:ext>
                  </a:extLst>
                </a:gridCol>
              </a:tblGrid>
              <a:tr h="29377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Matriks Peluang Transisi</a:t>
                      </a:r>
                      <a:r>
                        <a:rPr lang="en-US" sz="700">
                          <a:effectLst/>
                        </a:rPr>
                        <a:t> </a:t>
                      </a:r>
                      <a:r>
                        <a:rPr lang="en-US" sz="800">
                          <a:effectLst/>
                        </a:rPr>
                        <a:t>/P^1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ctr"/>
                </a:tc>
                <a:tc gridSpan="5"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77673"/>
                  </a:ext>
                </a:extLst>
              </a:tr>
              <a:tr h="313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Naik Drastis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Naik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Tetap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Turun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Turun Drastis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ctr"/>
                </a:tc>
                <a:extLst>
                  <a:ext uri="{0D108BD9-81ED-4DB2-BD59-A6C34878D82A}">
                    <a16:rowId xmlns:a16="http://schemas.microsoft.com/office/drawing/2014/main" val="4232329657"/>
                  </a:ext>
                </a:extLst>
              </a:tr>
              <a:tr h="3136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Naik Drastis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0.285714286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0.428571429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0.142857143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0.142857143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extLst>
                  <a:ext uri="{0D108BD9-81ED-4DB2-BD59-A6C34878D82A}">
                    <a16:rowId xmlns:a16="http://schemas.microsoft.com/office/drawing/2014/main" val="780263210"/>
                  </a:ext>
                </a:extLst>
              </a:tr>
              <a:tr h="3136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Naik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0.021505376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0.279569892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0.322580645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0.333333333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0.043010753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extLst>
                  <a:ext uri="{0D108BD9-81ED-4DB2-BD59-A6C34878D82A}">
                    <a16:rowId xmlns:a16="http://schemas.microsoft.com/office/drawing/2014/main" val="1408878695"/>
                  </a:ext>
                </a:extLst>
              </a:tr>
              <a:tr h="3136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Tetap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0.029411765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0.338235294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0.279411765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0.294117647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0.058823529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extLst>
                  <a:ext uri="{0D108BD9-81ED-4DB2-BD59-A6C34878D82A}">
                    <a16:rowId xmlns:a16="http://schemas.microsoft.com/office/drawing/2014/main" val="2203179733"/>
                  </a:ext>
                </a:extLst>
              </a:tr>
              <a:tr h="3136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Turun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0.025641026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0.461538462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0.192307692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0.320512821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extLst>
                  <a:ext uri="{0D108BD9-81ED-4DB2-BD59-A6C34878D82A}">
                    <a16:rowId xmlns:a16="http://schemas.microsoft.com/office/drawing/2014/main" val="2603820860"/>
                  </a:ext>
                </a:extLst>
              </a:tr>
              <a:tr h="3136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Turun Drastis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0.111111111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0.666666667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0.222222222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20" marR="59120" marT="0" marB="0" anchor="b"/>
                </a:tc>
                <a:extLst>
                  <a:ext uri="{0D108BD9-81ED-4DB2-BD59-A6C34878D82A}">
                    <a16:rowId xmlns:a16="http://schemas.microsoft.com/office/drawing/2014/main" val="162798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60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1498</Words>
  <Application>Microsoft Office PowerPoint</Application>
  <PresentationFormat>Widescreen</PresentationFormat>
  <Paragraphs>510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Times New Roman</vt:lpstr>
      <vt:lpstr>Wingdings 3</vt:lpstr>
      <vt:lpstr>Ion</vt:lpstr>
      <vt:lpstr>Prediksi Saham Bank Central Asia dengan Metode Markov Chain</vt:lpstr>
      <vt:lpstr>PowerPoint Presentation</vt:lpstr>
      <vt:lpstr>PowerPoint Presentation</vt:lpstr>
      <vt:lpstr>Perancangan</vt:lpstr>
      <vt:lpstr>Moving Average dengan Interval 1</vt:lpstr>
      <vt:lpstr>Moving Average dengan Interval 1</vt:lpstr>
      <vt:lpstr>Moving Average dengan Interval 1</vt:lpstr>
      <vt:lpstr>Moving Average dengan Interval 1</vt:lpstr>
      <vt:lpstr>Moving Average dengan Interval 1</vt:lpstr>
      <vt:lpstr>Moving Average dengan Interval 1</vt:lpstr>
      <vt:lpstr>Moving Average dengan Interval 1</vt:lpstr>
      <vt:lpstr>Moving Average dengan Interval 1</vt:lpstr>
      <vt:lpstr>Moving Average dengan Interval 1</vt:lpstr>
      <vt:lpstr>Moving Average dengan Interval 1</vt:lpstr>
      <vt:lpstr>Moving Average</vt:lpstr>
      <vt:lpstr>Analisis</vt:lpstr>
      <vt:lpstr>Moving Averege 3</vt:lpstr>
      <vt:lpstr>Moving Averege 5</vt:lpstr>
      <vt:lpstr>Hasil Analisis</vt:lpstr>
      <vt:lpstr>Kesimpulan Analisis rantai markov merupakan suatu teknik probabilitas yang menganalisis pergerakan probabilitas dari satu kondisi ke kondisi lainnya dan menghasilkan suatu probabilitas mengenai situasi keputusan yang dapat membantu pengambilan keputusan.</vt:lpstr>
      <vt:lpstr>Implementasi Kelompok</vt:lpstr>
      <vt:lpstr>PowerPoint Presentation</vt:lpstr>
      <vt:lpstr>1. mengiimport file data ke platform pengolahan pemrograman Phyton yaitu Googlecolab</vt:lpstr>
      <vt:lpstr>2. Melakukan pendefinisian data Close yang akan diolah, dengan melakukan pengurangan nilai saat ini dengan nilai sebelumnya</vt:lpstr>
      <vt:lpstr>3. Melakukan pengelompokkan data Close bedasarkan statusnya</vt:lpstr>
      <vt:lpstr>4. Melakukan pendefinisian banyak status yang muncul</vt:lpstr>
      <vt:lpstr>5. Hasil Simulasi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Saham Bank Central Asia dengan Metode Markov Chain</dc:title>
  <dc:creator>Nadhila Fakhira</dc:creator>
  <cp:lastModifiedBy>Nadhila Fakhira</cp:lastModifiedBy>
  <cp:revision>1</cp:revision>
  <dcterms:created xsi:type="dcterms:W3CDTF">2019-12-05T09:21:50Z</dcterms:created>
  <dcterms:modified xsi:type="dcterms:W3CDTF">2019-12-05T09:31:39Z</dcterms:modified>
</cp:coreProperties>
</file>