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6" r:id="rId4"/>
    <p:sldId id="263" r:id="rId5"/>
    <p:sldId id="264" r:id="rId6"/>
    <p:sldId id="265" r:id="rId7"/>
    <p:sldId id="262" r:id="rId8"/>
    <p:sldId id="268" r:id="rId9"/>
    <p:sldId id="269" r:id="rId10"/>
    <p:sldId id="274" r:id="rId11"/>
    <p:sldId id="273" r:id="rId12"/>
    <p:sldId id="272" r:id="rId13"/>
    <p:sldId id="271" r:id="rId14"/>
    <p:sldId id="270" r:id="rId15"/>
    <p:sldId id="276" r:id="rId16"/>
    <p:sldId id="277" r:id="rId17"/>
    <p:sldId id="275" r:id="rId18"/>
    <p:sldId id="278" r:id="rId19"/>
    <p:sldId id="279" r:id="rId20"/>
    <p:sldId id="267" r:id="rId21"/>
    <p:sldId id="280"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F7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22" autoAdjust="0"/>
    <p:restoredTop sz="86610" autoAdjust="0"/>
  </p:normalViewPr>
  <p:slideViewPr>
    <p:cSldViewPr snapToGrid="0" showGuides="1">
      <p:cViewPr varScale="1">
        <p:scale>
          <a:sx n="51" d="100"/>
          <a:sy n="51" d="100"/>
        </p:scale>
        <p:origin x="672" y="52"/>
      </p:cViewPr>
      <p:guideLst>
        <p:guide orient="horz" pos="2160"/>
        <p:guide pos="3432"/>
      </p:guideLst>
    </p:cSldViewPr>
  </p:slideViewPr>
  <p:notesTextViewPr>
    <p:cViewPr>
      <p:scale>
        <a:sx n="1" d="1"/>
        <a:sy n="1" d="1"/>
      </p:scale>
      <p:origin x="0" y="0"/>
    </p:cViewPr>
  </p:notesTextViewPr>
  <p:sorterViewPr>
    <p:cViewPr>
      <p:scale>
        <a:sx n="100" d="100"/>
        <a:sy n="100" d="100"/>
      </p:scale>
      <p:origin x="0" y="-1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24499B-B531-4D27-9079-C2FF92F753B9}"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IN"/>
        </a:p>
      </dgm:t>
    </dgm:pt>
    <dgm:pt modelId="{026C00F1-03FC-4905-BDA6-BE870B5F20C3}">
      <dgm:prSet phldrT="[Text]"/>
      <dgm:spPr/>
      <dgm:t>
        <a:bodyPr/>
        <a:lstStyle/>
        <a:p>
          <a:r>
            <a:rPr lang="en-IN" b="1" i="0" dirty="0"/>
            <a:t>Promotion Strategy</a:t>
          </a:r>
          <a:endParaRPr lang="en-IN" dirty="0"/>
        </a:p>
      </dgm:t>
    </dgm:pt>
    <dgm:pt modelId="{D7FEE078-33B1-4E7D-838C-A5CFA60BF77E}" type="parTrans" cxnId="{BC7C87F3-17D6-4A1B-AEA0-628AEC7953F1}">
      <dgm:prSet/>
      <dgm:spPr/>
      <dgm:t>
        <a:bodyPr/>
        <a:lstStyle/>
        <a:p>
          <a:endParaRPr lang="en-IN"/>
        </a:p>
      </dgm:t>
    </dgm:pt>
    <dgm:pt modelId="{B3E3B1AC-CACE-483D-A47E-C380A7C67AB1}" type="sibTrans" cxnId="{BC7C87F3-17D6-4A1B-AEA0-628AEC7953F1}">
      <dgm:prSet/>
      <dgm:spPr/>
      <dgm:t>
        <a:bodyPr/>
        <a:lstStyle/>
        <a:p>
          <a:endParaRPr lang="en-IN"/>
        </a:p>
      </dgm:t>
    </dgm:pt>
    <dgm:pt modelId="{0164FA88-9296-4EE5-8080-04215A781535}">
      <dgm:prSet phldrT="[Text]" custT="1"/>
      <dgm:spPr/>
      <dgm:t>
        <a:bodyPr/>
        <a:lstStyle/>
        <a:p>
          <a:r>
            <a:rPr lang="en-US" sz="1600" b="1" i="0" dirty="0">
              <a:latin typeface="+mn-lt"/>
            </a:rPr>
            <a:t>Given the popularity of the Huawei B528S-23A, marketing teams should consider leveraging promotions or special offers to capitalize on its widespread usage and attract more customers</a:t>
          </a:r>
          <a:endParaRPr lang="en-IN" sz="1600" b="1" dirty="0">
            <a:latin typeface="+mn-lt"/>
          </a:endParaRPr>
        </a:p>
      </dgm:t>
    </dgm:pt>
    <dgm:pt modelId="{EB410A47-492E-467A-8C28-8C1DCF994034}" type="parTrans" cxnId="{3EE08E25-86C9-4A32-8FD3-6499D614FD54}">
      <dgm:prSet/>
      <dgm:spPr/>
      <dgm:t>
        <a:bodyPr/>
        <a:lstStyle/>
        <a:p>
          <a:endParaRPr lang="en-IN"/>
        </a:p>
      </dgm:t>
    </dgm:pt>
    <dgm:pt modelId="{D4979109-FF1C-49DE-8888-6FA1B891472A}" type="sibTrans" cxnId="{3EE08E25-86C9-4A32-8FD3-6499D614FD54}">
      <dgm:prSet/>
      <dgm:spPr/>
      <dgm:t>
        <a:bodyPr/>
        <a:lstStyle/>
        <a:p>
          <a:endParaRPr lang="en-IN"/>
        </a:p>
      </dgm:t>
    </dgm:pt>
    <dgm:pt modelId="{20FABD57-814A-4C9D-A3C3-BA065940ADA9}">
      <dgm:prSet phldrT="[Text]"/>
      <dgm:spPr/>
      <dgm:t>
        <a:bodyPr/>
        <a:lstStyle/>
        <a:p>
          <a:r>
            <a:rPr lang="en-IN" b="1" i="0" dirty="0"/>
            <a:t>Apple Focus</a:t>
          </a:r>
          <a:endParaRPr lang="en-IN" dirty="0"/>
        </a:p>
      </dgm:t>
    </dgm:pt>
    <dgm:pt modelId="{170B357D-4BF7-4DA0-9A4D-A0CCB90BB3EC}" type="parTrans" cxnId="{A4349100-1DFB-4998-B721-651B9A369502}">
      <dgm:prSet/>
      <dgm:spPr/>
      <dgm:t>
        <a:bodyPr/>
        <a:lstStyle/>
        <a:p>
          <a:endParaRPr lang="en-IN"/>
        </a:p>
      </dgm:t>
    </dgm:pt>
    <dgm:pt modelId="{51C42146-F184-4700-8CF3-7EC884A56DB1}" type="sibTrans" cxnId="{A4349100-1DFB-4998-B721-651B9A369502}">
      <dgm:prSet/>
      <dgm:spPr/>
      <dgm:t>
        <a:bodyPr/>
        <a:lstStyle/>
        <a:p>
          <a:endParaRPr lang="en-IN"/>
        </a:p>
      </dgm:t>
    </dgm:pt>
    <dgm:pt modelId="{03A2170F-CC9B-4555-BAFD-8F9D382246AA}">
      <dgm:prSet phldrT="[Text]" custT="1"/>
      <dgm:spPr/>
      <dgm:t>
        <a:bodyPr/>
        <a:lstStyle/>
        <a:p>
          <a:r>
            <a:rPr lang="en-US" sz="1600" b="1" i="0" dirty="0"/>
            <a:t>With Apple exhibiting the highest representation among handset manufacturers, marketing efforts should prioritize highlighting the unique features and benefits of iPhone models to maintain and expand market share</a:t>
          </a:r>
          <a:endParaRPr lang="en-IN" sz="1600" b="1" dirty="0"/>
        </a:p>
      </dgm:t>
    </dgm:pt>
    <dgm:pt modelId="{EC465823-16A3-47D2-BEFA-587C0C0B68F0}" type="parTrans" cxnId="{354610CA-89DE-4DA6-8179-1FCFCDB95BA8}">
      <dgm:prSet/>
      <dgm:spPr/>
      <dgm:t>
        <a:bodyPr/>
        <a:lstStyle/>
        <a:p>
          <a:endParaRPr lang="en-IN"/>
        </a:p>
      </dgm:t>
    </dgm:pt>
    <dgm:pt modelId="{65B7ED50-C108-438A-AA5B-279D5E81D0A2}" type="sibTrans" cxnId="{354610CA-89DE-4DA6-8179-1FCFCDB95BA8}">
      <dgm:prSet/>
      <dgm:spPr/>
      <dgm:t>
        <a:bodyPr/>
        <a:lstStyle/>
        <a:p>
          <a:endParaRPr lang="en-IN"/>
        </a:p>
      </dgm:t>
    </dgm:pt>
    <dgm:pt modelId="{C3CA8824-2A30-41CD-8BD5-FD1D36AF1B0F}">
      <dgm:prSet/>
      <dgm:spPr/>
      <dgm:t>
        <a:bodyPr/>
        <a:lstStyle/>
        <a:p>
          <a:r>
            <a:rPr lang="en-IN" b="1" i="0" dirty="0"/>
            <a:t>Data Refinement</a:t>
          </a:r>
          <a:endParaRPr lang="en-IN" b="0" i="0" dirty="0"/>
        </a:p>
      </dgm:t>
    </dgm:pt>
    <dgm:pt modelId="{72C4DA41-7A0A-40BD-9C62-72CEFE53DEE2}" type="parTrans" cxnId="{9E5E0B01-D6A0-4DDE-9856-09175B6AD949}">
      <dgm:prSet/>
      <dgm:spPr/>
      <dgm:t>
        <a:bodyPr/>
        <a:lstStyle/>
        <a:p>
          <a:endParaRPr lang="en-IN"/>
        </a:p>
      </dgm:t>
    </dgm:pt>
    <dgm:pt modelId="{0E8D7430-A620-434B-81B5-5E19A215FCB2}" type="sibTrans" cxnId="{9E5E0B01-D6A0-4DDE-9856-09175B6AD949}">
      <dgm:prSet/>
      <dgm:spPr/>
      <dgm:t>
        <a:bodyPr/>
        <a:lstStyle/>
        <a:p>
          <a:endParaRPr lang="en-IN"/>
        </a:p>
      </dgm:t>
    </dgm:pt>
    <dgm:pt modelId="{AF07C9E9-D7D0-47AD-8E19-AC6B235815F7}">
      <dgm:prSet/>
      <dgm:spPr/>
      <dgm:t>
        <a:bodyPr/>
        <a:lstStyle/>
        <a:p>
          <a:r>
            <a:rPr lang="en-IN" b="1" i="0"/>
            <a:t>Competitive Analysis</a:t>
          </a:r>
          <a:endParaRPr lang="en-IN"/>
        </a:p>
      </dgm:t>
    </dgm:pt>
    <dgm:pt modelId="{3C3E6FA5-3344-4432-9A75-534A5F707077}" type="parTrans" cxnId="{FD477E0A-6646-4D72-B59F-D23549214564}">
      <dgm:prSet/>
      <dgm:spPr/>
      <dgm:t>
        <a:bodyPr/>
        <a:lstStyle/>
        <a:p>
          <a:endParaRPr lang="en-IN"/>
        </a:p>
      </dgm:t>
    </dgm:pt>
    <dgm:pt modelId="{24113EB5-198C-415F-9E95-CFFEA89F4C03}" type="sibTrans" cxnId="{FD477E0A-6646-4D72-B59F-D23549214564}">
      <dgm:prSet/>
      <dgm:spPr/>
      <dgm:t>
        <a:bodyPr/>
        <a:lstStyle/>
        <a:p>
          <a:endParaRPr lang="en-IN"/>
        </a:p>
      </dgm:t>
    </dgm:pt>
    <dgm:pt modelId="{BB37B6C9-BDD6-45B4-BB46-853923A2208E}">
      <dgm:prSet/>
      <dgm:spPr/>
      <dgm:t>
        <a:bodyPr/>
        <a:lstStyle/>
        <a:p>
          <a:r>
            <a:rPr lang="en-IN" b="1" i="0"/>
            <a:t>User Experience Optimization</a:t>
          </a:r>
          <a:endParaRPr lang="en-IN"/>
        </a:p>
      </dgm:t>
    </dgm:pt>
    <dgm:pt modelId="{66F7156C-E01D-4B91-A413-FEB18D181892}" type="parTrans" cxnId="{6145D3E6-DEDA-450E-9750-C1456AEBBEFF}">
      <dgm:prSet/>
      <dgm:spPr/>
      <dgm:t>
        <a:bodyPr/>
        <a:lstStyle/>
        <a:p>
          <a:endParaRPr lang="en-IN"/>
        </a:p>
      </dgm:t>
    </dgm:pt>
    <dgm:pt modelId="{D7C6567B-C42A-42FD-BCD2-EC3601B952D2}" type="sibTrans" cxnId="{6145D3E6-DEDA-450E-9750-C1456AEBBEFF}">
      <dgm:prSet/>
      <dgm:spPr/>
      <dgm:t>
        <a:bodyPr/>
        <a:lstStyle/>
        <a:p>
          <a:endParaRPr lang="en-IN"/>
        </a:p>
      </dgm:t>
    </dgm:pt>
    <dgm:pt modelId="{BF392015-E79E-4CEF-A993-682A161783C9}">
      <dgm:prSet custT="1"/>
      <dgm:spPr/>
      <dgm:t>
        <a:bodyPr/>
        <a:lstStyle/>
        <a:p>
          <a:r>
            <a:rPr lang="en-US" sz="1600" b="1" i="0" dirty="0"/>
            <a:t>Invest in refining data collection processes to eliminate 'undefined' handset types and gain clearer insights into customer preferences. This will enable more targeted marketing strategies and better understanding of user behaviors</a:t>
          </a:r>
          <a:endParaRPr lang="en-IN" sz="1600" b="1" dirty="0"/>
        </a:p>
      </dgm:t>
    </dgm:pt>
    <dgm:pt modelId="{1E17E6FB-E37D-4139-BA3E-BE7EF7C80354}" type="parTrans" cxnId="{B147CEC9-E66C-4181-BBEE-54B1351A7A7E}">
      <dgm:prSet/>
      <dgm:spPr/>
      <dgm:t>
        <a:bodyPr/>
        <a:lstStyle/>
        <a:p>
          <a:endParaRPr lang="en-IN"/>
        </a:p>
      </dgm:t>
    </dgm:pt>
    <dgm:pt modelId="{68701937-0485-4983-87A7-49F923859355}" type="sibTrans" cxnId="{B147CEC9-E66C-4181-BBEE-54B1351A7A7E}">
      <dgm:prSet/>
      <dgm:spPr/>
      <dgm:t>
        <a:bodyPr/>
        <a:lstStyle/>
        <a:p>
          <a:endParaRPr lang="en-IN"/>
        </a:p>
      </dgm:t>
    </dgm:pt>
    <dgm:pt modelId="{C104A951-E809-47E7-905B-436DD5298855}">
      <dgm:prSet custT="1"/>
      <dgm:spPr/>
      <dgm:t>
        <a:bodyPr/>
        <a:lstStyle/>
        <a:p>
          <a:r>
            <a:rPr lang="en-US" sz="1600" b="1" i="0" dirty="0"/>
            <a:t>Continuously monitor the offerings and strategies of competitors, particularly Samsung and Huawei, to identify opportunities for differentiation and innovation.</a:t>
          </a:r>
          <a:endParaRPr lang="en-IN" sz="1600" b="1" dirty="0"/>
        </a:p>
      </dgm:t>
    </dgm:pt>
    <dgm:pt modelId="{61833394-AB24-4363-9D30-99A19DCC567C}" type="parTrans" cxnId="{2AE92FEA-50EE-463D-AE5F-5BC0AEB6EA76}">
      <dgm:prSet/>
      <dgm:spPr/>
      <dgm:t>
        <a:bodyPr/>
        <a:lstStyle/>
        <a:p>
          <a:endParaRPr lang="en-IN"/>
        </a:p>
      </dgm:t>
    </dgm:pt>
    <dgm:pt modelId="{C49200E0-7129-48DC-BBD5-878FED1181A7}" type="sibTrans" cxnId="{2AE92FEA-50EE-463D-AE5F-5BC0AEB6EA76}">
      <dgm:prSet/>
      <dgm:spPr/>
      <dgm:t>
        <a:bodyPr/>
        <a:lstStyle/>
        <a:p>
          <a:endParaRPr lang="en-IN"/>
        </a:p>
      </dgm:t>
    </dgm:pt>
    <dgm:pt modelId="{B9CBB0FF-8238-4E5D-9054-57ECBE12E55F}">
      <dgm:prSet custT="1"/>
      <dgm:spPr/>
      <dgm:t>
        <a:bodyPr/>
        <a:lstStyle/>
        <a:p>
          <a:r>
            <a:rPr lang="en-US" sz="1600" b="1" i="0" dirty="0"/>
            <a:t>Tailor services and user experiences to align with popular handset models, ensuring seamless compatibility and satisfaction for customers across different devices</a:t>
          </a:r>
          <a:endParaRPr lang="en-IN" sz="1600" b="1" dirty="0"/>
        </a:p>
      </dgm:t>
    </dgm:pt>
    <dgm:pt modelId="{56B40C5A-D144-4B77-8E0B-93132B4A7E92}" type="parTrans" cxnId="{7C1417C1-A97B-451A-904E-21E877A6B090}">
      <dgm:prSet/>
      <dgm:spPr/>
      <dgm:t>
        <a:bodyPr/>
        <a:lstStyle/>
        <a:p>
          <a:endParaRPr lang="en-IN"/>
        </a:p>
      </dgm:t>
    </dgm:pt>
    <dgm:pt modelId="{B4B34EC8-ECF5-45C9-A6E3-C23447B3C80E}" type="sibTrans" cxnId="{7C1417C1-A97B-451A-904E-21E877A6B090}">
      <dgm:prSet/>
      <dgm:spPr/>
      <dgm:t>
        <a:bodyPr/>
        <a:lstStyle/>
        <a:p>
          <a:endParaRPr lang="en-IN"/>
        </a:p>
      </dgm:t>
    </dgm:pt>
    <dgm:pt modelId="{D24CD707-6BD3-4573-8F0F-E6E69929C863}" type="pres">
      <dgm:prSet presAssocID="{7924499B-B531-4D27-9079-C2FF92F753B9}" presName="Name0" presStyleCnt="0">
        <dgm:presLayoutVars>
          <dgm:dir/>
          <dgm:animLvl val="lvl"/>
          <dgm:resizeHandles val="exact"/>
        </dgm:presLayoutVars>
      </dgm:prSet>
      <dgm:spPr/>
    </dgm:pt>
    <dgm:pt modelId="{1292B7BD-7FE4-4818-8983-854177BEBF96}" type="pres">
      <dgm:prSet presAssocID="{026C00F1-03FC-4905-BDA6-BE870B5F20C3}" presName="linNode" presStyleCnt="0"/>
      <dgm:spPr/>
    </dgm:pt>
    <dgm:pt modelId="{9B1218B2-DC12-46F3-9740-54849511BAFD}" type="pres">
      <dgm:prSet presAssocID="{026C00F1-03FC-4905-BDA6-BE870B5F20C3}" presName="parentText" presStyleLbl="node1" presStyleIdx="0" presStyleCnt="5">
        <dgm:presLayoutVars>
          <dgm:chMax val="1"/>
          <dgm:bulletEnabled val="1"/>
        </dgm:presLayoutVars>
      </dgm:prSet>
      <dgm:spPr/>
    </dgm:pt>
    <dgm:pt modelId="{5CB89D84-9935-4479-ADFD-F608848CC798}" type="pres">
      <dgm:prSet presAssocID="{026C00F1-03FC-4905-BDA6-BE870B5F20C3}" presName="descendantText" presStyleLbl="alignAccFollowNode1" presStyleIdx="0" presStyleCnt="5">
        <dgm:presLayoutVars>
          <dgm:bulletEnabled val="1"/>
        </dgm:presLayoutVars>
      </dgm:prSet>
      <dgm:spPr/>
    </dgm:pt>
    <dgm:pt modelId="{557725EC-81BC-4F47-8925-FAB27027A041}" type="pres">
      <dgm:prSet presAssocID="{B3E3B1AC-CACE-483D-A47E-C380A7C67AB1}" presName="sp" presStyleCnt="0"/>
      <dgm:spPr/>
    </dgm:pt>
    <dgm:pt modelId="{574DD65F-0F4C-4121-90B8-765D660725CC}" type="pres">
      <dgm:prSet presAssocID="{20FABD57-814A-4C9D-A3C3-BA065940ADA9}" presName="linNode" presStyleCnt="0"/>
      <dgm:spPr/>
    </dgm:pt>
    <dgm:pt modelId="{40CF9A3B-F3F3-417E-9A2F-EB19356C6625}" type="pres">
      <dgm:prSet presAssocID="{20FABD57-814A-4C9D-A3C3-BA065940ADA9}" presName="parentText" presStyleLbl="node1" presStyleIdx="1" presStyleCnt="5">
        <dgm:presLayoutVars>
          <dgm:chMax val="1"/>
          <dgm:bulletEnabled val="1"/>
        </dgm:presLayoutVars>
      </dgm:prSet>
      <dgm:spPr/>
    </dgm:pt>
    <dgm:pt modelId="{560495AA-C6FF-4DD5-930F-57EA1EE2858C}" type="pres">
      <dgm:prSet presAssocID="{20FABD57-814A-4C9D-A3C3-BA065940ADA9}" presName="descendantText" presStyleLbl="alignAccFollowNode1" presStyleIdx="1" presStyleCnt="5">
        <dgm:presLayoutVars>
          <dgm:bulletEnabled val="1"/>
        </dgm:presLayoutVars>
      </dgm:prSet>
      <dgm:spPr/>
    </dgm:pt>
    <dgm:pt modelId="{D5E16565-1F72-40DA-B007-2FC8D3D5986B}" type="pres">
      <dgm:prSet presAssocID="{51C42146-F184-4700-8CF3-7EC884A56DB1}" presName="sp" presStyleCnt="0"/>
      <dgm:spPr/>
    </dgm:pt>
    <dgm:pt modelId="{C6F18E3D-0DC9-44BD-9A1A-2317E69134AF}" type="pres">
      <dgm:prSet presAssocID="{C3CA8824-2A30-41CD-8BD5-FD1D36AF1B0F}" presName="linNode" presStyleCnt="0"/>
      <dgm:spPr/>
    </dgm:pt>
    <dgm:pt modelId="{9C4778D5-5BD5-4562-BD61-28EA9EE34AE3}" type="pres">
      <dgm:prSet presAssocID="{C3CA8824-2A30-41CD-8BD5-FD1D36AF1B0F}" presName="parentText" presStyleLbl="node1" presStyleIdx="2" presStyleCnt="5">
        <dgm:presLayoutVars>
          <dgm:chMax val="1"/>
          <dgm:bulletEnabled val="1"/>
        </dgm:presLayoutVars>
      </dgm:prSet>
      <dgm:spPr/>
    </dgm:pt>
    <dgm:pt modelId="{E971F00A-4BBD-4C66-AD8E-9F4B9F07C511}" type="pres">
      <dgm:prSet presAssocID="{C3CA8824-2A30-41CD-8BD5-FD1D36AF1B0F}" presName="descendantText" presStyleLbl="alignAccFollowNode1" presStyleIdx="2" presStyleCnt="5" custScaleY="125158">
        <dgm:presLayoutVars>
          <dgm:bulletEnabled val="1"/>
        </dgm:presLayoutVars>
      </dgm:prSet>
      <dgm:spPr/>
    </dgm:pt>
    <dgm:pt modelId="{5DA07FB6-1975-44C6-86A3-AB6BE673E976}" type="pres">
      <dgm:prSet presAssocID="{0E8D7430-A620-434B-81B5-5E19A215FCB2}" presName="sp" presStyleCnt="0"/>
      <dgm:spPr/>
    </dgm:pt>
    <dgm:pt modelId="{3A648C96-0705-4480-9280-AAC8D046808C}" type="pres">
      <dgm:prSet presAssocID="{AF07C9E9-D7D0-47AD-8E19-AC6B235815F7}" presName="linNode" presStyleCnt="0"/>
      <dgm:spPr/>
    </dgm:pt>
    <dgm:pt modelId="{F4FED30F-174F-47E5-AB3C-2A116CEE350F}" type="pres">
      <dgm:prSet presAssocID="{AF07C9E9-D7D0-47AD-8E19-AC6B235815F7}" presName="parentText" presStyleLbl="node1" presStyleIdx="3" presStyleCnt="5">
        <dgm:presLayoutVars>
          <dgm:chMax val="1"/>
          <dgm:bulletEnabled val="1"/>
        </dgm:presLayoutVars>
      </dgm:prSet>
      <dgm:spPr/>
    </dgm:pt>
    <dgm:pt modelId="{58C18375-C7DD-4F25-AE08-9EAFB137D834}" type="pres">
      <dgm:prSet presAssocID="{AF07C9E9-D7D0-47AD-8E19-AC6B235815F7}" presName="descendantText" presStyleLbl="alignAccFollowNode1" presStyleIdx="3" presStyleCnt="5">
        <dgm:presLayoutVars>
          <dgm:bulletEnabled val="1"/>
        </dgm:presLayoutVars>
      </dgm:prSet>
      <dgm:spPr/>
    </dgm:pt>
    <dgm:pt modelId="{4AEAAEC6-A772-43E2-884F-1B97BA05C197}" type="pres">
      <dgm:prSet presAssocID="{24113EB5-198C-415F-9E95-CFFEA89F4C03}" presName="sp" presStyleCnt="0"/>
      <dgm:spPr/>
    </dgm:pt>
    <dgm:pt modelId="{5917B5E9-0D3C-4DE9-B85B-B0BDAAE9BAFD}" type="pres">
      <dgm:prSet presAssocID="{BB37B6C9-BDD6-45B4-BB46-853923A2208E}" presName="linNode" presStyleCnt="0"/>
      <dgm:spPr/>
    </dgm:pt>
    <dgm:pt modelId="{58789D67-91DC-49BE-8040-2D67860EF6B0}" type="pres">
      <dgm:prSet presAssocID="{BB37B6C9-BDD6-45B4-BB46-853923A2208E}" presName="parentText" presStyleLbl="node1" presStyleIdx="4" presStyleCnt="5">
        <dgm:presLayoutVars>
          <dgm:chMax val="1"/>
          <dgm:bulletEnabled val="1"/>
        </dgm:presLayoutVars>
      </dgm:prSet>
      <dgm:spPr/>
    </dgm:pt>
    <dgm:pt modelId="{A233B0EF-C726-4274-BEDA-DF11202F6F47}" type="pres">
      <dgm:prSet presAssocID="{BB37B6C9-BDD6-45B4-BB46-853923A2208E}" presName="descendantText" presStyleLbl="alignAccFollowNode1" presStyleIdx="4" presStyleCnt="5">
        <dgm:presLayoutVars>
          <dgm:bulletEnabled val="1"/>
        </dgm:presLayoutVars>
      </dgm:prSet>
      <dgm:spPr/>
    </dgm:pt>
  </dgm:ptLst>
  <dgm:cxnLst>
    <dgm:cxn modelId="{A4349100-1DFB-4998-B721-651B9A369502}" srcId="{7924499B-B531-4D27-9079-C2FF92F753B9}" destId="{20FABD57-814A-4C9D-A3C3-BA065940ADA9}" srcOrd="1" destOrd="0" parTransId="{170B357D-4BF7-4DA0-9A4D-A0CCB90BB3EC}" sibTransId="{51C42146-F184-4700-8CF3-7EC884A56DB1}"/>
    <dgm:cxn modelId="{9E5E0B01-D6A0-4DDE-9856-09175B6AD949}" srcId="{7924499B-B531-4D27-9079-C2FF92F753B9}" destId="{C3CA8824-2A30-41CD-8BD5-FD1D36AF1B0F}" srcOrd="2" destOrd="0" parTransId="{72C4DA41-7A0A-40BD-9C62-72CEFE53DEE2}" sibTransId="{0E8D7430-A620-434B-81B5-5E19A215FCB2}"/>
    <dgm:cxn modelId="{FD477E0A-6646-4D72-B59F-D23549214564}" srcId="{7924499B-B531-4D27-9079-C2FF92F753B9}" destId="{AF07C9E9-D7D0-47AD-8E19-AC6B235815F7}" srcOrd="3" destOrd="0" parTransId="{3C3E6FA5-3344-4432-9A75-534A5F707077}" sibTransId="{24113EB5-198C-415F-9E95-CFFEA89F4C03}"/>
    <dgm:cxn modelId="{3EE08E25-86C9-4A32-8FD3-6499D614FD54}" srcId="{026C00F1-03FC-4905-BDA6-BE870B5F20C3}" destId="{0164FA88-9296-4EE5-8080-04215A781535}" srcOrd="0" destOrd="0" parTransId="{EB410A47-492E-467A-8C28-8C1DCF994034}" sibTransId="{D4979109-FF1C-49DE-8888-6FA1B891472A}"/>
    <dgm:cxn modelId="{ED65252A-B457-45A5-892C-0B4C2FEC3E93}" type="presOf" srcId="{026C00F1-03FC-4905-BDA6-BE870B5F20C3}" destId="{9B1218B2-DC12-46F3-9740-54849511BAFD}" srcOrd="0" destOrd="0" presId="urn:microsoft.com/office/officeart/2005/8/layout/vList5"/>
    <dgm:cxn modelId="{1E431832-95E7-4566-88BB-95A1B168576C}" type="presOf" srcId="{7924499B-B531-4D27-9079-C2FF92F753B9}" destId="{D24CD707-6BD3-4573-8F0F-E6E69929C863}" srcOrd="0" destOrd="0" presId="urn:microsoft.com/office/officeart/2005/8/layout/vList5"/>
    <dgm:cxn modelId="{3B359D37-7586-4442-AFAB-55587F7BF82C}" type="presOf" srcId="{03A2170F-CC9B-4555-BAFD-8F9D382246AA}" destId="{560495AA-C6FF-4DD5-930F-57EA1EE2858C}" srcOrd="0" destOrd="0" presId="urn:microsoft.com/office/officeart/2005/8/layout/vList5"/>
    <dgm:cxn modelId="{E64A806D-D9C0-4D29-9A2D-7F8CAA0E2199}" type="presOf" srcId="{C104A951-E809-47E7-905B-436DD5298855}" destId="{58C18375-C7DD-4F25-AE08-9EAFB137D834}" srcOrd="0" destOrd="0" presId="urn:microsoft.com/office/officeart/2005/8/layout/vList5"/>
    <dgm:cxn modelId="{064FDF70-B64A-4F2C-87AA-718E35B95EFC}" type="presOf" srcId="{C3CA8824-2A30-41CD-8BD5-FD1D36AF1B0F}" destId="{9C4778D5-5BD5-4562-BD61-28EA9EE34AE3}" srcOrd="0" destOrd="0" presId="urn:microsoft.com/office/officeart/2005/8/layout/vList5"/>
    <dgm:cxn modelId="{33CCC053-90C6-49DC-A124-ABF98DE3B61D}" type="presOf" srcId="{AF07C9E9-D7D0-47AD-8E19-AC6B235815F7}" destId="{F4FED30F-174F-47E5-AB3C-2A116CEE350F}" srcOrd="0" destOrd="0" presId="urn:microsoft.com/office/officeart/2005/8/layout/vList5"/>
    <dgm:cxn modelId="{73EB7E7A-61B5-4E4D-A914-080C0602FD8F}" type="presOf" srcId="{20FABD57-814A-4C9D-A3C3-BA065940ADA9}" destId="{40CF9A3B-F3F3-417E-9A2F-EB19356C6625}" srcOrd="0" destOrd="0" presId="urn:microsoft.com/office/officeart/2005/8/layout/vList5"/>
    <dgm:cxn modelId="{C5A3F6A6-3DF4-42AB-8719-4622A5E5CDBF}" type="presOf" srcId="{B9CBB0FF-8238-4E5D-9054-57ECBE12E55F}" destId="{A233B0EF-C726-4274-BEDA-DF11202F6F47}" srcOrd="0" destOrd="0" presId="urn:microsoft.com/office/officeart/2005/8/layout/vList5"/>
    <dgm:cxn modelId="{7C1417C1-A97B-451A-904E-21E877A6B090}" srcId="{BB37B6C9-BDD6-45B4-BB46-853923A2208E}" destId="{B9CBB0FF-8238-4E5D-9054-57ECBE12E55F}" srcOrd="0" destOrd="0" parTransId="{56B40C5A-D144-4B77-8E0B-93132B4A7E92}" sibTransId="{B4B34EC8-ECF5-45C9-A6E3-C23447B3C80E}"/>
    <dgm:cxn modelId="{7D5604C6-203B-48A2-93EC-8B954AFE10FF}" type="presOf" srcId="{BB37B6C9-BDD6-45B4-BB46-853923A2208E}" destId="{58789D67-91DC-49BE-8040-2D67860EF6B0}" srcOrd="0" destOrd="0" presId="urn:microsoft.com/office/officeart/2005/8/layout/vList5"/>
    <dgm:cxn modelId="{B147CEC9-E66C-4181-BBEE-54B1351A7A7E}" srcId="{C3CA8824-2A30-41CD-8BD5-FD1D36AF1B0F}" destId="{BF392015-E79E-4CEF-A993-682A161783C9}" srcOrd="0" destOrd="0" parTransId="{1E17E6FB-E37D-4139-BA3E-BE7EF7C80354}" sibTransId="{68701937-0485-4983-87A7-49F923859355}"/>
    <dgm:cxn modelId="{354610CA-89DE-4DA6-8179-1FCFCDB95BA8}" srcId="{20FABD57-814A-4C9D-A3C3-BA065940ADA9}" destId="{03A2170F-CC9B-4555-BAFD-8F9D382246AA}" srcOrd="0" destOrd="0" parTransId="{EC465823-16A3-47D2-BEFA-587C0C0B68F0}" sibTransId="{65B7ED50-C108-438A-AA5B-279D5E81D0A2}"/>
    <dgm:cxn modelId="{6145D3E6-DEDA-450E-9750-C1456AEBBEFF}" srcId="{7924499B-B531-4D27-9079-C2FF92F753B9}" destId="{BB37B6C9-BDD6-45B4-BB46-853923A2208E}" srcOrd="4" destOrd="0" parTransId="{66F7156C-E01D-4B91-A413-FEB18D181892}" sibTransId="{D7C6567B-C42A-42FD-BCD2-EC3601B952D2}"/>
    <dgm:cxn modelId="{2AE92FEA-50EE-463D-AE5F-5BC0AEB6EA76}" srcId="{AF07C9E9-D7D0-47AD-8E19-AC6B235815F7}" destId="{C104A951-E809-47E7-905B-436DD5298855}" srcOrd="0" destOrd="0" parTransId="{61833394-AB24-4363-9D30-99A19DCC567C}" sibTransId="{C49200E0-7129-48DC-BBD5-878FED1181A7}"/>
    <dgm:cxn modelId="{BC7C87F3-17D6-4A1B-AEA0-628AEC7953F1}" srcId="{7924499B-B531-4D27-9079-C2FF92F753B9}" destId="{026C00F1-03FC-4905-BDA6-BE870B5F20C3}" srcOrd="0" destOrd="0" parTransId="{D7FEE078-33B1-4E7D-838C-A5CFA60BF77E}" sibTransId="{B3E3B1AC-CACE-483D-A47E-C380A7C67AB1}"/>
    <dgm:cxn modelId="{8C6B3CFF-EA69-4A1B-87E6-42C7C0BC3C66}" type="presOf" srcId="{0164FA88-9296-4EE5-8080-04215A781535}" destId="{5CB89D84-9935-4479-ADFD-F608848CC798}" srcOrd="0" destOrd="0" presId="urn:microsoft.com/office/officeart/2005/8/layout/vList5"/>
    <dgm:cxn modelId="{0CA559FF-EFA1-4A2B-9112-363CFF25F4C0}" type="presOf" srcId="{BF392015-E79E-4CEF-A993-682A161783C9}" destId="{E971F00A-4BBD-4C66-AD8E-9F4B9F07C511}" srcOrd="0" destOrd="0" presId="urn:microsoft.com/office/officeart/2005/8/layout/vList5"/>
    <dgm:cxn modelId="{871D42D3-DB6A-480D-88E4-CC1C6CFACCE5}" type="presParOf" srcId="{D24CD707-6BD3-4573-8F0F-E6E69929C863}" destId="{1292B7BD-7FE4-4818-8983-854177BEBF96}" srcOrd="0" destOrd="0" presId="urn:microsoft.com/office/officeart/2005/8/layout/vList5"/>
    <dgm:cxn modelId="{101035AD-A4AA-4154-BFE8-5AB54E0B7546}" type="presParOf" srcId="{1292B7BD-7FE4-4818-8983-854177BEBF96}" destId="{9B1218B2-DC12-46F3-9740-54849511BAFD}" srcOrd="0" destOrd="0" presId="urn:microsoft.com/office/officeart/2005/8/layout/vList5"/>
    <dgm:cxn modelId="{0BDB06CC-B0AC-47F3-B94F-E223AEE6739F}" type="presParOf" srcId="{1292B7BD-7FE4-4818-8983-854177BEBF96}" destId="{5CB89D84-9935-4479-ADFD-F608848CC798}" srcOrd="1" destOrd="0" presId="urn:microsoft.com/office/officeart/2005/8/layout/vList5"/>
    <dgm:cxn modelId="{33E81597-D1CF-426A-A6DF-DDE51A7F13AC}" type="presParOf" srcId="{D24CD707-6BD3-4573-8F0F-E6E69929C863}" destId="{557725EC-81BC-4F47-8925-FAB27027A041}" srcOrd="1" destOrd="0" presId="urn:microsoft.com/office/officeart/2005/8/layout/vList5"/>
    <dgm:cxn modelId="{6E4D5C10-C38B-41A5-A86A-E15FCCCFCB1C}" type="presParOf" srcId="{D24CD707-6BD3-4573-8F0F-E6E69929C863}" destId="{574DD65F-0F4C-4121-90B8-765D660725CC}" srcOrd="2" destOrd="0" presId="urn:microsoft.com/office/officeart/2005/8/layout/vList5"/>
    <dgm:cxn modelId="{C369BC7B-D271-441A-9E4E-D8F1C919F0D6}" type="presParOf" srcId="{574DD65F-0F4C-4121-90B8-765D660725CC}" destId="{40CF9A3B-F3F3-417E-9A2F-EB19356C6625}" srcOrd="0" destOrd="0" presId="urn:microsoft.com/office/officeart/2005/8/layout/vList5"/>
    <dgm:cxn modelId="{8CCAFFC5-E21B-4B73-8C74-99100C4EFB45}" type="presParOf" srcId="{574DD65F-0F4C-4121-90B8-765D660725CC}" destId="{560495AA-C6FF-4DD5-930F-57EA1EE2858C}" srcOrd="1" destOrd="0" presId="urn:microsoft.com/office/officeart/2005/8/layout/vList5"/>
    <dgm:cxn modelId="{C71F0CA7-FB11-4944-B371-6418199FF6D5}" type="presParOf" srcId="{D24CD707-6BD3-4573-8F0F-E6E69929C863}" destId="{D5E16565-1F72-40DA-B007-2FC8D3D5986B}" srcOrd="3" destOrd="0" presId="urn:microsoft.com/office/officeart/2005/8/layout/vList5"/>
    <dgm:cxn modelId="{A86845D0-95E1-4BD2-98DB-DC43B08A1DCB}" type="presParOf" srcId="{D24CD707-6BD3-4573-8F0F-E6E69929C863}" destId="{C6F18E3D-0DC9-44BD-9A1A-2317E69134AF}" srcOrd="4" destOrd="0" presId="urn:microsoft.com/office/officeart/2005/8/layout/vList5"/>
    <dgm:cxn modelId="{4CB21B75-5661-4349-990B-00AE192521CF}" type="presParOf" srcId="{C6F18E3D-0DC9-44BD-9A1A-2317E69134AF}" destId="{9C4778D5-5BD5-4562-BD61-28EA9EE34AE3}" srcOrd="0" destOrd="0" presId="urn:microsoft.com/office/officeart/2005/8/layout/vList5"/>
    <dgm:cxn modelId="{DE01269E-B11F-4551-814F-50C796B07BE6}" type="presParOf" srcId="{C6F18E3D-0DC9-44BD-9A1A-2317E69134AF}" destId="{E971F00A-4BBD-4C66-AD8E-9F4B9F07C511}" srcOrd="1" destOrd="0" presId="urn:microsoft.com/office/officeart/2005/8/layout/vList5"/>
    <dgm:cxn modelId="{3A100DE4-D330-42D0-81A2-3D0C0F9474A6}" type="presParOf" srcId="{D24CD707-6BD3-4573-8F0F-E6E69929C863}" destId="{5DA07FB6-1975-44C6-86A3-AB6BE673E976}" srcOrd="5" destOrd="0" presId="urn:microsoft.com/office/officeart/2005/8/layout/vList5"/>
    <dgm:cxn modelId="{9121B145-E7E3-40BC-8DCD-C75059B79F90}" type="presParOf" srcId="{D24CD707-6BD3-4573-8F0F-E6E69929C863}" destId="{3A648C96-0705-4480-9280-AAC8D046808C}" srcOrd="6" destOrd="0" presId="urn:microsoft.com/office/officeart/2005/8/layout/vList5"/>
    <dgm:cxn modelId="{195E0D3B-E6BC-44B1-AA38-7CF0ABBA2E20}" type="presParOf" srcId="{3A648C96-0705-4480-9280-AAC8D046808C}" destId="{F4FED30F-174F-47E5-AB3C-2A116CEE350F}" srcOrd="0" destOrd="0" presId="urn:microsoft.com/office/officeart/2005/8/layout/vList5"/>
    <dgm:cxn modelId="{07B63A29-34FD-42CE-ABBC-C03792CAE9A9}" type="presParOf" srcId="{3A648C96-0705-4480-9280-AAC8D046808C}" destId="{58C18375-C7DD-4F25-AE08-9EAFB137D834}" srcOrd="1" destOrd="0" presId="urn:microsoft.com/office/officeart/2005/8/layout/vList5"/>
    <dgm:cxn modelId="{A80D99CC-D3E6-4B68-95AC-49ACDBCA1C04}" type="presParOf" srcId="{D24CD707-6BD3-4573-8F0F-E6E69929C863}" destId="{4AEAAEC6-A772-43E2-884F-1B97BA05C197}" srcOrd="7" destOrd="0" presId="urn:microsoft.com/office/officeart/2005/8/layout/vList5"/>
    <dgm:cxn modelId="{47348551-B93E-4509-A6EC-84BF6799CE15}" type="presParOf" srcId="{D24CD707-6BD3-4573-8F0F-E6E69929C863}" destId="{5917B5E9-0D3C-4DE9-B85B-B0BDAAE9BAFD}" srcOrd="8" destOrd="0" presId="urn:microsoft.com/office/officeart/2005/8/layout/vList5"/>
    <dgm:cxn modelId="{89AB85D4-923B-4A98-94C3-5C4C662238F8}" type="presParOf" srcId="{5917B5E9-0D3C-4DE9-B85B-B0BDAAE9BAFD}" destId="{58789D67-91DC-49BE-8040-2D67860EF6B0}" srcOrd="0" destOrd="0" presId="urn:microsoft.com/office/officeart/2005/8/layout/vList5"/>
    <dgm:cxn modelId="{FCDCE1EB-660F-4007-9D67-07389C676E3F}" type="presParOf" srcId="{5917B5E9-0D3C-4DE9-B85B-B0BDAAE9BAFD}" destId="{A233B0EF-C726-4274-BEDA-DF11202F6F4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77BF86-1031-47A9-A40B-DB68BB576BDF}"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IN"/>
        </a:p>
      </dgm:t>
    </dgm:pt>
    <dgm:pt modelId="{B2D26893-2780-4FFB-88F7-854FCAD912C0}">
      <dgm:prSet phldrT="[Text]"/>
      <dgm:spPr/>
      <dgm:t>
        <a:bodyPr/>
        <a:lstStyle/>
        <a:p>
          <a:r>
            <a:rPr lang="en-IN" dirty="0">
              <a:latin typeface="Algerian" panose="04020705040A02060702" pitchFamily="82" charset="0"/>
            </a:rPr>
            <a:t>Gaming Application</a:t>
          </a:r>
        </a:p>
      </dgm:t>
    </dgm:pt>
    <dgm:pt modelId="{BDC7370D-5FE7-4024-9D89-B98DF93A4E1C}" type="parTrans" cxnId="{6C9CDBB8-3DC7-4B5E-A8C0-BDC0394514C0}">
      <dgm:prSet/>
      <dgm:spPr/>
      <dgm:t>
        <a:bodyPr/>
        <a:lstStyle/>
        <a:p>
          <a:endParaRPr lang="en-IN"/>
        </a:p>
      </dgm:t>
    </dgm:pt>
    <dgm:pt modelId="{CC674EDC-ED60-41CC-A3BF-57D0588E7D7D}" type="sibTrans" cxnId="{6C9CDBB8-3DC7-4B5E-A8C0-BDC0394514C0}">
      <dgm:prSet/>
      <dgm:spPr/>
      <dgm:t>
        <a:bodyPr/>
        <a:lstStyle/>
        <a:p>
          <a:endParaRPr lang="en-IN"/>
        </a:p>
      </dgm:t>
    </dgm:pt>
    <dgm:pt modelId="{508F8127-CFE4-4993-8BB1-A58C0589DBC7}">
      <dgm:prSet phldrT="[Text]" custT="1"/>
      <dgm:spPr/>
      <dgm:t>
        <a:bodyPr/>
        <a:lstStyle/>
        <a:p>
          <a:r>
            <a:rPr lang="en-IN" sz="1800" b="1" dirty="0">
              <a:latin typeface="+mn-lt"/>
            </a:rPr>
            <a:t>The Gaming application has the highest total bytes, indicating that it is the most data-intensive app among the top three. Users are consuming a significant amount of data on gaming activities.</a:t>
          </a:r>
        </a:p>
      </dgm:t>
    </dgm:pt>
    <dgm:pt modelId="{55FFA459-67D7-4ABE-A404-5F02AEC7D42A}" type="parTrans" cxnId="{A70046BD-4CE6-4D12-8048-B6AB5E1AA9C5}">
      <dgm:prSet/>
      <dgm:spPr/>
      <dgm:t>
        <a:bodyPr/>
        <a:lstStyle/>
        <a:p>
          <a:endParaRPr lang="en-IN"/>
        </a:p>
      </dgm:t>
    </dgm:pt>
    <dgm:pt modelId="{2AFB48E0-4040-4DD5-922E-D1103139B4A6}" type="sibTrans" cxnId="{A70046BD-4CE6-4D12-8048-B6AB5E1AA9C5}">
      <dgm:prSet/>
      <dgm:spPr/>
      <dgm:t>
        <a:bodyPr/>
        <a:lstStyle/>
        <a:p>
          <a:endParaRPr lang="en-IN"/>
        </a:p>
      </dgm:t>
    </dgm:pt>
    <dgm:pt modelId="{1846FB75-F9EE-4032-861C-A2B66C98CD60}">
      <dgm:prSet phldrT="[Text]"/>
      <dgm:spPr/>
      <dgm:t>
        <a:bodyPr/>
        <a:lstStyle/>
        <a:p>
          <a:r>
            <a:rPr lang="en-IN" dirty="0">
              <a:latin typeface="Algerian" panose="04020705040A02060702" pitchFamily="82" charset="0"/>
            </a:rPr>
            <a:t>Other Application</a:t>
          </a:r>
        </a:p>
      </dgm:t>
    </dgm:pt>
    <dgm:pt modelId="{FCA58293-A299-4786-97D3-7FB574F54E50}" type="parTrans" cxnId="{BCE3E092-3846-46EA-8AFA-25BC3585FCF1}">
      <dgm:prSet/>
      <dgm:spPr/>
      <dgm:t>
        <a:bodyPr/>
        <a:lstStyle/>
        <a:p>
          <a:endParaRPr lang="en-IN"/>
        </a:p>
      </dgm:t>
    </dgm:pt>
    <dgm:pt modelId="{B13816E6-9ECF-450F-8BCA-9045298DBFA1}" type="sibTrans" cxnId="{BCE3E092-3846-46EA-8AFA-25BC3585FCF1}">
      <dgm:prSet/>
      <dgm:spPr/>
      <dgm:t>
        <a:bodyPr/>
        <a:lstStyle/>
        <a:p>
          <a:endParaRPr lang="en-IN"/>
        </a:p>
      </dgm:t>
    </dgm:pt>
    <dgm:pt modelId="{357A4928-A30E-4265-B3AF-A26E340C0D88}">
      <dgm:prSet phldrT="[Text]" custT="1"/>
      <dgm:spPr/>
      <dgm:t>
        <a:bodyPr/>
        <a:lstStyle/>
        <a:p>
          <a:r>
            <a:rPr lang="en-IN" sz="1800" b="1" dirty="0">
              <a:latin typeface="+mn-lt"/>
            </a:rPr>
            <a:t>The "Other" category ranks closely in terms of total bytes, suggesting a diverse set of applications within this group. Further analysis is needed to understand the specific apps contributing to this category.</a:t>
          </a:r>
        </a:p>
      </dgm:t>
    </dgm:pt>
    <dgm:pt modelId="{1B5198B2-3ED1-4C80-BBD2-E8B6ECBF5C1D}" type="parTrans" cxnId="{455E95BE-5762-4F40-8FDF-07082D527E14}">
      <dgm:prSet/>
      <dgm:spPr/>
      <dgm:t>
        <a:bodyPr/>
        <a:lstStyle/>
        <a:p>
          <a:endParaRPr lang="en-IN"/>
        </a:p>
      </dgm:t>
    </dgm:pt>
    <dgm:pt modelId="{30FA4E3F-4617-4CB4-8198-AEFF3789311D}" type="sibTrans" cxnId="{455E95BE-5762-4F40-8FDF-07082D527E14}">
      <dgm:prSet/>
      <dgm:spPr/>
      <dgm:t>
        <a:bodyPr/>
        <a:lstStyle/>
        <a:p>
          <a:endParaRPr lang="en-IN"/>
        </a:p>
      </dgm:t>
    </dgm:pt>
    <dgm:pt modelId="{F2A1EF72-7274-45D2-8A1F-E32D654944A2}">
      <dgm:prSet phldrT="[Text]"/>
      <dgm:spPr/>
      <dgm:t>
        <a:bodyPr/>
        <a:lstStyle/>
        <a:p>
          <a:r>
            <a:rPr lang="en-IN" dirty="0">
              <a:latin typeface="Algerian" panose="04020705040A02060702" pitchFamily="82" charset="0"/>
            </a:rPr>
            <a:t>YouTube Application</a:t>
          </a:r>
        </a:p>
      </dgm:t>
    </dgm:pt>
    <dgm:pt modelId="{99897249-96DE-4AEF-B953-FAC95669451E}" type="parTrans" cxnId="{B0D7017F-BC3B-4EEE-936B-6E5171FA60D2}">
      <dgm:prSet/>
      <dgm:spPr/>
      <dgm:t>
        <a:bodyPr/>
        <a:lstStyle/>
        <a:p>
          <a:endParaRPr lang="en-IN"/>
        </a:p>
      </dgm:t>
    </dgm:pt>
    <dgm:pt modelId="{7B6E5EB7-A820-4086-8ADD-55BBC0D3A870}" type="sibTrans" cxnId="{B0D7017F-BC3B-4EEE-936B-6E5171FA60D2}">
      <dgm:prSet/>
      <dgm:spPr/>
      <dgm:t>
        <a:bodyPr/>
        <a:lstStyle/>
        <a:p>
          <a:endParaRPr lang="en-IN"/>
        </a:p>
      </dgm:t>
    </dgm:pt>
    <dgm:pt modelId="{BF23F60C-D5C8-4780-825D-79CF8A7D63C4}">
      <dgm:prSet phldrT="[Text]" custT="1"/>
      <dgm:spPr/>
      <dgm:t>
        <a:bodyPr/>
        <a:lstStyle/>
        <a:p>
          <a:r>
            <a:rPr lang="en-IN" sz="1800" b="1" dirty="0"/>
            <a:t>The YouTube application has a substantial but comparatively lower total bytes. While it may not be the most data-intensive, it remains a significant contributor to overall data usage.</a:t>
          </a:r>
        </a:p>
      </dgm:t>
    </dgm:pt>
    <dgm:pt modelId="{DB6A57A3-A35E-4684-B99A-E89AD1273304}" type="parTrans" cxnId="{1A05AB99-E380-4C4F-AFCB-1A2E7C8D4F2B}">
      <dgm:prSet/>
      <dgm:spPr/>
      <dgm:t>
        <a:bodyPr/>
        <a:lstStyle/>
        <a:p>
          <a:endParaRPr lang="en-IN"/>
        </a:p>
      </dgm:t>
    </dgm:pt>
    <dgm:pt modelId="{7BBF270D-CCE8-4C69-BC1D-F04547CAC8E1}" type="sibTrans" cxnId="{1A05AB99-E380-4C4F-AFCB-1A2E7C8D4F2B}">
      <dgm:prSet/>
      <dgm:spPr/>
      <dgm:t>
        <a:bodyPr/>
        <a:lstStyle/>
        <a:p>
          <a:endParaRPr lang="en-IN"/>
        </a:p>
      </dgm:t>
    </dgm:pt>
    <dgm:pt modelId="{69FD1289-B4AC-4925-AAB7-25528AEE8B7C}" type="pres">
      <dgm:prSet presAssocID="{A577BF86-1031-47A9-A40B-DB68BB576BDF}" presName="linearFlow" presStyleCnt="0">
        <dgm:presLayoutVars>
          <dgm:dir/>
          <dgm:animLvl val="lvl"/>
          <dgm:resizeHandles val="exact"/>
        </dgm:presLayoutVars>
      </dgm:prSet>
      <dgm:spPr/>
    </dgm:pt>
    <dgm:pt modelId="{36EAABBC-6167-4E91-BE46-02B3C10F1AA9}" type="pres">
      <dgm:prSet presAssocID="{B2D26893-2780-4FFB-88F7-854FCAD912C0}" presName="composite" presStyleCnt="0"/>
      <dgm:spPr/>
    </dgm:pt>
    <dgm:pt modelId="{26953ACF-0287-4119-AC9E-7DB528E16EC0}" type="pres">
      <dgm:prSet presAssocID="{B2D26893-2780-4FFB-88F7-854FCAD912C0}" presName="parentText" presStyleLbl="alignNode1" presStyleIdx="0" presStyleCnt="3">
        <dgm:presLayoutVars>
          <dgm:chMax val="1"/>
          <dgm:bulletEnabled val="1"/>
        </dgm:presLayoutVars>
      </dgm:prSet>
      <dgm:spPr/>
    </dgm:pt>
    <dgm:pt modelId="{F68081A9-8DE1-416A-8713-805F9A250D55}" type="pres">
      <dgm:prSet presAssocID="{B2D26893-2780-4FFB-88F7-854FCAD912C0}" presName="descendantText" presStyleLbl="alignAcc1" presStyleIdx="0" presStyleCnt="3">
        <dgm:presLayoutVars>
          <dgm:bulletEnabled val="1"/>
        </dgm:presLayoutVars>
      </dgm:prSet>
      <dgm:spPr/>
    </dgm:pt>
    <dgm:pt modelId="{E4A31F4A-0AA7-4171-9530-4B851F4FA1EE}" type="pres">
      <dgm:prSet presAssocID="{CC674EDC-ED60-41CC-A3BF-57D0588E7D7D}" presName="sp" presStyleCnt="0"/>
      <dgm:spPr/>
    </dgm:pt>
    <dgm:pt modelId="{127B5150-E07E-44BE-BC13-0CF506243905}" type="pres">
      <dgm:prSet presAssocID="{1846FB75-F9EE-4032-861C-A2B66C98CD60}" presName="composite" presStyleCnt="0"/>
      <dgm:spPr/>
    </dgm:pt>
    <dgm:pt modelId="{1ECFE741-FEFE-4288-94B5-301F30D952E4}" type="pres">
      <dgm:prSet presAssocID="{1846FB75-F9EE-4032-861C-A2B66C98CD60}" presName="parentText" presStyleLbl="alignNode1" presStyleIdx="1" presStyleCnt="3">
        <dgm:presLayoutVars>
          <dgm:chMax val="1"/>
          <dgm:bulletEnabled val="1"/>
        </dgm:presLayoutVars>
      </dgm:prSet>
      <dgm:spPr/>
    </dgm:pt>
    <dgm:pt modelId="{946BBD87-C4F2-4468-90FB-5FEB7ECB1A57}" type="pres">
      <dgm:prSet presAssocID="{1846FB75-F9EE-4032-861C-A2B66C98CD60}" presName="descendantText" presStyleLbl="alignAcc1" presStyleIdx="1" presStyleCnt="3">
        <dgm:presLayoutVars>
          <dgm:bulletEnabled val="1"/>
        </dgm:presLayoutVars>
      </dgm:prSet>
      <dgm:spPr/>
    </dgm:pt>
    <dgm:pt modelId="{4E562BAF-CDD2-438E-BE4D-5758F0BE1696}" type="pres">
      <dgm:prSet presAssocID="{B13816E6-9ECF-450F-8BCA-9045298DBFA1}" presName="sp" presStyleCnt="0"/>
      <dgm:spPr/>
    </dgm:pt>
    <dgm:pt modelId="{85D3ACBB-19E0-4092-BC65-A152ACBC4130}" type="pres">
      <dgm:prSet presAssocID="{F2A1EF72-7274-45D2-8A1F-E32D654944A2}" presName="composite" presStyleCnt="0"/>
      <dgm:spPr/>
    </dgm:pt>
    <dgm:pt modelId="{0492ECB3-9C26-4C33-81F3-F74548FF265D}" type="pres">
      <dgm:prSet presAssocID="{F2A1EF72-7274-45D2-8A1F-E32D654944A2}" presName="parentText" presStyleLbl="alignNode1" presStyleIdx="2" presStyleCnt="3">
        <dgm:presLayoutVars>
          <dgm:chMax val="1"/>
          <dgm:bulletEnabled val="1"/>
        </dgm:presLayoutVars>
      </dgm:prSet>
      <dgm:spPr/>
    </dgm:pt>
    <dgm:pt modelId="{0FB3BFA1-303B-4D18-B905-7E7BBBA0469D}" type="pres">
      <dgm:prSet presAssocID="{F2A1EF72-7274-45D2-8A1F-E32D654944A2}" presName="descendantText" presStyleLbl="alignAcc1" presStyleIdx="2" presStyleCnt="3">
        <dgm:presLayoutVars>
          <dgm:bulletEnabled val="1"/>
        </dgm:presLayoutVars>
      </dgm:prSet>
      <dgm:spPr/>
    </dgm:pt>
  </dgm:ptLst>
  <dgm:cxnLst>
    <dgm:cxn modelId="{91B6FE16-078B-4A9F-BD7B-7BAEF767C856}" type="presOf" srcId="{1846FB75-F9EE-4032-861C-A2B66C98CD60}" destId="{1ECFE741-FEFE-4288-94B5-301F30D952E4}" srcOrd="0" destOrd="0" presId="urn:microsoft.com/office/officeart/2005/8/layout/chevron2"/>
    <dgm:cxn modelId="{49958327-0D78-4DC7-B6C1-08CB92D28B46}" type="presOf" srcId="{F2A1EF72-7274-45D2-8A1F-E32D654944A2}" destId="{0492ECB3-9C26-4C33-81F3-F74548FF265D}" srcOrd="0" destOrd="0" presId="urn:microsoft.com/office/officeart/2005/8/layout/chevron2"/>
    <dgm:cxn modelId="{23D6912D-8FE5-4495-BBA6-C207422C240E}" type="presOf" srcId="{BF23F60C-D5C8-4780-825D-79CF8A7D63C4}" destId="{0FB3BFA1-303B-4D18-B905-7E7BBBA0469D}" srcOrd="0" destOrd="0" presId="urn:microsoft.com/office/officeart/2005/8/layout/chevron2"/>
    <dgm:cxn modelId="{0C959169-6BD2-4C2D-9587-D061D4F91825}" type="presOf" srcId="{508F8127-CFE4-4993-8BB1-A58C0589DBC7}" destId="{F68081A9-8DE1-416A-8713-805F9A250D55}" srcOrd="0" destOrd="0" presId="urn:microsoft.com/office/officeart/2005/8/layout/chevron2"/>
    <dgm:cxn modelId="{3C18D449-069F-4B72-AC9D-0214DA4708AE}" type="presOf" srcId="{357A4928-A30E-4265-B3AF-A26E340C0D88}" destId="{946BBD87-C4F2-4468-90FB-5FEB7ECB1A57}" srcOrd="0" destOrd="0" presId="urn:microsoft.com/office/officeart/2005/8/layout/chevron2"/>
    <dgm:cxn modelId="{B0D7017F-BC3B-4EEE-936B-6E5171FA60D2}" srcId="{A577BF86-1031-47A9-A40B-DB68BB576BDF}" destId="{F2A1EF72-7274-45D2-8A1F-E32D654944A2}" srcOrd="2" destOrd="0" parTransId="{99897249-96DE-4AEF-B953-FAC95669451E}" sibTransId="{7B6E5EB7-A820-4086-8ADD-55BBC0D3A870}"/>
    <dgm:cxn modelId="{BCE3E092-3846-46EA-8AFA-25BC3585FCF1}" srcId="{A577BF86-1031-47A9-A40B-DB68BB576BDF}" destId="{1846FB75-F9EE-4032-861C-A2B66C98CD60}" srcOrd="1" destOrd="0" parTransId="{FCA58293-A299-4786-97D3-7FB574F54E50}" sibTransId="{B13816E6-9ECF-450F-8BCA-9045298DBFA1}"/>
    <dgm:cxn modelId="{1A05AB99-E380-4C4F-AFCB-1A2E7C8D4F2B}" srcId="{F2A1EF72-7274-45D2-8A1F-E32D654944A2}" destId="{BF23F60C-D5C8-4780-825D-79CF8A7D63C4}" srcOrd="0" destOrd="0" parTransId="{DB6A57A3-A35E-4684-B99A-E89AD1273304}" sibTransId="{7BBF270D-CCE8-4C69-BC1D-F04547CAC8E1}"/>
    <dgm:cxn modelId="{2A4673AB-2CD2-46A3-88AC-CAD1C8F416BA}" type="presOf" srcId="{B2D26893-2780-4FFB-88F7-854FCAD912C0}" destId="{26953ACF-0287-4119-AC9E-7DB528E16EC0}" srcOrd="0" destOrd="0" presId="urn:microsoft.com/office/officeart/2005/8/layout/chevron2"/>
    <dgm:cxn modelId="{52902CAC-5E62-43A7-8753-4DA4167006AD}" type="presOf" srcId="{A577BF86-1031-47A9-A40B-DB68BB576BDF}" destId="{69FD1289-B4AC-4925-AAB7-25528AEE8B7C}" srcOrd="0" destOrd="0" presId="urn:microsoft.com/office/officeart/2005/8/layout/chevron2"/>
    <dgm:cxn modelId="{6C9CDBB8-3DC7-4B5E-A8C0-BDC0394514C0}" srcId="{A577BF86-1031-47A9-A40B-DB68BB576BDF}" destId="{B2D26893-2780-4FFB-88F7-854FCAD912C0}" srcOrd="0" destOrd="0" parTransId="{BDC7370D-5FE7-4024-9D89-B98DF93A4E1C}" sibTransId="{CC674EDC-ED60-41CC-A3BF-57D0588E7D7D}"/>
    <dgm:cxn modelId="{A70046BD-4CE6-4D12-8048-B6AB5E1AA9C5}" srcId="{B2D26893-2780-4FFB-88F7-854FCAD912C0}" destId="{508F8127-CFE4-4993-8BB1-A58C0589DBC7}" srcOrd="0" destOrd="0" parTransId="{55FFA459-67D7-4ABE-A404-5F02AEC7D42A}" sibTransId="{2AFB48E0-4040-4DD5-922E-D1103139B4A6}"/>
    <dgm:cxn modelId="{455E95BE-5762-4F40-8FDF-07082D527E14}" srcId="{1846FB75-F9EE-4032-861C-A2B66C98CD60}" destId="{357A4928-A30E-4265-B3AF-A26E340C0D88}" srcOrd="0" destOrd="0" parTransId="{1B5198B2-3ED1-4C80-BBD2-E8B6ECBF5C1D}" sibTransId="{30FA4E3F-4617-4CB4-8198-AEFF3789311D}"/>
    <dgm:cxn modelId="{65D743DA-5004-49F3-928E-FED8EC89EB3E}" type="presParOf" srcId="{69FD1289-B4AC-4925-AAB7-25528AEE8B7C}" destId="{36EAABBC-6167-4E91-BE46-02B3C10F1AA9}" srcOrd="0" destOrd="0" presId="urn:microsoft.com/office/officeart/2005/8/layout/chevron2"/>
    <dgm:cxn modelId="{017001F8-DAAD-4E35-8B60-0DC2EC4A42FC}" type="presParOf" srcId="{36EAABBC-6167-4E91-BE46-02B3C10F1AA9}" destId="{26953ACF-0287-4119-AC9E-7DB528E16EC0}" srcOrd="0" destOrd="0" presId="urn:microsoft.com/office/officeart/2005/8/layout/chevron2"/>
    <dgm:cxn modelId="{3949C7A9-6834-4784-92C5-5211C2823287}" type="presParOf" srcId="{36EAABBC-6167-4E91-BE46-02B3C10F1AA9}" destId="{F68081A9-8DE1-416A-8713-805F9A250D55}" srcOrd="1" destOrd="0" presId="urn:microsoft.com/office/officeart/2005/8/layout/chevron2"/>
    <dgm:cxn modelId="{6F3260D9-E185-490F-9819-4D80B35610AD}" type="presParOf" srcId="{69FD1289-B4AC-4925-AAB7-25528AEE8B7C}" destId="{E4A31F4A-0AA7-4171-9530-4B851F4FA1EE}" srcOrd="1" destOrd="0" presId="urn:microsoft.com/office/officeart/2005/8/layout/chevron2"/>
    <dgm:cxn modelId="{EE5C98D9-665C-4D88-B3A1-4AAEC4DC029D}" type="presParOf" srcId="{69FD1289-B4AC-4925-AAB7-25528AEE8B7C}" destId="{127B5150-E07E-44BE-BC13-0CF506243905}" srcOrd="2" destOrd="0" presId="urn:microsoft.com/office/officeart/2005/8/layout/chevron2"/>
    <dgm:cxn modelId="{0163000F-5821-40DE-82F4-353554273274}" type="presParOf" srcId="{127B5150-E07E-44BE-BC13-0CF506243905}" destId="{1ECFE741-FEFE-4288-94B5-301F30D952E4}" srcOrd="0" destOrd="0" presId="urn:microsoft.com/office/officeart/2005/8/layout/chevron2"/>
    <dgm:cxn modelId="{BE030B13-5DC6-42ED-9107-A1DA55BC0709}" type="presParOf" srcId="{127B5150-E07E-44BE-BC13-0CF506243905}" destId="{946BBD87-C4F2-4468-90FB-5FEB7ECB1A57}" srcOrd="1" destOrd="0" presId="urn:microsoft.com/office/officeart/2005/8/layout/chevron2"/>
    <dgm:cxn modelId="{3D08E1CA-E2A2-42C7-B67C-7E08C4D44781}" type="presParOf" srcId="{69FD1289-B4AC-4925-AAB7-25528AEE8B7C}" destId="{4E562BAF-CDD2-438E-BE4D-5758F0BE1696}" srcOrd="3" destOrd="0" presId="urn:microsoft.com/office/officeart/2005/8/layout/chevron2"/>
    <dgm:cxn modelId="{3398E42B-E78D-4E59-A5CE-39961FF0CFF0}" type="presParOf" srcId="{69FD1289-B4AC-4925-AAB7-25528AEE8B7C}" destId="{85D3ACBB-19E0-4092-BC65-A152ACBC4130}" srcOrd="4" destOrd="0" presId="urn:microsoft.com/office/officeart/2005/8/layout/chevron2"/>
    <dgm:cxn modelId="{912EAE58-A4DE-4F4B-8B7F-759BB8FE6E39}" type="presParOf" srcId="{85D3ACBB-19E0-4092-BC65-A152ACBC4130}" destId="{0492ECB3-9C26-4C33-81F3-F74548FF265D}" srcOrd="0" destOrd="0" presId="urn:microsoft.com/office/officeart/2005/8/layout/chevron2"/>
    <dgm:cxn modelId="{1D2C0389-C75C-4535-A2C0-6670AD4D73C3}" type="presParOf" srcId="{85D3ACBB-19E0-4092-BC65-A152ACBC4130}" destId="{0FB3BFA1-303B-4D18-B905-7E7BBBA0469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2C2842-D2F3-4655-9CB5-2D6FAE34F53E}"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IN"/>
        </a:p>
      </dgm:t>
    </dgm:pt>
    <dgm:pt modelId="{76AE0A22-0520-4150-9D85-CD31B00F1B64}">
      <dgm:prSet phldrT="[Text]" custT="1"/>
      <dgm:spPr/>
      <dgm:t>
        <a:bodyPr vert="vert"/>
        <a:lstStyle/>
        <a:p>
          <a:pPr algn="ctr"/>
          <a:r>
            <a:rPr lang="en-IN" sz="1600" b="1" dirty="0"/>
            <a:t>NETWORK</a:t>
          </a:r>
        </a:p>
        <a:p>
          <a:pPr algn="ctr"/>
          <a:r>
            <a:rPr lang="en-IN" sz="1600" b="1" dirty="0"/>
            <a:t>PARAMETERS</a:t>
          </a:r>
        </a:p>
      </dgm:t>
    </dgm:pt>
    <dgm:pt modelId="{ACDFEBFD-54C1-4177-A6A0-1D65C668362D}" type="parTrans" cxnId="{93BDB7F5-066F-409A-87D6-42DA46E172B4}">
      <dgm:prSet/>
      <dgm:spPr/>
      <dgm:t>
        <a:bodyPr/>
        <a:lstStyle/>
        <a:p>
          <a:endParaRPr lang="en-IN"/>
        </a:p>
      </dgm:t>
    </dgm:pt>
    <dgm:pt modelId="{6106F3FA-64DC-489C-94AE-2BFE8382E626}" type="sibTrans" cxnId="{93BDB7F5-066F-409A-87D6-42DA46E172B4}">
      <dgm:prSet/>
      <dgm:spPr/>
      <dgm:t>
        <a:bodyPr/>
        <a:lstStyle/>
        <a:p>
          <a:endParaRPr lang="en-IN"/>
        </a:p>
      </dgm:t>
    </dgm:pt>
    <dgm:pt modelId="{8660AD21-A2D0-4185-9870-F0436AAEB792}">
      <dgm:prSet phldrT="[Text]" custT="1"/>
      <dgm:spPr/>
      <dgm:t>
        <a:bodyPr/>
        <a:lstStyle/>
        <a:p>
          <a:pPr>
            <a:buSzPts val="1000"/>
            <a:buFont typeface="Symbol" panose="05050102010706020507" pitchFamily="18" charset="2"/>
            <a:buChar char=""/>
          </a:pPr>
          <a:r>
            <a:rPr lang="en-IN" sz="1400" b="1" u="sng" dirty="0"/>
            <a:t>TCP Retransmission:</a:t>
          </a:r>
          <a:r>
            <a:rPr lang="en-IN" sz="1400" u="sng" dirty="0"/>
            <a:t> </a:t>
          </a:r>
          <a:r>
            <a:rPr lang="en-IN" sz="1400" dirty="0"/>
            <a:t>This metric denotes the average number of times a Transmission Control Protocol (TCP) packet is retransmitted. A critical measure of data reliability, it directly impacts the seamless transmission of information across the network.</a:t>
          </a:r>
        </a:p>
      </dgm:t>
    </dgm:pt>
    <dgm:pt modelId="{E956FF85-9B9C-49D2-B9A1-2E9107E54B13}" type="parTrans" cxnId="{2DF83B34-FBBC-4105-8E53-9B67FB7D61AB}">
      <dgm:prSet/>
      <dgm:spPr/>
      <dgm:t>
        <a:bodyPr/>
        <a:lstStyle/>
        <a:p>
          <a:endParaRPr lang="en-IN"/>
        </a:p>
      </dgm:t>
    </dgm:pt>
    <dgm:pt modelId="{A0FD8B74-7EF7-4BFB-BD22-39524F9C8691}" type="sibTrans" cxnId="{2DF83B34-FBBC-4105-8E53-9B67FB7D61AB}">
      <dgm:prSet/>
      <dgm:spPr/>
      <dgm:t>
        <a:bodyPr/>
        <a:lstStyle/>
        <a:p>
          <a:endParaRPr lang="en-IN"/>
        </a:p>
      </dgm:t>
    </dgm:pt>
    <dgm:pt modelId="{BE5751DB-5606-4311-908A-79577A3A5A7B}">
      <dgm:prSet phldrT="[Text]" custT="1"/>
      <dgm:spPr/>
      <dgm:t>
        <a:bodyPr/>
        <a:lstStyle/>
        <a:p>
          <a:r>
            <a:rPr lang="en-IN" sz="1400" b="1" u="sng" dirty="0"/>
            <a:t>Round Trip Time (RTT):</a:t>
          </a:r>
          <a:r>
            <a:rPr lang="en-IN" sz="1400" u="sng" dirty="0"/>
            <a:t> </a:t>
          </a:r>
          <a:r>
            <a:rPr lang="en-IN" sz="1400" dirty="0"/>
            <a:t>Reflecting the average time for a signal to travel from source to destination and back, RTT is a indicator of network responsiveness. Lower RTT values contribute to a more agile and user-friendly network</a:t>
          </a:r>
        </a:p>
      </dgm:t>
    </dgm:pt>
    <dgm:pt modelId="{F4C67EE5-0976-44CB-A0CC-56FAF305CA7A}" type="parTrans" cxnId="{51225398-C255-4B5B-B199-93BAAE73F854}">
      <dgm:prSet/>
      <dgm:spPr/>
      <dgm:t>
        <a:bodyPr/>
        <a:lstStyle/>
        <a:p>
          <a:endParaRPr lang="en-IN"/>
        </a:p>
      </dgm:t>
    </dgm:pt>
    <dgm:pt modelId="{054F2319-76CB-4F78-8AF7-1C2A02B5970B}" type="sibTrans" cxnId="{51225398-C255-4B5B-B199-93BAAE73F854}">
      <dgm:prSet/>
      <dgm:spPr/>
      <dgm:t>
        <a:bodyPr/>
        <a:lstStyle/>
        <a:p>
          <a:endParaRPr lang="en-IN"/>
        </a:p>
      </dgm:t>
    </dgm:pt>
    <dgm:pt modelId="{555B8FA1-EBEF-4C79-BB20-EA1E8BEA4035}">
      <dgm:prSet phldrT="[Text]" custT="1"/>
      <dgm:spPr/>
      <dgm:t>
        <a:bodyPr/>
        <a:lstStyle/>
        <a:p>
          <a:pPr>
            <a:buSzPts val="1000"/>
            <a:buFont typeface="Symbol" panose="05050102010706020507" pitchFamily="18" charset="2"/>
            <a:buChar char=""/>
          </a:pPr>
          <a:r>
            <a:rPr lang="en-IN" sz="1400" b="1" u="sng" dirty="0"/>
            <a:t>Throughput:</a:t>
          </a:r>
          <a:r>
            <a:rPr lang="en-IN" sz="1400" u="sng" dirty="0"/>
            <a:t> </a:t>
          </a:r>
          <a:r>
            <a:rPr lang="en-IN" sz="1400" dirty="0"/>
            <a:t>At the heart of efficient data transfer lies throughput, indicating the average rate at which data is successfully transmitted. A key performance metric, throughput is instrumental in assessing the overall efficiency of data delivery.</a:t>
          </a:r>
        </a:p>
      </dgm:t>
    </dgm:pt>
    <dgm:pt modelId="{CF47708E-78FD-4DCC-908C-2A2BDCFA4850}" type="parTrans" cxnId="{B2ABA6C3-101C-4A30-9413-174F21B08952}">
      <dgm:prSet/>
      <dgm:spPr/>
      <dgm:t>
        <a:bodyPr/>
        <a:lstStyle/>
        <a:p>
          <a:endParaRPr lang="en-IN"/>
        </a:p>
      </dgm:t>
    </dgm:pt>
    <dgm:pt modelId="{9DD4E953-22A0-435C-AF72-70B667D1F9E5}" type="sibTrans" cxnId="{B2ABA6C3-101C-4A30-9413-174F21B08952}">
      <dgm:prSet/>
      <dgm:spPr/>
      <dgm:t>
        <a:bodyPr/>
        <a:lstStyle/>
        <a:p>
          <a:endParaRPr lang="en-IN"/>
        </a:p>
      </dgm:t>
    </dgm:pt>
    <dgm:pt modelId="{280293C9-3AE7-4D39-AE2D-31EC8C9B6921}" type="pres">
      <dgm:prSet presAssocID="{8E2C2842-D2F3-4655-9CB5-2D6FAE34F53E}" presName="Name0" presStyleCnt="0">
        <dgm:presLayoutVars>
          <dgm:chPref val="1"/>
          <dgm:dir/>
          <dgm:animOne val="branch"/>
          <dgm:animLvl val="lvl"/>
          <dgm:resizeHandles val="exact"/>
        </dgm:presLayoutVars>
      </dgm:prSet>
      <dgm:spPr/>
    </dgm:pt>
    <dgm:pt modelId="{6CE2A269-A8B0-4CC8-BF6C-9A5BAC2692A6}" type="pres">
      <dgm:prSet presAssocID="{76AE0A22-0520-4150-9D85-CD31B00F1B64}" presName="root1" presStyleCnt="0"/>
      <dgm:spPr/>
    </dgm:pt>
    <dgm:pt modelId="{96B5C02C-EAB8-4F1C-B3A6-1A3A375D8E82}" type="pres">
      <dgm:prSet presAssocID="{76AE0A22-0520-4150-9D85-CD31B00F1B64}" presName="LevelOneTextNode" presStyleLbl="node0" presStyleIdx="0" presStyleCnt="1" custScaleX="325877" custScaleY="13881" custLinFactNeighborX="-36146" custLinFactNeighborY="13281">
        <dgm:presLayoutVars>
          <dgm:chPref val="3"/>
        </dgm:presLayoutVars>
      </dgm:prSet>
      <dgm:spPr/>
    </dgm:pt>
    <dgm:pt modelId="{98EEF340-D55A-4AA4-B94B-DB0D0C32A11E}" type="pres">
      <dgm:prSet presAssocID="{76AE0A22-0520-4150-9D85-CD31B00F1B64}" presName="level2hierChild" presStyleCnt="0"/>
      <dgm:spPr/>
    </dgm:pt>
    <dgm:pt modelId="{15080B9F-DCA4-4873-BB24-BBC1C54EE978}" type="pres">
      <dgm:prSet presAssocID="{E956FF85-9B9C-49D2-B9A1-2E9107E54B13}" presName="conn2-1" presStyleLbl="parChTrans1D2" presStyleIdx="0" presStyleCnt="3"/>
      <dgm:spPr/>
    </dgm:pt>
    <dgm:pt modelId="{D1D0477B-26D9-4AD8-96B1-3C57ACA33998}" type="pres">
      <dgm:prSet presAssocID="{E956FF85-9B9C-49D2-B9A1-2E9107E54B13}" presName="connTx" presStyleLbl="parChTrans1D2" presStyleIdx="0" presStyleCnt="3"/>
      <dgm:spPr/>
    </dgm:pt>
    <dgm:pt modelId="{6BDD7791-3150-4257-9B9B-B6A2DD1774F1}" type="pres">
      <dgm:prSet presAssocID="{8660AD21-A2D0-4185-9870-F0436AAEB792}" presName="root2" presStyleCnt="0"/>
      <dgm:spPr/>
    </dgm:pt>
    <dgm:pt modelId="{94862323-D7E1-46F6-8171-AE5A3340963E}" type="pres">
      <dgm:prSet presAssocID="{8660AD21-A2D0-4185-9870-F0436AAEB792}" presName="LevelTwoTextNode" presStyleLbl="node2" presStyleIdx="0" presStyleCnt="3" custScaleX="140287" custScaleY="158991" custLinFactNeighborX="-11020" custLinFactNeighborY="69901">
        <dgm:presLayoutVars>
          <dgm:chPref val="3"/>
        </dgm:presLayoutVars>
      </dgm:prSet>
      <dgm:spPr/>
    </dgm:pt>
    <dgm:pt modelId="{6FB20D42-E406-4A27-9A7B-40390439835B}" type="pres">
      <dgm:prSet presAssocID="{8660AD21-A2D0-4185-9870-F0436AAEB792}" presName="level3hierChild" presStyleCnt="0"/>
      <dgm:spPr/>
    </dgm:pt>
    <dgm:pt modelId="{83D33422-4C63-42C0-B84C-628CE2124AAC}" type="pres">
      <dgm:prSet presAssocID="{F4C67EE5-0976-44CB-A0CC-56FAF305CA7A}" presName="conn2-1" presStyleLbl="parChTrans1D2" presStyleIdx="1" presStyleCnt="3"/>
      <dgm:spPr/>
    </dgm:pt>
    <dgm:pt modelId="{D605C63B-F858-4591-A907-0C41D91CCDEF}" type="pres">
      <dgm:prSet presAssocID="{F4C67EE5-0976-44CB-A0CC-56FAF305CA7A}" presName="connTx" presStyleLbl="parChTrans1D2" presStyleIdx="1" presStyleCnt="3"/>
      <dgm:spPr/>
    </dgm:pt>
    <dgm:pt modelId="{BF643DB2-94DD-4EA8-946C-B866BC663C20}" type="pres">
      <dgm:prSet presAssocID="{BE5751DB-5606-4311-908A-79577A3A5A7B}" presName="root2" presStyleCnt="0"/>
      <dgm:spPr/>
    </dgm:pt>
    <dgm:pt modelId="{09856A7C-E7E5-4304-B756-78BB1A234273}" type="pres">
      <dgm:prSet presAssocID="{BE5751DB-5606-4311-908A-79577A3A5A7B}" presName="LevelTwoTextNode" presStyleLbl="node2" presStyleIdx="1" presStyleCnt="3" custScaleX="140438" custScaleY="158901" custLinFactNeighborX="-11165" custLinFactNeighborY="49023">
        <dgm:presLayoutVars>
          <dgm:chPref val="3"/>
        </dgm:presLayoutVars>
      </dgm:prSet>
      <dgm:spPr/>
    </dgm:pt>
    <dgm:pt modelId="{DD454AB1-FDBC-419C-86CE-DCBFAAF629CA}" type="pres">
      <dgm:prSet presAssocID="{BE5751DB-5606-4311-908A-79577A3A5A7B}" presName="level3hierChild" presStyleCnt="0"/>
      <dgm:spPr/>
    </dgm:pt>
    <dgm:pt modelId="{F436D05B-3949-45C2-8F4B-BBE0C3825CB9}" type="pres">
      <dgm:prSet presAssocID="{CF47708E-78FD-4DCC-908C-2A2BDCFA4850}" presName="conn2-1" presStyleLbl="parChTrans1D2" presStyleIdx="2" presStyleCnt="3"/>
      <dgm:spPr/>
    </dgm:pt>
    <dgm:pt modelId="{DCEE78B3-CCD4-4778-AD52-775460BCAD75}" type="pres">
      <dgm:prSet presAssocID="{CF47708E-78FD-4DCC-908C-2A2BDCFA4850}" presName="connTx" presStyleLbl="parChTrans1D2" presStyleIdx="2" presStyleCnt="3"/>
      <dgm:spPr/>
    </dgm:pt>
    <dgm:pt modelId="{38A2DDEF-998F-4249-8D0B-99250CA021B0}" type="pres">
      <dgm:prSet presAssocID="{555B8FA1-EBEF-4C79-BB20-EA1E8BEA4035}" presName="root2" presStyleCnt="0"/>
      <dgm:spPr/>
    </dgm:pt>
    <dgm:pt modelId="{9C556CD7-E88B-4A5F-9136-F3310C1FDEAB}" type="pres">
      <dgm:prSet presAssocID="{555B8FA1-EBEF-4C79-BB20-EA1E8BEA4035}" presName="LevelTwoTextNode" presStyleLbl="node2" presStyleIdx="2" presStyleCnt="3" custScaleX="140438" custScaleY="158901" custLinFactNeighborX="-10419" custLinFactNeighborY="30722">
        <dgm:presLayoutVars>
          <dgm:chPref val="3"/>
        </dgm:presLayoutVars>
      </dgm:prSet>
      <dgm:spPr/>
    </dgm:pt>
    <dgm:pt modelId="{9F1C9779-9F43-4336-9802-A8F5FD113EEF}" type="pres">
      <dgm:prSet presAssocID="{555B8FA1-EBEF-4C79-BB20-EA1E8BEA4035}" presName="level3hierChild" presStyleCnt="0"/>
      <dgm:spPr/>
    </dgm:pt>
  </dgm:ptLst>
  <dgm:cxnLst>
    <dgm:cxn modelId="{933D9510-ACA3-4DE1-9E7C-72543CBFCB3A}" type="presOf" srcId="{E956FF85-9B9C-49D2-B9A1-2E9107E54B13}" destId="{15080B9F-DCA4-4873-BB24-BBC1C54EE978}" srcOrd="0" destOrd="0" presId="urn:microsoft.com/office/officeart/2008/layout/HorizontalMultiLevelHierarchy"/>
    <dgm:cxn modelId="{2DF83B34-FBBC-4105-8E53-9B67FB7D61AB}" srcId="{76AE0A22-0520-4150-9D85-CD31B00F1B64}" destId="{8660AD21-A2D0-4185-9870-F0436AAEB792}" srcOrd="0" destOrd="0" parTransId="{E956FF85-9B9C-49D2-B9A1-2E9107E54B13}" sibTransId="{A0FD8B74-7EF7-4BFB-BD22-39524F9C8691}"/>
    <dgm:cxn modelId="{232A333B-4CCC-4121-85A0-C351005F41B2}" type="presOf" srcId="{CF47708E-78FD-4DCC-908C-2A2BDCFA4850}" destId="{F436D05B-3949-45C2-8F4B-BBE0C3825CB9}" srcOrd="0" destOrd="0" presId="urn:microsoft.com/office/officeart/2008/layout/HorizontalMultiLevelHierarchy"/>
    <dgm:cxn modelId="{6C8CCA40-66E0-42C1-84B7-BD2D4DF01D87}" type="presOf" srcId="{F4C67EE5-0976-44CB-A0CC-56FAF305CA7A}" destId="{D605C63B-F858-4591-A907-0C41D91CCDEF}" srcOrd="1" destOrd="0" presId="urn:microsoft.com/office/officeart/2008/layout/HorizontalMultiLevelHierarchy"/>
    <dgm:cxn modelId="{33622B69-A76F-463E-BB68-5F69BFBE5932}" type="presOf" srcId="{CF47708E-78FD-4DCC-908C-2A2BDCFA4850}" destId="{DCEE78B3-CCD4-4778-AD52-775460BCAD75}" srcOrd="1" destOrd="0" presId="urn:microsoft.com/office/officeart/2008/layout/HorizontalMultiLevelHierarchy"/>
    <dgm:cxn modelId="{D003996A-ADBB-413D-B38F-091481668B87}" type="presOf" srcId="{76AE0A22-0520-4150-9D85-CD31B00F1B64}" destId="{96B5C02C-EAB8-4F1C-B3A6-1A3A375D8E82}" srcOrd="0" destOrd="0" presId="urn:microsoft.com/office/officeart/2008/layout/HorizontalMultiLevelHierarchy"/>
    <dgm:cxn modelId="{0C33BE71-03A9-457A-A05E-ACC3F099A712}" type="presOf" srcId="{BE5751DB-5606-4311-908A-79577A3A5A7B}" destId="{09856A7C-E7E5-4304-B756-78BB1A234273}" srcOrd="0" destOrd="0" presId="urn:microsoft.com/office/officeart/2008/layout/HorizontalMultiLevelHierarchy"/>
    <dgm:cxn modelId="{42B9D655-4991-477F-BA86-A77DD7063914}" type="presOf" srcId="{F4C67EE5-0976-44CB-A0CC-56FAF305CA7A}" destId="{83D33422-4C63-42C0-B84C-628CE2124AAC}" srcOrd="0" destOrd="0" presId="urn:microsoft.com/office/officeart/2008/layout/HorizontalMultiLevelHierarchy"/>
    <dgm:cxn modelId="{540D1558-8175-48CA-B3BD-980FE362083E}" type="presOf" srcId="{555B8FA1-EBEF-4C79-BB20-EA1E8BEA4035}" destId="{9C556CD7-E88B-4A5F-9136-F3310C1FDEAB}" srcOrd="0" destOrd="0" presId="urn:microsoft.com/office/officeart/2008/layout/HorizontalMultiLevelHierarchy"/>
    <dgm:cxn modelId="{D177B08B-EF90-4AE7-8669-465F88233944}" type="presOf" srcId="{E956FF85-9B9C-49D2-B9A1-2E9107E54B13}" destId="{D1D0477B-26D9-4AD8-96B1-3C57ACA33998}" srcOrd="1" destOrd="0" presId="urn:microsoft.com/office/officeart/2008/layout/HorizontalMultiLevelHierarchy"/>
    <dgm:cxn modelId="{51225398-C255-4B5B-B199-93BAAE73F854}" srcId="{76AE0A22-0520-4150-9D85-CD31B00F1B64}" destId="{BE5751DB-5606-4311-908A-79577A3A5A7B}" srcOrd="1" destOrd="0" parTransId="{F4C67EE5-0976-44CB-A0CC-56FAF305CA7A}" sibTransId="{054F2319-76CB-4F78-8AF7-1C2A02B5970B}"/>
    <dgm:cxn modelId="{32E283B3-244D-4336-A3C1-83D78FDF02F2}" type="presOf" srcId="{8660AD21-A2D0-4185-9870-F0436AAEB792}" destId="{94862323-D7E1-46F6-8171-AE5A3340963E}" srcOrd="0" destOrd="0" presId="urn:microsoft.com/office/officeart/2008/layout/HorizontalMultiLevelHierarchy"/>
    <dgm:cxn modelId="{B2ABA6C3-101C-4A30-9413-174F21B08952}" srcId="{76AE0A22-0520-4150-9D85-CD31B00F1B64}" destId="{555B8FA1-EBEF-4C79-BB20-EA1E8BEA4035}" srcOrd="2" destOrd="0" parTransId="{CF47708E-78FD-4DCC-908C-2A2BDCFA4850}" sibTransId="{9DD4E953-22A0-435C-AF72-70B667D1F9E5}"/>
    <dgm:cxn modelId="{93BDB7F5-066F-409A-87D6-42DA46E172B4}" srcId="{8E2C2842-D2F3-4655-9CB5-2D6FAE34F53E}" destId="{76AE0A22-0520-4150-9D85-CD31B00F1B64}" srcOrd="0" destOrd="0" parTransId="{ACDFEBFD-54C1-4177-A6A0-1D65C668362D}" sibTransId="{6106F3FA-64DC-489C-94AE-2BFE8382E626}"/>
    <dgm:cxn modelId="{FFC6A1F7-2DB0-4774-A6DD-6726237F38CC}" type="presOf" srcId="{8E2C2842-D2F3-4655-9CB5-2D6FAE34F53E}" destId="{280293C9-3AE7-4D39-AE2D-31EC8C9B6921}" srcOrd="0" destOrd="0" presId="urn:microsoft.com/office/officeart/2008/layout/HorizontalMultiLevelHierarchy"/>
    <dgm:cxn modelId="{A98CA37E-3992-4E5D-9E7A-FF89EEC646F1}" type="presParOf" srcId="{280293C9-3AE7-4D39-AE2D-31EC8C9B6921}" destId="{6CE2A269-A8B0-4CC8-BF6C-9A5BAC2692A6}" srcOrd="0" destOrd="0" presId="urn:microsoft.com/office/officeart/2008/layout/HorizontalMultiLevelHierarchy"/>
    <dgm:cxn modelId="{C632BC08-2E4C-47A6-83E0-44EDA6D88009}" type="presParOf" srcId="{6CE2A269-A8B0-4CC8-BF6C-9A5BAC2692A6}" destId="{96B5C02C-EAB8-4F1C-B3A6-1A3A375D8E82}" srcOrd="0" destOrd="0" presId="urn:microsoft.com/office/officeart/2008/layout/HorizontalMultiLevelHierarchy"/>
    <dgm:cxn modelId="{51E11083-5F0E-4F46-A352-ED8CDA5E562F}" type="presParOf" srcId="{6CE2A269-A8B0-4CC8-BF6C-9A5BAC2692A6}" destId="{98EEF340-D55A-4AA4-B94B-DB0D0C32A11E}" srcOrd="1" destOrd="0" presId="urn:microsoft.com/office/officeart/2008/layout/HorizontalMultiLevelHierarchy"/>
    <dgm:cxn modelId="{7638D187-9535-4B20-A876-DBD7F7308783}" type="presParOf" srcId="{98EEF340-D55A-4AA4-B94B-DB0D0C32A11E}" destId="{15080B9F-DCA4-4873-BB24-BBC1C54EE978}" srcOrd="0" destOrd="0" presId="urn:microsoft.com/office/officeart/2008/layout/HorizontalMultiLevelHierarchy"/>
    <dgm:cxn modelId="{6DA50AD2-5E9A-4E11-9792-3F97FA02F285}" type="presParOf" srcId="{15080B9F-DCA4-4873-BB24-BBC1C54EE978}" destId="{D1D0477B-26D9-4AD8-96B1-3C57ACA33998}" srcOrd="0" destOrd="0" presId="urn:microsoft.com/office/officeart/2008/layout/HorizontalMultiLevelHierarchy"/>
    <dgm:cxn modelId="{4CFF3860-C80E-4CA1-8934-17FDF53B47E5}" type="presParOf" srcId="{98EEF340-D55A-4AA4-B94B-DB0D0C32A11E}" destId="{6BDD7791-3150-4257-9B9B-B6A2DD1774F1}" srcOrd="1" destOrd="0" presId="urn:microsoft.com/office/officeart/2008/layout/HorizontalMultiLevelHierarchy"/>
    <dgm:cxn modelId="{B2CE5753-2D6F-4643-82A2-F2D04EFF1777}" type="presParOf" srcId="{6BDD7791-3150-4257-9B9B-B6A2DD1774F1}" destId="{94862323-D7E1-46F6-8171-AE5A3340963E}" srcOrd="0" destOrd="0" presId="urn:microsoft.com/office/officeart/2008/layout/HorizontalMultiLevelHierarchy"/>
    <dgm:cxn modelId="{55F883A4-4976-445C-A923-7E60BDC42E2A}" type="presParOf" srcId="{6BDD7791-3150-4257-9B9B-B6A2DD1774F1}" destId="{6FB20D42-E406-4A27-9A7B-40390439835B}" srcOrd="1" destOrd="0" presId="urn:microsoft.com/office/officeart/2008/layout/HorizontalMultiLevelHierarchy"/>
    <dgm:cxn modelId="{C0D35980-E461-4C53-A1B6-19D1F492A047}" type="presParOf" srcId="{98EEF340-D55A-4AA4-B94B-DB0D0C32A11E}" destId="{83D33422-4C63-42C0-B84C-628CE2124AAC}" srcOrd="2" destOrd="0" presId="urn:microsoft.com/office/officeart/2008/layout/HorizontalMultiLevelHierarchy"/>
    <dgm:cxn modelId="{B85630F9-42DE-4144-BE55-4BB1984F5550}" type="presParOf" srcId="{83D33422-4C63-42C0-B84C-628CE2124AAC}" destId="{D605C63B-F858-4591-A907-0C41D91CCDEF}" srcOrd="0" destOrd="0" presId="urn:microsoft.com/office/officeart/2008/layout/HorizontalMultiLevelHierarchy"/>
    <dgm:cxn modelId="{90B270B9-1E3E-451F-8E51-46DFF87EBDDC}" type="presParOf" srcId="{98EEF340-D55A-4AA4-B94B-DB0D0C32A11E}" destId="{BF643DB2-94DD-4EA8-946C-B866BC663C20}" srcOrd="3" destOrd="0" presId="urn:microsoft.com/office/officeart/2008/layout/HorizontalMultiLevelHierarchy"/>
    <dgm:cxn modelId="{A0BD5F73-4D99-410E-8B97-B44E934C881E}" type="presParOf" srcId="{BF643DB2-94DD-4EA8-946C-B866BC663C20}" destId="{09856A7C-E7E5-4304-B756-78BB1A234273}" srcOrd="0" destOrd="0" presId="urn:microsoft.com/office/officeart/2008/layout/HorizontalMultiLevelHierarchy"/>
    <dgm:cxn modelId="{740B6068-1C86-4346-89C7-235FD7335AF4}" type="presParOf" srcId="{BF643DB2-94DD-4EA8-946C-B866BC663C20}" destId="{DD454AB1-FDBC-419C-86CE-DCBFAAF629CA}" srcOrd="1" destOrd="0" presId="urn:microsoft.com/office/officeart/2008/layout/HorizontalMultiLevelHierarchy"/>
    <dgm:cxn modelId="{6706B51F-D83B-470A-95B6-5705A73C1CC7}" type="presParOf" srcId="{98EEF340-D55A-4AA4-B94B-DB0D0C32A11E}" destId="{F436D05B-3949-45C2-8F4B-BBE0C3825CB9}" srcOrd="4" destOrd="0" presId="urn:microsoft.com/office/officeart/2008/layout/HorizontalMultiLevelHierarchy"/>
    <dgm:cxn modelId="{40D7FD97-FBB9-4D4E-93AD-69617D5CA1F0}" type="presParOf" srcId="{F436D05B-3949-45C2-8F4B-BBE0C3825CB9}" destId="{DCEE78B3-CCD4-4778-AD52-775460BCAD75}" srcOrd="0" destOrd="0" presId="urn:microsoft.com/office/officeart/2008/layout/HorizontalMultiLevelHierarchy"/>
    <dgm:cxn modelId="{08CC5B11-A15C-4B3C-AA33-E3598B194E75}" type="presParOf" srcId="{98EEF340-D55A-4AA4-B94B-DB0D0C32A11E}" destId="{38A2DDEF-998F-4249-8D0B-99250CA021B0}" srcOrd="5" destOrd="0" presId="urn:microsoft.com/office/officeart/2008/layout/HorizontalMultiLevelHierarchy"/>
    <dgm:cxn modelId="{2209DBDD-8C86-4997-8916-5D6C01D18B94}" type="presParOf" srcId="{38A2DDEF-998F-4249-8D0B-99250CA021B0}" destId="{9C556CD7-E88B-4A5F-9136-F3310C1FDEAB}" srcOrd="0" destOrd="0" presId="urn:microsoft.com/office/officeart/2008/layout/HorizontalMultiLevelHierarchy"/>
    <dgm:cxn modelId="{D08B8609-60D4-47D1-BB87-0E2A5A4C11A0}" type="presParOf" srcId="{38A2DDEF-998F-4249-8D0B-99250CA021B0}" destId="{9F1C9779-9F43-4336-9802-A8F5FD113EE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2C2842-D2F3-4655-9CB5-2D6FAE34F53E}"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IN"/>
        </a:p>
      </dgm:t>
    </dgm:pt>
    <dgm:pt modelId="{76AE0A22-0520-4150-9D85-CD31B00F1B64}">
      <dgm:prSet phldrT="[Text]" custT="1"/>
      <dgm:spPr/>
      <dgm:t>
        <a:bodyPr vert="vert"/>
        <a:lstStyle/>
        <a:p>
          <a:pPr algn="ctr"/>
          <a:r>
            <a:rPr lang="en-IN" sz="1600" b="1" dirty="0"/>
            <a:t>DEVICE CHARACTERISTICS</a:t>
          </a:r>
          <a:endParaRPr lang="en-IN" sz="1600" dirty="0"/>
        </a:p>
      </dgm:t>
    </dgm:pt>
    <dgm:pt modelId="{ACDFEBFD-54C1-4177-A6A0-1D65C668362D}" type="parTrans" cxnId="{93BDB7F5-066F-409A-87D6-42DA46E172B4}">
      <dgm:prSet/>
      <dgm:spPr/>
      <dgm:t>
        <a:bodyPr/>
        <a:lstStyle/>
        <a:p>
          <a:endParaRPr lang="en-IN"/>
        </a:p>
      </dgm:t>
    </dgm:pt>
    <dgm:pt modelId="{6106F3FA-64DC-489C-94AE-2BFE8382E626}" type="sibTrans" cxnId="{93BDB7F5-066F-409A-87D6-42DA46E172B4}">
      <dgm:prSet/>
      <dgm:spPr/>
      <dgm:t>
        <a:bodyPr/>
        <a:lstStyle/>
        <a:p>
          <a:endParaRPr lang="en-IN"/>
        </a:p>
      </dgm:t>
    </dgm:pt>
    <dgm:pt modelId="{555B8FA1-EBEF-4C79-BB20-EA1E8BEA4035}">
      <dgm:prSet phldrT="[Text]" custT="1"/>
      <dgm:spPr/>
      <dgm:t>
        <a:bodyPr/>
        <a:lstStyle/>
        <a:p>
          <a:pPr>
            <a:buSzPts val="1000"/>
            <a:buFont typeface="Symbol" panose="05050102010706020507" pitchFamily="18" charset="2"/>
            <a:buChar char=""/>
          </a:pPr>
          <a:r>
            <a:rPr lang="en-IN" sz="1400" b="1" u="sng" dirty="0"/>
            <a:t>Handset Type:</a:t>
          </a:r>
          <a:r>
            <a:rPr lang="en-IN" sz="1400" u="sng" dirty="0"/>
            <a:t> </a:t>
          </a:r>
          <a:r>
            <a:rPr lang="en-IN" sz="1400" dirty="0"/>
            <a:t>The diversity of mobile devices in the market necessitates a keen examination of handset types. The characteristics and capabilities of each device profoundly influence the end-user experience. From basic functionality to advanced features, handset type plays a pivotal role in shaping the user interface and overall satisfaction.</a:t>
          </a:r>
        </a:p>
      </dgm:t>
    </dgm:pt>
    <dgm:pt modelId="{CF47708E-78FD-4DCC-908C-2A2BDCFA4850}" type="parTrans" cxnId="{B2ABA6C3-101C-4A30-9413-174F21B08952}">
      <dgm:prSet/>
      <dgm:spPr/>
      <dgm:t>
        <a:bodyPr/>
        <a:lstStyle/>
        <a:p>
          <a:endParaRPr lang="en-IN"/>
        </a:p>
      </dgm:t>
    </dgm:pt>
    <dgm:pt modelId="{9DD4E953-22A0-435C-AF72-70B667D1F9E5}" type="sibTrans" cxnId="{B2ABA6C3-101C-4A30-9413-174F21B08952}">
      <dgm:prSet/>
      <dgm:spPr/>
      <dgm:t>
        <a:bodyPr/>
        <a:lstStyle/>
        <a:p>
          <a:endParaRPr lang="en-IN"/>
        </a:p>
      </dgm:t>
    </dgm:pt>
    <dgm:pt modelId="{280293C9-3AE7-4D39-AE2D-31EC8C9B6921}" type="pres">
      <dgm:prSet presAssocID="{8E2C2842-D2F3-4655-9CB5-2D6FAE34F53E}" presName="Name0" presStyleCnt="0">
        <dgm:presLayoutVars>
          <dgm:chPref val="1"/>
          <dgm:dir/>
          <dgm:animOne val="branch"/>
          <dgm:animLvl val="lvl"/>
          <dgm:resizeHandles val="exact"/>
        </dgm:presLayoutVars>
      </dgm:prSet>
      <dgm:spPr/>
    </dgm:pt>
    <dgm:pt modelId="{6CE2A269-A8B0-4CC8-BF6C-9A5BAC2692A6}" type="pres">
      <dgm:prSet presAssocID="{76AE0A22-0520-4150-9D85-CD31B00F1B64}" presName="root1" presStyleCnt="0"/>
      <dgm:spPr/>
    </dgm:pt>
    <dgm:pt modelId="{96B5C02C-EAB8-4F1C-B3A6-1A3A375D8E82}" type="pres">
      <dgm:prSet presAssocID="{76AE0A22-0520-4150-9D85-CD31B00F1B64}" presName="LevelOneTextNode" presStyleLbl="node0" presStyleIdx="0" presStyleCnt="1" custScaleX="549160" custScaleY="17548" custLinFactNeighborX="-36146" custLinFactNeighborY="13281">
        <dgm:presLayoutVars>
          <dgm:chPref val="3"/>
        </dgm:presLayoutVars>
      </dgm:prSet>
      <dgm:spPr/>
    </dgm:pt>
    <dgm:pt modelId="{98EEF340-D55A-4AA4-B94B-DB0D0C32A11E}" type="pres">
      <dgm:prSet presAssocID="{76AE0A22-0520-4150-9D85-CD31B00F1B64}" presName="level2hierChild" presStyleCnt="0"/>
      <dgm:spPr/>
    </dgm:pt>
    <dgm:pt modelId="{F436D05B-3949-45C2-8F4B-BBE0C3825CB9}" type="pres">
      <dgm:prSet presAssocID="{CF47708E-78FD-4DCC-908C-2A2BDCFA4850}" presName="conn2-1" presStyleLbl="parChTrans1D2" presStyleIdx="0" presStyleCnt="1"/>
      <dgm:spPr/>
    </dgm:pt>
    <dgm:pt modelId="{DCEE78B3-CCD4-4778-AD52-775460BCAD75}" type="pres">
      <dgm:prSet presAssocID="{CF47708E-78FD-4DCC-908C-2A2BDCFA4850}" presName="connTx" presStyleLbl="parChTrans1D2" presStyleIdx="0" presStyleCnt="1"/>
      <dgm:spPr/>
    </dgm:pt>
    <dgm:pt modelId="{38A2DDEF-998F-4249-8D0B-99250CA021B0}" type="pres">
      <dgm:prSet presAssocID="{555B8FA1-EBEF-4C79-BB20-EA1E8BEA4035}" presName="root2" presStyleCnt="0"/>
      <dgm:spPr/>
    </dgm:pt>
    <dgm:pt modelId="{9C556CD7-E88B-4A5F-9136-F3310C1FDEAB}" type="pres">
      <dgm:prSet presAssocID="{555B8FA1-EBEF-4C79-BB20-EA1E8BEA4035}" presName="LevelTwoTextNode" presStyleLbl="node2" presStyleIdx="0" presStyleCnt="1" custScaleX="223016" custScaleY="277141" custLinFactNeighborX="-21218" custLinFactNeighborY="67933">
        <dgm:presLayoutVars>
          <dgm:chPref val="3"/>
        </dgm:presLayoutVars>
      </dgm:prSet>
      <dgm:spPr/>
    </dgm:pt>
    <dgm:pt modelId="{9F1C9779-9F43-4336-9802-A8F5FD113EEF}" type="pres">
      <dgm:prSet presAssocID="{555B8FA1-EBEF-4C79-BB20-EA1E8BEA4035}" presName="level3hierChild" presStyleCnt="0"/>
      <dgm:spPr/>
    </dgm:pt>
  </dgm:ptLst>
  <dgm:cxnLst>
    <dgm:cxn modelId="{232A333B-4CCC-4121-85A0-C351005F41B2}" type="presOf" srcId="{CF47708E-78FD-4DCC-908C-2A2BDCFA4850}" destId="{F436D05B-3949-45C2-8F4B-BBE0C3825CB9}" srcOrd="0" destOrd="0" presId="urn:microsoft.com/office/officeart/2008/layout/HorizontalMultiLevelHierarchy"/>
    <dgm:cxn modelId="{33622B69-A76F-463E-BB68-5F69BFBE5932}" type="presOf" srcId="{CF47708E-78FD-4DCC-908C-2A2BDCFA4850}" destId="{DCEE78B3-CCD4-4778-AD52-775460BCAD75}" srcOrd="1" destOrd="0" presId="urn:microsoft.com/office/officeart/2008/layout/HorizontalMultiLevelHierarchy"/>
    <dgm:cxn modelId="{D003996A-ADBB-413D-B38F-091481668B87}" type="presOf" srcId="{76AE0A22-0520-4150-9D85-CD31B00F1B64}" destId="{96B5C02C-EAB8-4F1C-B3A6-1A3A375D8E82}" srcOrd="0" destOrd="0" presId="urn:microsoft.com/office/officeart/2008/layout/HorizontalMultiLevelHierarchy"/>
    <dgm:cxn modelId="{540D1558-8175-48CA-B3BD-980FE362083E}" type="presOf" srcId="{555B8FA1-EBEF-4C79-BB20-EA1E8BEA4035}" destId="{9C556CD7-E88B-4A5F-9136-F3310C1FDEAB}" srcOrd="0" destOrd="0" presId="urn:microsoft.com/office/officeart/2008/layout/HorizontalMultiLevelHierarchy"/>
    <dgm:cxn modelId="{B2ABA6C3-101C-4A30-9413-174F21B08952}" srcId="{76AE0A22-0520-4150-9D85-CD31B00F1B64}" destId="{555B8FA1-EBEF-4C79-BB20-EA1E8BEA4035}" srcOrd="0" destOrd="0" parTransId="{CF47708E-78FD-4DCC-908C-2A2BDCFA4850}" sibTransId="{9DD4E953-22A0-435C-AF72-70B667D1F9E5}"/>
    <dgm:cxn modelId="{93BDB7F5-066F-409A-87D6-42DA46E172B4}" srcId="{8E2C2842-D2F3-4655-9CB5-2D6FAE34F53E}" destId="{76AE0A22-0520-4150-9D85-CD31B00F1B64}" srcOrd="0" destOrd="0" parTransId="{ACDFEBFD-54C1-4177-A6A0-1D65C668362D}" sibTransId="{6106F3FA-64DC-489C-94AE-2BFE8382E626}"/>
    <dgm:cxn modelId="{FFC6A1F7-2DB0-4774-A6DD-6726237F38CC}" type="presOf" srcId="{8E2C2842-D2F3-4655-9CB5-2D6FAE34F53E}" destId="{280293C9-3AE7-4D39-AE2D-31EC8C9B6921}" srcOrd="0" destOrd="0" presId="urn:microsoft.com/office/officeart/2008/layout/HorizontalMultiLevelHierarchy"/>
    <dgm:cxn modelId="{A98CA37E-3992-4E5D-9E7A-FF89EEC646F1}" type="presParOf" srcId="{280293C9-3AE7-4D39-AE2D-31EC8C9B6921}" destId="{6CE2A269-A8B0-4CC8-BF6C-9A5BAC2692A6}" srcOrd="0" destOrd="0" presId="urn:microsoft.com/office/officeart/2008/layout/HorizontalMultiLevelHierarchy"/>
    <dgm:cxn modelId="{C632BC08-2E4C-47A6-83E0-44EDA6D88009}" type="presParOf" srcId="{6CE2A269-A8B0-4CC8-BF6C-9A5BAC2692A6}" destId="{96B5C02C-EAB8-4F1C-B3A6-1A3A375D8E82}" srcOrd="0" destOrd="0" presId="urn:microsoft.com/office/officeart/2008/layout/HorizontalMultiLevelHierarchy"/>
    <dgm:cxn modelId="{51E11083-5F0E-4F46-A352-ED8CDA5E562F}" type="presParOf" srcId="{6CE2A269-A8B0-4CC8-BF6C-9A5BAC2692A6}" destId="{98EEF340-D55A-4AA4-B94B-DB0D0C32A11E}" srcOrd="1" destOrd="0" presId="urn:microsoft.com/office/officeart/2008/layout/HorizontalMultiLevelHierarchy"/>
    <dgm:cxn modelId="{6706B51F-D83B-470A-95B6-5705A73C1CC7}" type="presParOf" srcId="{98EEF340-D55A-4AA4-B94B-DB0D0C32A11E}" destId="{F436D05B-3949-45C2-8F4B-BBE0C3825CB9}" srcOrd="0" destOrd="0" presId="urn:microsoft.com/office/officeart/2008/layout/HorizontalMultiLevelHierarchy"/>
    <dgm:cxn modelId="{40D7FD97-FBB9-4D4E-93AD-69617D5CA1F0}" type="presParOf" srcId="{F436D05B-3949-45C2-8F4B-BBE0C3825CB9}" destId="{DCEE78B3-CCD4-4778-AD52-775460BCAD75}" srcOrd="0" destOrd="0" presId="urn:microsoft.com/office/officeart/2008/layout/HorizontalMultiLevelHierarchy"/>
    <dgm:cxn modelId="{08CC5B11-A15C-4B3C-AA33-E3598B194E75}" type="presParOf" srcId="{98EEF340-D55A-4AA4-B94B-DB0D0C32A11E}" destId="{38A2DDEF-998F-4249-8D0B-99250CA021B0}" srcOrd="1" destOrd="0" presId="urn:microsoft.com/office/officeart/2008/layout/HorizontalMultiLevelHierarchy"/>
    <dgm:cxn modelId="{2209DBDD-8C86-4997-8916-5D6C01D18B94}" type="presParOf" srcId="{38A2DDEF-998F-4249-8D0B-99250CA021B0}" destId="{9C556CD7-E88B-4A5F-9136-F3310C1FDEAB}" srcOrd="0" destOrd="0" presId="urn:microsoft.com/office/officeart/2008/layout/HorizontalMultiLevelHierarchy"/>
    <dgm:cxn modelId="{D08B8609-60D4-47D1-BB87-0E2A5A4C11A0}" type="presParOf" srcId="{38A2DDEF-998F-4249-8D0B-99250CA021B0}" destId="{9F1C9779-9F43-4336-9802-A8F5FD113EEF}"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DD03D6-E3C9-47D8-8896-C78E2983815C}"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IN"/>
        </a:p>
      </dgm:t>
    </dgm:pt>
    <dgm:pt modelId="{9B1E937E-D0A5-423E-A2E1-963C19C52619}">
      <dgm:prSet phldrT="[Text]" custT="1"/>
      <dgm:spPr/>
      <dgm:t>
        <a:bodyPr/>
        <a:lstStyle/>
        <a:p>
          <a:r>
            <a:rPr lang="en-US" sz="1600" b="1" i="0" u="sng" dirty="0">
              <a:solidFill>
                <a:schemeClr val="accent4">
                  <a:lumMod val="40000"/>
                  <a:lumOff val="60000"/>
                </a:schemeClr>
              </a:solidFill>
              <a:effectLst/>
              <a:latin typeface="+mn-lt"/>
            </a:rPr>
            <a:t>Market Dominance of Key Players:</a:t>
          </a:r>
          <a:r>
            <a:rPr lang="en-US" sz="1600" b="1" i="0" dirty="0">
              <a:solidFill>
                <a:schemeClr val="accent4">
                  <a:lumMod val="40000"/>
                  <a:lumOff val="60000"/>
                </a:schemeClr>
              </a:solidFill>
              <a:effectLst/>
              <a:latin typeface="+mn-lt"/>
            </a:rPr>
            <a:t> </a:t>
          </a:r>
          <a:r>
            <a:rPr lang="en-US" sz="1600" b="1" i="0" dirty="0">
              <a:effectLst/>
              <a:latin typeface="+mn-lt"/>
            </a:rPr>
            <a:t>The data reveals the significant presence of industry giants like Apple, Samsung, and Huawei, indicating their dominance in shaping consumer preferences. This underscores the importance of aligning marketing strategies with these key players to leverage their market influence effectively</a:t>
          </a:r>
          <a:endParaRPr lang="en-IN" sz="1600" b="1" dirty="0">
            <a:latin typeface="+mn-lt"/>
          </a:endParaRPr>
        </a:p>
      </dgm:t>
    </dgm:pt>
    <dgm:pt modelId="{485249FE-1AC0-4C59-B558-B87030DEF552}" type="parTrans" cxnId="{4B934533-AD7E-4AA0-BA1E-57AD5BBCBF20}">
      <dgm:prSet/>
      <dgm:spPr/>
      <dgm:t>
        <a:bodyPr/>
        <a:lstStyle/>
        <a:p>
          <a:endParaRPr lang="en-IN" sz="1600">
            <a:latin typeface="+mn-lt"/>
          </a:endParaRPr>
        </a:p>
      </dgm:t>
    </dgm:pt>
    <dgm:pt modelId="{28BDDFA4-7850-42E2-90DF-1737E1FF6A98}" type="sibTrans" cxnId="{4B934533-AD7E-4AA0-BA1E-57AD5BBCBF20}">
      <dgm:prSet/>
      <dgm:spPr/>
      <dgm:t>
        <a:bodyPr/>
        <a:lstStyle/>
        <a:p>
          <a:endParaRPr lang="en-IN" sz="1600" b="1">
            <a:latin typeface="+mn-lt"/>
          </a:endParaRPr>
        </a:p>
      </dgm:t>
    </dgm:pt>
    <dgm:pt modelId="{1BE9DF2A-BB0A-4E4D-8433-7D720C90CD32}">
      <dgm:prSet phldrT="[Text]" custT="1"/>
      <dgm:spPr/>
      <dgm:t>
        <a:bodyPr/>
        <a:lstStyle/>
        <a:p>
          <a:r>
            <a:rPr lang="en-US" sz="1600" b="1" i="0" u="sng" dirty="0">
              <a:solidFill>
                <a:schemeClr val="accent4">
                  <a:lumMod val="40000"/>
                  <a:lumOff val="60000"/>
                </a:schemeClr>
              </a:solidFill>
              <a:effectLst/>
              <a:latin typeface="+mn-lt"/>
            </a:rPr>
            <a:t>User Engagement Clusters:</a:t>
          </a:r>
          <a:r>
            <a:rPr lang="en-US" sz="1600" b="1" i="0" dirty="0">
              <a:effectLst/>
              <a:latin typeface="+mn-lt"/>
            </a:rPr>
            <a:t> Through K-means clustering, four distinct user engagement clusters have been identified. This segmentation allows for targeted marketing strategies tailored to the specific behavior and preferences of each user group, thereby optimizing resource allocation and enhancing user experiences</a:t>
          </a:r>
          <a:endParaRPr lang="en-IN" sz="1600" b="1" dirty="0">
            <a:latin typeface="+mn-lt"/>
          </a:endParaRPr>
        </a:p>
      </dgm:t>
    </dgm:pt>
    <dgm:pt modelId="{A3EBF251-9407-4BD4-AC47-591E842FC4CD}" type="parTrans" cxnId="{02989F2B-170D-4D70-BB99-CEDCC409C0FD}">
      <dgm:prSet/>
      <dgm:spPr/>
      <dgm:t>
        <a:bodyPr/>
        <a:lstStyle/>
        <a:p>
          <a:endParaRPr lang="en-IN" sz="1600">
            <a:latin typeface="+mn-lt"/>
          </a:endParaRPr>
        </a:p>
      </dgm:t>
    </dgm:pt>
    <dgm:pt modelId="{067CDAB2-C5CD-4C38-A76F-5A251C63EC61}" type="sibTrans" cxnId="{02989F2B-170D-4D70-BB99-CEDCC409C0FD}">
      <dgm:prSet/>
      <dgm:spPr/>
      <dgm:t>
        <a:bodyPr/>
        <a:lstStyle/>
        <a:p>
          <a:endParaRPr lang="en-IN" sz="1600">
            <a:latin typeface="+mn-lt"/>
          </a:endParaRPr>
        </a:p>
      </dgm:t>
    </dgm:pt>
    <dgm:pt modelId="{64575480-3740-47DA-917B-B3F767F36FB4}">
      <dgm:prSet phldrT="[Text]" custT="1"/>
      <dgm:spPr/>
      <dgm:t>
        <a:bodyPr/>
        <a:lstStyle/>
        <a:p>
          <a:r>
            <a:rPr lang="en-US" sz="1600" b="1" i="0" u="sng" dirty="0">
              <a:solidFill>
                <a:schemeClr val="accent4">
                  <a:lumMod val="40000"/>
                  <a:lumOff val="60000"/>
                </a:schemeClr>
              </a:solidFill>
              <a:effectLst/>
              <a:latin typeface="+mn-lt"/>
            </a:rPr>
            <a:t>Application Usage Insights:</a:t>
          </a:r>
          <a:r>
            <a:rPr lang="en-US" sz="1600" b="1" i="0" dirty="0">
              <a:effectLst/>
              <a:latin typeface="+mn-lt"/>
            </a:rPr>
            <a:t> Analysis of the top three most used applications highlights the importance of catering to data-intensive activities such as gaming while also acknowledging the diverse set of applications within the "Other" category. Targeted promotions and network optimizations can be devised based on these usage patterns to maximize user satisfaction</a:t>
          </a:r>
          <a:endParaRPr lang="en-IN" sz="1600" b="1" dirty="0">
            <a:latin typeface="+mn-lt"/>
          </a:endParaRPr>
        </a:p>
      </dgm:t>
    </dgm:pt>
    <dgm:pt modelId="{A9C05411-C0A4-4156-8833-9FB21225A9D5}" type="parTrans" cxnId="{3AA66892-788B-4089-AAE3-BE271D5EA90A}">
      <dgm:prSet/>
      <dgm:spPr/>
      <dgm:t>
        <a:bodyPr/>
        <a:lstStyle/>
        <a:p>
          <a:endParaRPr lang="en-IN" sz="1600">
            <a:latin typeface="+mn-lt"/>
          </a:endParaRPr>
        </a:p>
      </dgm:t>
    </dgm:pt>
    <dgm:pt modelId="{332FFC76-C3B2-483C-9BCA-D41ED3803575}" type="sibTrans" cxnId="{3AA66892-788B-4089-AAE3-BE271D5EA90A}">
      <dgm:prSet/>
      <dgm:spPr/>
      <dgm:t>
        <a:bodyPr/>
        <a:lstStyle/>
        <a:p>
          <a:endParaRPr lang="en-IN" sz="1600">
            <a:latin typeface="+mn-lt"/>
          </a:endParaRPr>
        </a:p>
      </dgm:t>
    </dgm:pt>
    <dgm:pt modelId="{6C762765-F319-4B75-99FA-CC93D93E8601}">
      <dgm:prSet phldrT="[Text]" custT="1"/>
      <dgm:spPr/>
      <dgm:t>
        <a:bodyPr/>
        <a:lstStyle/>
        <a:p>
          <a:r>
            <a:rPr lang="en-US" sz="1600" b="1" i="0" u="sng" dirty="0">
              <a:solidFill>
                <a:schemeClr val="accent4">
                  <a:lumMod val="40000"/>
                  <a:lumOff val="60000"/>
                </a:schemeClr>
              </a:solidFill>
              <a:effectLst/>
              <a:latin typeface="+mn-lt"/>
            </a:rPr>
            <a:t>In conclusion,</a:t>
          </a:r>
          <a:r>
            <a:rPr lang="en-US" sz="1600" b="1" i="0" dirty="0">
              <a:effectLst/>
              <a:latin typeface="+mn-lt"/>
            </a:rPr>
            <a:t> the analysis indicates promising opportunities for growth and optimization within </a:t>
          </a:r>
          <a:r>
            <a:rPr lang="en-US" sz="1600" b="1" i="0" dirty="0" err="1">
              <a:effectLst/>
              <a:latin typeface="+mn-lt"/>
            </a:rPr>
            <a:t>TellCo's</a:t>
          </a:r>
          <a:r>
            <a:rPr lang="en-US" sz="1600" b="1" i="0" dirty="0">
              <a:effectLst/>
              <a:latin typeface="+mn-lt"/>
            </a:rPr>
            <a:t> telecom business. By leveraging the insights provided, the marketing team can make informed decisions regarding strategic investments, resource allocation, and customer-centric initiatives to drive profitability and competitive advantage in the telecommunications industry.</a:t>
          </a:r>
          <a:endParaRPr lang="en-IN" sz="1600" b="1" dirty="0">
            <a:latin typeface="+mn-lt"/>
          </a:endParaRPr>
        </a:p>
      </dgm:t>
    </dgm:pt>
    <dgm:pt modelId="{32046C8A-8C57-4B10-96ED-208AC3CE5983}" type="parTrans" cxnId="{80C951BD-3EBE-4ECE-9E9C-1F97CD4ED8BA}">
      <dgm:prSet/>
      <dgm:spPr/>
      <dgm:t>
        <a:bodyPr/>
        <a:lstStyle/>
        <a:p>
          <a:endParaRPr lang="en-IN" sz="1600">
            <a:latin typeface="+mn-lt"/>
          </a:endParaRPr>
        </a:p>
      </dgm:t>
    </dgm:pt>
    <dgm:pt modelId="{53A79E15-AF60-4ED8-B341-BF1955F171FB}" type="sibTrans" cxnId="{80C951BD-3EBE-4ECE-9E9C-1F97CD4ED8BA}">
      <dgm:prSet/>
      <dgm:spPr/>
      <dgm:t>
        <a:bodyPr/>
        <a:lstStyle/>
        <a:p>
          <a:endParaRPr lang="en-IN" sz="1600">
            <a:latin typeface="+mn-lt"/>
          </a:endParaRPr>
        </a:p>
      </dgm:t>
    </dgm:pt>
    <dgm:pt modelId="{458AA0B2-1B6F-426C-9919-3E4B36D363F0}">
      <dgm:prSet phldrT="[Text]" custT="1"/>
      <dgm:spPr/>
      <dgm:t>
        <a:bodyPr/>
        <a:lstStyle/>
        <a:p>
          <a:r>
            <a:rPr lang="en-US" sz="1600" b="1" i="0" u="sng" dirty="0">
              <a:solidFill>
                <a:schemeClr val="accent4">
                  <a:lumMod val="40000"/>
                  <a:lumOff val="60000"/>
                </a:schemeClr>
              </a:solidFill>
              <a:effectLst/>
              <a:latin typeface="+mn-lt"/>
            </a:rPr>
            <a:t>Network Performance and Device Characteristics:</a:t>
          </a:r>
          <a:r>
            <a:rPr lang="en-US" sz="1600" b="1" i="0" dirty="0">
              <a:effectLst/>
              <a:latin typeface="+mn-lt"/>
            </a:rPr>
            <a:t> A deep dive into network parameters and device characteristics reveals crucial insights into user experience. Understanding factors like TCP retransmission, round-trip time, and throughput enables telecom providers to address network issues promptly and enhance overall service quality.</a:t>
          </a:r>
          <a:endParaRPr lang="en-IN" sz="1600" b="1" dirty="0">
            <a:latin typeface="+mn-lt"/>
          </a:endParaRPr>
        </a:p>
      </dgm:t>
    </dgm:pt>
    <dgm:pt modelId="{72989E18-A721-4F01-BA6A-01E62A269D4C}" type="parTrans" cxnId="{67869C09-3A38-4AD7-BB23-6EEF0F146393}">
      <dgm:prSet/>
      <dgm:spPr/>
      <dgm:t>
        <a:bodyPr/>
        <a:lstStyle/>
        <a:p>
          <a:endParaRPr lang="en-IN" sz="1600">
            <a:latin typeface="+mn-lt"/>
          </a:endParaRPr>
        </a:p>
      </dgm:t>
    </dgm:pt>
    <dgm:pt modelId="{50BBE093-7B9F-4546-9467-81BE3FFA9AA5}" type="sibTrans" cxnId="{67869C09-3A38-4AD7-BB23-6EEF0F146393}">
      <dgm:prSet/>
      <dgm:spPr/>
      <dgm:t>
        <a:bodyPr/>
        <a:lstStyle/>
        <a:p>
          <a:endParaRPr lang="en-IN" sz="1600">
            <a:latin typeface="+mn-lt"/>
          </a:endParaRPr>
        </a:p>
      </dgm:t>
    </dgm:pt>
    <dgm:pt modelId="{A1665A05-66E3-4516-A20C-0DA6F02D4FEF}">
      <dgm:prSet phldrT="[Text]" custT="1"/>
      <dgm:spPr/>
      <dgm:t>
        <a:bodyPr/>
        <a:lstStyle/>
        <a:p>
          <a:r>
            <a:rPr lang="en-US" sz="1600" b="1" i="0" u="sng" dirty="0">
              <a:solidFill>
                <a:schemeClr val="accent4">
                  <a:lumMod val="40000"/>
                  <a:lumOff val="60000"/>
                </a:schemeClr>
              </a:solidFill>
              <a:effectLst/>
              <a:latin typeface="+mn-lt"/>
            </a:rPr>
            <a:t>Satisfaction Analysis and Model Building: </a:t>
          </a:r>
          <a:r>
            <a:rPr lang="en-US" sz="1600" b="1" i="0" dirty="0">
              <a:effectLst/>
              <a:latin typeface="+mn-lt"/>
            </a:rPr>
            <a:t>By integrating engagement and experience metrics, along with satisfaction scores, a comprehensive understanding of user satisfaction has been achieved. This allows for the identification of top-performing customers, as well as areas for improvement to elevate overall satisfaction levels.</a:t>
          </a:r>
          <a:endParaRPr lang="en-IN" sz="1600" b="1" dirty="0">
            <a:latin typeface="+mn-lt"/>
          </a:endParaRPr>
        </a:p>
      </dgm:t>
    </dgm:pt>
    <dgm:pt modelId="{11359F6E-5D06-4B28-9451-6A29BAA2DB88}" type="parTrans" cxnId="{1D719BED-4202-41D0-AD0F-495AD339CFC9}">
      <dgm:prSet/>
      <dgm:spPr/>
      <dgm:t>
        <a:bodyPr/>
        <a:lstStyle/>
        <a:p>
          <a:endParaRPr lang="en-IN" sz="1600">
            <a:latin typeface="+mn-lt"/>
          </a:endParaRPr>
        </a:p>
      </dgm:t>
    </dgm:pt>
    <dgm:pt modelId="{FE2D1879-7561-4AF3-AA73-194A145CD64C}" type="sibTrans" cxnId="{1D719BED-4202-41D0-AD0F-495AD339CFC9}">
      <dgm:prSet/>
      <dgm:spPr/>
      <dgm:t>
        <a:bodyPr/>
        <a:lstStyle/>
        <a:p>
          <a:endParaRPr lang="en-IN" sz="1600">
            <a:latin typeface="+mn-lt"/>
          </a:endParaRPr>
        </a:p>
      </dgm:t>
    </dgm:pt>
    <dgm:pt modelId="{C57BA039-5D00-44DD-8664-1576C2E9F293}" type="pres">
      <dgm:prSet presAssocID="{40DD03D6-E3C9-47D8-8896-C78E2983815C}" presName="Name0" presStyleCnt="0">
        <dgm:presLayoutVars>
          <dgm:chMax val="7"/>
          <dgm:chPref val="7"/>
          <dgm:dir/>
        </dgm:presLayoutVars>
      </dgm:prSet>
      <dgm:spPr/>
    </dgm:pt>
    <dgm:pt modelId="{EAFAB2EB-59DA-48BD-97C7-F0DB8E1904D8}" type="pres">
      <dgm:prSet presAssocID="{40DD03D6-E3C9-47D8-8896-C78E2983815C}" presName="Name1" presStyleCnt="0"/>
      <dgm:spPr/>
    </dgm:pt>
    <dgm:pt modelId="{FE74851F-B460-4472-9332-5B20DD69F00C}" type="pres">
      <dgm:prSet presAssocID="{40DD03D6-E3C9-47D8-8896-C78E2983815C}" presName="cycle" presStyleCnt="0"/>
      <dgm:spPr/>
    </dgm:pt>
    <dgm:pt modelId="{41794E84-C441-4BEA-B697-60F046BF51BC}" type="pres">
      <dgm:prSet presAssocID="{40DD03D6-E3C9-47D8-8896-C78E2983815C}" presName="srcNode" presStyleLbl="node1" presStyleIdx="0" presStyleCnt="6"/>
      <dgm:spPr/>
    </dgm:pt>
    <dgm:pt modelId="{11AD045F-3B2D-43B9-9DA0-89E7E795F40E}" type="pres">
      <dgm:prSet presAssocID="{40DD03D6-E3C9-47D8-8896-C78E2983815C}" presName="conn" presStyleLbl="parChTrans1D2" presStyleIdx="0" presStyleCnt="1"/>
      <dgm:spPr/>
    </dgm:pt>
    <dgm:pt modelId="{80084C31-DF0F-4A5B-BA93-24A0F9C3A0F9}" type="pres">
      <dgm:prSet presAssocID="{40DD03D6-E3C9-47D8-8896-C78E2983815C}" presName="extraNode" presStyleLbl="node1" presStyleIdx="0" presStyleCnt="6"/>
      <dgm:spPr/>
    </dgm:pt>
    <dgm:pt modelId="{E56E4C8B-9430-4400-A66B-C8DB10589D3F}" type="pres">
      <dgm:prSet presAssocID="{40DD03D6-E3C9-47D8-8896-C78E2983815C}" presName="dstNode" presStyleLbl="node1" presStyleIdx="0" presStyleCnt="6"/>
      <dgm:spPr/>
    </dgm:pt>
    <dgm:pt modelId="{E37F726B-6835-4340-8E82-2A3C5F4FB322}" type="pres">
      <dgm:prSet presAssocID="{9B1E937E-D0A5-423E-A2E1-963C19C52619}" presName="text_1" presStyleLbl="node1" presStyleIdx="0" presStyleCnt="6" custScaleY="120334">
        <dgm:presLayoutVars>
          <dgm:bulletEnabled val="1"/>
        </dgm:presLayoutVars>
      </dgm:prSet>
      <dgm:spPr/>
    </dgm:pt>
    <dgm:pt modelId="{0D84C78E-8CD1-4378-9926-334D4D96EB3D}" type="pres">
      <dgm:prSet presAssocID="{9B1E937E-D0A5-423E-A2E1-963C19C52619}" presName="accent_1" presStyleCnt="0"/>
      <dgm:spPr/>
    </dgm:pt>
    <dgm:pt modelId="{51D4F95A-C873-43E6-99D6-F27121418801}" type="pres">
      <dgm:prSet presAssocID="{9B1E937E-D0A5-423E-A2E1-963C19C52619}" presName="accentRepeatNode" presStyleLbl="solidFgAcc1" presStyleIdx="0" presStyleCnt="6"/>
      <dgm:spPr/>
    </dgm:pt>
    <dgm:pt modelId="{9DED4E50-52E9-4F3E-A12F-CA7F51EFE0CA}" type="pres">
      <dgm:prSet presAssocID="{1BE9DF2A-BB0A-4E4D-8433-7D720C90CD32}" presName="text_2" presStyleLbl="node1" presStyleIdx="1" presStyleCnt="6" custScaleY="123796" custLinFactNeighborX="370" custLinFactNeighborY="-11964">
        <dgm:presLayoutVars>
          <dgm:bulletEnabled val="1"/>
        </dgm:presLayoutVars>
      </dgm:prSet>
      <dgm:spPr/>
    </dgm:pt>
    <dgm:pt modelId="{B15425C2-E3B6-429A-9703-A7028EEFEE8B}" type="pres">
      <dgm:prSet presAssocID="{1BE9DF2A-BB0A-4E4D-8433-7D720C90CD32}" presName="accent_2" presStyleCnt="0"/>
      <dgm:spPr/>
    </dgm:pt>
    <dgm:pt modelId="{CC1BA151-FD8E-45D6-805D-B3FD52A6837E}" type="pres">
      <dgm:prSet presAssocID="{1BE9DF2A-BB0A-4E4D-8433-7D720C90CD32}" presName="accentRepeatNode" presStyleLbl="solidFgAcc1" presStyleIdx="1" presStyleCnt="6" custLinFactNeighborY="-9571"/>
      <dgm:spPr/>
    </dgm:pt>
    <dgm:pt modelId="{1919A23D-03E8-4139-A0C3-BA5F153B8198}" type="pres">
      <dgm:prSet presAssocID="{64575480-3740-47DA-917B-B3F767F36FB4}" presName="text_3" presStyleLbl="node1" presStyleIdx="2" presStyleCnt="6" custScaleY="146529" custLinFactNeighborY="-11964">
        <dgm:presLayoutVars>
          <dgm:bulletEnabled val="1"/>
        </dgm:presLayoutVars>
      </dgm:prSet>
      <dgm:spPr/>
    </dgm:pt>
    <dgm:pt modelId="{E0F2EDBA-72D2-4134-9A0A-3D6245FA046F}" type="pres">
      <dgm:prSet presAssocID="{64575480-3740-47DA-917B-B3F767F36FB4}" presName="accent_3" presStyleCnt="0"/>
      <dgm:spPr/>
    </dgm:pt>
    <dgm:pt modelId="{541527A7-D11F-46CB-9B93-D0945C620BDF}" type="pres">
      <dgm:prSet presAssocID="{64575480-3740-47DA-917B-B3F767F36FB4}" presName="accentRepeatNode" presStyleLbl="solidFgAcc1" presStyleIdx="2" presStyleCnt="6" custLinFactNeighborY="-7975"/>
      <dgm:spPr/>
    </dgm:pt>
    <dgm:pt modelId="{ECE916B1-FE55-474E-B174-5315AD8815D9}" type="pres">
      <dgm:prSet presAssocID="{458AA0B2-1B6F-426C-9919-3E4B36D363F0}" presName="text_4" presStyleLbl="node1" presStyleIdx="3" presStyleCnt="6" custScaleY="141870">
        <dgm:presLayoutVars>
          <dgm:bulletEnabled val="1"/>
        </dgm:presLayoutVars>
      </dgm:prSet>
      <dgm:spPr/>
    </dgm:pt>
    <dgm:pt modelId="{6B51BC5F-267D-4CCE-834B-55BF7EF02FD2}" type="pres">
      <dgm:prSet presAssocID="{458AA0B2-1B6F-426C-9919-3E4B36D363F0}" presName="accent_4" presStyleCnt="0"/>
      <dgm:spPr/>
    </dgm:pt>
    <dgm:pt modelId="{4E5467A4-91D7-4B1E-8F6F-4EE4690B23D9}" type="pres">
      <dgm:prSet presAssocID="{458AA0B2-1B6F-426C-9919-3E4B36D363F0}" presName="accentRepeatNode" presStyleLbl="solidFgAcc1" presStyleIdx="3" presStyleCnt="6" custLinFactNeighborY="-6380"/>
      <dgm:spPr/>
    </dgm:pt>
    <dgm:pt modelId="{415114A3-46D6-4573-A1AC-61BE3201F3B2}" type="pres">
      <dgm:prSet presAssocID="{A1665A05-66E3-4516-A20C-0DA6F02D4FEF}" presName="text_5" presStyleLbl="node1" presStyleIdx="4" presStyleCnt="6" custScaleY="137022">
        <dgm:presLayoutVars>
          <dgm:bulletEnabled val="1"/>
        </dgm:presLayoutVars>
      </dgm:prSet>
      <dgm:spPr/>
    </dgm:pt>
    <dgm:pt modelId="{DD9D55C4-18CC-4C9A-B040-675AE414D45E}" type="pres">
      <dgm:prSet presAssocID="{A1665A05-66E3-4516-A20C-0DA6F02D4FEF}" presName="accent_5" presStyleCnt="0"/>
      <dgm:spPr/>
    </dgm:pt>
    <dgm:pt modelId="{C9A106CD-EAF8-4A1E-8665-AA7F8C69B917}" type="pres">
      <dgm:prSet presAssocID="{A1665A05-66E3-4516-A20C-0DA6F02D4FEF}" presName="accentRepeatNode" presStyleLbl="solidFgAcc1" presStyleIdx="4" presStyleCnt="6"/>
      <dgm:spPr/>
    </dgm:pt>
    <dgm:pt modelId="{FCD64B3D-CDE8-46FD-AB80-3812E9B2988E}" type="pres">
      <dgm:prSet presAssocID="{6C762765-F319-4B75-99FA-CC93D93E8601}" presName="text_6" presStyleLbl="node1" presStyleIdx="5" presStyleCnt="6" custScaleY="148125" custLinFactNeighborY="7976">
        <dgm:presLayoutVars>
          <dgm:bulletEnabled val="1"/>
        </dgm:presLayoutVars>
      </dgm:prSet>
      <dgm:spPr/>
    </dgm:pt>
    <dgm:pt modelId="{94FF338A-6050-46E8-B78D-5FDCA182C5FA}" type="pres">
      <dgm:prSet presAssocID="{6C762765-F319-4B75-99FA-CC93D93E8601}" presName="accent_6" presStyleCnt="0"/>
      <dgm:spPr/>
    </dgm:pt>
    <dgm:pt modelId="{3E4891C6-3C61-4362-BE0B-13C0E78A7B93}" type="pres">
      <dgm:prSet presAssocID="{6C762765-F319-4B75-99FA-CC93D93E8601}" presName="accentRepeatNode" presStyleLbl="solidFgAcc1" presStyleIdx="5" presStyleCnt="6" custLinFactNeighborY="3190"/>
      <dgm:spPr/>
    </dgm:pt>
  </dgm:ptLst>
  <dgm:cxnLst>
    <dgm:cxn modelId="{67869C09-3A38-4AD7-BB23-6EEF0F146393}" srcId="{40DD03D6-E3C9-47D8-8896-C78E2983815C}" destId="{458AA0B2-1B6F-426C-9919-3E4B36D363F0}" srcOrd="3" destOrd="0" parTransId="{72989E18-A721-4F01-BA6A-01E62A269D4C}" sibTransId="{50BBE093-7B9F-4546-9467-81BE3FFA9AA5}"/>
    <dgm:cxn modelId="{67CD391B-81B5-4EB0-AB4D-15DE5EC2C0B4}" type="presOf" srcId="{A1665A05-66E3-4516-A20C-0DA6F02D4FEF}" destId="{415114A3-46D6-4573-A1AC-61BE3201F3B2}" srcOrd="0" destOrd="0" presId="urn:microsoft.com/office/officeart/2008/layout/VerticalCurvedList"/>
    <dgm:cxn modelId="{02989F2B-170D-4D70-BB99-CEDCC409C0FD}" srcId="{40DD03D6-E3C9-47D8-8896-C78E2983815C}" destId="{1BE9DF2A-BB0A-4E4D-8433-7D720C90CD32}" srcOrd="1" destOrd="0" parTransId="{A3EBF251-9407-4BD4-AC47-591E842FC4CD}" sibTransId="{067CDAB2-C5CD-4C38-A76F-5A251C63EC61}"/>
    <dgm:cxn modelId="{4B934533-AD7E-4AA0-BA1E-57AD5BBCBF20}" srcId="{40DD03D6-E3C9-47D8-8896-C78E2983815C}" destId="{9B1E937E-D0A5-423E-A2E1-963C19C52619}" srcOrd="0" destOrd="0" parTransId="{485249FE-1AC0-4C59-B558-B87030DEF552}" sibTransId="{28BDDFA4-7850-42E2-90DF-1737E1FF6A98}"/>
    <dgm:cxn modelId="{1F66B237-186D-4BF6-AEB8-DFD6B3D713D0}" type="presOf" srcId="{64575480-3740-47DA-917B-B3F767F36FB4}" destId="{1919A23D-03E8-4139-A0C3-BA5F153B8198}" srcOrd="0" destOrd="0" presId="urn:microsoft.com/office/officeart/2008/layout/VerticalCurvedList"/>
    <dgm:cxn modelId="{3AA66892-788B-4089-AAE3-BE271D5EA90A}" srcId="{40DD03D6-E3C9-47D8-8896-C78E2983815C}" destId="{64575480-3740-47DA-917B-B3F767F36FB4}" srcOrd="2" destOrd="0" parTransId="{A9C05411-C0A4-4156-8833-9FB21225A9D5}" sibTransId="{332FFC76-C3B2-483C-9BCA-D41ED3803575}"/>
    <dgm:cxn modelId="{80C951BD-3EBE-4ECE-9E9C-1F97CD4ED8BA}" srcId="{40DD03D6-E3C9-47D8-8896-C78E2983815C}" destId="{6C762765-F319-4B75-99FA-CC93D93E8601}" srcOrd="5" destOrd="0" parTransId="{32046C8A-8C57-4B10-96ED-208AC3CE5983}" sibTransId="{53A79E15-AF60-4ED8-B341-BF1955F171FB}"/>
    <dgm:cxn modelId="{392B94BF-5F82-4777-B137-F3389B6FAD19}" type="presOf" srcId="{28BDDFA4-7850-42E2-90DF-1737E1FF6A98}" destId="{11AD045F-3B2D-43B9-9DA0-89E7E795F40E}" srcOrd="0" destOrd="0" presId="urn:microsoft.com/office/officeart/2008/layout/VerticalCurvedList"/>
    <dgm:cxn modelId="{5DACA2BF-1223-466F-AD05-18CEDB6A9088}" type="presOf" srcId="{458AA0B2-1B6F-426C-9919-3E4B36D363F0}" destId="{ECE916B1-FE55-474E-B174-5315AD8815D9}" srcOrd="0" destOrd="0" presId="urn:microsoft.com/office/officeart/2008/layout/VerticalCurvedList"/>
    <dgm:cxn modelId="{67A33ACE-73C9-4BED-98EC-31883DDF4016}" type="presOf" srcId="{6C762765-F319-4B75-99FA-CC93D93E8601}" destId="{FCD64B3D-CDE8-46FD-AB80-3812E9B2988E}" srcOrd="0" destOrd="0" presId="urn:microsoft.com/office/officeart/2008/layout/VerticalCurvedList"/>
    <dgm:cxn modelId="{98ABCFDA-3617-422C-B8E9-BC4FAA220F35}" type="presOf" srcId="{1BE9DF2A-BB0A-4E4D-8433-7D720C90CD32}" destId="{9DED4E50-52E9-4F3E-A12F-CA7F51EFE0CA}" srcOrd="0" destOrd="0" presId="urn:microsoft.com/office/officeart/2008/layout/VerticalCurvedList"/>
    <dgm:cxn modelId="{58C873E7-4F09-4209-A223-944A273DF6CF}" type="presOf" srcId="{40DD03D6-E3C9-47D8-8896-C78E2983815C}" destId="{C57BA039-5D00-44DD-8664-1576C2E9F293}" srcOrd="0" destOrd="0" presId="urn:microsoft.com/office/officeart/2008/layout/VerticalCurvedList"/>
    <dgm:cxn modelId="{1D719BED-4202-41D0-AD0F-495AD339CFC9}" srcId="{40DD03D6-E3C9-47D8-8896-C78E2983815C}" destId="{A1665A05-66E3-4516-A20C-0DA6F02D4FEF}" srcOrd="4" destOrd="0" parTransId="{11359F6E-5D06-4B28-9451-6A29BAA2DB88}" sibTransId="{FE2D1879-7561-4AF3-AA73-194A145CD64C}"/>
    <dgm:cxn modelId="{D6EA07FA-04B7-4258-AAB1-3A2317125A3C}" type="presOf" srcId="{9B1E937E-D0A5-423E-A2E1-963C19C52619}" destId="{E37F726B-6835-4340-8E82-2A3C5F4FB322}" srcOrd="0" destOrd="0" presId="urn:microsoft.com/office/officeart/2008/layout/VerticalCurvedList"/>
    <dgm:cxn modelId="{0D6BD7A8-429A-4F03-B2D8-8339D25D2457}" type="presParOf" srcId="{C57BA039-5D00-44DD-8664-1576C2E9F293}" destId="{EAFAB2EB-59DA-48BD-97C7-F0DB8E1904D8}" srcOrd="0" destOrd="0" presId="urn:microsoft.com/office/officeart/2008/layout/VerticalCurvedList"/>
    <dgm:cxn modelId="{85CD8A7A-B94E-4F9A-BB3C-A360FDD8CA15}" type="presParOf" srcId="{EAFAB2EB-59DA-48BD-97C7-F0DB8E1904D8}" destId="{FE74851F-B460-4472-9332-5B20DD69F00C}" srcOrd="0" destOrd="0" presId="urn:microsoft.com/office/officeart/2008/layout/VerticalCurvedList"/>
    <dgm:cxn modelId="{F2A8EE10-EAB7-4D9A-8FCD-26F1AB6BA1F2}" type="presParOf" srcId="{FE74851F-B460-4472-9332-5B20DD69F00C}" destId="{41794E84-C441-4BEA-B697-60F046BF51BC}" srcOrd="0" destOrd="0" presId="urn:microsoft.com/office/officeart/2008/layout/VerticalCurvedList"/>
    <dgm:cxn modelId="{FB154570-9A62-43C0-A9A4-34215BAEF30C}" type="presParOf" srcId="{FE74851F-B460-4472-9332-5B20DD69F00C}" destId="{11AD045F-3B2D-43B9-9DA0-89E7E795F40E}" srcOrd="1" destOrd="0" presId="urn:microsoft.com/office/officeart/2008/layout/VerticalCurvedList"/>
    <dgm:cxn modelId="{BFE3425D-4AF2-4657-833D-0D984215A7AF}" type="presParOf" srcId="{FE74851F-B460-4472-9332-5B20DD69F00C}" destId="{80084C31-DF0F-4A5B-BA93-24A0F9C3A0F9}" srcOrd="2" destOrd="0" presId="urn:microsoft.com/office/officeart/2008/layout/VerticalCurvedList"/>
    <dgm:cxn modelId="{78D793B3-FF9F-4901-889C-3D425F8CB628}" type="presParOf" srcId="{FE74851F-B460-4472-9332-5B20DD69F00C}" destId="{E56E4C8B-9430-4400-A66B-C8DB10589D3F}" srcOrd="3" destOrd="0" presId="urn:microsoft.com/office/officeart/2008/layout/VerticalCurvedList"/>
    <dgm:cxn modelId="{E4785029-18D5-4CEA-819C-4F09F51354BE}" type="presParOf" srcId="{EAFAB2EB-59DA-48BD-97C7-F0DB8E1904D8}" destId="{E37F726B-6835-4340-8E82-2A3C5F4FB322}" srcOrd="1" destOrd="0" presId="urn:microsoft.com/office/officeart/2008/layout/VerticalCurvedList"/>
    <dgm:cxn modelId="{A39320EB-31B3-4074-9642-EC0225A31648}" type="presParOf" srcId="{EAFAB2EB-59DA-48BD-97C7-F0DB8E1904D8}" destId="{0D84C78E-8CD1-4378-9926-334D4D96EB3D}" srcOrd="2" destOrd="0" presId="urn:microsoft.com/office/officeart/2008/layout/VerticalCurvedList"/>
    <dgm:cxn modelId="{129D2E2B-E401-43BC-AE6B-828ABE0EAAD5}" type="presParOf" srcId="{0D84C78E-8CD1-4378-9926-334D4D96EB3D}" destId="{51D4F95A-C873-43E6-99D6-F27121418801}" srcOrd="0" destOrd="0" presId="urn:microsoft.com/office/officeart/2008/layout/VerticalCurvedList"/>
    <dgm:cxn modelId="{1630D70E-3A79-4F8E-8B92-59E0C5554501}" type="presParOf" srcId="{EAFAB2EB-59DA-48BD-97C7-F0DB8E1904D8}" destId="{9DED4E50-52E9-4F3E-A12F-CA7F51EFE0CA}" srcOrd="3" destOrd="0" presId="urn:microsoft.com/office/officeart/2008/layout/VerticalCurvedList"/>
    <dgm:cxn modelId="{284A1604-5F45-40C1-9DEE-59065165CD07}" type="presParOf" srcId="{EAFAB2EB-59DA-48BD-97C7-F0DB8E1904D8}" destId="{B15425C2-E3B6-429A-9703-A7028EEFEE8B}" srcOrd="4" destOrd="0" presId="urn:microsoft.com/office/officeart/2008/layout/VerticalCurvedList"/>
    <dgm:cxn modelId="{58AB1045-07CC-48BB-9D29-F3A66B52B137}" type="presParOf" srcId="{B15425C2-E3B6-429A-9703-A7028EEFEE8B}" destId="{CC1BA151-FD8E-45D6-805D-B3FD52A6837E}" srcOrd="0" destOrd="0" presId="urn:microsoft.com/office/officeart/2008/layout/VerticalCurvedList"/>
    <dgm:cxn modelId="{F2DFDC35-31D5-46CF-B5EC-0A27E1A19A0C}" type="presParOf" srcId="{EAFAB2EB-59DA-48BD-97C7-F0DB8E1904D8}" destId="{1919A23D-03E8-4139-A0C3-BA5F153B8198}" srcOrd="5" destOrd="0" presId="urn:microsoft.com/office/officeart/2008/layout/VerticalCurvedList"/>
    <dgm:cxn modelId="{F62463C3-9150-47A2-B346-9C79F057DF91}" type="presParOf" srcId="{EAFAB2EB-59DA-48BD-97C7-F0DB8E1904D8}" destId="{E0F2EDBA-72D2-4134-9A0A-3D6245FA046F}" srcOrd="6" destOrd="0" presId="urn:microsoft.com/office/officeart/2008/layout/VerticalCurvedList"/>
    <dgm:cxn modelId="{E6E01E74-E822-4903-B589-0866A132E1D1}" type="presParOf" srcId="{E0F2EDBA-72D2-4134-9A0A-3D6245FA046F}" destId="{541527A7-D11F-46CB-9B93-D0945C620BDF}" srcOrd="0" destOrd="0" presId="urn:microsoft.com/office/officeart/2008/layout/VerticalCurvedList"/>
    <dgm:cxn modelId="{25B9E320-A05A-4157-81B2-660FAC37499D}" type="presParOf" srcId="{EAFAB2EB-59DA-48BD-97C7-F0DB8E1904D8}" destId="{ECE916B1-FE55-474E-B174-5315AD8815D9}" srcOrd="7" destOrd="0" presId="urn:microsoft.com/office/officeart/2008/layout/VerticalCurvedList"/>
    <dgm:cxn modelId="{C6530857-5BB8-4CA6-BFAC-D764A776A2F2}" type="presParOf" srcId="{EAFAB2EB-59DA-48BD-97C7-F0DB8E1904D8}" destId="{6B51BC5F-267D-4CCE-834B-55BF7EF02FD2}" srcOrd="8" destOrd="0" presId="urn:microsoft.com/office/officeart/2008/layout/VerticalCurvedList"/>
    <dgm:cxn modelId="{0F38A22F-27C3-4DAF-9B78-3ECF6A4AC323}" type="presParOf" srcId="{6B51BC5F-267D-4CCE-834B-55BF7EF02FD2}" destId="{4E5467A4-91D7-4B1E-8F6F-4EE4690B23D9}" srcOrd="0" destOrd="0" presId="urn:microsoft.com/office/officeart/2008/layout/VerticalCurvedList"/>
    <dgm:cxn modelId="{17D9DDF4-239E-4AEE-B9CF-F49F37A5248B}" type="presParOf" srcId="{EAFAB2EB-59DA-48BD-97C7-F0DB8E1904D8}" destId="{415114A3-46D6-4573-A1AC-61BE3201F3B2}" srcOrd="9" destOrd="0" presId="urn:microsoft.com/office/officeart/2008/layout/VerticalCurvedList"/>
    <dgm:cxn modelId="{3A8C030F-7FCE-4B93-96BE-D8E140D75CAA}" type="presParOf" srcId="{EAFAB2EB-59DA-48BD-97C7-F0DB8E1904D8}" destId="{DD9D55C4-18CC-4C9A-B040-675AE414D45E}" srcOrd="10" destOrd="0" presId="urn:microsoft.com/office/officeart/2008/layout/VerticalCurvedList"/>
    <dgm:cxn modelId="{72543241-0E7A-48A2-AEE4-1DE5AD4E8D79}" type="presParOf" srcId="{DD9D55C4-18CC-4C9A-B040-675AE414D45E}" destId="{C9A106CD-EAF8-4A1E-8665-AA7F8C69B917}" srcOrd="0" destOrd="0" presId="urn:microsoft.com/office/officeart/2008/layout/VerticalCurvedList"/>
    <dgm:cxn modelId="{AB896CC9-6446-4FA7-8C51-596F60B9BE7D}" type="presParOf" srcId="{EAFAB2EB-59DA-48BD-97C7-F0DB8E1904D8}" destId="{FCD64B3D-CDE8-46FD-AB80-3812E9B2988E}" srcOrd="11" destOrd="0" presId="urn:microsoft.com/office/officeart/2008/layout/VerticalCurvedList"/>
    <dgm:cxn modelId="{317C5DEC-08ED-478E-ACA0-E1CA4DF35F04}" type="presParOf" srcId="{EAFAB2EB-59DA-48BD-97C7-F0DB8E1904D8}" destId="{94FF338A-6050-46E8-B78D-5FDCA182C5FA}" srcOrd="12" destOrd="0" presId="urn:microsoft.com/office/officeart/2008/layout/VerticalCurvedList"/>
    <dgm:cxn modelId="{53605458-B35A-45C4-A1FF-1718AA0D8DBF}" type="presParOf" srcId="{94FF338A-6050-46E8-B78D-5FDCA182C5FA}" destId="{3E4891C6-3C61-4362-BE0B-13C0E78A7B9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9D84-9935-4479-ADFD-F608848CC798}">
      <dsp:nvSpPr>
        <dsp:cNvPr id="0" name=""/>
        <dsp:cNvSpPr/>
      </dsp:nvSpPr>
      <dsp:spPr>
        <a:xfrm rot="5400000">
          <a:off x="7397229" y="-3191956"/>
          <a:ext cx="737904" cy="730934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latin typeface="+mn-lt"/>
            </a:rPr>
            <a:t>Given the popularity of the Huawei B528S-23A, marketing teams should consider leveraging promotions or special offers to capitalize on its widespread usage and attract more customers</a:t>
          </a:r>
          <a:endParaRPr lang="en-IN" sz="1600" b="1" kern="1200" dirty="0">
            <a:latin typeface="+mn-lt"/>
          </a:endParaRPr>
        </a:p>
      </dsp:txBody>
      <dsp:txXfrm rot="-5400000">
        <a:off x="4111508" y="129787"/>
        <a:ext cx="7273325" cy="665860"/>
      </dsp:txXfrm>
    </dsp:sp>
    <dsp:sp modelId="{9B1218B2-DC12-46F3-9740-54849511BAFD}">
      <dsp:nvSpPr>
        <dsp:cNvPr id="0" name=""/>
        <dsp:cNvSpPr/>
      </dsp:nvSpPr>
      <dsp:spPr>
        <a:xfrm>
          <a:off x="0" y="1526"/>
          <a:ext cx="4111508"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dirty="0"/>
            <a:t>Promotion Strategy</a:t>
          </a:r>
          <a:endParaRPr lang="en-IN" sz="2600" kern="1200" dirty="0"/>
        </a:p>
      </dsp:txBody>
      <dsp:txXfrm>
        <a:off x="45027" y="46553"/>
        <a:ext cx="4021454" cy="832326"/>
      </dsp:txXfrm>
    </dsp:sp>
    <dsp:sp modelId="{560495AA-C6FF-4DD5-930F-57EA1EE2858C}">
      <dsp:nvSpPr>
        <dsp:cNvPr id="0" name=""/>
        <dsp:cNvSpPr/>
      </dsp:nvSpPr>
      <dsp:spPr>
        <a:xfrm rot="5400000">
          <a:off x="7397229" y="-2223456"/>
          <a:ext cx="737904" cy="730934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t>With Apple exhibiting the highest representation among handset manufacturers, marketing efforts should prioritize highlighting the unique features and benefits of iPhone models to maintain and expand market share</a:t>
          </a:r>
          <a:endParaRPr lang="en-IN" sz="1600" b="1" kern="1200" dirty="0"/>
        </a:p>
      </dsp:txBody>
      <dsp:txXfrm rot="-5400000">
        <a:off x="4111508" y="1098287"/>
        <a:ext cx="7273325" cy="665860"/>
      </dsp:txXfrm>
    </dsp:sp>
    <dsp:sp modelId="{40CF9A3B-F3F3-417E-9A2F-EB19356C6625}">
      <dsp:nvSpPr>
        <dsp:cNvPr id="0" name=""/>
        <dsp:cNvSpPr/>
      </dsp:nvSpPr>
      <dsp:spPr>
        <a:xfrm>
          <a:off x="0" y="970026"/>
          <a:ext cx="4111508"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dirty="0"/>
            <a:t>Apple Focus</a:t>
          </a:r>
          <a:endParaRPr lang="en-IN" sz="2600" kern="1200" dirty="0"/>
        </a:p>
      </dsp:txBody>
      <dsp:txXfrm>
        <a:off x="45027" y="1015053"/>
        <a:ext cx="4021454" cy="832326"/>
      </dsp:txXfrm>
    </dsp:sp>
    <dsp:sp modelId="{E971F00A-4BBD-4C66-AD8E-9F4B9F07C511}">
      <dsp:nvSpPr>
        <dsp:cNvPr id="0" name=""/>
        <dsp:cNvSpPr/>
      </dsp:nvSpPr>
      <dsp:spPr>
        <a:xfrm rot="5400000">
          <a:off x="7289247" y="-1247239"/>
          <a:ext cx="923546" cy="729507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t>Invest in refining data collection processes to eliminate 'undefined' handset types and gain clearer insights into customer preferences. This will enable more targeted marketing strategies and better understanding of user behaviors</a:t>
          </a:r>
          <a:endParaRPr lang="en-IN" sz="1600" b="1" kern="1200" dirty="0"/>
        </a:p>
      </dsp:txBody>
      <dsp:txXfrm rot="-5400000">
        <a:off x="4103481" y="1983611"/>
        <a:ext cx="7249994" cy="833378"/>
      </dsp:txXfrm>
    </dsp:sp>
    <dsp:sp modelId="{9C4778D5-5BD5-4562-BD61-28EA9EE34AE3}">
      <dsp:nvSpPr>
        <dsp:cNvPr id="0" name=""/>
        <dsp:cNvSpPr/>
      </dsp:nvSpPr>
      <dsp:spPr>
        <a:xfrm>
          <a:off x="0" y="1939109"/>
          <a:ext cx="4103481"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dirty="0"/>
            <a:t>Data Refinement</a:t>
          </a:r>
          <a:endParaRPr lang="en-IN" sz="2600" b="0" i="0" kern="1200" dirty="0"/>
        </a:p>
      </dsp:txBody>
      <dsp:txXfrm>
        <a:off x="45027" y="1984136"/>
        <a:ext cx="4013427" cy="832326"/>
      </dsp:txXfrm>
    </dsp:sp>
    <dsp:sp modelId="{58C18375-C7DD-4F25-AE08-9EAFB137D834}">
      <dsp:nvSpPr>
        <dsp:cNvPr id="0" name=""/>
        <dsp:cNvSpPr/>
      </dsp:nvSpPr>
      <dsp:spPr>
        <a:xfrm rot="5400000">
          <a:off x="7397229" y="-285291"/>
          <a:ext cx="737904" cy="730934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t>Continuously monitor the offerings and strategies of competitors, particularly Samsung and Huawei, to identify opportunities for differentiation and innovation.</a:t>
          </a:r>
          <a:endParaRPr lang="en-IN" sz="1600" b="1" kern="1200" dirty="0"/>
        </a:p>
      </dsp:txBody>
      <dsp:txXfrm rot="-5400000">
        <a:off x="4111508" y="3036452"/>
        <a:ext cx="7273325" cy="665860"/>
      </dsp:txXfrm>
    </dsp:sp>
    <dsp:sp modelId="{F4FED30F-174F-47E5-AB3C-2A116CEE350F}">
      <dsp:nvSpPr>
        <dsp:cNvPr id="0" name=""/>
        <dsp:cNvSpPr/>
      </dsp:nvSpPr>
      <dsp:spPr>
        <a:xfrm>
          <a:off x="0" y="2908192"/>
          <a:ext cx="4111508"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a:t>Competitive Analysis</a:t>
          </a:r>
          <a:endParaRPr lang="en-IN" sz="2600" kern="1200"/>
        </a:p>
      </dsp:txBody>
      <dsp:txXfrm>
        <a:off x="45027" y="2953219"/>
        <a:ext cx="4021454" cy="832326"/>
      </dsp:txXfrm>
    </dsp:sp>
    <dsp:sp modelId="{A233B0EF-C726-4274-BEDA-DF11202F6F47}">
      <dsp:nvSpPr>
        <dsp:cNvPr id="0" name=""/>
        <dsp:cNvSpPr/>
      </dsp:nvSpPr>
      <dsp:spPr>
        <a:xfrm rot="5400000">
          <a:off x="7397229" y="683208"/>
          <a:ext cx="737904" cy="730934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t>Tailor services and user experiences to align with popular handset models, ensuring seamless compatibility and satisfaction for customers across different devices</a:t>
          </a:r>
          <a:endParaRPr lang="en-IN" sz="1600" b="1" kern="1200" dirty="0"/>
        </a:p>
      </dsp:txBody>
      <dsp:txXfrm rot="-5400000">
        <a:off x="4111508" y="4004951"/>
        <a:ext cx="7273325" cy="665860"/>
      </dsp:txXfrm>
    </dsp:sp>
    <dsp:sp modelId="{58789D67-91DC-49BE-8040-2D67860EF6B0}">
      <dsp:nvSpPr>
        <dsp:cNvPr id="0" name=""/>
        <dsp:cNvSpPr/>
      </dsp:nvSpPr>
      <dsp:spPr>
        <a:xfrm>
          <a:off x="0" y="3876692"/>
          <a:ext cx="4111508"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a:t>User Experience Optimization</a:t>
          </a:r>
          <a:endParaRPr lang="en-IN" sz="2600" kern="1200"/>
        </a:p>
      </dsp:txBody>
      <dsp:txXfrm>
        <a:off x="45027" y="3921719"/>
        <a:ext cx="4021454" cy="8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53ACF-0287-4119-AC9E-7DB528E16EC0}">
      <dsp:nvSpPr>
        <dsp:cNvPr id="0" name=""/>
        <dsp:cNvSpPr/>
      </dsp:nvSpPr>
      <dsp:spPr>
        <a:xfrm rot="5400000">
          <a:off x="-282842" y="286075"/>
          <a:ext cx="1885616" cy="1319931"/>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lgerian" panose="04020705040A02060702" pitchFamily="82" charset="0"/>
            </a:rPr>
            <a:t>Gaming Application</a:t>
          </a:r>
        </a:p>
      </dsp:txBody>
      <dsp:txXfrm rot="-5400000">
        <a:off x="1" y="663199"/>
        <a:ext cx="1319931" cy="565685"/>
      </dsp:txXfrm>
    </dsp:sp>
    <dsp:sp modelId="{F68081A9-8DE1-416A-8713-805F9A250D55}">
      <dsp:nvSpPr>
        <dsp:cNvPr id="0" name=""/>
        <dsp:cNvSpPr/>
      </dsp:nvSpPr>
      <dsp:spPr>
        <a:xfrm rot="5400000">
          <a:off x="3245325" y="-1922160"/>
          <a:ext cx="1225651" cy="507643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latin typeface="+mn-lt"/>
            </a:rPr>
            <a:t>The Gaming application has the highest total bytes, indicating that it is the most data-intensive app among the top three. Users are consuming a significant amount of data on gaming activities.</a:t>
          </a:r>
        </a:p>
      </dsp:txBody>
      <dsp:txXfrm rot="-5400000">
        <a:off x="1319932" y="63064"/>
        <a:ext cx="5016607" cy="1105989"/>
      </dsp:txXfrm>
    </dsp:sp>
    <dsp:sp modelId="{1ECFE741-FEFE-4288-94B5-301F30D952E4}">
      <dsp:nvSpPr>
        <dsp:cNvPr id="0" name=""/>
        <dsp:cNvSpPr/>
      </dsp:nvSpPr>
      <dsp:spPr>
        <a:xfrm rot="5400000">
          <a:off x="-282842" y="1980415"/>
          <a:ext cx="1885616" cy="1319931"/>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lgerian" panose="04020705040A02060702" pitchFamily="82" charset="0"/>
            </a:rPr>
            <a:t>Other Application</a:t>
          </a:r>
        </a:p>
      </dsp:txBody>
      <dsp:txXfrm rot="-5400000">
        <a:off x="1" y="2357539"/>
        <a:ext cx="1319931" cy="565685"/>
      </dsp:txXfrm>
    </dsp:sp>
    <dsp:sp modelId="{946BBD87-C4F2-4468-90FB-5FEB7ECB1A57}">
      <dsp:nvSpPr>
        <dsp:cNvPr id="0" name=""/>
        <dsp:cNvSpPr/>
      </dsp:nvSpPr>
      <dsp:spPr>
        <a:xfrm rot="5400000">
          <a:off x="3245325" y="-227820"/>
          <a:ext cx="1225651" cy="507643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latin typeface="+mn-lt"/>
            </a:rPr>
            <a:t>The "Other" category ranks closely in terms of total bytes, suggesting a diverse set of applications within this group. Further analysis is needed to understand the specific apps contributing to this category.</a:t>
          </a:r>
        </a:p>
      </dsp:txBody>
      <dsp:txXfrm rot="-5400000">
        <a:off x="1319932" y="1757404"/>
        <a:ext cx="5016607" cy="1105989"/>
      </dsp:txXfrm>
    </dsp:sp>
    <dsp:sp modelId="{0492ECB3-9C26-4C33-81F3-F74548FF265D}">
      <dsp:nvSpPr>
        <dsp:cNvPr id="0" name=""/>
        <dsp:cNvSpPr/>
      </dsp:nvSpPr>
      <dsp:spPr>
        <a:xfrm rot="5400000">
          <a:off x="-282842" y="3674755"/>
          <a:ext cx="1885616" cy="1319931"/>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lgerian" panose="04020705040A02060702" pitchFamily="82" charset="0"/>
            </a:rPr>
            <a:t>YouTube Application</a:t>
          </a:r>
        </a:p>
      </dsp:txBody>
      <dsp:txXfrm rot="-5400000">
        <a:off x="1" y="4051879"/>
        <a:ext cx="1319931" cy="565685"/>
      </dsp:txXfrm>
    </dsp:sp>
    <dsp:sp modelId="{0FB3BFA1-303B-4D18-B905-7E7BBBA0469D}">
      <dsp:nvSpPr>
        <dsp:cNvPr id="0" name=""/>
        <dsp:cNvSpPr/>
      </dsp:nvSpPr>
      <dsp:spPr>
        <a:xfrm rot="5400000">
          <a:off x="3245325" y="1466519"/>
          <a:ext cx="1225651" cy="507643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t>The YouTube application has a substantial but comparatively lower total bytes. While it may not be the most data-intensive, it remains a significant contributor to overall data usage.</a:t>
          </a:r>
        </a:p>
      </dsp:txBody>
      <dsp:txXfrm rot="-5400000">
        <a:off x="1319932" y="3451744"/>
        <a:ext cx="5016607" cy="11059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6D05B-3949-45C2-8F4B-BBE0C3825CB9}">
      <dsp:nvSpPr>
        <dsp:cNvPr id="0" name=""/>
        <dsp:cNvSpPr/>
      </dsp:nvSpPr>
      <dsp:spPr>
        <a:xfrm>
          <a:off x="2796407" y="3086033"/>
          <a:ext cx="274745" cy="1204606"/>
        </a:xfrm>
        <a:custGeom>
          <a:avLst/>
          <a:gdLst/>
          <a:ahLst/>
          <a:cxnLst/>
          <a:rect l="0" t="0" r="0" b="0"/>
          <a:pathLst>
            <a:path>
              <a:moveTo>
                <a:pt x="0" y="0"/>
              </a:moveTo>
              <a:lnTo>
                <a:pt x="137372" y="0"/>
              </a:lnTo>
              <a:lnTo>
                <a:pt x="137372" y="1204606"/>
              </a:lnTo>
              <a:lnTo>
                <a:pt x="274745" y="120460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02891" y="3657448"/>
        <a:ext cx="61777" cy="61777"/>
      </dsp:txXfrm>
    </dsp:sp>
    <dsp:sp modelId="{83D33422-4C63-42C0-B84C-628CE2124AAC}">
      <dsp:nvSpPr>
        <dsp:cNvPr id="0" name=""/>
        <dsp:cNvSpPr/>
      </dsp:nvSpPr>
      <dsp:spPr>
        <a:xfrm>
          <a:off x="2796407" y="2907270"/>
          <a:ext cx="253748" cy="178763"/>
        </a:xfrm>
        <a:custGeom>
          <a:avLst/>
          <a:gdLst/>
          <a:ahLst/>
          <a:cxnLst/>
          <a:rect l="0" t="0" r="0" b="0"/>
          <a:pathLst>
            <a:path>
              <a:moveTo>
                <a:pt x="0" y="178763"/>
              </a:moveTo>
              <a:lnTo>
                <a:pt x="126874" y="178763"/>
              </a:lnTo>
              <a:lnTo>
                <a:pt x="126874" y="0"/>
              </a:lnTo>
              <a:lnTo>
                <a:pt x="253748"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15521" y="2988892"/>
        <a:ext cx="15519" cy="15519"/>
      </dsp:txXfrm>
    </dsp:sp>
    <dsp:sp modelId="{15080B9F-DCA4-4873-BB24-BBC1C54EE978}">
      <dsp:nvSpPr>
        <dsp:cNvPr id="0" name=""/>
        <dsp:cNvSpPr/>
      </dsp:nvSpPr>
      <dsp:spPr>
        <a:xfrm>
          <a:off x="2796407" y="1507955"/>
          <a:ext cx="257829" cy="1578077"/>
        </a:xfrm>
        <a:custGeom>
          <a:avLst/>
          <a:gdLst/>
          <a:ahLst/>
          <a:cxnLst/>
          <a:rect l="0" t="0" r="0" b="0"/>
          <a:pathLst>
            <a:path>
              <a:moveTo>
                <a:pt x="0" y="1578077"/>
              </a:moveTo>
              <a:lnTo>
                <a:pt x="128914" y="1578077"/>
              </a:lnTo>
              <a:lnTo>
                <a:pt x="128914" y="0"/>
              </a:lnTo>
              <a:lnTo>
                <a:pt x="257829"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85347" y="2257019"/>
        <a:ext cx="79950" cy="79950"/>
      </dsp:txXfrm>
    </dsp:sp>
    <dsp:sp modelId="{96B5C02C-EAB8-4F1C-B3A6-1A3A375D8E82}">
      <dsp:nvSpPr>
        <dsp:cNvPr id="0" name=""/>
        <dsp:cNvSpPr/>
      </dsp:nvSpPr>
      <dsp:spPr>
        <a:xfrm rot="16200000">
          <a:off x="1084742" y="1687829"/>
          <a:ext cx="626922" cy="279640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NETWORK</a:t>
          </a:r>
        </a:p>
        <a:p>
          <a:pPr marL="0" lvl="0" indent="0" algn="ctr" defTabSz="711200">
            <a:lnSpc>
              <a:spcPct val="90000"/>
            </a:lnSpc>
            <a:spcBef>
              <a:spcPct val="0"/>
            </a:spcBef>
            <a:spcAft>
              <a:spcPct val="35000"/>
            </a:spcAft>
            <a:buNone/>
          </a:pPr>
          <a:r>
            <a:rPr lang="en-IN" sz="1600" b="1" kern="1200" dirty="0"/>
            <a:t>PARAMETERS</a:t>
          </a:r>
        </a:p>
      </dsp:txBody>
      <dsp:txXfrm>
        <a:off x="1084742" y="1687829"/>
        <a:ext cx="626922" cy="2796407"/>
      </dsp:txXfrm>
    </dsp:sp>
    <dsp:sp modelId="{94862323-D7E1-46F6-8171-AE5A3340963E}">
      <dsp:nvSpPr>
        <dsp:cNvPr id="0" name=""/>
        <dsp:cNvSpPr/>
      </dsp:nvSpPr>
      <dsp:spPr>
        <a:xfrm>
          <a:off x="3054236" y="825790"/>
          <a:ext cx="3948553" cy="136432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SzPts val="1000"/>
            <a:buFont typeface="Symbol" panose="05050102010706020507" pitchFamily="18" charset="2"/>
            <a:buNone/>
          </a:pPr>
          <a:r>
            <a:rPr lang="en-IN" sz="1400" b="1" u="sng" kern="1200" dirty="0"/>
            <a:t>TCP Retransmission:</a:t>
          </a:r>
          <a:r>
            <a:rPr lang="en-IN" sz="1400" u="sng" kern="1200" dirty="0"/>
            <a:t> </a:t>
          </a:r>
          <a:r>
            <a:rPr lang="en-IN" sz="1400" kern="1200" dirty="0"/>
            <a:t>This metric denotes the average number of times a Transmission Control Protocol (TCP) packet is retransmitted. A critical measure of data reliability, it directly impacts the seamless transmission of information across the network.</a:t>
          </a:r>
        </a:p>
      </dsp:txBody>
      <dsp:txXfrm>
        <a:off x="3054236" y="825790"/>
        <a:ext cx="3948553" cy="1364329"/>
      </dsp:txXfrm>
    </dsp:sp>
    <dsp:sp modelId="{09856A7C-E7E5-4304-B756-78BB1A234273}">
      <dsp:nvSpPr>
        <dsp:cNvPr id="0" name=""/>
        <dsp:cNvSpPr/>
      </dsp:nvSpPr>
      <dsp:spPr>
        <a:xfrm>
          <a:off x="3050155" y="2225491"/>
          <a:ext cx="3952803" cy="136355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u="sng" kern="1200" dirty="0"/>
            <a:t>Round Trip Time (RTT):</a:t>
          </a:r>
          <a:r>
            <a:rPr lang="en-IN" sz="1400" u="sng" kern="1200" dirty="0"/>
            <a:t> </a:t>
          </a:r>
          <a:r>
            <a:rPr lang="en-IN" sz="1400" kern="1200" dirty="0"/>
            <a:t>Reflecting the average time for a signal to travel from source to destination and back, RTT is a indicator of network responsiveness. Lower RTT values contribute to a more agile and user-friendly network</a:t>
          </a:r>
        </a:p>
      </dsp:txBody>
      <dsp:txXfrm>
        <a:off x="3050155" y="2225491"/>
        <a:ext cx="3952803" cy="1363557"/>
      </dsp:txXfrm>
    </dsp:sp>
    <dsp:sp modelId="{9C556CD7-E88B-4A5F-9136-F3310C1FDEAB}">
      <dsp:nvSpPr>
        <dsp:cNvPr id="0" name=""/>
        <dsp:cNvSpPr/>
      </dsp:nvSpPr>
      <dsp:spPr>
        <a:xfrm>
          <a:off x="3071152" y="3608861"/>
          <a:ext cx="3952803" cy="136355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SzPts val="1000"/>
            <a:buFont typeface="Symbol" panose="05050102010706020507" pitchFamily="18" charset="2"/>
            <a:buNone/>
          </a:pPr>
          <a:r>
            <a:rPr lang="en-IN" sz="1400" b="1" u="sng" kern="1200" dirty="0"/>
            <a:t>Throughput:</a:t>
          </a:r>
          <a:r>
            <a:rPr lang="en-IN" sz="1400" u="sng" kern="1200" dirty="0"/>
            <a:t> </a:t>
          </a:r>
          <a:r>
            <a:rPr lang="en-IN" sz="1400" kern="1200" dirty="0"/>
            <a:t>At the heart of efficient data transfer lies throughput, indicating the average rate at which data is successfully transmitted. A key performance metric, throughput is instrumental in assessing the overall efficiency of data delivery.</a:t>
          </a:r>
        </a:p>
      </dsp:txBody>
      <dsp:txXfrm>
        <a:off x="3071152" y="3608861"/>
        <a:ext cx="3952803" cy="13635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6D05B-3949-45C2-8F4B-BBE0C3825CB9}">
      <dsp:nvSpPr>
        <dsp:cNvPr id="0" name=""/>
        <dsp:cNvSpPr/>
      </dsp:nvSpPr>
      <dsp:spPr>
        <a:xfrm>
          <a:off x="3119788" y="1746190"/>
          <a:ext cx="173735" cy="91440"/>
        </a:xfrm>
        <a:custGeom>
          <a:avLst/>
          <a:gdLst/>
          <a:ahLst/>
          <a:cxnLst/>
          <a:rect l="0" t="0" r="0" b="0"/>
          <a:pathLst>
            <a:path>
              <a:moveTo>
                <a:pt x="0" y="56349"/>
              </a:moveTo>
              <a:lnTo>
                <a:pt x="86867" y="56349"/>
              </a:lnTo>
              <a:lnTo>
                <a:pt x="86867" y="45720"/>
              </a:lnTo>
              <a:lnTo>
                <a:pt x="173735"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02305" y="1787559"/>
        <a:ext cx="8703" cy="8703"/>
      </dsp:txXfrm>
    </dsp:sp>
    <dsp:sp modelId="{96B5C02C-EAB8-4F1C-B3A6-1A3A375D8E82}">
      <dsp:nvSpPr>
        <dsp:cNvPr id="0" name=""/>
        <dsp:cNvSpPr/>
      </dsp:nvSpPr>
      <dsp:spPr>
        <a:xfrm rot="16200000">
          <a:off x="1386490" y="318780"/>
          <a:ext cx="499078" cy="296751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DEVICE CHARACTERISTICS</a:t>
          </a:r>
          <a:endParaRPr lang="en-IN" sz="1600" kern="1200" dirty="0"/>
        </a:p>
      </dsp:txBody>
      <dsp:txXfrm>
        <a:off x="1386490" y="318780"/>
        <a:ext cx="499078" cy="2967518"/>
      </dsp:txXfrm>
    </dsp:sp>
    <dsp:sp modelId="{9C556CD7-E88B-4A5F-9136-F3310C1FDEAB}">
      <dsp:nvSpPr>
        <dsp:cNvPr id="0" name=""/>
        <dsp:cNvSpPr/>
      </dsp:nvSpPr>
      <dsp:spPr>
        <a:xfrm>
          <a:off x="3293524" y="1043111"/>
          <a:ext cx="3952795" cy="149759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SzPts val="1000"/>
            <a:buFont typeface="Symbol" panose="05050102010706020507" pitchFamily="18" charset="2"/>
            <a:buNone/>
          </a:pPr>
          <a:r>
            <a:rPr lang="en-IN" sz="1400" b="1" u="sng" kern="1200" dirty="0"/>
            <a:t>Handset Type:</a:t>
          </a:r>
          <a:r>
            <a:rPr lang="en-IN" sz="1400" u="sng" kern="1200" dirty="0"/>
            <a:t> </a:t>
          </a:r>
          <a:r>
            <a:rPr lang="en-IN" sz="1400" kern="1200" dirty="0"/>
            <a:t>The diversity of mobile devices in the market necessitates a keen examination of handset types. The characteristics and capabilities of each device profoundly influence the end-user experience. From basic functionality to advanced features, handset type plays a pivotal role in shaping the user interface and overall satisfaction.</a:t>
          </a:r>
        </a:p>
      </dsp:txBody>
      <dsp:txXfrm>
        <a:off x="3293524" y="1043111"/>
        <a:ext cx="3952795" cy="14975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D045F-3B2D-43B9-9DA0-89E7E795F40E}">
      <dsp:nvSpPr>
        <dsp:cNvPr id="0" name=""/>
        <dsp:cNvSpPr/>
      </dsp:nvSpPr>
      <dsp:spPr>
        <a:xfrm>
          <a:off x="-6840529" y="-1045940"/>
          <a:ext cx="8141536" cy="8141536"/>
        </a:xfrm>
        <a:prstGeom prst="blockArc">
          <a:avLst>
            <a:gd name="adj1" fmla="val 18900000"/>
            <a:gd name="adj2" fmla="val 2700000"/>
            <a:gd name="adj3" fmla="val 26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7F726B-6835-4340-8E82-2A3C5F4FB322}">
      <dsp:nvSpPr>
        <dsp:cNvPr id="0" name=""/>
        <dsp:cNvSpPr/>
      </dsp:nvSpPr>
      <dsp:spPr>
        <a:xfrm>
          <a:off x="484274" y="253820"/>
          <a:ext cx="10832051" cy="7664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Market Dominance of Key Players:</a:t>
          </a:r>
          <a:r>
            <a:rPr lang="en-US" sz="1600" b="1" i="0" kern="1200" dirty="0">
              <a:solidFill>
                <a:schemeClr val="accent4">
                  <a:lumMod val="40000"/>
                  <a:lumOff val="60000"/>
                </a:schemeClr>
              </a:solidFill>
              <a:effectLst/>
              <a:latin typeface="+mn-lt"/>
            </a:rPr>
            <a:t> </a:t>
          </a:r>
          <a:r>
            <a:rPr lang="en-US" sz="1600" b="1" i="0" kern="1200" dirty="0">
              <a:effectLst/>
              <a:latin typeface="+mn-lt"/>
            </a:rPr>
            <a:t>The data reveals the significant presence of industry giants like Apple, Samsung, and Huawei, indicating their dominance in shaping consumer preferences. This underscores the importance of aligning marketing strategies with these key players to leverage their market influence effectively</a:t>
          </a:r>
          <a:endParaRPr lang="en-IN" sz="1600" b="1" kern="1200" dirty="0">
            <a:latin typeface="+mn-lt"/>
          </a:endParaRPr>
        </a:p>
      </dsp:txBody>
      <dsp:txXfrm>
        <a:off x="484274" y="253820"/>
        <a:ext cx="10832051" cy="766416"/>
      </dsp:txXfrm>
    </dsp:sp>
    <dsp:sp modelId="{51D4F95A-C873-43E6-99D6-F27121418801}">
      <dsp:nvSpPr>
        <dsp:cNvPr id="0" name=""/>
        <dsp:cNvSpPr/>
      </dsp:nvSpPr>
      <dsp:spPr>
        <a:xfrm>
          <a:off x="86207" y="238961"/>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ED4E50-52E9-4F3E-A12F-CA7F51EFE0CA}">
      <dsp:nvSpPr>
        <dsp:cNvPr id="0" name=""/>
        <dsp:cNvSpPr/>
      </dsp:nvSpPr>
      <dsp:spPr>
        <a:xfrm>
          <a:off x="1046315" y="1121836"/>
          <a:ext cx="10308151" cy="7884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User Engagement Clusters:</a:t>
          </a:r>
          <a:r>
            <a:rPr lang="en-US" sz="1600" b="1" i="0" kern="1200" dirty="0">
              <a:effectLst/>
              <a:latin typeface="+mn-lt"/>
            </a:rPr>
            <a:t> Through K-means clustering, four distinct user engagement clusters have been identified. This segmentation allows for targeted marketing strategies tailored to the specific behavior and preferences of each user group, thereby optimizing resource allocation and enhancing user experiences</a:t>
          </a:r>
          <a:endParaRPr lang="en-IN" sz="1600" b="1" kern="1200" dirty="0">
            <a:latin typeface="+mn-lt"/>
          </a:endParaRPr>
        </a:p>
      </dsp:txBody>
      <dsp:txXfrm>
        <a:off x="1046315" y="1121836"/>
        <a:ext cx="10308151" cy="788466"/>
      </dsp:txXfrm>
    </dsp:sp>
    <dsp:sp modelId="{CC1BA151-FD8E-45D6-805D-B3FD52A6837E}">
      <dsp:nvSpPr>
        <dsp:cNvPr id="0" name=""/>
        <dsp:cNvSpPr/>
      </dsp:nvSpPr>
      <dsp:spPr>
        <a:xfrm>
          <a:off x="610107" y="1118003"/>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9A23D-03E8-4139-A0C3-BA5F153B8198}">
      <dsp:nvSpPr>
        <dsp:cNvPr id="0" name=""/>
        <dsp:cNvSpPr/>
      </dsp:nvSpPr>
      <dsp:spPr>
        <a:xfrm>
          <a:off x="1247741" y="2004682"/>
          <a:ext cx="10068585" cy="93325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Application Usage Insights:</a:t>
          </a:r>
          <a:r>
            <a:rPr lang="en-US" sz="1600" b="1" i="0" kern="1200" dirty="0">
              <a:effectLst/>
              <a:latin typeface="+mn-lt"/>
            </a:rPr>
            <a:t> Analysis of the top three most used applications highlights the importance of catering to data-intensive activities such as gaming while also acknowledging the diverse set of applications within the "Other" category. Targeted promotions and network optimizations can be devised based on these usage patterns to maximize user satisfaction</a:t>
          </a:r>
          <a:endParaRPr lang="en-IN" sz="1600" b="1" kern="1200" dirty="0">
            <a:latin typeface="+mn-lt"/>
          </a:endParaRPr>
        </a:p>
      </dsp:txBody>
      <dsp:txXfrm>
        <a:off x="1247741" y="2004682"/>
        <a:ext cx="10068585" cy="933254"/>
      </dsp:txXfrm>
    </dsp:sp>
    <dsp:sp modelId="{541527A7-D11F-46CB-9B93-D0945C620BDF}">
      <dsp:nvSpPr>
        <dsp:cNvPr id="0" name=""/>
        <dsp:cNvSpPr/>
      </dsp:nvSpPr>
      <dsp:spPr>
        <a:xfrm>
          <a:off x="849674" y="2085950"/>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916B1-FE55-474E-B174-5315AD8815D9}">
      <dsp:nvSpPr>
        <dsp:cNvPr id="0" name=""/>
        <dsp:cNvSpPr/>
      </dsp:nvSpPr>
      <dsp:spPr>
        <a:xfrm>
          <a:off x="1247741" y="3050354"/>
          <a:ext cx="10068585" cy="90358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Network Performance and Device Characteristics:</a:t>
          </a:r>
          <a:r>
            <a:rPr lang="en-US" sz="1600" b="1" i="0" kern="1200" dirty="0">
              <a:effectLst/>
              <a:latin typeface="+mn-lt"/>
            </a:rPr>
            <a:t> A deep dive into network parameters and device characteristics reveals crucial insights into user experience. Understanding factors like TCP retransmission, round-trip time, and throughput enables telecom providers to address network issues promptly and enhance overall service quality.</a:t>
          </a:r>
          <a:endParaRPr lang="en-IN" sz="1600" b="1" kern="1200" dirty="0">
            <a:latin typeface="+mn-lt"/>
          </a:endParaRPr>
        </a:p>
      </dsp:txBody>
      <dsp:txXfrm>
        <a:off x="1247741" y="3050354"/>
        <a:ext cx="10068585" cy="903580"/>
      </dsp:txXfrm>
    </dsp:sp>
    <dsp:sp modelId="{4E5467A4-91D7-4B1E-8F6F-4EE4690B23D9}">
      <dsp:nvSpPr>
        <dsp:cNvPr id="0" name=""/>
        <dsp:cNvSpPr/>
      </dsp:nvSpPr>
      <dsp:spPr>
        <a:xfrm>
          <a:off x="849674" y="3053284"/>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5114A3-46D6-4573-A1AC-61BE3201F3B2}">
      <dsp:nvSpPr>
        <dsp:cNvPr id="0" name=""/>
        <dsp:cNvSpPr/>
      </dsp:nvSpPr>
      <dsp:spPr>
        <a:xfrm>
          <a:off x="1008175" y="4021033"/>
          <a:ext cx="10308151" cy="87270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Satisfaction Analysis and Model Building: </a:t>
          </a:r>
          <a:r>
            <a:rPr lang="en-US" sz="1600" b="1" i="0" kern="1200" dirty="0">
              <a:effectLst/>
              <a:latin typeface="+mn-lt"/>
            </a:rPr>
            <a:t>By integrating engagement and experience metrics, along with satisfaction scores, a comprehensive understanding of user satisfaction has been achieved. This allows for the identification of top-performing customers, as well as areas for improvement to elevate overall satisfaction levels.</a:t>
          </a:r>
          <a:endParaRPr lang="en-IN" sz="1600" b="1" kern="1200" dirty="0">
            <a:latin typeface="+mn-lt"/>
          </a:endParaRPr>
        </a:p>
      </dsp:txBody>
      <dsp:txXfrm>
        <a:off x="1008175" y="4021033"/>
        <a:ext cx="10308151" cy="872703"/>
      </dsp:txXfrm>
    </dsp:sp>
    <dsp:sp modelId="{C9A106CD-EAF8-4A1E-8665-AA7F8C69B917}">
      <dsp:nvSpPr>
        <dsp:cNvPr id="0" name=""/>
        <dsp:cNvSpPr/>
      </dsp:nvSpPr>
      <dsp:spPr>
        <a:xfrm>
          <a:off x="610107" y="4059318"/>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D64B3D-CDE8-46FD-AB80-3812E9B2988E}">
      <dsp:nvSpPr>
        <dsp:cNvPr id="0" name=""/>
        <dsp:cNvSpPr/>
      </dsp:nvSpPr>
      <dsp:spPr>
        <a:xfrm>
          <a:off x="484274" y="4991716"/>
          <a:ext cx="10832051" cy="94341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In conclusion,</a:t>
          </a:r>
          <a:r>
            <a:rPr lang="en-US" sz="1600" b="1" i="0" kern="1200" dirty="0">
              <a:effectLst/>
              <a:latin typeface="+mn-lt"/>
            </a:rPr>
            <a:t> the analysis indicates promising opportunities for growth and optimization within </a:t>
          </a:r>
          <a:r>
            <a:rPr lang="en-US" sz="1600" b="1" i="0" kern="1200" dirty="0" err="1">
              <a:effectLst/>
              <a:latin typeface="+mn-lt"/>
            </a:rPr>
            <a:t>TellCo's</a:t>
          </a:r>
          <a:r>
            <a:rPr lang="en-US" sz="1600" b="1" i="0" kern="1200" dirty="0">
              <a:effectLst/>
              <a:latin typeface="+mn-lt"/>
            </a:rPr>
            <a:t> telecom business. By leveraging the insights provided, the marketing team can make informed decisions regarding strategic investments, resource allocation, and customer-centric initiatives to drive profitability and competitive advantage in the telecommunications industry.</a:t>
          </a:r>
          <a:endParaRPr lang="en-IN" sz="1600" b="1" kern="1200" dirty="0">
            <a:latin typeface="+mn-lt"/>
          </a:endParaRPr>
        </a:p>
      </dsp:txBody>
      <dsp:txXfrm>
        <a:off x="484274" y="4991716"/>
        <a:ext cx="10832051" cy="943419"/>
      </dsp:txXfrm>
    </dsp:sp>
    <dsp:sp modelId="{3E4891C6-3C61-4362-BE0B-13C0E78A7B93}">
      <dsp:nvSpPr>
        <dsp:cNvPr id="0" name=""/>
        <dsp:cNvSpPr/>
      </dsp:nvSpPr>
      <dsp:spPr>
        <a:xfrm>
          <a:off x="86207" y="5039955"/>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CA8E1-3A5F-460D-A9E1-B589BB7C2EAD}" type="datetimeFigureOut">
              <a:rPr lang="en-IN" smtClean="0"/>
              <a:t>03-02-2024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A08C1-6C59-4BD5-8B6D-18D18EFAA7F6}" type="slidenum">
              <a:rPr lang="en-IN" smtClean="0"/>
              <a:t>‹#›</a:t>
            </a:fld>
            <a:endParaRPr lang="en-IN"/>
          </a:p>
        </p:txBody>
      </p:sp>
    </p:spTree>
    <p:extLst>
      <p:ext uri="{BB962C8B-B14F-4D97-AF65-F5344CB8AC3E}">
        <p14:creationId xmlns:p14="http://schemas.microsoft.com/office/powerpoint/2010/main" val="213893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0A08C1-6C59-4BD5-8B6D-18D18EFAA7F6}" type="slidenum">
              <a:rPr lang="en-IN" smtClean="0"/>
              <a:t>9</a:t>
            </a:fld>
            <a:endParaRPr lang="en-IN"/>
          </a:p>
        </p:txBody>
      </p:sp>
    </p:spTree>
    <p:extLst>
      <p:ext uri="{BB962C8B-B14F-4D97-AF65-F5344CB8AC3E}">
        <p14:creationId xmlns:p14="http://schemas.microsoft.com/office/powerpoint/2010/main" val="212024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0A08C1-6C59-4BD5-8B6D-18D18EFAA7F6}" type="slidenum">
              <a:rPr lang="en-IN" smtClean="0"/>
              <a:t>14</a:t>
            </a:fld>
            <a:endParaRPr lang="en-IN"/>
          </a:p>
        </p:txBody>
      </p:sp>
    </p:spTree>
    <p:extLst>
      <p:ext uri="{BB962C8B-B14F-4D97-AF65-F5344CB8AC3E}">
        <p14:creationId xmlns:p14="http://schemas.microsoft.com/office/powerpoint/2010/main" val="21021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0A08C1-6C59-4BD5-8B6D-18D18EFAA7F6}" type="slidenum">
              <a:rPr lang="en-IN" smtClean="0"/>
              <a:t>15</a:t>
            </a:fld>
            <a:endParaRPr lang="en-IN"/>
          </a:p>
        </p:txBody>
      </p:sp>
    </p:spTree>
    <p:extLst>
      <p:ext uri="{BB962C8B-B14F-4D97-AF65-F5344CB8AC3E}">
        <p14:creationId xmlns:p14="http://schemas.microsoft.com/office/powerpoint/2010/main" val="139078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1AED-F95F-59AF-3FB8-018E07E3D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96F73B-18C0-3595-FA3C-76B681F97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57EBE0-DBCF-90CF-D5DE-25AEFE6F9601}"/>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5" name="Footer Placeholder 4">
            <a:extLst>
              <a:ext uri="{FF2B5EF4-FFF2-40B4-BE49-F238E27FC236}">
                <a16:creationId xmlns:a16="http://schemas.microsoft.com/office/drawing/2014/main" id="{3E3F264A-DC00-217A-B8EB-22BC0A802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2DDAF-08F2-078C-4DB0-9055C6DD110B}"/>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400216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DBCC-533C-D791-30F7-A7C5AACB1A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2EEA1-2D69-A48B-176F-7F3466E3C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527B3-AAC5-5268-349E-4A98BEB2ED7F}"/>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5" name="Footer Placeholder 4">
            <a:extLst>
              <a:ext uri="{FF2B5EF4-FFF2-40B4-BE49-F238E27FC236}">
                <a16:creationId xmlns:a16="http://schemas.microsoft.com/office/drawing/2014/main" id="{07C0BF18-AD09-976B-A681-C8E3A08B4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D9108-72B8-BE4E-F255-B33A53DCA768}"/>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53897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19C35-222F-65FD-8687-A015BD8ABB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A49B79-41C9-562C-6441-C7D0A05A8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C697C-5570-8614-5A0C-3B095E082E73}"/>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5" name="Footer Placeholder 4">
            <a:extLst>
              <a:ext uri="{FF2B5EF4-FFF2-40B4-BE49-F238E27FC236}">
                <a16:creationId xmlns:a16="http://schemas.microsoft.com/office/drawing/2014/main" id="{CCD9FCAD-0264-4AB2-86D6-D91D5516E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11204-1562-B8FE-BC16-982036A74013}"/>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171294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C767-740E-8107-A507-73A472F95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CC903-06E8-F4EC-F58E-20168F641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DC8EA-0E0A-FAEA-E174-E56CACDEB3D2}"/>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5" name="Footer Placeholder 4">
            <a:extLst>
              <a:ext uri="{FF2B5EF4-FFF2-40B4-BE49-F238E27FC236}">
                <a16:creationId xmlns:a16="http://schemas.microsoft.com/office/drawing/2014/main" id="{EC4046F8-753B-2438-F268-1D28A389A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670CF-D7B6-08F0-BA40-9392B2B51092}"/>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34636565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BE78-D905-2FB5-4796-546D8A2E37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5E6874-7D5F-CBFF-C185-5EC4D50D2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999AAE-3601-5A88-402D-90BA8F7FB384}"/>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5" name="Footer Placeholder 4">
            <a:extLst>
              <a:ext uri="{FF2B5EF4-FFF2-40B4-BE49-F238E27FC236}">
                <a16:creationId xmlns:a16="http://schemas.microsoft.com/office/drawing/2014/main" id="{8D695486-2FAD-A210-07F0-BA928FAF4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C2E01-0817-83F9-CE13-535B2161F3AD}"/>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9284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0DEF-D4F3-C6B6-213B-E1EFEBD58E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F1021-FFA7-A089-DD0D-FA930F2FED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4002FF-20DB-7EBC-CC56-F4CF598E2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5FD192-669B-0F84-51CD-9FB4BF816A91}"/>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6" name="Footer Placeholder 5">
            <a:extLst>
              <a:ext uri="{FF2B5EF4-FFF2-40B4-BE49-F238E27FC236}">
                <a16:creationId xmlns:a16="http://schemas.microsoft.com/office/drawing/2014/main" id="{8D5BF98B-CE43-D278-C8CF-D18B07ECCA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1D1AFE-0135-60E1-7DB6-2A9D134773C1}"/>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36395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AA02-909D-8433-407A-6ECB38CE21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61E56F-39E4-EDE0-7321-2440EF6CF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1B7803-36C1-7D05-3686-982BCD129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92F68A-3254-0C04-F9AE-30D92A330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F0411-BB56-5374-B3D7-C47DC4ACDE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D9CEC9-DD71-7242-9AD0-324479A37026}"/>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8" name="Footer Placeholder 7">
            <a:extLst>
              <a:ext uri="{FF2B5EF4-FFF2-40B4-BE49-F238E27FC236}">
                <a16:creationId xmlns:a16="http://schemas.microsoft.com/office/drawing/2014/main" id="{85FCDDF8-3FF9-8F11-D06E-8B0BB67EEE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E73F4E-BD57-3146-C87F-CF07F29B39AB}"/>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55763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E67D-EE83-236B-439C-D1C66CC458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593FAA-DF1E-18DC-0C3A-8A59277563C0}"/>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4" name="Footer Placeholder 3">
            <a:extLst>
              <a:ext uri="{FF2B5EF4-FFF2-40B4-BE49-F238E27FC236}">
                <a16:creationId xmlns:a16="http://schemas.microsoft.com/office/drawing/2014/main" id="{DB30504D-B83F-2536-1607-C6280A87A9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7AD08E-91F1-97C4-E09F-D10B3C94D7DD}"/>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53962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C94185-4805-AD54-945C-B86C4EFAF809}"/>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3" name="Footer Placeholder 2">
            <a:extLst>
              <a:ext uri="{FF2B5EF4-FFF2-40B4-BE49-F238E27FC236}">
                <a16:creationId xmlns:a16="http://schemas.microsoft.com/office/drawing/2014/main" id="{585E1D59-4C71-D59B-DCD2-B575BC1ED4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CE1E9-1031-986A-7EB5-C7788C694C91}"/>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149944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E60C-EB04-3981-665B-6D42E6488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ACD116-9BB5-5128-F454-59BBE92AF3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D7F24D-B434-4E66-7697-231C2E779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81D2F-253A-DB31-266B-13E482B11195}"/>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6" name="Footer Placeholder 5">
            <a:extLst>
              <a:ext uri="{FF2B5EF4-FFF2-40B4-BE49-F238E27FC236}">
                <a16:creationId xmlns:a16="http://schemas.microsoft.com/office/drawing/2014/main" id="{1DBD6963-C991-496B-9968-AC7645A4F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EA875-A912-C588-94C2-6AED08295CEB}"/>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17563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294F-DBFC-115A-FA98-2E7BE2808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30C1D4-5589-2E39-B375-03628332E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5F790F-A08D-9A59-C189-7891CC90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17929-0FEB-3EE7-5220-EB1A1D5F04CA}"/>
              </a:ext>
            </a:extLst>
          </p:cNvPr>
          <p:cNvSpPr>
            <a:spLocks noGrp="1"/>
          </p:cNvSpPr>
          <p:nvPr>
            <p:ph type="dt" sz="half" idx="10"/>
          </p:nvPr>
        </p:nvSpPr>
        <p:spPr/>
        <p:txBody>
          <a:bodyPr/>
          <a:lstStyle/>
          <a:p>
            <a:fld id="{A3E06E3D-1CD1-4D4C-B6D0-9530E0DD7A35}" type="datetimeFigureOut">
              <a:rPr lang="en-IN" smtClean="0"/>
              <a:t>03-02-2024</a:t>
            </a:fld>
            <a:endParaRPr lang="en-IN"/>
          </a:p>
        </p:txBody>
      </p:sp>
      <p:sp>
        <p:nvSpPr>
          <p:cNvPr id="6" name="Footer Placeholder 5">
            <a:extLst>
              <a:ext uri="{FF2B5EF4-FFF2-40B4-BE49-F238E27FC236}">
                <a16:creationId xmlns:a16="http://schemas.microsoft.com/office/drawing/2014/main" id="{E2BE140E-C9C8-C4E0-96D4-84D801A9D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BB911-741D-48CB-D471-0960FF132411}"/>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390215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19692-09B9-3EC7-9627-60E6E9B1C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E3280-362E-3E2F-8639-CC03C5589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E1593-EB5A-B68E-83B4-867ECC8BD2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06E3D-1CD1-4D4C-B6D0-9530E0DD7A35}" type="datetimeFigureOut">
              <a:rPr lang="en-IN" smtClean="0"/>
              <a:t>03-02-2024</a:t>
            </a:fld>
            <a:endParaRPr lang="en-IN"/>
          </a:p>
        </p:txBody>
      </p:sp>
      <p:sp>
        <p:nvSpPr>
          <p:cNvPr id="5" name="Footer Placeholder 4">
            <a:extLst>
              <a:ext uri="{FF2B5EF4-FFF2-40B4-BE49-F238E27FC236}">
                <a16:creationId xmlns:a16="http://schemas.microsoft.com/office/drawing/2014/main" id="{A421538C-17F3-DD93-F2CD-E238BAEEF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E195FB-D866-9020-8A28-577E7B21E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C5A2F-A700-44B2-8E38-11D2C9CF809B}" type="slidenum">
              <a:rPr lang="en-IN" smtClean="0"/>
              <a:t>‹#›</a:t>
            </a:fld>
            <a:endParaRPr lang="en-IN"/>
          </a:p>
        </p:txBody>
      </p:sp>
    </p:spTree>
    <p:extLst>
      <p:ext uri="{BB962C8B-B14F-4D97-AF65-F5344CB8AC3E}">
        <p14:creationId xmlns:p14="http://schemas.microsoft.com/office/powerpoint/2010/main" val="300258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836D-6301-4679-7B23-81431E3074B6}"/>
              </a:ext>
            </a:extLst>
          </p:cNvPr>
          <p:cNvSpPr>
            <a:spLocks noGrp="1"/>
          </p:cNvSpPr>
          <p:nvPr>
            <p:ph type="ctrTitle"/>
          </p:nvPr>
        </p:nvSpPr>
        <p:spPr/>
        <p:txBody>
          <a:bodyPr/>
          <a:lstStyle/>
          <a:p>
            <a:r>
              <a:rPr lang="en-IN" b="0" i="0" dirty="0">
                <a:solidFill>
                  <a:srgbClr val="374151"/>
                </a:solidFill>
                <a:effectLst/>
                <a:latin typeface="Algerian" panose="04020705040A02060702" pitchFamily="82" charset="0"/>
              </a:rPr>
              <a:t>Telecom Data Analysis Report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FFF00B18-3D39-40EE-065D-672B8D826C38}"/>
              </a:ext>
            </a:extLst>
          </p:cNvPr>
          <p:cNvSpPr>
            <a:spLocks noGrp="1"/>
          </p:cNvSpPr>
          <p:nvPr>
            <p:ph type="subTitle" idx="1"/>
          </p:nvPr>
        </p:nvSpPr>
        <p:spPr/>
        <p:txBody>
          <a:bodyPr>
            <a:normAutofit lnSpcReduction="10000"/>
          </a:bodyPr>
          <a:lstStyle/>
          <a:p>
            <a:r>
              <a:rPr lang="en-IN" b="1" i="0" dirty="0">
                <a:solidFill>
                  <a:srgbClr val="374151"/>
                </a:solidFill>
                <a:effectLst/>
                <a:latin typeface="Algerian" panose="04020705040A02060702" pitchFamily="82" charset="0"/>
              </a:rPr>
              <a:t>Unveiling User Insights</a:t>
            </a:r>
          </a:p>
          <a:p>
            <a:endParaRPr lang="en-IN" b="1" i="0" dirty="0">
              <a:solidFill>
                <a:srgbClr val="374151"/>
              </a:solidFill>
              <a:effectLst/>
              <a:latin typeface="Algerian" panose="04020705040A02060702" pitchFamily="82" charset="0"/>
            </a:endParaRPr>
          </a:p>
          <a:p>
            <a:r>
              <a:rPr lang="en-IN" b="1" dirty="0">
                <a:solidFill>
                  <a:srgbClr val="374151"/>
                </a:solidFill>
                <a:latin typeface="Algerian" panose="04020705040A02060702" pitchFamily="82" charset="0"/>
              </a:rPr>
              <a:t>Name: Hema. M</a:t>
            </a:r>
          </a:p>
          <a:p>
            <a:r>
              <a:rPr lang="en-IN" b="1" dirty="0">
                <a:solidFill>
                  <a:srgbClr val="374151"/>
                </a:solidFill>
                <a:latin typeface="Algerian" panose="04020705040A02060702" pitchFamily="82" charset="0"/>
              </a:rPr>
              <a:t>Date: 15-Jan-2024</a:t>
            </a:r>
            <a:endParaRPr lang="en-IN" b="1" dirty="0">
              <a:latin typeface="Algerian" panose="04020705040A02060702" pitchFamily="82" charset="0"/>
            </a:endParaRPr>
          </a:p>
        </p:txBody>
      </p:sp>
    </p:spTree>
    <p:extLst>
      <p:ext uri="{BB962C8B-B14F-4D97-AF65-F5344CB8AC3E}">
        <p14:creationId xmlns:p14="http://schemas.microsoft.com/office/powerpoint/2010/main" val="1272875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460737" y="128277"/>
            <a:ext cx="11621386" cy="485480"/>
          </a:xfrm>
        </p:spPr>
        <p:txBody>
          <a:bodyPr>
            <a:normAutofit fontScale="90000"/>
          </a:bodyPr>
          <a:lstStyle/>
          <a:p>
            <a:pPr algn="ctr"/>
            <a:r>
              <a:rPr lang="en-IN" dirty="0">
                <a:latin typeface="Algerian" panose="04020705040A02060702" pitchFamily="82" charset="0"/>
              </a:rPr>
              <a:t>TOP 10 CUSTOMERS PER ENGAGEMENT METRICS</a:t>
            </a:r>
          </a:p>
        </p:txBody>
      </p:sp>
      <p:pic>
        <p:nvPicPr>
          <p:cNvPr id="5" name="Picture 4">
            <a:extLst>
              <a:ext uri="{FF2B5EF4-FFF2-40B4-BE49-F238E27FC236}">
                <a16:creationId xmlns:a16="http://schemas.microsoft.com/office/drawing/2014/main" id="{76075093-2E41-2D73-25F1-2388A244515F}"/>
              </a:ext>
            </a:extLst>
          </p:cNvPr>
          <p:cNvPicPr>
            <a:picLocks noChangeAspect="1"/>
          </p:cNvPicPr>
          <p:nvPr/>
        </p:nvPicPr>
        <p:blipFill>
          <a:blip r:embed="rId2">
            <a:duotone>
              <a:prstClr val="black"/>
              <a:srgbClr val="5B9BD5">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488648" y="1156810"/>
            <a:ext cx="5607352" cy="24104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A338C9A6-9B39-A211-F79C-88325A80C8BC}"/>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271430" y="1102692"/>
            <a:ext cx="5190468" cy="24196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F0CFA190-DE93-935C-3EC6-848C13878594}"/>
              </a:ext>
            </a:extLst>
          </p:cNvPr>
          <p:cNvPicPr>
            <a:picLocks noChangeAspect="1"/>
          </p:cNvPicPr>
          <p:nvPr/>
        </p:nvPicPr>
        <p:blipFill>
          <a:blip r:embed="rId6">
            <a:duotone>
              <a:prstClr val="black"/>
              <a:srgbClr val="5B9BD5">
                <a:tint val="45000"/>
                <a:satMod val="400000"/>
              </a:srgbClr>
            </a:duotone>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p:blipFill>
        <p:spPr>
          <a:xfrm>
            <a:off x="488648" y="3950071"/>
            <a:ext cx="5636911" cy="26421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E92D400D-7B13-7C98-1A74-3E59C857BB3D}"/>
              </a:ext>
            </a:extLst>
          </p:cNvPr>
          <p:cNvSpPr txBox="1"/>
          <p:nvPr/>
        </p:nvSpPr>
        <p:spPr>
          <a:xfrm>
            <a:off x="829339" y="695145"/>
            <a:ext cx="4747429" cy="461665"/>
          </a:xfrm>
          <a:prstGeom prst="rect">
            <a:avLst/>
          </a:prstGeom>
          <a:noFill/>
        </p:spPr>
        <p:txBody>
          <a:bodyPr wrap="square" rtlCol="0">
            <a:spAutoFit/>
          </a:bodyPr>
          <a:lstStyle/>
          <a:p>
            <a:pPr algn="ctr"/>
            <a:r>
              <a:rPr lang="en-IN" sz="2400" dirty="0">
                <a:solidFill>
                  <a:schemeClr val="accent2">
                    <a:lumMod val="50000"/>
                  </a:schemeClr>
                </a:solidFill>
                <a:latin typeface="Algerian" panose="04020705040A02060702" pitchFamily="82" charset="0"/>
              </a:rPr>
              <a:t>BASED ON TOTAL DURATION</a:t>
            </a:r>
          </a:p>
        </p:txBody>
      </p:sp>
      <p:sp>
        <p:nvSpPr>
          <p:cNvPr id="11" name="TextBox 10">
            <a:extLst>
              <a:ext uri="{FF2B5EF4-FFF2-40B4-BE49-F238E27FC236}">
                <a16:creationId xmlns:a16="http://schemas.microsoft.com/office/drawing/2014/main" id="{5A4F0B8A-4B75-EEEC-C0C6-9F46C9E17DA5}"/>
              </a:ext>
            </a:extLst>
          </p:cNvPr>
          <p:cNvSpPr txBox="1"/>
          <p:nvPr/>
        </p:nvSpPr>
        <p:spPr>
          <a:xfrm>
            <a:off x="7184065" y="671192"/>
            <a:ext cx="3583172" cy="461665"/>
          </a:xfrm>
          <a:prstGeom prst="rect">
            <a:avLst/>
          </a:prstGeom>
          <a:noFill/>
        </p:spPr>
        <p:txBody>
          <a:bodyPr wrap="square" rtlCol="0">
            <a:spAutoFit/>
          </a:bodyPr>
          <a:lstStyle/>
          <a:p>
            <a:r>
              <a:rPr lang="en-IN" sz="2400" dirty="0">
                <a:solidFill>
                  <a:schemeClr val="accent2">
                    <a:lumMod val="50000"/>
                  </a:schemeClr>
                </a:solidFill>
                <a:latin typeface="Algerian" panose="04020705040A02060702" pitchFamily="82" charset="0"/>
              </a:rPr>
              <a:t>BASED ON TOTAL DL</a:t>
            </a:r>
          </a:p>
        </p:txBody>
      </p:sp>
      <p:sp>
        <p:nvSpPr>
          <p:cNvPr id="12" name="TextBox 11">
            <a:extLst>
              <a:ext uri="{FF2B5EF4-FFF2-40B4-BE49-F238E27FC236}">
                <a16:creationId xmlns:a16="http://schemas.microsoft.com/office/drawing/2014/main" id="{5E5F6CA2-2DB1-F092-FBB6-04129117F871}"/>
              </a:ext>
            </a:extLst>
          </p:cNvPr>
          <p:cNvSpPr txBox="1"/>
          <p:nvPr/>
        </p:nvSpPr>
        <p:spPr>
          <a:xfrm>
            <a:off x="1750827" y="3522350"/>
            <a:ext cx="3583172" cy="461665"/>
          </a:xfrm>
          <a:prstGeom prst="rect">
            <a:avLst/>
          </a:prstGeom>
          <a:noFill/>
        </p:spPr>
        <p:txBody>
          <a:bodyPr wrap="square" rtlCol="0">
            <a:spAutoFit/>
          </a:bodyPr>
          <a:lstStyle/>
          <a:p>
            <a:r>
              <a:rPr lang="en-IN" sz="2400" dirty="0">
                <a:solidFill>
                  <a:schemeClr val="accent2">
                    <a:lumMod val="50000"/>
                  </a:schemeClr>
                </a:solidFill>
                <a:latin typeface="Algerian" panose="04020705040A02060702" pitchFamily="82" charset="0"/>
              </a:rPr>
              <a:t>BASED ON TOTAL UL</a:t>
            </a:r>
          </a:p>
        </p:txBody>
      </p:sp>
      <p:sp>
        <p:nvSpPr>
          <p:cNvPr id="13" name="TextBox 12">
            <a:extLst>
              <a:ext uri="{FF2B5EF4-FFF2-40B4-BE49-F238E27FC236}">
                <a16:creationId xmlns:a16="http://schemas.microsoft.com/office/drawing/2014/main" id="{1F42DB40-C944-601C-F099-5920A67328ED}"/>
              </a:ext>
            </a:extLst>
          </p:cNvPr>
          <p:cNvSpPr txBox="1"/>
          <p:nvPr/>
        </p:nvSpPr>
        <p:spPr>
          <a:xfrm>
            <a:off x="6271430" y="3734703"/>
            <a:ext cx="5810693" cy="3139321"/>
          </a:xfrm>
          <a:prstGeom prst="rect">
            <a:avLst/>
          </a:prstGeom>
          <a:noFill/>
        </p:spPr>
        <p:txBody>
          <a:bodyPr wrap="square" rtlCol="0">
            <a:spAutoFit/>
          </a:bodyPr>
          <a:lstStyle/>
          <a:p>
            <a:pPr algn="l">
              <a:buFont typeface="Arial" panose="020B0604020202020204" pitchFamily="34" charset="0"/>
              <a:buChar char="•"/>
            </a:pPr>
            <a:r>
              <a:rPr lang="en-US" b="1" i="0" u="sng" dirty="0">
                <a:solidFill>
                  <a:schemeClr val="accent2">
                    <a:lumMod val="50000"/>
                  </a:schemeClr>
                </a:solidFill>
                <a:effectLst/>
              </a:rPr>
              <a:t>Strategic Resource Allocation: </a:t>
            </a:r>
            <a:r>
              <a:rPr lang="en-US" b="1" i="0" dirty="0">
                <a:solidFill>
                  <a:srgbClr val="374151"/>
                </a:solidFill>
                <a:effectLst/>
              </a:rPr>
              <a:t>Telecom providers should strategically allocate resources to accommodate users with longer durations, ensuring sustained user satisfaction.</a:t>
            </a:r>
          </a:p>
          <a:p>
            <a:pPr algn="l">
              <a:buFont typeface="Arial" panose="020B0604020202020204" pitchFamily="34" charset="0"/>
              <a:buChar char="•"/>
            </a:pPr>
            <a:r>
              <a:rPr lang="en-US" b="1" i="0" u="sng" dirty="0">
                <a:solidFill>
                  <a:schemeClr val="accent2">
                    <a:lumMod val="50000"/>
                  </a:schemeClr>
                </a:solidFill>
                <a:effectLst/>
              </a:rPr>
              <a:t>Content Optimization: </a:t>
            </a:r>
            <a:r>
              <a:rPr lang="en-US" b="1" i="0" dirty="0">
                <a:solidFill>
                  <a:srgbClr val="374151"/>
                </a:solidFill>
                <a:effectLst/>
              </a:rPr>
              <a:t>High total duration may indicate content consumption activities like streaming or extended online usage. Understanding these patterns can guide content optimization efforts.</a:t>
            </a:r>
          </a:p>
          <a:p>
            <a:pPr algn="l">
              <a:buFont typeface="Arial" panose="020B0604020202020204" pitchFamily="34" charset="0"/>
              <a:buChar char="•"/>
            </a:pPr>
            <a:r>
              <a:rPr lang="en-US" b="1" i="0" u="sng" dirty="0">
                <a:solidFill>
                  <a:schemeClr val="accent2">
                    <a:lumMod val="50000"/>
                  </a:schemeClr>
                </a:solidFill>
                <a:effectLst/>
              </a:rPr>
              <a:t>Balancing Network Load: </a:t>
            </a:r>
            <a:r>
              <a:rPr lang="en-US" b="1" i="0" dirty="0">
                <a:solidFill>
                  <a:srgbClr val="374151"/>
                </a:solidFill>
                <a:effectLst/>
              </a:rPr>
              <a:t>While high duration is positive, it's essential to balance network load. Attention should also be given to users with moderate durations to prevent network congestion.</a:t>
            </a:r>
          </a:p>
        </p:txBody>
      </p:sp>
    </p:spTree>
    <p:extLst>
      <p:ext uri="{BB962C8B-B14F-4D97-AF65-F5344CB8AC3E}">
        <p14:creationId xmlns:p14="http://schemas.microsoft.com/office/powerpoint/2010/main" val="393413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276447" y="365126"/>
            <a:ext cx="11077353" cy="730028"/>
          </a:xfrm>
        </p:spPr>
        <p:txBody>
          <a:bodyPr>
            <a:normAutofit fontScale="90000"/>
          </a:bodyPr>
          <a:lstStyle/>
          <a:p>
            <a:r>
              <a:rPr lang="en-IN" dirty="0">
                <a:latin typeface="Algerian" panose="04020705040A02060702" pitchFamily="82" charset="0"/>
              </a:rPr>
              <a:t>k-mean clustering for user engagement</a:t>
            </a:r>
          </a:p>
        </p:txBody>
      </p:sp>
      <p:sp>
        <p:nvSpPr>
          <p:cNvPr id="3" name="TextBox 2">
            <a:extLst>
              <a:ext uri="{FF2B5EF4-FFF2-40B4-BE49-F238E27FC236}">
                <a16:creationId xmlns:a16="http://schemas.microsoft.com/office/drawing/2014/main" id="{27FC2CEB-F971-2E57-D790-5E7D0762026E}"/>
              </a:ext>
            </a:extLst>
          </p:cNvPr>
          <p:cNvSpPr txBox="1"/>
          <p:nvPr/>
        </p:nvSpPr>
        <p:spPr>
          <a:xfrm>
            <a:off x="5326381" y="1010094"/>
            <a:ext cx="6865619" cy="5678478"/>
          </a:xfrm>
          <a:prstGeom prst="rect">
            <a:avLst/>
          </a:prstGeom>
          <a:noFill/>
        </p:spPr>
        <p:txBody>
          <a:bodyPr wrap="square" rtlCol="0">
            <a:spAutoFit/>
          </a:bodyPr>
          <a:lstStyle/>
          <a:p>
            <a:pPr algn="l"/>
            <a:r>
              <a:rPr lang="en-US" b="1" u="sng" dirty="0">
                <a:solidFill>
                  <a:schemeClr val="accent2">
                    <a:lumMod val="50000"/>
                  </a:schemeClr>
                </a:solidFill>
              </a:rPr>
              <a:t>Cluster Overview:</a:t>
            </a:r>
          </a:p>
          <a:p>
            <a:pPr algn="l"/>
            <a:endParaRPr lang="en-US" sz="1100" b="1" dirty="0">
              <a:solidFill>
                <a:srgbClr val="374151"/>
              </a:solidFill>
            </a:endParaRPr>
          </a:p>
          <a:p>
            <a:r>
              <a:rPr lang="en-US" b="0" dirty="0">
                <a:effectLst/>
              </a:rPr>
              <a:t>K-means clustering identifies four distinct user engagement clusters.</a:t>
            </a:r>
          </a:p>
          <a:p>
            <a:r>
              <a:rPr lang="en-US" b="0" dirty="0">
                <a:effectLst/>
              </a:rPr>
              <a:t>Cluster characteristics provide a nuanced view of user behavior, helping to personalize marketing strategies.</a:t>
            </a:r>
          </a:p>
          <a:p>
            <a:pPr algn="l"/>
            <a:endParaRPr lang="en-US" sz="1100" b="1" i="0" dirty="0">
              <a:solidFill>
                <a:srgbClr val="374151"/>
              </a:solidFill>
              <a:effectLst/>
            </a:endParaRPr>
          </a:p>
          <a:p>
            <a:pPr algn="l"/>
            <a:r>
              <a:rPr lang="en-US" b="1" i="0" u="sng" dirty="0">
                <a:solidFill>
                  <a:schemeClr val="accent2">
                    <a:lumMod val="50000"/>
                  </a:schemeClr>
                </a:solidFill>
                <a:effectLst/>
              </a:rPr>
              <a:t>Key Insights:</a:t>
            </a:r>
          </a:p>
          <a:p>
            <a:pPr algn="l"/>
            <a:endParaRPr lang="en-US" sz="1100" b="0" i="0" u="sng" dirty="0">
              <a:effectLst/>
            </a:endParaRPr>
          </a:p>
          <a:p>
            <a:pPr algn="l">
              <a:buFont typeface="Arial" panose="020B0604020202020204" pitchFamily="34" charset="0"/>
              <a:buChar char="•"/>
            </a:pPr>
            <a:r>
              <a:rPr lang="en-US" b="0" i="0" dirty="0">
                <a:effectLst/>
              </a:rPr>
              <a:t>The clustering provides a segmentation of users based on their engagement behavior.</a:t>
            </a:r>
          </a:p>
          <a:p>
            <a:pPr algn="l">
              <a:buFont typeface="Arial" panose="020B0604020202020204" pitchFamily="34" charset="0"/>
              <a:buChar char="•"/>
            </a:pPr>
            <a:r>
              <a:rPr lang="en-US" b="0" i="0" dirty="0">
                <a:effectLst/>
              </a:rPr>
              <a:t>This segmentation can guide targeted strategies for each user group.</a:t>
            </a:r>
          </a:p>
          <a:p>
            <a:pPr algn="l"/>
            <a:endParaRPr lang="en-US" sz="600" dirty="0"/>
          </a:p>
          <a:p>
            <a:pPr algn="l"/>
            <a:r>
              <a:rPr lang="en-US" b="1" u="sng" dirty="0">
                <a:solidFill>
                  <a:schemeClr val="accent2">
                    <a:lumMod val="50000"/>
                  </a:schemeClr>
                </a:solidFill>
              </a:rPr>
              <a:t>Strategic Recommendation:</a:t>
            </a:r>
          </a:p>
          <a:p>
            <a:pPr algn="l"/>
            <a:endParaRPr lang="en-US" sz="1200" b="1" u="sng" dirty="0">
              <a:solidFill>
                <a:schemeClr val="accent2">
                  <a:lumMod val="50000"/>
                </a:schemeClr>
              </a:solidFill>
            </a:endParaRPr>
          </a:p>
          <a:p>
            <a:pPr>
              <a:buFont typeface="Arial" panose="020B0604020202020204" pitchFamily="34" charset="0"/>
              <a:buChar char="•"/>
            </a:pPr>
            <a:r>
              <a:rPr lang="en-US" b="0" dirty="0">
                <a:effectLst/>
              </a:rPr>
              <a:t>Marketing teams can target the top-engaged users identified in various categories for promotions and loyalty programs. Improving network resources for popular applications can enhance overall user satisfaction.</a:t>
            </a:r>
          </a:p>
          <a:p>
            <a:pPr algn="l">
              <a:buFont typeface="Arial" panose="020B0604020202020204" pitchFamily="34" charset="0"/>
              <a:buChar char="•"/>
            </a:pPr>
            <a:endParaRPr lang="en-US" b="0" i="0" dirty="0">
              <a:effectLst/>
            </a:endParaRPr>
          </a:p>
          <a:p>
            <a:pPr algn="l">
              <a:buFont typeface="Arial" panose="020B0604020202020204" pitchFamily="34" charset="0"/>
              <a:buChar char="•"/>
            </a:pPr>
            <a:endParaRPr lang="en-US" b="0" i="0" dirty="0">
              <a:solidFill>
                <a:srgbClr val="374151"/>
              </a:solidFill>
              <a:effectLst/>
            </a:endParaRPr>
          </a:p>
          <a:p>
            <a:pPr algn="l"/>
            <a:endParaRPr lang="en-US" dirty="0">
              <a:solidFill>
                <a:srgbClr val="374151"/>
              </a:solidFill>
            </a:endParaRPr>
          </a:p>
          <a:p>
            <a:pPr algn="l"/>
            <a:endParaRPr lang="en-US" b="0" i="0" dirty="0">
              <a:solidFill>
                <a:srgbClr val="374151"/>
              </a:solidFill>
              <a:effectLst/>
            </a:endParaRPr>
          </a:p>
          <a:p>
            <a:endParaRPr lang="en-IN" dirty="0"/>
          </a:p>
        </p:txBody>
      </p:sp>
      <p:sp>
        <p:nvSpPr>
          <p:cNvPr id="7" name="TextBox 6">
            <a:extLst>
              <a:ext uri="{FF2B5EF4-FFF2-40B4-BE49-F238E27FC236}">
                <a16:creationId xmlns:a16="http://schemas.microsoft.com/office/drawing/2014/main" id="{FA04BCC4-9619-D5F7-A01C-05D52C2EBDEF}"/>
              </a:ext>
            </a:extLst>
          </p:cNvPr>
          <p:cNvSpPr txBox="1"/>
          <p:nvPr/>
        </p:nvSpPr>
        <p:spPr>
          <a:xfrm>
            <a:off x="127590" y="4731488"/>
            <a:ext cx="10090298" cy="2154436"/>
          </a:xfrm>
          <a:prstGeom prst="rect">
            <a:avLst/>
          </a:prstGeom>
          <a:noFill/>
        </p:spPr>
        <p:txBody>
          <a:bodyPr wrap="square" rtlCol="0">
            <a:spAutoFit/>
          </a:bodyPr>
          <a:lstStyle/>
          <a:p>
            <a:pPr algn="l"/>
            <a:endParaRPr lang="en-US" b="1" i="0" u="sng" dirty="0">
              <a:solidFill>
                <a:schemeClr val="accent2">
                  <a:lumMod val="50000"/>
                </a:schemeClr>
              </a:solidFill>
              <a:effectLst/>
            </a:endParaRPr>
          </a:p>
          <a:p>
            <a:pPr algn="l"/>
            <a:r>
              <a:rPr lang="en-US" b="1" i="0" u="sng" dirty="0">
                <a:solidFill>
                  <a:schemeClr val="accent2">
                    <a:lumMod val="50000"/>
                  </a:schemeClr>
                </a:solidFill>
                <a:effectLst/>
              </a:rPr>
              <a:t>Optimal Value of K:</a:t>
            </a:r>
          </a:p>
          <a:p>
            <a:pPr algn="l"/>
            <a:endParaRPr lang="en-US" sz="1400" b="0" i="0" u="sng" dirty="0">
              <a:solidFill>
                <a:schemeClr val="accent2">
                  <a:lumMod val="50000"/>
                </a:schemeClr>
              </a:solidFill>
              <a:effectLst/>
            </a:endParaRPr>
          </a:p>
          <a:p>
            <a:pPr algn="l">
              <a:buFont typeface="Arial" panose="020B0604020202020204" pitchFamily="34" charset="0"/>
              <a:buChar char="•"/>
            </a:pPr>
            <a:r>
              <a:rPr lang="en-US" b="0" i="0" dirty="0">
                <a:effectLst/>
              </a:rPr>
              <a:t>The optimal value of k (number of clusters) was determined as 4 based on the elbow method.</a:t>
            </a:r>
          </a:p>
          <a:p>
            <a:pPr algn="l"/>
            <a:endParaRPr lang="en-US" sz="1200" b="0" i="0" dirty="0">
              <a:effectLst/>
            </a:endParaRPr>
          </a:p>
          <a:p>
            <a:pPr algn="l">
              <a:buFont typeface="Arial" panose="020B0604020202020204" pitchFamily="34" charset="0"/>
              <a:buChar char="•"/>
            </a:pPr>
            <a:r>
              <a:rPr lang="en-US" b="0" i="0" dirty="0">
                <a:effectLst/>
              </a:rPr>
              <a:t>This analysis offers valuable insights into user engagement patterns, facilitating targeted strategies for enhancing user experiences and optimizing service offerings</a:t>
            </a:r>
          </a:p>
          <a:p>
            <a:endParaRPr lang="en-IN" dirty="0"/>
          </a:p>
        </p:txBody>
      </p:sp>
      <p:pic>
        <p:nvPicPr>
          <p:cNvPr id="9" name="Picture 8">
            <a:extLst>
              <a:ext uri="{FF2B5EF4-FFF2-40B4-BE49-F238E27FC236}">
                <a16:creationId xmlns:a16="http://schemas.microsoft.com/office/drawing/2014/main" id="{378A78B1-0D9F-1C06-7FDA-D42B2735B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4" y="1095155"/>
            <a:ext cx="5092179" cy="3487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33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838200" y="365125"/>
            <a:ext cx="10515600" cy="708763"/>
          </a:xfrm>
        </p:spPr>
        <p:txBody>
          <a:bodyPr/>
          <a:lstStyle/>
          <a:p>
            <a:r>
              <a:rPr lang="en-IN" dirty="0">
                <a:latin typeface="Algerian" panose="04020705040A02060702" pitchFamily="82" charset="0"/>
              </a:rPr>
              <a:t>Top 3 most used applications</a:t>
            </a:r>
          </a:p>
        </p:txBody>
      </p:sp>
      <p:pic>
        <p:nvPicPr>
          <p:cNvPr id="4" name="Picture 3">
            <a:extLst>
              <a:ext uri="{FF2B5EF4-FFF2-40B4-BE49-F238E27FC236}">
                <a16:creationId xmlns:a16="http://schemas.microsoft.com/office/drawing/2014/main" id="{A3A15052-D34B-23CF-4D74-2CAFEA80E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30" y="1329278"/>
            <a:ext cx="4860851" cy="4762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Diagram 4">
            <a:extLst>
              <a:ext uri="{FF2B5EF4-FFF2-40B4-BE49-F238E27FC236}">
                <a16:creationId xmlns:a16="http://schemas.microsoft.com/office/drawing/2014/main" id="{0C299FD3-1C3C-AC3F-855E-38F17D82C10F}"/>
              </a:ext>
            </a:extLst>
          </p:cNvPr>
          <p:cNvGraphicFramePr/>
          <p:nvPr>
            <p:extLst>
              <p:ext uri="{D42A27DB-BD31-4B8C-83A1-F6EECF244321}">
                <p14:modId xmlns:p14="http://schemas.microsoft.com/office/powerpoint/2010/main" val="3550826674"/>
              </p:ext>
            </p:extLst>
          </p:nvPr>
        </p:nvGraphicFramePr>
        <p:xfrm>
          <a:off x="5448300" y="1212112"/>
          <a:ext cx="6396370" cy="5280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62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742507" y="205637"/>
            <a:ext cx="10515600" cy="591805"/>
          </a:xfrm>
        </p:spPr>
        <p:txBody>
          <a:bodyPr>
            <a:normAutofit fontScale="90000"/>
          </a:bodyPr>
          <a:lstStyle/>
          <a:p>
            <a:pPr algn="ctr"/>
            <a:r>
              <a:rPr lang="en-IN" dirty="0">
                <a:latin typeface="Algerian" panose="04020705040A02060702" pitchFamily="82" charset="0"/>
              </a:rPr>
              <a:t>Experience analytics –NAVIGATING USER EXPERIENCE</a:t>
            </a:r>
          </a:p>
        </p:txBody>
      </p:sp>
      <p:graphicFrame>
        <p:nvGraphicFramePr>
          <p:cNvPr id="6" name="Diagram 5">
            <a:extLst>
              <a:ext uri="{FF2B5EF4-FFF2-40B4-BE49-F238E27FC236}">
                <a16:creationId xmlns:a16="http://schemas.microsoft.com/office/drawing/2014/main" id="{414E5638-53D0-DD14-F5D3-ED2C18AA2202}"/>
              </a:ext>
            </a:extLst>
          </p:cNvPr>
          <p:cNvGraphicFramePr/>
          <p:nvPr>
            <p:extLst>
              <p:ext uri="{D42A27DB-BD31-4B8C-83A1-F6EECF244321}">
                <p14:modId xmlns:p14="http://schemas.microsoft.com/office/powerpoint/2010/main" val="376565142"/>
              </p:ext>
            </p:extLst>
          </p:nvPr>
        </p:nvGraphicFramePr>
        <p:xfrm>
          <a:off x="347330" y="205637"/>
          <a:ext cx="7322288" cy="4972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CB3BD6C5-160E-D2E1-05E4-0E238FF9FCAC}"/>
              </a:ext>
            </a:extLst>
          </p:cNvPr>
          <p:cNvGraphicFramePr/>
          <p:nvPr>
            <p:extLst>
              <p:ext uri="{D42A27DB-BD31-4B8C-83A1-F6EECF244321}">
                <p14:modId xmlns:p14="http://schemas.microsoft.com/office/powerpoint/2010/main" val="1208774172"/>
              </p:ext>
            </p:extLst>
          </p:nvPr>
        </p:nvGraphicFramePr>
        <p:xfrm>
          <a:off x="93035" y="4242392"/>
          <a:ext cx="7969988" cy="28496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ight Brace 7">
            <a:extLst>
              <a:ext uri="{FF2B5EF4-FFF2-40B4-BE49-F238E27FC236}">
                <a16:creationId xmlns:a16="http://schemas.microsoft.com/office/drawing/2014/main" id="{8CAF83B6-C79D-F27F-5D6B-18FFFAFF0BD1}"/>
              </a:ext>
            </a:extLst>
          </p:cNvPr>
          <p:cNvSpPr/>
          <p:nvPr/>
        </p:nvSpPr>
        <p:spPr>
          <a:xfrm>
            <a:off x="7783033" y="1073888"/>
            <a:ext cx="669851" cy="5209954"/>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b="1">
              <a:ln w="9525">
                <a:solidFill>
                  <a:schemeClr val="bg1"/>
                </a:solidFill>
                <a:prstDash val="solid"/>
              </a:ln>
              <a:effectLst>
                <a:outerShdw blurRad="12700" dist="38100" dir="2700000" algn="tl" rotWithShape="0">
                  <a:schemeClr val="bg1">
                    <a:lumMod val="50000"/>
                  </a:schemeClr>
                </a:outerShdw>
              </a:effectLst>
            </a:endParaRPr>
          </a:p>
        </p:txBody>
      </p:sp>
      <p:sp>
        <p:nvSpPr>
          <p:cNvPr id="9" name="Scroll: Vertical 8">
            <a:extLst>
              <a:ext uri="{FF2B5EF4-FFF2-40B4-BE49-F238E27FC236}">
                <a16:creationId xmlns:a16="http://schemas.microsoft.com/office/drawing/2014/main" id="{7154001F-54FA-1C26-6EBC-23DDCBC690FC}"/>
              </a:ext>
            </a:extLst>
          </p:cNvPr>
          <p:cNvSpPr/>
          <p:nvPr/>
        </p:nvSpPr>
        <p:spPr>
          <a:xfrm>
            <a:off x="8452884" y="1658678"/>
            <a:ext cx="3125086" cy="3987209"/>
          </a:xfrm>
          <a:prstGeom prst="verticalScroll">
            <a:avLst/>
          </a:prstGeom>
        </p:spPr>
        <p:style>
          <a:lnRef idx="1">
            <a:schemeClr val="dk1"/>
          </a:lnRef>
          <a:fillRef idx="1001">
            <a:schemeClr val="dk2"/>
          </a:fillRef>
          <a:effectRef idx="1">
            <a:schemeClr val="dk1"/>
          </a:effectRef>
          <a:fontRef idx="minor">
            <a:schemeClr val="dk1"/>
          </a:fontRef>
        </p:style>
        <p:txBody>
          <a:bodyPr rtlCol="0" anchor="ctr"/>
          <a:lstStyle/>
          <a:p>
            <a:pPr algn="ctr"/>
            <a:r>
              <a:rPr lang="en-IN" sz="1300" b="1" kern="0" dirty="0">
                <a:solidFill>
                  <a:schemeClr val="bg1"/>
                </a:solidFill>
                <a:effectLst/>
                <a:ea typeface="Times New Roman" panose="02020603050405020304" pitchFamily="18" charset="0"/>
              </a:rPr>
              <a:t>In the dynamic landscape of the telecommunications industry, user experience stands as the linchpin for success. As mobile devices seamlessly integrate into the fabric of daily life, telecommunications providers must meticulously tailor their services to meet evolving consumer expectations. This imperative journey into the realm of user experience hinges on a profound understanding of two key elements: network parameters and device characteristics</a:t>
            </a:r>
            <a:endParaRPr lang="en-IN" sz="1300"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0739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670956" y="163107"/>
            <a:ext cx="10844103" cy="645019"/>
          </a:xfrm>
        </p:spPr>
        <p:txBody>
          <a:bodyPr>
            <a:noAutofit/>
          </a:bodyPr>
          <a:lstStyle/>
          <a:p>
            <a:pPr algn="ctr"/>
            <a:r>
              <a:rPr lang="en-IN" sz="3700" dirty="0">
                <a:latin typeface="Algerian" panose="04020705040A02060702" pitchFamily="82" charset="0"/>
              </a:rPr>
              <a:t>TOP 10 frequent tcp retransmission, rtt, bearer throughput</a:t>
            </a:r>
            <a:r>
              <a:rPr lang="en-IN" sz="3700" kern="0" dirty="0">
                <a:effectLst/>
                <a:latin typeface="Times New Roman" panose="02020603050405020304" pitchFamily="18" charset="0"/>
                <a:ea typeface="Times New Roman" panose="02020603050405020304" pitchFamily="18" charset="0"/>
              </a:rPr>
              <a:t>.</a:t>
            </a:r>
            <a:endParaRPr lang="en-IN" sz="3700" dirty="0">
              <a:latin typeface="Algerian" panose="04020705040A02060702" pitchFamily="82" charset="0"/>
            </a:endParaRPr>
          </a:p>
        </p:txBody>
      </p:sp>
      <p:pic>
        <p:nvPicPr>
          <p:cNvPr id="22" name="Picture 21">
            <a:extLst>
              <a:ext uri="{FF2B5EF4-FFF2-40B4-BE49-F238E27FC236}">
                <a16:creationId xmlns:a16="http://schemas.microsoft.com/office/drawing/2014/main" id="{DF8B7754-1EBD-1592-733A-C8F2A473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655" y="951665"/>
            <a:ext cx="3983364" cy="2519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Picture 23">
            <a:extLst>
              <a:ext uri="{FF2B5EF4-FFF2-40B4-BE49-F238E27FC236}">
                <a16:creationId xmlns:a16="http://schemas.microsoft.com/office/drawing/2014/main" id="{3F041B31-75D0-D04A-A632-96F807A90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6691" y="951664"/>
            <a:ext cx="3793960" cy="2519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Arrow: Down 24">
            <a:extLst>
              <a:ext uri="{FF2B5EF4-FFF2-40B4-BE49-F238E27FC236}">
                <a16:creationId xmlns:a16="http://schemas.microsoft.com/office/drawing/2014/main" id="{6106A019-83C7-3270-CA0A-1BA3E743F43A}"/>
              </a:ext>
            </a:extLst>
          </p:cNvPr>
          <p:cNvSpPr/>
          <p:nvPr/>
        </p:nvSpPr>
        <p:spPr>
          <a:xfrm>
            <a:off x="1890140" y="3471529"/>
            <a:ext cx="648586" cy="744279"/>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8CE69C90-2744-F98E-9843-45209317BF53}"/>
              </a:ext>
            </a:extLst>
          </p:cNvPr>
          <p:cNvSpPr/>
          <p:nvPr/>
        </p:nvSpPr>
        <p:spPr>
          <a:xfrm>
            <a:off x="9986752" y="3471529"/>
            <a:ext cx="648586" cy="744279"/>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C504651B-044C-DE91-B4F5-B5686B1F6411}"/>
              </a:ext>
            </a:extLst>
          </p:cNvPr>
          <p:cNvSpPr/>
          <p:nvPr/>
        </p:nvSpPr>
        <p:spPr>
          <a:xfrm>
            <a:off x="5818044" y="3471529"/>
            <a:ext cx="648586" cy="744279"/>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372F7067-D476-7CA1-A925-84D6AF40A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269" y="951665"/>
            <a:ext cx="3956714" cy="2519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TextBox 29">
            <a:extLst>
              <a:ext uri="{FF2B5EF4-FFF2-40B4-BE49-F238E27FC236}">
                <a16:creationId xmlns:a16="http://schemas.microsoft.com/office/drawing/2014/main" id="{8DC8F3D5-3AFC-D583-A510-327159410642}"/>
              </a:ext>
            </a:extLst>
          </p:cNvPr>
          <p:cNvSpPr txBox="1"/>
          <p:nvPr/>
        </p:nvSpPr>
        <p:spPr>
          <a:xfrm>
            <a:off x="193942" y="4181127"/>
            <a:ext cx="3956713" cy="2554545"/>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rPr>
              <a:t>Mostly Stable Transmission</a:t>
            </a:r>
            <a:r>
              <a:rPr lang="en-US" sz="1600" b="0" i="0" dirty="0">
                <a:solidFill>
                  <a:srgbClr val="374151"/>
                </a:solidFill>
                <a:effectLst/>
              </a:rPr>
              <a:t>: The majority of TCP DL Retransmission values are at 0.0, indicating smooth data delivery.</a:t>
            </a:r>
          </a:p>
          <a:p>
            <a:pPr algn="l">
              <a:buFont typeface="Arial" panose="020B0604020202020204" pitchFamily="34" charset="0"/>
              <a:buChar char="•"/>
            </a:pPr>
            <a:r>
              <a:rPr lang="en-US" sz="1600" b="1" i="0" dirty="0">
                <a:solidFill>
                  <a:srgbClr val="374151"/>
                </a:solidFill>
                <a:effectLst/>
              </a:rPr>
              <a:t>Some Exceptions</a:t>
            </a:r>
            <a:r>
              <a:rPr lang="en-US" sz="1600" b="0" i="0" dirty="0">
                <a:solidFill>
                  <a:srgbClr val="374151"/>
                </a:solidFill>
                <a:effectLst/>
              </a:rPr>
              <a:t>: While most values are low, occasional higher retransmissions suggest potential network issues.</a:t>
            </a:r>
          </a:p>
          <a:p>
            <a:pPr algn="l">
              <a:buFont typeface="Arial" panose="020B0604020202020204" pitchFamily="34" charset="0"/>
              <a:buChar char="•"/>
            </a:pPr>
            <a:r>
              <a:rPr lang="en-US" sz="1600" b="1" i="0" dirty="0">
                <a:solidFill>
                  <a:srgbClr val="374151"/>
                </a:solidFill>
                <a:effectLst/>
              </a:rPr>
              <a:t>Recommendation</a:t>
            </a:r>
            <a:r>
              <a:rPr lang="en-US" sz="1600" b="0" i="0" dirty="0">
                <a:solidFill>
                  <a:srgbClr val="374151"/>
                </a:solidFill>
                <a:effectLst/>
              </a:rPr>
              <a:t>: Investigate further to resolve any underlying network problems for improved performance and user satisfaction</a:t>
            </a:r>
          </a:p>
          <a:p>
            <a:pPr algn="l">
              <a:buFont typeface="Arial" panose="020B0604020202020204" pitchFamily="34" charset="0"/>
              <a:buChar char="•"/>
            </a:pPr>
            <a:endParaRPr lang="en-US" sz="1600" b="0" i="0" dirty="0">
              <a:solidFill>
                <a:srgbClr val="374151"/>
              </a:solidFill>
              <a:effectLst/>
            </a:endParaRPr>
          </a:p>
        </p:txBody>
      </p:sp>
      <p:sp>
        <p:nvSpPr>
          <p:cNvPr id="31" name="TextBox 30">
            <a:extLst>
              <a:ext uri="{FF2B5EF4-FFF2-40B4-BE49-F238E27FC236}">
                <a16:creationId xmlns:a16="http://schemas.microsoft.com/office/drawing/2014/main" id="{51981DBD-1031-8781-6A52-7271AF7774DD}"/>
              </a:ext>
            </a:extLst>
          </p:cNvPr>
          <p:cNvSpPr txBox="1"/>
          <p:nvPr/>
        </p:nvSpPr>
        <p:spPr>
          <a:xfrm>
            <a:off x="4311454" y="4215808"/>
            <a:ext cx="3827833" cy="2308324"/>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latin typeface="Söhne"/>
              </a:rPr>
              <a:t>Common Latency</a:t>
            </a:r>
            <a:r>
              <a:rPr lang="en-US" sz="1600" b="0" i="0" dirty="0">
                <a:solidFill>
                  <a:srgbClr val="374151"/>
                </a:solidFill>
                <a:effectLst/>
                <a:latin typeface="Söhne"/>
              </a:rPr>
              <a:t>: Most users experience RTT values around 29.0 milliseconds, followed by 39.0 milliseconds.</a:t>
            </a:r>
          </a:p>
          <a:p>
            <a:pPr algn="l">
              <a:buFont typeface="Arial" panose="020B0604020202020204" pitchFamily="34" charset="0"/>
              <a:buChar char="•"/>
            </a:pPr>
            <a:r>
              <a:rPr lang="en-US" sz="1600" b="1" i="0" dirty="0">
                <a:solidFill>
                  <a:srgbClr val="374151"/>
                </a:solidFill>
                <a:effectLst/>
                <a:latin typeface="Söhne"/>
              </a:rPr>
              <a:t>Consistent Experience</a:t>
            </a:r>
            <a:r>
              <a:rPr lang="en-US" sz="1600" b="0" i="0" dirty="0">
                <a:solidFill>
                  <a:srgbClr val="374151"/>
                </a:solidFill>
                <a:effectLst/>
                <a:latin typeface="Söhne"/>
              </a:rPr>
              <a:t>: RTT values between 28.0 to 41.0 milliseconds are typical, indicating a stable latency experience.</a:t>
            </a:r>
          </a:p>
          <a:p>
            <a:pPr algn="l">
              <a:buFont typeface="Arial" panose="020B0604020202020204" pitchFamily="34" charset="0"/>
              <a:buChar char="•"/>
            </a:pPr>
            <a:r>
              <a:rPr lang="en-US" sz="1600" b="1" i="0" dirty="0">
                <a:solidFill>
                  <a:srgbClr val="374151"/>
                </a:solidFill>
                <a:effectLst/>
                <a:latin typeface="Söhne"/>
              </a:rPr>
              <a:t>Occasional Delays</a:t>
            </a:r>
            <a:r>
              <a:rPr lang="en-US" sz="1600" b="0" i="0" dirty="0">
                <a:solidFill>
                  <a:srgbClr val="374151"/>
                </a:solidFill>
                <a:effectLst/>
                <a:latin typeface="Söhne"/>
              </a:rPr>
              <a:t>: Some instances, like 49.0 milliseconds, show slightly higher</a:t>
            </a:r>
            <a:endParaRPr lang="en-IN" sz="1600" dirty="0"/>
          </a:p>
        </p:txBody>
      </p:sp>
      <p:sp>
        <p:nvSpPr>
          <p:cNvPr id="32" name="TextBox 31">
            <a:extLst>
              <a:ext uri="{FF2B5EF4-FFF2-40B4-BE49-F238E27FC236}">
                <a16:creationId xmlns:a16="http://schemas.microsoft.com/office/drawing/2014/main" id="{20169949-75AA-ACAB-E584-1E53A931CF71}"/>
              </a:ext>
            </a:extLst>
          </p:cNvPr>
          <p:cNvSpPr txBox="1"/>
          <p:nvPr/>
        </p:nvSpPr>
        <p:spPr>
          <a:xfrm>
            <a:off x="8378456" y="4215808"/>
            <a:ext cx="3530009" cy="2554545"/>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latin typeface="Söhne"/>
              </a:rPr>
              <a:t>Common Throughput Levels</a:t>
            </a:r>
            <a:r>
              <a:rPr lang="en-US" sz="1600" b="0" i="0" dirty="0">
                <a:solidFill>
                  <a:srgbClr val="374151"/>
                </a:solidFill>
                <a:effectLst/>
                <a:latin typeface="Söhne"/>
              </a:rPr>
              <a:t>:   Users commonly experience throughput levels around 15.0 and 63.0.</a:t>
            </a:r>
          </a:p>
          <a:p>
            <a:pPr algn="l">
              <a:buFont typeface="Arial" panose="020B0604020202020204" pitchFamily="34" charset="0"/>
              <a:buChar char="•"/>
            </a:pPr>
            <a:r>
              <a:rPr lang="en-US" sz="1600" b="1" i="0" dirty="0">
                <a:solidFill>
                  <a:srgbClr val="374151"/>
                </a:solidFill>
                <a:effectLst/>
                <a:latin typeface="Söhne"/>
              </a:rPr>
              <a:t>Consistent Experience</a:t>
            </a:r>
            <a:r>
              <a:rPr lang="en-US" sz="1600" b="0" i="0" dirty="0">
                <a:solidFill>
                  <a:srgbClr val="374151"/>
                </a:solidFill>
                <a:effectLst/>
                <a:latin typeface="Söhne"/>
              </a:rPr>
              <a:t>:  Throughput values between 15.0 to 99.0 are typical, indicating stable network performance.</a:t>
            </a:r>
          </a:p>
          <a:p>
            <a:pPr algn="l">
              <a:buFont typeface="Arial" panose="020B0604020202020204" pitchFamily="34" charset="0"/>
              <a:buChar char="•"/>
            </a:pPr>
            <a:r>
              <a:rPr lang="en-US" sz="1600" b="1" i="0" dirty="0">
                <a:solidFill>
                  <a:srgbClr val="374151"/>
                </a:solidFill>
                <a:effectLst/>
                <a:latin typeface="Söhne"/>
              </a:rPr>
              <a:t>Variability</a:t>
            </a:r>
            <a:r>
              <a:rPr lang="en-US" sz="1600" b="0" i="0" dirty="0">
                <a:solidFill>
                  <a:srgbClr val="374151"/>
                </a:solidFill>
                <a:effectLst/>
                <a:latin typeface="Söhne"/>
              </a:rPr>
              <a:t>: Some fluctuations, like 89.0 and 91.0, suggest occasional changes in network speed.</a:t>
            </a:r>
          </a:p>
          <a:p>
            <a:endParaRPr lang="en-IN" sz="1600" dirty="0"/>
          </a:p>
        </p:txBody>
      </p:sp>
      <p:sp>
        <p:nvSpPr>
          <p:cNvPr id="33" name="TextBox 32">
            <a:extLst>
              <a:ext uri="{FF2B5EF4-FFF2-40B4-BE49-F238E27FC236}">
                <a16:creationId xmlns:a16="http://schemas.microsoft.com/office/drawing/2014/main" id="{D9C2DB59-719E-DCF8-AAC9-A5183F92C204}"/>
              </a:ext>
            </a:extLst>
          </p:cNvPr>
          <p:cNvSpPr txBox="1"/>
          <p:nvPr/>
        </p:nvSpPr>
        <p:spPr>
          <a:xfrm>
            <a:off x="1781021" y="1362199"/>
            <a:ext cx="2476500" cy="369332"/>
          </a:xfrm>
          <a:prstGeom prst="rect">
            <a:avLst/>
          </a:prstGeom>
          <a:noFill/>
        </p:spPr>
        <p:txBody>
          <a:bodyPr wrap="square" rtlCol="0">
            <a:spAutoFit/>
          </a:bodyPr>
          <a:lstStyle/>
          <a:p>
            <a:r>
              <a:rPr lang="en-IN" b="1" dirty="0"/>
              <a:t>TCP RETRANSMISSION</a:t>
            </a:r>
          </a:p>
        </p:txBody>
      </p:sp>
      <p:sp>
        <p:nvSpPr>
          <p:cNvPr id="34" name="TextBox 33">
            <a:extLst>
              <a:ext uri="{FF2B5EF4-FFF2-40B4-BE49-F238E27FC236}">
                <a16:creationId xmlns:a16="http://schemas.microsoft.com/office/drawing/2014/main" id="{F7E8F615-F3EF-7449-B92A-4AEC5C808485}"/>
              </a:ext>
            </a:extLst>
          </p:cNvPr>
          <p:cNvSpPr txBox="1"/>
          <p:nvPr/>
        </p:nvSpPr>
        <p:spPr>
          <a:xfrm>
            <a:off x="7497279" y="1426710"/>
            <a:ext cx="683076" cy="369332"/>
          </a:xfrm>
          <a:prstGeom prst="rect">
            <a:avLst/>
          </a:prstGeom>
          <a:noFill/>
        </p:spPr>
        <p:txBody>
          <a:bodyPr wrap="square" rtlCol="0">
            <a:spAutoFit/>
          </a:bodyPr>
          <a:lstStyle/>
          <a:p>
            <a:r>
              <a:rPr lang="en-IN" b="1" dirty="0"/>
              <a:t>RTT</a:t>
            </a:r>
          </a:p>
        </p:txBody>
      </p:sp>
      <p:sp>
        <p:nvSpPr>
          <p:cNvPr id="37" name="TextBox 36">
            <a:extLst>
              <a:ext uri="{FF2B5EF4-FFF2-40B4-BE49-F238E27FC236}">
                <a16:creationId xmlns:a16="http://schemas.microsoft.com/office/drawing/2014/main" id="{B673BCF9-E252-8076-D54B-3731EDBDF9C1}"/>
              </a:ext>
            </a:extLst>
          </p:cNvPr>
          <p:cNvSpPr txBox="1"/>
          <p:nvPr/>
        </p:nvSpPr>
        <p:spPr>
          <a:xfrm>
            <a:off x="10311045" y="1362199"/>
            <a:ext cx="1637788" cy="369332"/>
          </a:xfrm>
          <a:prstGeom prst="rect">
            <a:avLst/>
          </a:prstGeom>
          <a:noFill/>
        </p:spPr>
        <p:txBody>
          <a:bodyPr wrap="square" rtlCol="0">
            <a:spAutoFit/>
          </a:bodyPr>
          <a:lstStyle/>
          <a:p>
            <a:r>
              <a:rPr lang="en-IN" b="1" dirty="0"/>
              <a:t>THROUGHPUT </a:t>
            </a:r>
          </a:p>
        </p:txBody>
      </p:sp>
    </p:spTree>
    <p:extLst>
      <p:ext uri="{BB962C8B-B14F-4D97-AF65-F5344CB8AC3E}">
        <p14:creationId xmlns:p14="http://schemas.microsoft.com/office/powerpoint/2010/main" val="361610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297711" y="365126"/>
            <a:ext cx="11056089" cy="528009"/>
          </a:xfrm>
        </p:spPr>
        <p:txBody>
          <a:bodyPr>
            <a:normAutofit fontScale="90000"/>
          </a:bodyPr>
          <a:lstStyle/>
          <a:p>
            <a:pPr algn="ctr"/>
            <a:r>
              <a:rPr lang="en-IN" dirty="0">
                <a:latin typeface="Algerian" panose="04020705040A02060702" pitchFamily="82" charset="0"/>
              </a:rPr>
              <a:t>Distribution of average throughput per handset types</a:t>
            </a:r>
          </a:p>
        </p:txBody>
      </p:sp>
      <p:pic>
        <p:nvPicPr>
          <p:cNvPr id="6" name="Picture 5">
            <a:extLst>
              <a:ext uri="{FF2B5EF4-FFF2-40B4-BE49-F238E27FC236}">
                <a16:creationId xmlns:a16="http://schemas.microsoft.com/office/drawing/2014/main" id="{7DF999C3-D053-5CE6-A81D-7C8F6A808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11" y="1241769"/>
            <a:ext cx="5941166" cy="3466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Folded Corner 2">
            <a:extLst>
              <a:ext uri="{FF2B5EF4-FFF2-40B4-BE49-F238E27FC236}">
                <a16:creationId xmlns:a16="http://schemas.microsoft.com/office/drawing/2014/main" id="{92EA0AEE-AC06-F837-60E6-1FA0C1F8584D}"/>
              </a:ext>
            </a:extLst>
          </p:cNvPr>
          <p:cNvSpPr/>
          <p:nvPr/>
        </p:nvSpPr>
        <p:spPr>
          <a:xfrm>
            <a:off x="6396594" y="1241769"/>
            <a:ext cx="5412634" cy="3466214"/>
          </a:xfrm>
          <a:prstGeom prst="foldedCorner">
            <a:avLst/>
          </a:prstGeom>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l">
              <a:buFont typeface="Arial" panose="020B0604020202020204" pitchFamily="34" charset="0"/>
              <a:buChar char="•"/>
            </a:pPr>
            <a:endParaRPr lang="en-US" b="1" i="0" dirty="0">
              <a:solidFill>
                <a:schemeClr val="bg1"/>
              </a:solidFill>
              <a:effectLst/>
              <a:latin typeface="Söhne"/>
            </a:endParaRPr>
          </a:p>
          <a:p>
            <a:pPr algn="l">
              <a:buFont typeface="Arial" panose="020B0604020202020204" pitchFamily="34" charset="0"/>
              <a:buChar char="•"/>
            </a:pPr>
            <a:endParaRPr lang="en-US" b="1" dirty="0">
              <a:solidFill>
                <a:schemeClr val="bg1"/>
              </a:solidFill>
              <a:latin typeface="Söhne"/>
            </a:endParaRPr>
          </a:p>
          <a:p>
            <a:pPr algn="l">
              <a:buFont typeface="Arial" panose="020B0604020202020204" pitchFamily="34" charset="0"/>
              <a:buChar char="•"/>
            </a:pPr>
            <a:endParaRPr lang="en-US" b="1" i="0" u="sng" dirty="0">
              <a:solidFill>
                <a:schemeClr val="bg1"/>
              </a:solidFill>
              <a:effectLst/>
              <a:latin typeface="Söhne"/>
            </a:endParaRPr>
          </a:p>
          <a:p>
            <a:pPr algn="l">
              <a:buFont typeface="Arial" panose="020B0604020202020204" pitchFamily="34" charset="0"/>
              <a:buChar char="•"/>
            </a:pPr>
            <a:endParaRPr lang="en-US" b="1" u="sng" dirty="0">
              <a:solidFill>
                <a:schemeClr val="bg1"/>
              </a:solidFill>
              <a:latin typeface="Söhne"/>
            </a:endParaRPr>
          </a:p>
          <a:p>
            <a:pPr algn="l">
              <a:buFont typeface="Arial" panose="020B0604020202020204" pitchFamily="34" charset="0"/>
              <a:buChar char="•"/>
            </a:pPr>
            <a:endParaRPr lang="en-US" b="1" i="0" u="sng" dirty="0">
              <a:solidFill>
                <a:schemeClr val="bg1"/>
              </a:solidFill>
              <a:effectLst/>
              <a:latin typeface="Söhne"/>
            </a:endParaRPr>
          </a:p>
          <a:p>
            <a:pPr algn="l">
              <a:buFont typeface="Arial" panose="020B0604020202020204" pitchFamily="34" charset="0"/>
              <a:buChar char="•"/>
            </a:pPr>
            <a:endParaRPr lang="en-US" b="1" i="0" u="sng" dirty="0">
              <a:solidFill>
                <a:schemeClr val="bg1"/>
              </a:solidFill>
              <a:effectLst/>
              <a:latin typeface="Söhne"/>
            </a:endParaRPr>
          </a:p>
          <a:p>
            <a:pPr algn="l">
              <a:buFont typeface="Arial" panose="020B0604020202020204" pitchFamily="34" charset="0"/>
              <a:buChar char="•"/>
            </a:pPr>
            <a:r>
              <a:rPr lang="en-US" b="1" i="0" u="sng" dirty="0">
                <a:solidFill>
                  <a:schemeClr val="bg1"/>
                </a:solidFill>
                <a:effectLst/>
                <a:latin typeface="Söhne"/>
              </a:rPr>
              <a:t>High Throughput Handsets</a:t>
            </a:r>
            <a:r>
              <a:rPr lang="en-US" b="0" i="0" u="sng" dirty="0">
                <a:solidFill>
                  <a:schemeClr val="bg1"/>
                </a:solidFill>
                <a:effectLst/>
                <a:latin typeface="Söhne"/>
              </a:rPr>
              <a:t>: </a:t>
            </a:r>
            <a:r>
              <a:rPr lang="en-US" b="0" i="0" dirty="0">
                <a:solidFill>
                  <a:schemeClr val="bg1"/>
                </a:solidFill>
                <a:effectLst/>
                <a:latin typeface="Söhne"/>
              </a:rPr>
              <a:t>The top 10 handsets exhibit significant average bearer throughput, with values ranging from 76529.0 kbps to 109866.8 kbps.</a:t>
            </a: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r>
              <a:rPr lang="en-US" b="1" i="0" u="sng" dirty="0">
                <a:solidFill>
                  <a:schemeClr val="bg1"/>
                </a:solidFill>
                <a:effectLst/>
                <a:latin typeface="Söhne"/>
              </a:rPr>
              <a:t>Variety of Manufacturers</a:t>
            </a:r>
            <a:r>
              <a:rPr lang="en-US" b="0" i="0" u="sng" dirty="0">
                <a:solidFill>
                  <a:schemeClr val="bg1"/>
                </a:solidFill>
                <a:effectLst/>
                <a:latin typeface="Söhne"/>
              </a:rPr>
              <a:t>: </a:t>
            </a:r>
            <a:r>
              <a:rPr lang="en-US" b="0" i="0" dirty="0">
                <a:solidFill>
                  <a:schemeClr val="bg1"/>
                </a:solidFill>
                <a:effectLst/>
                <a:latin typeface="Söhne"/>
              </a:rPr>
              <a:t>Handsets from various manufacturers, including Huawei, New-Bund Technol, LG, Zyxel Communicat, and Xiaomi, are among the top performers.</a:t>
            </a: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r>
              <a:rPr lang="en-US" b="1" i="0" u="sng" dirty="0">
                <a:solidFill>
                  <a:schemeClr val="bg1"/>
                </a:solidFill>
                <a:effectLst/>
                <a:latin typeface="Söhne"/>
              </a:rPr>
              <a:t>Performance Insights</a:t>
            </a:r>
            <a:r>
              <a:rPr lang="en-US" b="0" i="0" u="sng" dirty="0">
                <a:solidFill>
                  <a:schemeClr val="bg1"/>
                </a:solidFill>
                <a:effectLst/>
                <a:latin typeface="Söhne"/>
              </a:rPr>
              <a:t>: </a:t>
            </a:r>
            <a:r>
              <a:rPr lang="en-US" b="0" i="0" dirty="0">
                <a:solidFill>
                  <a:schemeClr val="bg1"/>
                </a:solidFill>
                <a:effectLst/>
                <a:latin typeface="Söhne"/>
              </a:rPr>
              <a:t>Understanding the performance of these handsets can aid in network optimization and customer satisfaction initiatives.</a:t>
            </a:r>
          </a:p>
          <a:p>
            <a:pPr algn="l">
              <a:buFont typeface="Arial" panose="020B0604020202020204" pitchFamily="34" charset="0"/>
              <a:buChar char="•"/>
            </a:pPr>
            <a:endParaRPr lang="en-US" dirty="0">
              <a:solidFill>
                <a:schemeClr val="bg1"/>
              </a:solidFill>
              <a:latin typeface="Söhne"/>
            </a:endParaRP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endParaRPr lang="en-US" b="0" i="0" dirty="0">
              <a:solidFill>
                <a:schemeClr val="bg1"/>
              </a:solidFill>
              <a:effectLst/>
              <a:latin typeface="Söhne"/>
            </a:endParaRPr>
          </a:p>
          <a:p>
            <a:pPr algn="l"/>
            <a:endParaRPr lang="en-US" b="0" i="0" dirty="0">
              <a:solidFill>
                <a:schemeClr val="bg1"/>
              </a:solidFill>
              <a:effectLst/>
              <a:latin typeface="Söhne"/>
            </a:endParaRPr>
          </a:p>
        </p:txBody>
      </p:sp>
      <p:sp>
        <p:nvSpPr>
          <p:cNvPr id="4" name="Rectangle: Folded Corner 3">
            <a:extLst>
              <a:ext uri="{FF2B5EF4-FFF2-40B4-BE49-F238E27FC236}">
                <a16:creationId xmlns:a16="http://schemas.microsoft.com/office/drawing/2014/main" id="{AAD8E62C-7212-E363-0833-54D2FE407437}"/>
              </a:ext>
            </a:extLst>
          </p:cNvPr>
          <p:cNvSpPr/>
          <p:nvPr/>
        </p:nvSpPr>
        <p:spPr>
          <a:xfrm>
            <a:off x="297711" y="4787185"/>
            <a:ext cx="11717079" cy="1705689"/>
          </a:xfrm>
          <a:prstGeom prst="foldedCorner">
            <a:avLst/>
          </a:prstGeom>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l"/>
            <a:endParaRPr lang="en-US" sz="1500" b="1" i="0" dirty="0">
              <a:solidFill>
                <a:schemeClr val="bg1"/>
              </a:solidFill>
              <a:effectLst/>
            </a:endParaRPr>
          </a:p>
          <a:p>
            <a:pPr algn="l"/>
            <a:r>
              <a:rPr lang="en-US" sz="1500" b="1" i="0" u="sng" dirty="0">
                <a:solidFill>
                  <a:schemeClr val="bg1"/>
                </a:solidFill>
                <a:effectLst/>
              </a:rPr>
              <a:t>Strategy</a:t>
            </a:r>
            <a:r>
              <a:rPr lang="en-US" sz="1500" b="0" i="0" dirty="0">
                <a:solidFill>
                  <a:schemeClr val="bg1"/>
                </a:solidFill>
                <a:effectLst/>
              </a:rPr>
              <a:t>: Develop targeted marketing campaigns or promotions highlighting the superior performance of these top-performing handsets. Collaborate with manufacturers to optimize network compatibility and performance for these devices, ensuring a seamless user experience. Additionally, prioritize the availability and promotion of these handsets to attract and retain customers seeking high-speed data connectivity.</a:t>
            </a:r>
          </a:p>
          <a:p>
            <a:pPr algn="l"/>
            <a:endParaRPr lang="en-US" sz="1500" b="0" i="0" dirty="0">
              <a:solidFill>
                <a:schemeClr val="bg1"/>
              </a:solidFill>
              <a:effectLst/>
            </a:endParaRPr>
          </a:p>
          <a:p>
            <a:pPr algn="l"/>
            <a:r>
              <a:rPr lang="en-US" sz="1500" b="1" i="0" u="sng" dirty="0">
                <a:solidFill>
                  <a:schemeClr val="bg1"/>
                </a:solidFill>
                <a:effectLst/>
              </a:rPr>
              <a:t>Recommendation</a:t>
            </a:r>
            <a:r>
              <a:rPr lang="en-US" sz="1500" b="0" i="0" u="sng" dirty="0">
                <a:solidFill>
                  <a:schemeClr val="bg1"/>
                </a:solidFill>
                <a:effectLst/>
              </a:rPr>
              <a:t>: </a:t>
            </a:r>
            <a:r>
              <a:rPr lang="en-US" sz="1500" u="sng" dirty="0">
                <a:solidFill>
                  <a:schemeClr val="bg1"/>
                </a:solidFill>
              </a:rPr>
              <a:t>F</a:t>
            </a:r>
            <a:r>
              <a:rPr lang="en-US" sz="1500" b="0" i="0" dirty="0">
                <a:solidFill>
                  <a:schemeClr val="bg1"/>
                </a:solidFill>
                <a:effectLst/>
              </a:rPr>
              <a:t>ocus on identifying the specific features or technologies contributing to the high throughput of these devices. Leveraging this information can inform product development strategies and network enhancements to maintain or improve overall network performance</a:t>
            </a:r>
          </a:p>
        </p:txBody>
      </p:sp>
    </p:spTree>
    <p:extLst>
      <p:ext uri="{BB962C8B-B14F-4D97-AF65-F5344CB8AC3E}">
        <p14:creationId xmlns:p14="http://schemas.microsoft.com/office/powerpoint/2010/main" val="1138210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838200" y="258802"/>
            <a:ext cx="10515600" cy="666231"/>
          </a:xfrm>
        </p:spPr>
        <p:txBody>
          <a:bodyPr>
            <a:normAutofit fontScale="90000"/>
          </a:bodyPr>
          <a:lstStyle/>
          <a:p>
            <a:pPr algn="ctr"/>
            <a:r>
              <a:rPr lang="en-IN" dirty="0">
                <a:latin typeface="Algerian" panose="04020705040A02060702" pitchFamily="82" charset="0"/>
              </a:rPr>
              <a:t>Average tcp retransmission view per handset type</a:t>
            </a:r>
          </a:p>
        </p:txBody>
      </p:sp>
      <p:pic>
        <p:nvPicPr>
          <p:cNvPr id="4" name="Picture 3">
            <a:extLst>
              <a:ext uri="{FF2B5EF4-FFF2-40B4-BE49-F238E27FC236}">
                <a16:creationId xmlns:a16="http://schemas.microsoft.com/office/drawing/2014/main" id="{7C86906D-8AC3-9527-F613-F62D786C3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31" y="1234968"/>
            <a:ext cx="6224167" cy="4900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36C7301D-03F7-3675-E67F-E691E0BB963C}"/>
              </a:ext>
            </a:extLst>
          </p:cNvPr>
          <p:cNvSpPr txBox="1"/>
          <p:nvPr/>
        </p:nvSpPr>
        <p:spPr>
          <a:xfrm>
            <a:off x="6528390" y="1303284"/>
            <a:ext cx="5455079" cy="5186035"/>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rPr>
              <a:t>Key Findings:</a:t>
            </a:r>
          </a:p>
          <a:p>
            <a:pPr marL="285750" indent="-285750" algn="l">
              <a:buFont typeface="Arial" panose="020B0604020202020204" pitchFamily="34" charset="0"/>
              <a:buChar char="•"/>
            </a:pPr>
            <a:r>
              <a:rPr lang="en-US" sz="1600" i="0" dirty="0">
                <a:solidFill>
                  <a:srgbClr val="374151"/>
                </a:solidFill>
                <a:effectLst/>
              </a:rPr>
              <a:t>Strategy Development: Tailor campaigns to encourage users with high retransmission handsets to update devices or optimize network settings.</a:t>
            </a:r>
          </a:p>
          <a:p>
            <a:pPr marL="285750" indent="-285750" algn="l">
              <a:buFont typeface="Arial" panose="020B0604020202020204" pitchFamily="34" charset="0"/>
              <a:buChar char="•"/>
            </a:pPr>
            <a:r>
              <a:rPr lang="en-US" sz="1600" i="0" dirty="0">
                <a:solidFill>
                  <a:srgbClr val="374151"/>
                </a:solidFill>
                <a:effectLst/>
              </a:rPr>
              <a:t>Collaboration Opportunities: Engage with manufacturers to release firmware updates addressing retransmission issues.</a:t>
            </a:r>
          </a:p>
          <a:p>
            <a:pPr marL="285750" indent="-285750" algn="l">
              <a:buFont typeface="Arial" panose="020B0604020202020204" pitchFamily="34" charset="0"/>
              <a:buChar char="•"/>
            </a:pPr>
            <a:r>
              <a:rPr lang="en-US" sz="1600" i="0" dirty="0">
                <a:solidFill>
                  <a:srgbClr val="374151"/>
                </a:solidFill>
                <a:effectLst/>
              </a:rPr>
              <a:t>QoS Implementation: Implement Quality of Service measures to prioritize traffic for affected handsets, ensuring a smoother user experience.</a:t>
            </a:r>
          </a:p>
          <a:p>
            <a:pPr marL="285750" indent="-285750" algn="l">
              <a:buFont typeface="Arial" panose="020B0604020202020204" pitchFamily="34" charset="0"/>
              <a:buChar char="•"/>
            </a:pPr>
            <a:r>
              <a:rPr lang="en-US" sz="1600" i="0" dirty="0">
                <a:solidFill>
                  <a:srgbClr val="374151"/>
                </a:solidFill>
                <a:effectLst/>
              </a:rPr>
              <a:t>Infrastructure Investment: Invest in network upgrades to meet increasing data demands and reduce retransmission rates across all handsets.</a:t>
            </a:r>
          </a:p>
          <a:p>
            <a:pPr algn="l">
              <a:buFont typeface="Arial" panose="020B0604020202020204" pitchFamily="34" charset="0"/>
              <a:buChar char="•"/>
            </a:pPr>
            <a:endParaRPr lang="en-US" sz="1100" i="0" dirty="0">
              <a:solidFill>
                <a:srgbClr val="374151"/>
              </a:solidFill>
              <a:effectLst/>
            </a:endParaRPr>
          </a:p>
          <a:p>
            <a:pPr algn="l">
              <a:buFont typeface="Arial" panose="020B0604020202020204" pitchFamily="34" charset="0"/>
              <a:buChar char="•"/>
            </a:pPr>
            <a:r>
              <a:rPr lang="en-US" sz="1600" b="1" i="0" dirty="0">
                <a:solidFill>
                  <a:srgbClr val="374151"/>
                </a:solidFill>
                <a:effectLst/>
              </a:rPr>
              <a:t>Recommendation:</a:t>
            </a:r>
          </a:p>
          <a:p>
            <a:pPr marL="285750" indent="-285750" algn="l">
              <a:buFont typeface="Arial" panose="020B0604020202020204" pitchFamily="34" charset="0"/>
              <a:buChar char="•"/>
            </a:pPr>
            <a:r>
              <a:rPr lang="en-US" sz="1600" i="0" dirty="0">
                <a:solidFill>
                  <a:srgbClr val="374151"/>
                </a:solidFill>
                <a:effectLst/>
              </a:rPr>
              <a:t>Conduct further analysis to understand underlying causes of high TCP retransmission volumes for specific handsets.</a:t>
            </a:r>
          </a:p>
          <a:p>
            <a:pPr marL="285750" indent="-285750" algn="l">
              <a:buFont typeface="Arial" panose="020B0604020202020204" pitchFamily="34" charset="0"/>
              <a:buChar char="•"/>
            </a:pPr>
            <a:r>
              <a:rPr lang="en-US" sz="1600" i="0" dirty="0">
                <a:solidFill>
                  <a:srgbClr val="374151"/>
                </a:solidFill>
                <a:effectLst/>
              </a:rPr>
              <a:t>Collaboration with handset manufacturers to address hardware-related issues contributing to high retransmission rates.</a:t>
            </a:r>
          </a:p>
          <a:p>
            <a:pPr marL="285750" indent="-285750" algn="l">
              <a:buFont typeface="Arial" panose="020B0604020202020204" pitchFamily="34" charset="0"/>
              <a:buChar char="•"/>
            </a:pPr>
            <a:r>
              <a:rPr lang="en-US" sz="1600" i="0" dirty="0">
                <a:solidFill>
                  <a:srgbClr val="374151"/>
                </a:solidFill>
                <a:effectLst/>
              </a:rPr>
              <a:t>Continuous monitoring and optimization to enhance overall network efficiency.</a:t>
            </a:r>
          </a:p>
        </p:txBody>
      </p:sp>
    </p:spTree>
    <p:extLst>
      <p:ext uri="{BB962C8B-B14F-4D97-AF65-F5344CB8AC3E}">
        <p14:creationId xmlns:p14="http://schemas.microsoft.com/office/powerpoint/2010/main" val="420292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421756" y="301331"/>
            <a:ext cx="10515600" cy="868252"/>
          </a:xfrm>
        </p:spPr>
        <p:txBody>
          <a:bodyPr/>
          <a:lstStyle/>
          <a:p>
            <a:r>
              <a:rPr lang="en-IN" dirty="0">
                <a:latin typeface="Algerian" panose="04020705040A02060702" pitchFamily="82" charset="0"/>
              </a:rPr>
              <a:t>K-means clustering of users</a:t>
            </a:r>
          </a:p>
        </p:txBody>
      </p:sp>
      <p:pic>
        <p:nvPicPr>
          <p:cNvPr id="4" name="Picture 3">
            <a:extLst>
              <a:ext uri="{FF2B5EF4-FFF2-40B4-BE49-F238E27FC236}">
                <a16:creationId xmlns:a16="http://schemas.microsoft.com/office/drawing/2014/main" id="{C5FBA4E6-C9C3-4B32-7ECE-8E04838D8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8" y="1020727"/>
            <a:ext cx="3012540" cy="3970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3897E73-5F34-08F0-6560-679406E6415D}"/>
              </a:ext>
            </a:extLst>
          </p:cNvPr>
          <p:cNvSpPr txBox="1"/>
          <p:nvPr/>
        </p:nvSpPr>
        <p:spPr>
          <a:xfrm>
            <a:off x="3196863" y="1020727"/>
            <a:ext cx="2881424" cy="424731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t>Cluster 0 (Blue):</a:t>
            </a:r>
          </a:p>
          <a:p>
            <a:r>
              <a:rPr lang="en-US" dirty="0"/>
              <a:t>TCP_total: Moderate </a:t>
            </a:r>
            <a:r>
              <a:rPr lang="en-US" dirty="0" err="1"/>
              <a:t>Avg_Bearer_total</a:t>
            </a:r>
            <a:r>
              <a:rPr lang="en-US" dirty="0"/>
              <a:t>: Moderate </a:t>
            </a:r>
            <a:r>
              <a:rPr lang="en-US" dirty="0" err="1"/>
              <a:t>Avg_RTT_total</a:t>
            </a:r>
            <a:r>
              <a:rPr lang="en-US" dirty="0"/>
              <a:t>: Moderate </a:t>
            </a:r>
          </a:p>
          <a:p>
            <a:endParaRPr lang="en-US" dirty="0"/>
          </a:p>
          <a:p>
            <a:r>
              <a:rPr lang="en-US" dirty="0"/>
              <a:t>Characteristics: </a:t>
            </a:r>
          </a:p>
          <a:p>
            <a:r>
              <a:rPr lang="en-US" dirty="0"/>
              <a:t>Represents users with balanced and moderate values in TCP usage, average bearer throughput, and round-trip time. This group exhibits a standard level of engagement across all metrics.</a:t>
            </a:r>
          </a:p>
          <a:p>
            <a:endParaRPr lang="en-IN" dirty="0"/>
          </a:p>
        </p:txBody>
      </p:sp>
      <p:sp>
        <p:nvSpPr>
          <p:cNvPr id="9" name="TextBox 8">
            <a:extLst>
              <a:ext uri="{FF2B5EF4-FFF2-40B4-BE49-F238E27FC236}">
                <a16:creationId xmlns:a16="http://schemas.microsoft.com/office/drawing/2014/main" id="{A06DD5EF-13CF-F69F-42E3-B47D58F1235B}"/>
              </a:ext>
            </a:extLst>
          </p:cNvPr>
          <p:cNvSpPr txBox="1"/>
          <p:nvPr/>
        </p:nvSpPr>
        <p:spPr>
          <a:xfrm>
            <a:off x="6158032" y="1020727"/>
            <a:ext cx="2881424" cy="424731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Cluster 1(Orange):</a:t>
            </a:r>
          </a:p>
          <a:p>
            <a:r>
              <a:rPr lang="en-US" dirty="0" err="1"/>
              <a:t>TCP_total</a:t>
            </a:r>
            <a:r>
              <a:rPr lang="en-US" dirty="0"/>
              <a:t>: High </a:t>
            </a:r>
            <a:r>
              <a:rPr lang="en-US" dirty="0" err="1"/>
              <a:t>Avg_Bearer_total</a:t>
            </a:r>
            <a:r>
              <a:rPr lang="en-US" dirty="0"/>
              <a:t>: High </a:t>
            </a:r>
            <a:r>
              <a:rPr lang="en-US" dirty="0" err="1"/>
              <a:t>Avg_RTT_total</a:t>
            </a:r>
            <a:r>
              <a:rPr lang="en-US" dirty="0"/>
              <a:t>: Low </a:t>
            </a:r>
          </a:p>
          <a:p>
            <a:endParaRPr lang="en-US" sz="1200" dirty="0"/>
          </a:p>
          <a:p>
            <a:r>
              <a:rPr lang="en-US" dirty="0"/>
              <a:t>Characteristics: Encompasses users with significantly high TCP usage and bearer throughput, accompanied by a low round-trip time. This cluster identifies highly active users who consume substantial data with efficient network responsiveness.</a:t>
            </a:r>
            <a:endParaRPr lang="en-IN" dirty="0"/>
          </a:p>
        </p:txBody>
      </p:sp>
      <p:sp>
        <p:nvSpPr>
          <p:cNvPr id="10" name="TextBox 9">
            <a:extLst>
              <a:ext uri="{FF2B5EF4-FFF2-40B4-BE49-F238E27FC236}">
                <a16:creationId xmlns:a16="http://schemas.microsoft.com/office/drawing/2014/main" id="{1F7BAF0D-A562-B730-F460-A453E9314A91}"/>
              </a:ext>
            </a:extLst>
          </p:cNvPr>
          <p:cNvSpPr txBox="1"/>
          <p:nvPr/>
        </p:nvSpPr>
        <p:spPr>
          <a:xfrm>
            <a:off x="9119201" y="1020727"/>
            <a:ext cx="2881424" cy="424731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Cluster 2 (Green):</a:t>
            </a:r>
          </a:p>
          <a:p>
            <a:r>
              <a:rPr lang="en-IN" dirty="0" err="1"/>
              <a:t>TCP_total</a:t>
            </a:r>
            <a:r>
              <a:rPr lang="en-IN" dirty="0"/>
              <a:t>: Variable</a:t>
            </a:r>
          </a:p>
          <a:p>
            <a:r>
              <a:rPr lang="en-IN" dirty="0" err="1"/>
              <a:t>Avg_Bearer_total</a:t>
            </a:r>
            <a:r>
              <a:rPr lang="en-IN" dirty="0"/>
              <a:t>: Variable</a:t>
            </a:r>
          </a:p>
          <a:p>
            <a:r>
              <a:rPr lang="en-IN" dirty="0" err="1"/>
              <a:t>Avg_RTT_total</a:t>
            </a:r>
            <a:r>
              <a:rPr lang="en-IN" dirty="0"/>
              <a:t>: Variable</a:t>
            </a:r>
          </a:p>
          <a:p>
            <a:endParaRPr lang="en-IN" dirty="0"/>
          </a:p>
          <a:p>
            <a:r>
              <a:rPr lang="en-IN" dirty="0"/>
              <a:t>Characteristics: Demonstrates variability in TCP usage, bearer throughput, and round-trip time. Users in this cluster exhibit diverse patterns, indicating a mix of engagement levels and network experiences.</a:t>
            </a:r>
          </a:p>
          <a:p>
            <a:endParaRPr lang="en-IN" dirty="0"/>
          </a:p>
        </p:txBody>
      </p:sp>
      <p:sp>
        <p:nvSpPr>
          <p:cNvPr id="11" name="TextBox 10">
            <a:extLst>
              <a:ext uri="{FF2B5EF4-FFF2-40B4-BE49-F238E27FC236}">
                <a16:creationId xmlns:a16="http://schemas.microsoft.com/office/drawing/2014/main" id="{AB4E2FDE-9741-980E-BF2D-8D9B5B3F454E}"/>
              </a:ext>
            </a:extLst>
          </p:cNvPr>
          <p:cNvSpPr txBox="1"/>
          <p:nvPr/>
        </p:nvSpPr>
        <p:spPr>
          <a:xfrm>
            <a:off x="95688" y="5268044"/>
            <a:ext cx="12067935" cy="1754326"/>
          </a:xfrm>
          <a:prstGeom prst="rect">
            <a:avLst/>
          </a:prstGeom>
          <a:noFill/>
        </p:spPr>
        <p:txBody>
          <a:bodyPr wrap="square" rtlCol="0">
            <a:spAutoFit/>
          </a:bodyPr>
          <a:lstStyle/>
          <a:p>
            <a:r>
              <a:rPr lang="en-IN" b="1" dirty="0"/>
              <a:t>Interpretation:</a:t>
            </a:r>
          </a:p>
          <a:p>
            <a:r>
              <a:rPr lang="en-IN" dirty="0"/>
              <a:t>The clustering captures users with distinct network </a:t>
            </a:r>
            <a:r>
              <a:rPr lang="en-IN" dirty="0" err="1"/>
              <a:t>behaviors</a:t>
            </a:r>
            <a:r>
              <a:rPr lang="en-IN" dirty="0"/>
              <a:t>.</a:t>
            </a:r>
          </a:p>
          <a:p>
            <a:pPr marL="285750" indent="-285750">
              <a:buFont typeface="Arial" panose="020B0604020202020204" pitchFamily="34" charset="0"/>
              <a:buChar char="•"/>
            </a:pPr>
            <a:r>
              <a:rPr lang="en-IN" dirty="0"/>
              <a:t>Cluster 0 represents a standard user group with balanced engagement.</a:t>
            </a:r>
          </a:p>
          <a:p>
            <a:pPr marL="285750" indent="-285750">
              <a:buFont typeface="Arial" panose="020B0604020202020204" pitchFamily="34" charset="0"/>
              <a:buChar char="•"/>
            </a:pPr>
            <a:r>
              <a:rPr lang="en-IN" dirty="0"/>
              <a:t>Cluster 1 highlights high-engagement users with efficient network interactions.</a:t>
            </a:r>
          </a:p>
          <a:p>
            <a:pPr marL="285750" indent="-285750">
              <a:buFont typeface="Arial" panose="020B0604020202020204" pitchFamily="34" charset="0"/>
              <a:buChar char="•"/>
            </a:pPr>
            <a:r>
              <a:rPr lang="en-IN" dirty="0"/>
              <a:t>Cluster 2 signifies a heterogeneous group with varying engagement patterns.</a:t>
            </a:r>
          </a:p>
          <a:p>
            <a:r>
              <a:rPr lang="en-IN" dirty="0"/>
              <a:t>.</a:t>
            </a:r>
          </a:p>
        </p:txBody>
      </p:sp>
    </p:spTree>
    <p:extLst>
      <p:ext uri="{BB962C8B-B14F-4D97-AF65-F5344CB8AC3E}">
        <p14:creationId xmlns:p14="http://schemas.microsoft.com/office/powerpoint/2010/main" val="374355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391632" y="354494"/>
            <a:ext cx="10515600" cy="538642"/>
          </a:xfrm>
        </p:spPr>
        <p:txBody>
          <a:bodyPr>
            <a:normAutofit fontScale="90000"/>
          </a:bodyPr>
          <a:lstStyle/>
          <a:p>
            <a:r>
              <a:rPr lang="en-IN" dirty="0">
                <a:latin typeface="Algerian" panose="04020705040A02060702" pitchFamily="82" charset="0"/>
              </a:rPr>
              <a:t>SATISFACTION ANALYSIS</a:t>
            </a:r>
          </a:p>
        </p:txBody>
      </p:sp>
      <p:sp>
        <p:nvSpPr>
          <p:cNvPr id="10" name="TextBox 9">
            <a:extLst>
              <a:ext uri="{FF2B5EF4-FFF2-40B4-BE49-F238E27FC236}">
                <a16:creationId xmlns:a16="http://schemas.microsoft.com/office/drawing/2014/main" id="{36750160-D6F0-945A-6EAB-F8B54DDF420D}"/>
              </a:ext>
            </a:extLst>
          </p:cNvPr>
          <p:cNvSpPr txBox="1"/>
          <p:nvPr/>
        </p:nvSpPr>
        <p:spPr>
          <a:xfrm>
            <a:off x="311888" y="903768"/>
            <a:ext cx="11568224" cy="5724644"/>
          </a:xfrm>
          <a:prstGeom prst="rect">
            <a:avLst/>
          </a:prstGeom>
          <a:noFill/>
        </p:spPr>
        <p:txBody>
          <a:bodyPr wrap="square" rtlCol="0">
            <a:spAutoFit/>
          </a:bodyPr>
          <a:lstStyle/>
          <a:p>
            <a:pPr algn="l"/>
            <a:r>
              <a:rPr lang="en-US" sz="2000" b="1" i="0" dirty="0">
                <a:solidFill>
                  <a:schemeClr val="accent2">
                    <a:lumMod val="50000"/>
                  </a:schemeClr>
                </a:solidFill>
                <a:effectLst/>
              </a:rPr>
              <a:t>Objective:</a:t>
            </a:r>
          </a:p>
          <a:p>
            <a:pPr algn="l">
              <a:buFont typeface="Arial" panose="020B0604020202020204" pitchFamily="34" charset="0"/>
              <a:buChar char="•"/>
            </a:pPr>
            <a:r>
              <a:rPr lang="en-US" i="0" dirty="0">
                <a:solidFill>
                  <a:srgbClr val="374151"/>
                </a:solidFill>
                <a:effectLst/>
              </a:rPr>
              <a:t>Uncover factors contributing to user contentment in the telecom sector.</a:t>
            </a:r>
          </a:p>
          <a:p>
            <a:pPr algn="l">
              <a:buFont typeface="Arial" panose="020B0604020202020204" pitchFamily="34" charset="0"/>
              <a:buChar char="•"/>
            </a:pPr>
            <a:r>
              <a:rPr lang="en-US" i="0" dirty="0">
                <a:solidFill>
                  <a:srgbClr val="374151"/>
                </a:solidFill>
                <a:effectLst/>
              </a:rPr>
              <a:t>Integrate insights from engagement and experience metrics to identify satisfaction influencers</a:t>
            </a:r>
          </a:p>
          <a:p>
            <a:pPr algn="l"/>
            <a:endParaRPr lang="en-US" i="0" dirty="0">
              <a:solidFill>
                <a:srgbClr val="374151"/>
              </a:solidFill>
              <a:effectLst/>
            </a:endParaRPr>
          </a:p>
          <a:p>
            <a:pPr algn="l"/>
            <a:r>
              <a:rPr lang="en-US" sz="2000" b="1" i="0" dirty="0">
                <a:solidFill>
                  <a:schemeClr val="accent2">
                    <a:lumMod val="50000"/>
                  </a:schemeClr>
                </a:solidFill>
                <a:effectLst/>
              </a:rPr>
              <a:t>Importance:</a:t>
            </a:r>
          </a:p>
          <a:p>
            <a:pPr marL="285750" indent="-285750" algn="l">
              <a:buFont typeface="Arial" panose="020B0604020202020204" pitchFamily="34" charset="0"/>
              <a:buChar char="•"/>
            </a:pPr>
            <a:r>
              <a:rPr lang="en-US" i="0" dirty="0">
                <a:solidFill>
                  <a:srgbClr val="374151"/>
                </a:solidFill>
                <a:effectLst/>
              </a:rPr>
              <a:t>User satisfaction drives business success, influencing loyalty, recommendations, and brand perception.</a:t>
            </a:r>
          </a:p>
          <a:p>
            <a:pPr algn="l">
              <a:buFont typeface="Arial" panose="020B0604020202020204" pitchFamily="34" charset="0"/>
              <a:buChar char="•"/>
            </a:pPr>
            <a:r>
              <a:rPr lang="en-US" i="0" dirty="0">
                <a:solidFill>
                  <a:srgbClr val="374151"/>
                </a:solidFill>
                <a:effectLst/>
              </a:rPr>
              <a:t>Analyzing satisfaction provides actionable insights for service refinement, network optimization, and customer retention.</a:t>
            </a:r>
          </a:p>
          <a:p>
            <a:pPr algn="l">
              <a:buFont typeface="Arial" panose="020B0604020202020204" pitchFamily="34" charset="0"/>
              <a:buChar char="•"/>
            </a:pPr>
            <a:r>
              <a:rPr lang="en-US" i="0" dirty="0">
                <a:solidFill>
                  <a:srgbClr val="374151"/>
                </a:solidFill>
                <a:effectLst/>
              </a:rPr>
              <a:t>Evolving user expectations in the competitive telecom landscape highlight the importance of service quality and user experience.</a:t>
            </a:r>
          </a:p>
          <a:p>
            <a:pPr algn="l">
              <a:buFont typeface="Arial" panose="020B0604020202020204" pitchFamily="34" charset="0"/>
              <a:buChar char="•"/>
            </a:pPr>
            <a:r>
              <a:rPr lang="en-US" i="0" dirty="0">
                <a:solidFill>
                  <a:srgbClr val="374151"/>
                </a:solidFill>
                <a:effectLst/>
              </a:rPr>
              <a:t>User satisfaction is a strategic asset, shaping service customization and maintaining competitiveness.</a:t>
            </a:r>
          </a:p>
          <a:p>
            <a:pPr algn="l"/>
            <a:endParaRPr lang="en-US" i="0" dirty="0">
              <a:solidFill>
                <a:srgbClr val="374151"/>
              </a:solidFill>
              <a:effectLst/>
            </a:endParaRPr>
          </a:p>
          <a:p>
            <a:pPr algn="l"/>
            <a:r>
              <a:rPr lang="en-US" sz="2000" b="1" i="0" dirty="0">
                <a:solidFill>
                  <a:schemeClr val="accent2">
                    <a:lumMod val="50000"/>
                  </a:schemeClr>
                </a:solidFill>
                <a:effectLst/>
              </a:rPr>
              <a:t>Next Steps:</a:t>
            </a:r>
          </a:p>
          <a:p>
            <a:pPr algn="l">
              <a:buFont typeface="Arial" panose="020B0604020202020204" pitchFamily="34" charset="0"/>
              <a:buChar char="•"/>
            </a:pPr>
            <a:r>
              <a:rPr lang="en-US" i="0" dirty="0">
                <a:solidFill>
                  <a:srgbClr val="374151"/>
                </a:solidFill>
                <a:effectLst/>
              </a:rPr>
              <a:t>Guide through satisfaction analysis: score computation, top-performing user identification, regression modeling, clustering, and insight extraction.</a:t>
            </a:r>
          </a:p>
          <a:p>
            <a:pPr algn="l">
              <a:buFont typeface="Arial" panose="020B0604020202020204" pitchFamily="34" charset="0"/>
              <a:buChar char="•"/>
            </a:pPr>
            <a:r>
              <a:rPr lang="en-US" i="0" dirty="0">
                <a:solidFill>
                  <a:srgbClr val="374151"/>
                </a:solidFill>
                <a:effectLst/>
              </a:rPr>
              <a:t>Use insights to inform strategic decisions and enhance user satisfaction.</a:t>
            </a:r>
          </a:p>
          <a:p>
            <a:pPr algn="l"/>
            <a:endParaRPr lang="en-US" i="0" dirty="0">
              <a:solidFill>
                <a:srgbClr val="374151"/>
              </a:solidFill>
              <a:effectLst/>
            </a:endParaRPr>
          </a:p>
          <a:p>
            <a:pPr algn="l"/>
            <a:r>
              <a:rPr lang="en-US" b="1" i="0" dirty="0">
                <a:solidFill>
                  <a:schemeClr val="accent2">
                    <a:lumMod val="50000"/>
                  </a:schemeClr>
                </a:solidFill>
                <a:effectLst/>
              </a:rPr>
              <a:t>Additional Emphasis:</a:t>
            </a:r>
          </a:p>
          <a:p>
            <a:pPr algn="l">
              <a:buFont typeface="Arial" panose="020B0604020202020204" pitchFamily="34" charset="0"/>
              <a:buChar char="•"/>
            </a:pPr>
            <a:r>
              <a:rPr lang="en-US" i="0" dirty="0">
                <a:solidFill>
                  <a:srgbClr val="374151"/>
                </a:solidFill>
                <a:effectLst/>
              </a:rPr>
              <a:t>Focus on engagement (session frequency, duration, total traffic) and experience metrics (TCP retransmission, Round Trip Time, throughput) for comprehensive understanding.</a:t>
            </a:r>
          </a:p>
          <a:p>
            <a:endParaRPr lang="en-IN" dirty="0"/>
          </a:p>
        </p:txBody>
      </p:sp>
    </p:spTree>
    <p:extLst>
      <p:ext uri="{BB962C8B-B14F-4D97-AF65-F5344CB8AC3E}">
        <p14:creationId xmlns:p14="http://schemas.microsoft.com/office/powerpoint/2010/main" val="63797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104553" y="450186"/>
            <a:ext cx="10515600" cy="676866"/>
          </a:xfrm>
        </p:spPr>
        <p:txBody>
          <a:bodyPr>
            <a:normAutofit fontScale="90000"/>
          </a:bodyPr>
          <a:lstStyle/>
          <a:p>
            <a:r>
              <a:rPr lang="en-IN" dirty="0">
                <a:latin typeface="Algerian" panose="04020705040A02060702" pitchFamily="82" charset="0"/>
              </a:rPr>
              <a:t>Top 10 satisfaction customers</a:t>
            </a:r>
          </a:p>
        </p:txBody>
      </p:sp>
      <p:pic>
        <p:nvPicPr>
          <p:cNvPr id="7" name="Picture 6">
            <a:extLst>
              <a:ext uri="{FF2B5EF4-FFF2-40B4-BE49-F238E27FC236}">
                <a16:creationId xmlns:a16="http://schemas.microsoft.com/office/drawing/2014/main" id="{673231C9-A064-FBCD-9B99-8756B6F21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71" y="1286539"/>
            <a:ext cx="6117304" cy="42104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7B87D633-DAD4-F518-0246-10016C2D46ED}"/>
              </a:ext>
            </a:extLst>
          </p:cNvPr>
          <p:cNvSpPr txBox="1"/>
          <p:nvPr/>
        </p:nvSpPr>
        <p:spPr>
          <a:xfrm>
            <a:off x="6709144" y="1073889"/>
            <a:ext cx="5167785" cy="4524315"/>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Söhne"/>
              </a:rPr>
              <a:t>The top 10 satisfied customers have been identified based on their high satisfaction scores.</a:t>
            </a:r>
          </a:p>
          <a:p>
            <a:pPr algn="l">
              <a:buFont typeface="Arial" panose="020B0604020202020204" pitchFamily="34" charset="0"/>
              <a:buChar char="•"/>
            </a:pPr>
            <a:r>
              <a:rPr lang="en-US" b="1" i="0" dirty="0">
                <a:solidFill>
                  <a:srgbClr val="374151"/>
                </a:solidFill>
                <a:effectLst/>
                <a:latin typeface="Söhne"/>
              </a:rPr>
              <a:t>Scores range from approximately 2.77 billion to 3.85 billion</a:t>
            </a:r>
          </a:p>
          <a:p>
            <a:pPr algn="l"/>
            <a:endParaRPr lang="en-US" dirty="0">
              <a:solidFill>
                <a:srgbClr val="374151"/>
              </a:solidFill>
              <a:latin typeface="Söhne"/>
            </a:endParaRPr>
          </a:p>
          <a:p>
            <a:pPr algn="l">
              <a:buFont typeface="+mj-lt"/>
              <a:buAutoNum type="arabicPeriod"/>
            </a:pPr>
            <a:r>
              <a:rPr lang="en-US" b="1" i="0" dirty="0">
                <a:solidFill>
                  <a:schemeClr val="accent2">
                    <a:lumMod val="50000"/>
                  </a:schemeClr>
                </a:solidFill>
                <a:effectLst/>
                <a:latin typeface="Söhne"/>
              </a:rPr>
              <a:t>Highly Satisfied</a:t>
            </a:r>
            <a:r>
              <a:rPr lang="en-US" b="0" i="0" dirty="0">
                <a:solidFill>
                  <a:schemeClr val="accent2">
                    <a:lumMod val="50000"/>
                  </a:schemeClr>
                </a:solidFill>
                <a:effectLst/>
                <a:latin typeface="Söhne"/>
              </a:rPr>
              <a:t>: </a:t>
            </a:r>
            <a:r>
              <a:rPr lang="en-US" b="0" i="0" dirty="0">
                <a:solidFill>
                  <a:srgbClr val="374151"/>
                </a:solidFill>
                <a:effectLst/>
                <a:latin typeface="Söhne"/>
              </a:rPr>
              <a:t>These customers are very happy with the telecom services they received.</a:t>
            </a:r>
          </a:p>
          <a:p>
            <a:pPr algn="l">
              <a:buFont typeface="+mj-lt"/>
              <a:buAutoNum type="arabicPeriod"/>
            </a:pPr>
            <a:r>
              <a:rPr lang="en-US" b="1" i="0" dirty="0">
                <a:solidFill>
                  <a:srgbClr val="374151"/>
                </a:solidFill>
                <a:effectLst/>
                <a:latin typeface="Söhne"/>
              </a:rPr>
              <a:t>Likely Loyal</a:t>
            </a:r>
            <a:r>
              <a:rPr lang="en-US" b="0" i="0" dirty="0">
                <a:solidFill>
                  <a:srgbClr val="374151"/>
                </a:solidFill>
                <a:effectLst/>
                <a:latin typeface="Söhne"/>
              </a:rPr>
              <a:t>: They're likely to stick with the company and may recommend it to others.</a:t>
            </a:r>
          </a:p>
          <a:p>
            <a:pPr algn="l">
              <a:buFont typeface="+mj-lt"/>
              <a:buAutoNum type="arabicPeriod"/>
            </a:pPr>
            <a:r>
              <a:rPr lang="en-US" b="1" i="0" dirty="0">
                <a:solidFill>
                  <a:schemeClr val="accent2">
                    <a:lumMod val="50000"/>
                  </a:schemeClr>
                </a:solidFill>
                <a:effectLst/>
                <a:latin typeface="Söhne"/>
              </a:rPr>
              <a:t>Quality Service</a:t>
            </a:r>
            <a:r>
              <a:rPr lang="en-US" b="0" i="0" dirty="0">
                <a:solidFill>
                  <a:srgbClr val="374151"/>
                </a:solidFill>
                <a:effectLst/>
                <a:latin typeface="Söhne"/>
              </a:rPr>
              <a:t>: The company seems to be delivering good service, meeting customer needs well.</a:t>
            </a:r>
            <a:endParaRPr lang="en-US" b="0" i="0" dirty="0">
              <a:solidFill>
                <a:schemeClr val="accent2">
                  <a:lumMod val="50000"/>
                </a:schemeClr>
              </a:solidFill>
              <a:effectLst/>
              <a:latin typeface="Söhne"/>
            </a:endParaRPr>
          </a:p>
          <a:p>
            <a:pPr algn="l">
              <a:buFont typeface="+mj-lt"/>
              <a:buAutoNum type="arabicPeriod"/>
            </a:pPr>
            <a:r>
              <a:rPr lang="en-US" b="1" i="0" dirty="0">
                <a:solidFill>
                  <a:schemeClr val="accent2">
                    <a:lumMod val="50000"/>
                  </a:schemeClr>
                </a:solidFill>
                <a:effectLst/>
                <a:latin typeface="Söhne"/>
              </a:rPr>
              <a:t>Strengths Identification</a:t>
            </a:r>
            <a:r>
              <a:rPr lang="en-US" b="0" i="0" dirty="0">
                <a:solidFill>
                  <a:srgbClr val="374151"/>
                </a:solidFill>
                <a:effectLst/>
                <a:latin typeface="Söhne"/>
              </a:rPr>
              <a:t>: Analyzing these customers can help find out what the company is doing right.</a:t>
            </a:r>
          </a:p>
          <a:p>
            <a:pPr algn="l">
              <a:buFont typeface="+mj-lt"/>
              <a:buAutoNum type="arabicPeriod"/>
            </a:pPr>
            <a:r>
              <a:rPr lang="en-US" b="1" i="0" dirty="0">
                <a:solidFill>
                  <a:schemeClr val="accent2">
                    <a:lumMod val="50000"/>
                  </a:schemeClr>
                </a:solidFill>
                <a:effectLst/>
                <a:latin typeface="Söhne"/>
              </a:rPr>
              <a:t>Benchmarking</a:t>
            </a:r>
            <a:r>
              <a:rPr lang="en-US" b="0" i="0" dirty="0">
                <a:solidFill>
                  <a:schemeClr val="accent2">
                    <a:lumMod val="50000"/>
                  </a:schemeClr>
                </a:solidFill>
                <a:effectLst/>
                <a:latin typeface="Söhne"/>
              </a:rPr>
              <a:t>: </a:t>
            </a:r>
            <a:r>
              <a:rPr lang="en-US" b="0" i="0" dirty="0">
                <a:solidFill>
                  <a:srgbClr val="374151"/>
                </a:solidFill>
                <a:effectLst/>
                <a:latin typeface="Söhne"/>
              </a:rPr>
              <a:t>They can be used as examples to improve satisfaction for other customers.</a:t>
            </a:r>
          </a:p>
        </p:txBody>
      </p:sp>
    </p:spTree>
    <p:extLst>
      <p:ext uri="{BB962C8B-B14F-4D97-AF65-F5344CB8AC3E}">
        <p14:creationId xmlns:p14="http://schemas.microsoft.com/office/powerpoint/2010/main" val="4634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604283" y="397024"/>
            <a:ext cx="10515600" cy="825722"/>
          </a:xfrm>
        </p:spPr>
        <p:txBody>
          <a:bodyPr/>
          <a:lstStyle/>
          <a:p>
            <a:r>
              <a:rPr lang="en-IN" dirty="0">
                <a:latin typeface="Algerian" panose="04020705040A02060702" pitchFamily="82" charset="0"/>
              </a:rPr>
              <a:t>AGENDA</a:t>
            </a:r>
          </a:p>
        </p:txBody>
      </p:sp>
      <p:sp>
        <p:nvSpPr>
          <p:cNvPr id="3" name="Content Placeholder 2">
            <a:extLst>
              <a:ext uri="{FF2B5EF4-FFF2-40B4-BE49-F238E27FC236}">
                <a16:creationId xmlns:a16="http://schemas.microsoft.com/office/drawing/2014/main" id="{89F879D9-864B-FB95-5398-78D6A299DE50}"/>
              </a:ext>
            </a:extLst>
          </p:cNvPr>
          <p:cNvSpPr>
            <a:spLocks noGrp="1"/>
          </p:cNvSpPr>
          <p:nvPr>
            <p:ph idx="1"/>
          </p:nvPr>
        </p:nvSpPr>
        <p:spPr>
          <a:xfrm>
            <a:off x="838200" y="1253331"/>
            <a:ext cx="10515600" cy="4351338"/>
          </a:xfrm>
        </p:spPr>
        <p:txBody>
          <a:bodyPr>
            <a:noAutofit/>
          </a:bodyPr>
          <a:lstStyle/>
          <a:p>
            <a:r>
              <a:rPr lang="en-IN" sz="2400" b="1" dirty="0">
                <a:latin typeface="Bookman Old Style" panose="02050604050505020204" pitchFamily="18" charset="0"/>
              </a:rPr>
              <a:t>Objective and Business Needs</a:t>
            </a:r>
          </a:p>
          <a:p>
            <a:r>
              <a:rPr lang="en-IN" sz="2400" b="1" dirty="0">
                <a:latin typeface="Bookman Old Style" panose="02050604050505020204" pitchFamily="18" charset="0"/>
              </a:rPr>
              <a:t>Top Handsets used by Customers</a:t>
            </a:r>
          </a:p>
          <a:p>
            <a:r>
              <a:rPr lang="en-IN" sz="2400" b="1" dirty="0">
                <a:latin typeface="Bookman Old Style" panose="02050604050505020204" pitchFamily="18" charset="0"/>
              </a:rPr>
              <a:t>Top Handsets Manufacturers</a:t>
            </a:r>
          </a:p>
          <a:p>
            <a:r>
              <a:rPr lang="en-IN" sz="2400" b="1" dirty="0">
                <a:latin typeface="Bookman Old Style" panose="02050604050505020204" pitchFamily="18" charset="0"/>
              </a:rPr>
              <a:t>User Engagement Analysis</a:t>
            </a:r>
          </a:p>
          <a:p>
            <a:r>
              <a:rPr lang="en-IN" sz="2400" b="1" dirty="0">
                <a:latin typeface="Bookman Old Style" panose="02050604050505020204" pitchFamily="18" charset="0"/>
              </a:rPr>
              <a:t>K-Mean Clustering for User Engagement</a:t>
            </a:r>
          </a:p>
          <a:p>
            <a:r>
              <a:rPr lang="en-IN" sz="2400" b="1" dirty="0">
                <a:latin typeface="Bookman Old Style" panose="02050604050505020204" pitchFamily="18" charset="0"/>
              </a:rPr>
              <a:t>Experience Analysis</a:t>
            </a:r>
          </a:p>
          <a:p>
            <a:r>
              <a:rPr lang="en-IN" sz="2400" b="1" dirty="0">
                <a:latin typeface="Bookman Old Style" panose="02050604050505020204" pitchFamily="18" charset="0"/>
              </a:rPr>
              <a:t>Less Engaged and Worst Experience Clusters</a:t>
            </a:r>
          </a:p>
          <a:p>
            <a:r>
              <a:rPr lang="en-IN" sz="2400" b="1" dirty="0">
                <a:latin typeface="Bookman Old Style" panose="02050604050505020204" pitchFamily="18" charset="0"/>
              </a:rPr>
              <a:t>Satisfaction Analysis</a:t>
            </a:r>
          </a:p>
          <a:p>
            <a:r>
              <a:rPr lang="en-IN" sz="2400" b="1" dirty="0">
                <a:latin typeface="Bookman Old Style" panose="02050604050505020204" pitchFamily="18" charset="0"/>
              </a:rPr>
              <a:t>Top Satisfied Customers</a:t>
            </a:r>
          </a:p>
          <a:p>
            <a:r>
              <a:rPr lang="en-IN" sz="2400" b="1" dirty="0">
                <a:latin typeface="Bookman Old Style" panose="02050604050505020204" pitchFamily="18" charset="0"/>
              </a:rPr>
              <a:t>Model Building</a:t>
            </a:r>
          </a:p>
          <a:p>
            <a:r>
              <a:rPr lang="en-IN" sz="2400" b="1" dirty="0">
                <a:latin typeface="Bookman Old Style" panose="02050604050505020204" pitchFamily="18" charset="0"/>
              </a:rPr>
              <a:t>Growth Opportunities and Enhancing User Experience </a:t>
            </a:r>
          </a:p>
          <a:p>
            <a:pPr marL="0" indent="0">
              <a:buNone/>
            </a:pPr>
            <a:endParaRPr lang="en-IN" sz="2400" b="1"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p:txBody>
      </p:sp>
    </p:spTree>
    <p:extLst>
      <p:ext uri="{BB962C8B-B14F-4D97-AF65-F5344CB8AC3E}">
        <p14:creationId xmlns:p14="http://schemas.microsoft.com/office/powerpoint/2010/main" val="1966535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370366" y="88679"/>
            <a:ext cx="11601893" cy="602438"/>
          </a:xfrm>
        </p:spPr>
        <p:txBody>
          <a:bodyPr>
            <a:normAutofit/>
          </a:bodyPr>
          <a:lstStyle/>
          <a:p>
            <a:r>
              <a:rPr lang="en-IN" sz="3600" dirty="0">
                <a:latin typeface="Algerian" panose="04020705040A02060702" pitchFamily="82" charset="0"/>
              </a:rPr>
              <a:t>Engagement, experience score and clusters</a:t>
            </a:r>
          </a:p>
        </p:txBody>
      </p:sp>
      <p:pic>
        <p:nvPicPr>
          <p:cNvPr id="4" name="Picture 3">
            <a:extLst>
              <a:ext uri="{FF2B5EF4-FFF2-40B4-BE49-F238E27FC236}">
                <a16:creationId xmlns:a16="http://schemas.microsoft.com/office/drawing/2014/main" id="{603B6158-90C0-6E4E-9B34-84CB625AE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67" y="1058630"/>
            <a:ext cx="3479061" cy="2708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9C6CD9CD-81AB-AF2E-3E91-46F7429E3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358" y="1058630"/>
            <a:ext cx="3725283" cy="2708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575ED842-9A5B-8197-3C94-A4EB149174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296" y="1058630"/>
            <a:ext cx="3548337" cy="27626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C2A177FF-2347-3293-8E54-FAE54A721597}"/>
              </a:ext>
            </a:extLst>
          </p:cNvPr>
          <p:cNvSpPr txBox="1"/>
          <p:nvPr/>
        </p:nvSpPr>
        <p:spPr>
          <a:xfrm>
            <a:off x="370366" y="690208"/>
            <a:ext cx="3479061" cy="369332"/>
          </a:xfrm>
          <a:prstGeom prst="rect">
            <a:avLst/>
          </a:prstGeom>
          <a:solidFill>
            <a:schemeClr val="tx1">
              <a:lumMod val="65000"/>
              <a:lumOff val="35000"/>
            </a:schemeClr>
          </a:solidFill>
        </p:spPr>
        <p:txBody>
          <a:bodyPr wrap="square" rtlCol="0">
            <a:spAutoFit/>
          </a:bodyPr>
          <a:lstStyle/>
          <a:p>
            <a:pPr algn="ctr"/>
            <a:r>
              <a:rPr lang="en-IN" dirty="0">
                <a:solidFill>
                  <a:schemeClr val="bg1"/>
                </a:solidFill>
                <a:latin typeface="Algerian" panose="04020705040A02060702" pitchFamily="82" charset="0"/>
              </a:rPr>
              <a:t>Less Engaged Users</a:t>
            </a:r>
          </a:p>
        </p:txBody>
      </p:sp>
      <p:sp>
        <p:nvSpPr>
          <p:cNvPr id="16" name="TextBox 15">
            <a:extLst>
              <a:ext uri="{FF2B5EF4-FFF2-40B4-BE49-F238E27FC236}">
                <a16:creationId xmlns:a16="http://schemas.microsoft.com/office/drawing/2014/main" id="{31549BF5-9412-1F4C-D7E2-1288443C7DF8}"/>
              </a:ext>
            </a:extLst>
          </p:cNvPr>
          <p:cNvSpPr txBox="1"/>
          <p:nvPr/>
        </p:nvSpPr>
        <p:spPr>
          <a:xfrm>
            <a:off x="8273296" y="657942"/>
            <a:ext cx="3548335" cy="369332"/>
          </a:xfrm>
          <a:prstGeom prst="rect">
            <a:avLst/>
          </a:prstGeom>
          <a:solidFill>
            <a:schemeClr val="tx1">
              <a:lumMod val="65000"/>
              <a:lumOff val="35000"/>
            </a:schemeClr>
          </a:solidFill>
        </p:spPr>
        <p:txBody>
          <a:bodyPr wrap="square" rtlCol="0">
            <a:spAutoFit/>
          </a:bodyPr>
          <a:lstStyle/>
          <a:p>
            <a:pPr algn="ctr"/>
            <a:r>
              <a:rPr lang="en-IN" dirty="0">
                <a:solidFill>
                  <a:schemeClr val="bg1"/>
                </a:solidFill>
                <a:latin typeface="Algerian" panose="04020705040A02060702" pitchFamily="82" charset="0"/>
              </a:rPr>
              <a:t>K-mean clustering</a:t>
            </a:r>
          </a:p>
        </p:txBody>
      </p:sp>
      <p:sp>
        <p:nvSpPr>
          <p:cNvPr id="17" name="TextBox 16">
            <a:extLst>
              <a:ext uri="{FF2B5EF4-FFF2-40B4-BE49-F238E27FC236}">
                <a16:creationId xmlns:a16="http://schemas.microsoft.com/office/drawing/2014/main" id="{D8C91A15-AB7A-7C0D-1D3B-E47AA25934BE}"/>
              </a:ext>
            </a:extLst>
          </p:cNvPr>
          <p:cNvSpPr txBox="1"/>
          <p:nvPr/>
        </p:nvSpPr>
        <p:spPr>
          <a:xfrm>
            <a:off x="4233357" y="657942"/>
            <a:ext cx="3725283" cy="369332"/>
          </a:xfrm>
          <a:prstGeom prst="rect">
            <a:avLst/>
          </a:prstGeom>
          <a:solidFill>
            <a:schemeClr val="tx1">
              <a:lumMod val="65000"/>
              <a:lumOff val="35000"/>
            </a:schemeClr>
          </a:solidFill>
        </p:spPr>
        <p:txBody>
          <a:bodyPr wrap="square" rtlCol="0">
            <a:spAutoFit/>
          </a:bodyPr>
          <a:lstStyle/>
          <a:p>
            <a:pPr algn="ctr"/>
            <a:r>
              <a:rPr lang="en-IN" dirty="0">
                <a:solidFill>
                  <a:schemeClr val="bg1"/>
                </a:solidFill>
                <a:latin typeface="Algerian" panose="04020705040A02060702" pitchFamily="82" charset="0"/>
              </a:rPr>
              <a:t>Worst experience users</a:t>
            </a:r>
          </a:p>
        </p:txBody>
      </p:sp>
      <p:sp>
        <p:nvSpPr>
          <p:cNvPr id="18" name="TextBox 17">
            <a:extLst>
              <a:ext uri="{FF2B5EF4-FFF2-40B4-BE49-F238E27FC236}">
                <a16:creationId xmlns:a16="http://schemas.microsoft.com/office/drawing/2014/main" id="{E1D01507-B018-1130-4918-4F83EF625E85}"/>
              </a:ext>
            </a:extLst>
          </p:cNvPr>
          <p:cNvSpPr txBox="1"/>
          <p:nvPr/>
        </p:nvSpPr>
        <p:spPr>
          <a:xfrm>
            <a:off x="4233356" y="3935844"/>
            <a:ext cx="3725283" cy="2985433"/>
          </a:xfrm>
          <a:prstGeom prst="rect">
            <a:avLst/>
          </a:prstGeom>
          <a:noFill/>
        </p:spPr>
        <p:txBody>
          <a:bodyPr wrap="square" rtlCol="0">
            <a:spAutoFit/>
          </a:bodyPr>
          <a:lstStyle/>
          <a:p>
            <a:r>
              <a:rPr lang="en-US" sz="1400" b="1" dirty="0">
                <a:solidFill>
                  <a:srgbClr val="C00000"/>
                </a:solidFill>
              </a:rPr>
              <a:t>Positional Significance: </a:t>
            </a:r>
            <a:r>
              <a:rPr lang="en-US" sz="1400" dirty="0"/>
              <a:t>Points on the plot show how far users are from the worst experience cluster and their 'Avg RTT DL (</a:t>
            </a:r>
            <a:r>
              <a:rPr lang="en-US" sz="1400" dirty="0" err="1"/>
              <a:t>ms</a:t>
            </a:r>
            <a:r>
              <a:rPr lang="en-US" sz="1400" dirty="0"/>
              <a:t>)' value, giving a clear view of user experiences.</a:t>
            </a:r>
          </a:p>
          <a:p>
            <a:endParaRPr lang="en-US" sz="800" dirty="0"/>
          </a:p>
          <a:p>
            <a:r>
              <a:rPr lang="en-US" sz="1400" b="1" dirty="0">
                <a:solidFill>
                  <a:srgbClr val="C00000"/>
                </a:solidFill>
              </a:rPr>
              <a:t>Cluster Identification: </a:t>
            </a:r>
            <a:r>
              <a:rPr lang="en-US" sz="1400" dirty="0"/>
              <a:t>Colors denote assigned clusters, facilitating the identification of patterns. This aids in recognizing groups with similar 'Avg RTT DL (</a:t>
            </a:r>
            <a:r>
              <a:rPr lang="en-US" sz="1400" dirty="0" err="1"/>
              <a:t>ms</a:t>
            </a:r>
            <a:r>
              <a:rPr lang="en-US" sz="1400" dirty="0"/>
              <a:t>)' values and their corresponding distances to the worst experience cluster.</a:t>
            </a:r>
          </a:p>
          <a:p>
            <a:endParaRPr lang="en-US" sz="600" dirty="0"/>
          </a:p>
          <a:p>
            <a:r>
              <a:rPr lang="en-US" sz="1400" b="1" dirty="0"/>
              <a:t>It guides strategic decisions to improve network performance and elevate user satisfaction</a:t>
            </a:r>
            <a:endParaRPr lang="en-IN" sz="1400" b="1" dirty="0"/>
          </a:p>
        </p:txBody>
      </p:sp>
      <p:sp>
        <p:nvSpPr>
          <p:cNvPr id="19" name="TextBox 18">
            <a:extLst>
              <a:ext uri="{FF2B5EF4-FFF2-40B4-BE49-F238E27FC236}">
                <a16:creationId xmlns:a16="http://schemas.microsoft.com/office/drawing/2014/main" id="{45D1DEB1-A6E5-589E-66A0-F811E187681D}"/>
              </a:ext>
            </a:extLst>
          </p:cNvPr>
          <p:cNvSpPr txBox="1"/>
          <p:nvPr/>
        </p:nvSpPr>
        <p:spPr>
          <a:xfrm>
            <a:off x="370366" y="3935844"/>
            <a:ext cx="3588986" cy="2893100"/>
          </a:xfrm>
          <a:prstGeom prst="rect">
            <a:avLst/>
          </a:prstGeom>
          <a:noFill/>
        </p:spPr>
        <p:txBody>
          <a:bodyPr wrap="square" rtlCol="0">
            <a:spAutoFit/>
          </a:bodyPr>
          <a:lstStyle/>
          <a:p>
            <a:r>
              <a:rPr lang="en-US" sz="1400" b="1" dirty="0">
                <a:solidFill>
                  <a:srgbClr val="C00000"/>
                </a:solidFill>
              </a:rPr>
              <a:t>Retransmission Volumes: </a:t>
            </a:r>
            <a:r>
              <a:rPr lang="en-US" sz="1400" dirty="0"/>
              <a:t>Elevated TCP retransmission volumes may indicate potential data reliability issues for less engaged users, suggesting network congestion or packet loss.</a:t>
            </a:r>
          </a:p>
          <a:p>
            <a:endParaRPr lang="en-US" sz="1400" dirty="0"/>
          </a:p>
          <a:p>
            <a:r>
              <a:rPr lang="en-US" sz="1400" b="1" dirty="0">
                <a:solidFill>
                  <a:srgbClr val="C00000"/>
                </a:solidFill>
              </a:rPr>
              <a:t>Round-Trip Times: </a:t>
            </a:r>
            <a:r>
              <a:rPr lang="en-US" sz="1400" dirty="0"/>
              <a:t>Higher round-trip times, both on downlink and uplink, suggest delays in data transmission, impacting network responsiveness for less engaged users.</a:t>
            </a:r>
          </a:p>
          <a:p>
            <a:endParaRPr lang="en-US" sz="1400" dirty="0"/>
          </a:p>
          <a:p>
            <a:r>
              <a:rPr lang="en-US" sz="1400" b="1" dirty="0"/>
              <a:t>These insights guide targeted improvements, addressing specific challenges and enhancing network performance for less engaged users.</a:t>
            </a:r>
            <a:endParaRPr lang="en-IN" sz="1400" b="1" dirty="0"/>
          </a:p>
        </p:txBody>
      </p:sp>
      <p:sp>
        <p:nvSpPr>
          <p:cNvPr id="20" name="TextBox 19">
            <a:extLst>
              <a:ext uri="{FF2B5EF4-FFF2-40B4-BE49-F238E27FC236}">
                <a16:creationId xmlns:a16="http://schemas.microsoft.com/office/drawing/2014/main" id="{3C983928-49A7-3C64-D3D5-83A15712620D}"/>
              </a:ext>
            </a:extLst>
          </p:cNvPr>
          <p:cNvSpPr txBox="1"/>
          <p:nvPr/>
        </p:nvSpPr>
        <p:spPr>
          <a:xfrm>
            <a:off x="8273296" y="3935844"/>
            <a:ext cx="3725283" cy="2985433"/>
          </a:xfrm>
          <a:prstGeom prst="rect">
            <a:avLst/>
          </a:prstGeom>
          <a:noFill/>
        </p:spPr>
        <p:txBody>
          <a:bodyPr wrap="square" rtlCol="0">
            <a:spAutoFit/>
          </a:bodyPr>
          <a:lstStyle/>
          <a:p>
            <a:r>
              <a:rPr lang="en-US" sz="1400" b="1" dirty="0">
                <a:solidFill>
                  <a:srgbClr val="C00000"/>
                </a:solidFill>
              </a:rPr>
              <a:t>Clear Segmentation:</a:t>
            </a:r>
            <a:r>
              <a:rPr lang="en-US" sz="1400" dirty="0"/>
              <a:t> K-Means clustering identified two distinct clusters in the combined 'Engagement Score' and 'Experience Score,' indicating straightforward segmentation.</a:t>
            </a:r>
          </a:p>
          <a:p>
            <a:r>
              <a:rPr lang="en-US" sz="1400" b="1" dirty="0">
                <a:solidFill>
                  <a:srgbClr val="C00000"/>
                </a:solidFill>
              </a:rPr>
              <a:t>Satisfaction Score Integration: </a:t>
            </a:r>
            <a:r>
              <a:rPr lang="en-US" sz="1400" dirty="0"/>
              <a:t>Combining both scores results in a 'Satisfaction Score,' providing a comprehensive metric. This integrated approach simplifies insights and actions, allowing for immediate understanding and targeted strategies.</a:t>
            </a:r>
          </a:p>
          <a:p>
            <a:endParaRPr lang="en-US" sz="600" dirty="0"/>
          </a:p>
          <a:p>
            <a:r>
              <a:rPr lang="en-US" sz="1400" b="1" dirty="0"/>
              <a:t>It offers a practical foundation for decision-making and interventions to enhance overall user satisfaction.</a:t>
            </a:r>
            <a:endParaRPr lang="en-IN" sz="1400" b="1" dirty="0"/>
          </a:p>
        </p:txBody>
      </p:sp>
    </p:spTree>
    <p:extLst>
      <p:ext uri="{BB962C8B-B14F-4D97-AF65-F5344CB8AC3E}">
        <p14:creationId xmlns:p14="http://schemas.microsoft.com/office/powerpoint/2010/main" val="379744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370366" y="88679"/>
            <a:ext cx="11601893" cy="602438"/>
          </a:xfrm>
        </p:spPr>
        <p:txBody>
          <a:bodyPr>
            <a:normAutofit/>
          </a:bodyPr>
          <a:lstStyle/>
          <a:p>
            <a:pPr algn="ctr"/>
            <a:r>
              <a:rPr lang="en-IN" sz="3600" dirty="0">
                <a:latin typeface="Algerian" panose="04020705040A02060702" pitchFamily="82" charset="0"/>
              </a:rPr>
              <a:t>Model building for satisfaction score</a:t>
            </a:r>
          </a:p>
        </p:txBody>
      </p:sp>
      <p:pic>
        <p:nvPicPr>
          <p:cNvPr id="5" name="Picture 4">
            <a:extLst>
              <a:ext uri="{FF2B5EF4-FFF2-40B4-BE49-F238E27FC236}">
                <a16:creationId xmlns:a16="http://schemas.microsoft.com/office/drawing/2014/main" id="{5F639D56-3FB1-B6FE-AAEE-C31B78CAE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66" y="937255"/>
            <a:ext cx="6318517" cy="4983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A21EF3F-C440-2630-42EB-7E69343C7040}"/>
              </a:ext>
            </a:extLst>
          </p:cNvPr>
          <p:cNvSpPr txBox="1"/>
          <p:nvPr/>
        </p:nvSpPr>
        <p:spPr>
          <a:xfrm>
            <a:off x="6972300" y="1172776"/>
            <a:ext cx="5092700"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Söhne"/>
              </a:rPr>
              <a:t>The mean squared error (MSE) of approximately 2.21 trillion indicates a very low error between actual and predicted satisfaction scores.</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The </a:t>
            </a:r>
            <a:r>
              <a:rPr lang="en-US" b="1" i="0" dirty="0">
                <a:solidFill>
                  <a:srgbClr val="C00000"/>
                </a:solidFill>
                <a:effectLst/>
                <a:latin typeface="Söhne"/>
              </a:rPr>
              <a:t>R2 score </a:t>
            </a:r>
            <a:r>
              <a:rPr lang="en-US" b="1" i="0" dirty="0">
                <a:solidFill>
                  <a:srgbClr val="374151"/>
                </a:solidFill>
                <a:effectLst/>
                <a:latin typeface="Söhne"/>
              </a:rPr>
              <a:t>of approximately 0.9999 signifies that the model explains about </a:t>
            </a:r>
            <a:r>
              <a:rPr lang="en-US" b="1" i="0" dirty="0">
                <a:solidFill>
                  <a:srgbClr val="C00000"/>
                </a:solidFill>
                <a:effectLst/>
                <a:latin typeface="Söhne"/>
              </a:rPr>
              <a:t>99.99% </a:t>
            </a:r>
            <a:r>
              <a:rPr lang="en-US" b="1" i="0" dirty="0">
                <a:solidFill>
                  <a:srgbClr val="374151"/>
                </a:solidFill>
                <a:effectLst/>
                <a:latin typeface="Söhne"/>
              </a:rPr>
              <a:t>of the variance in the satisfaction scores, indicating an excellent fit.</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The scatter plot illustrates a strong linear relationship between actual and predicted satisfaction scores, as most points lie close to the perfect fit line (y=x).</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Overall, the model demonstrates high accuracy in predicting satisfaction scores, suggesting its effectiveness in this context</a:t>
            </a:r>
          </a:p>
          <a:p>
            <a:endParaRPr lang="en-IN" b="1" dirty="0"/>
          </a:p>
        </p:txBody>
      </p:sp>
    </p:spTree>
    <p:extLst>
      <p:ext uri="{BB962C8B-B14F-4D97-AF65-F5344CB8AC3E}">
        <p14:creationId xmlns:p14="http://schemas.microsoft.com/office/powerpoint/2010/main" val="3536480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419100" y="282327"/>
            <a:ext cx="11601893" cy="602438"/>
          </a:xfrm>
        </p:spPr>
        <p:txBody>
          <a:bodyPr>
            <a:normAutofit fontScale="90000"/>
          </a:bodyPr>
          <a:lstStyle/>
          <a:p>
            <a:pPr algn="ctr"/>
            <a:r>
              <a:rPr lang="en-IN" sz="3600" dirty="0">
                <a:latin typeface="Algerian" panose="04020705040A02060702" pitchFamily="82" charset="0"/>
              </a:rPr>
              <a:t>Growth opportunities and enhancing user experience from telco’s telecommunication</a:t>
            </a:r>
          </a:p>
        </p:txBody>
      </p:sp>
      <p:graphicFrame>
        <p:nvGraphicFramePr>
          <p:cNvPr id="3" name="Diagram 2">
            <a:extLst>
              <a:ext uri="{FF2B5EF4-FFF2-40B4-BE49-F238E27FC236}">
                <a16:creationId xmlns:a16="http://schemas.microsoft.com/office/drawing/2014/main" id="{36658BF7-DD99-9A2A-451D-D4F93547A0A2}"/>
              </a:ext>
            </a:extLst>
          </p:cNvPr>
          <p:cNvGraphicFramePr/>
          <p:nvPr>
            <p:extLst>
              <p:ext uri="{D42A27DB-BD31-4B8C-83A1-F6EECF244321}">
                <p14:modId xmlns:p14="http://schemas.microsoft.com/office/powerpoint/2010/main" val="2209174824"/>
              </p:ext>
            </p:extLst>
          </p:nvPr>
        </p:nvGraphicFramePr>
        <p:xfrm>
          <a:off x="370366" y="719665"/>
          <a:ext cx="11402534" cy="604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4098" name="Picture 2" descr="Decorative Thank You Typography Free Vector 182345 Vector Art at Vecteezy">
            <a:extLst>
              <a:ext uri="{FF2B5EF4-FFF2-40B4-BE49-F238E27FC236}">
                <a16:creationId xmlns:a16="http://schemas.microsoft.com/office/drawing/2014/main" id="{158B28B1-55D4-28B9-06E2-AD57E8F732B2}"/>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94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p:txBody>
          <a:bodyPr/>
          <a:lstStyle/>
          <a:p>
            <a:r>
              <a:rPr lang="en-IN" dirty="0">
                <a:latin typeface="Algerian" panose="04020705040A02060702" pitchFamily="82" charset="0"/>
              </a:rPr>
              <a:t>Objective and business need</a:t>
            </a:r>
          </a:p>
        </p:txBody>
      </p:sp>
      <p:sp>
        <p:nvSpPr>
          <p:cNvPr id="3" name="Content Placeholder 2">
            <a:extLst>
              <a:ext uri="{FF2B5EF4-FFF2-40B4-BE49-F238E27FC236}">
                <a16:creationId xmlns:a16="http://schemas.microsoft.com/office/drawing/2014/main" id="{89F879D9-864B-FB95-5398-78D6A299DE50}"/>
              </a:ext>
            </a:extLst>
          </p:cNvPr>
          <p:cNvSpPr>
            <a:spLocks noGrp="1"/>
          </p:cNvSpPr>
          <p:nvPr>
            <p:ph idx="1"/>
          </p:nvPr>
        </p:nvSpPr>
        <p:spPr/>
        <p:txBody>
          <a:bodyPr>
            <a:normAutofit fontScale="85000" lnSpcReduction="20000"/>
          </a:bodyPr>
          <a:lstStyle/>
          <a:p>
            <a:pPr marL="0" indent="0" algn="l">
              <a:buNone/>
            </a:pPr>
            <a:r>
              <a:rPr lang="en-US" b="1" i="0" dirty="0">
                <a:solidFill>
                  <a:srgbClr val="374151"/>
                </a:solidFill>
                <a:effectLst/>
                <a:latin typeface="Algerian" panose="04020705040A02060702" pitchFamily="82" charset="0"/>
              </a:rPr>
              <a:t>Objective</a:t>
            </a:r>
            <a:r>
              <a:rPr lang="en-US" b="1" i="0" dirty="0">
                <a:solidFill>
                  <a:srgbClr val="374151"/>
                </a:solidFill>
                <a:effectLst/>
                <a:latin typeface="Söhne"/>
              </a:rPr>
              <a:t>:</a:t>
            </a:r>
            <a:r>
              <a:rPr lang="en-US" b="0" i="0" dirty="0">
                <a:solidFill>
                  <a:srgbClr val="374151"/>
                </a:solidFill>
                <a:effectLst/>
                <a:latin typeface="Söhne"/>
              </a:rPr>
              <a:t> </a:t>
            </a:r>
          </a:p>
          <a:p>
            <a:r>
              <a:rPr lang="en-US" i="0" dirty="0">
                <a:solidFill>
                  <a:srgbClr val="374151"/>
                </a:solidFill>
                <a:effectLst/>
              </a:rPr>
              <a:t>Conduct a comprehensive analysis of </a:t>
            </a:r>
            <a:r>
              <a:rPr lang="en-US" i="0" dirty="0" err="1">
                <a:solidFill>
                  <a:srgbClr val="374151"/>
                </a:solidFill>
                <a:effectLst/>
              </a:rPr>
              <a:t>TellCo's</a:t>
            </a:r>
            <a:r>
              <a:rPr lang="en-US" i="0" dirty="0">
                <a:solidFill>
                  <a:srgbClr val="374151"/>
                </a:solidFill>
                <a:effectLst/>
              </a:rPr>
              <a:t> telecommunication dataset to identify growth opportunities and provide strategic recommendations for the investor's decision-making process regarding acquisition or divestment.</a:t>
            </a:r>
          </a:p>
          <a:p>
            <a:pPr marL="0" indent="0" algn="l">
              <a:buNone/>
            </a:pPr>
            <a:r>
              <a:rPr lang="en-US" b="1" i="0" dirty="0">
                <a:solidFill>
                  <a:srgbClr val="374151"/>
                </a:solidFill>
                <a:effectLst/>
                <a:latin typeface="Algerian" panose="04020705040A02060702" pitchFamily="82" charset="0"/>
              </a:rPr>
              <a:t>Business Need</a:t>
            </a:r>
            <a:r>
              <a:rPr lang="en-US" b="1" i="0" dirty="0">
                <a:solidFill>
                  <a:srgbClr val="374151"/>
                </a:solidFill>
                <a:effectLst/>
                <a:latin typeface="Söhne"/>
              </a:rPr>
              <a: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investor seeks to replicate past successes by leveraging data analysis to identify undervalued assets.</a:t>
            </a:r>
          </a:p>
          <a:p>
            <a:pPr algn="l">
              <a:buFont typeface="Arial" panose="020B0604020202020204" pitchFamily="34" charset="0"/>
              <a:buChar char="•"/>
            </a:pPr>
            <a:r>
              <a:rPr lang="en-US" b="0" i="0" dirty="0">
                <a:solidFill>
                  <a:srgbClr val="374151"/>
                </a:solidFill>
                <a:effectLst/>
                <a:latin typeface="Söhne"/>
              </a:rPr>
              <a:t>Previous successes have demonstrated the significant impact of data-driven decision-making on profitability.</a:t>
            </a:r>
          </a:p>
          <a:p>
            <a:pPr algn="l">
              <a:buFont typeface="Arial" panose="020B0604020202020204" pitchFamily="34" charset="0"/>
              <a:buChar char="•"/>
            </a:pPr>
            <a:r>
              <a:rPr lang="en-US" b="0" i="0" dirty="0" err="1">
                <a:solidFill>
                  <a:srgbClr val="374151"/>
                </a:solidFill>
                <a:effectLst/>
                <a:latin typeface="Söhne"/>
              </a:rPr>
              <a:t>TellCo's</a:t>
            </a:r>
            <a:r>
              <a:rPr lang="en-US" b="0" i="0" dirty="0">
                <a:solidFill>
                  <a:srgbClr val="374151"/>
                </a:solidFill>
                <a:effectLst/>
                <a:latin typeface="Söhne"/>
              </a:rPr>
              <a:t> willingness to share financial information presents an opportunity to uncover potential areas for growth through data analysis.</a:t>
            </a:r>
          </a:p>
          <a:p>
            <a:pPr algn="l">
              <a:buFont typeface="Arial" panose="020B0604020202020204" pitchFamily="34" charset="0"/>
              <a:buChar char="•"/>
            </a:pPr>
            <a:r>
              <a:rPr lang="en-US" b="0" i="0" dirty="0">
                <a:solidFill>
                  <a:srgbClr val="374151"/>
                </a:solidFill>
                <a:effectLst/>
                <a:latin typeface="Söhne"/>
              </a:rPr>
              <a:t>The goal is to transform raw data into actionable insights, aiding the investor in making an informed decision regarding </a:t>
            </a:r>
            <a:r>
              <a:rPr lang="en-US" b="0" i="0" dirty="0" err="1">
                <a:solidFill>
                  <a:srgbClr val="374151"/>
                </a:solidFill>
                <a:effectLst/>
                <a:latin typeface="Söhne"/>
              </a:rPr>
              <a:t>TellCo</a:t>
            </a:r>
            <a:r>
              <a:rPr lang="en-US"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100179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838200" y="365125"/>
            <a:ext cx="10515600" cy="1043261"/>
          </a:xfrm>
        </p:spPr>
        <p:txBody>
          <a:bodyPr/>
          <a:lstStyle/>
          <a:p>
            <a:r>
              <a:rPr lang="en-IN" dirty="0">
                <a:latin typeface="Algerian" panose="04020705040A02060702" pitchFamily="82" charset="0"/>
              </a:rPr>
              <a:t>Top 10 handsets used by customers</a:t>
            </a:r>
          </a:p>
        </p:txBody>
      </p:sp>
      <p:pic>
        <p:nvPicPr>
          <p:cNvPr id="3" name="Picture 2">
            <a:extLst>
              <a:ext uri="{FF2B5EF4-FFF2-40B4-BE49-F238E27FC236}">
                <a16:creationId xmlns:a16="http://schemas.microsoft.com/office/drawing/2014/main" id="{A6464B6B-937B-5A1F-363B-F039346DB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8" y="1408386"/>
            <a:ext cx="6442841" cy="51305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F1BE4B69-C37A-003E-A12E-1B6B8516CF09}"/>
              </a:ext>
            </a:extLst>
          </p:cNvPr>
          <p:cNvSpPr txBox="1"/>
          <p:nvPr/>
        </p:nvSpPr>
        <p:spPr>
          <a:xfrm>
            <a:off x="6737131" y="1301467"/>
            <a:ext cx="5454869" cy="5947782"/>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Söhne"/>
              </a:rPr>
              <a:t>The analysis reveals a variety of popular handset models among customers, comprising the top 10 preferences.</a:t>
            </a:r>
          </a:p>
          <a:p>
            <a:pPr algn="l"/>
            <a:endParaRPr lang="en-US" sz="105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The Huawei B528S-23A emerges as the most widely used handset, with a substantial count of 19,752 occurrences.</a:t>
            </a:r>
          </a:p>
          <a:p>
            <a:pPr algn="l"/>
            <a:endParaRPr lang="en-US" sz="9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Apple iPhone models, including the iPhone 6S, iPhone 6, iPhone 7, iPhone SE, iPhone 8, iPhone XR, and iPhone X, also feature prominently in customer device choices.</a:t>
            </a:r>
          </a:p>
          <a:p>
            <a:pPr algn="l"/>
            <a:endParaRPr lang="en-US" sz="7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The presence of 'undefined' in the dataset suggests a category where handset types may not be explicitly identified, indicating potential areas for data refinement.</a:t>
            </a:r>
          </a:p>
          <a:p>
            <a:pPr algn="l"/>
            <a:endParaRPr lang="en-US" sz="7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This analysis provides valuable insights into the popularity of specific handset models, enabling businesses to tailor services and optimize user experiences effectively.</a:t>
            </a:r>
          </a:p>
          <a:p>
            <a:endParaRPr lang="en-IN" b="1" dirty="0"/>
          </a:p>
        </p:txBody>
      </p:sp>
    </p:spTree>
    <p:extLst>
      <p:ext uri="{BB962C8B-B14F-4D97-AF65-F5344CB8AC3E}">
        <p14:creationId xmlns:p14="http://schemas.microsoft.com/office/powerpoint/2010/main" val="67836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838200" y="365125"/>
            <a:ext cx="10515600" cy="1043261"/>
          </a:xfrm>
        </p:spPr>
        <p:txBody>
          <a:bodyPr/>
          <a:lstStyle/>
          <a:p>
            <a:r>
              <a:rPr lang="en-IN" dirty="0">
                <a:latin typeface="Algerian" panose="04020705040A02060702" pitchFamily="82" charset="0"/>
              </a:rPr>
              <a:t>Top 3 handset manufacturers </a:t>
            </a:r>
          </a:p>
        </p:txBody>
      </p:sp>
      <p:pic>
        <p:nvPicPr>
          <p:cNvPr id="7" name="Content Placeholder 4">
            <a:extLst>
              <a:ext uri="{FF2B5EF4-FFF2-40B4-BE49-F238E27FC236}">
                <a16:creationId xmlns:a16="http://schemas.microsoft.com/office/drawing/2014/main" id="{8C3722E5-805C-2B35-4659-5DA0DA6FD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7" y="1516115"/>
            <a:ext cx="5328593" cy="4138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4F1673C-7946-50B1-1734-47522EDD1759}"/>
              </a:ext>
            </a:extLst>
          </p:cNvPr>
          <p:cNvSpPr txBox="1"/>
          <p:nvPr/>
        </p:nvSpPr>
        <p:spPr>
          <a:xfrm>
            <a:off x="6353666" y="1516115"/>
            <a:ext cx="5542961" cy="4324261"/>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Söhne"/>
              </a:rPr>
              <a:t>Apple, Samsung, and Huawei emerge as the top three handset manufacturers in the dataset.</a:t>
            </a:r>
          </a:p>
          <a:p>
            <a:pPr algn="l"/>
            <a:endParaRPr lang="en-US" sz="12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Apple exhibits the highest representation with 59,464 occurrences, followed by Samsung with 40,579 occurrences, and Huawei with 34,366 occurrences.</a:t>
            </a:r>
          </a:p>
          <a:p>
            <a:pPr algn="l"/>
            <a:endParaRPr lang="en-US" sz="11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This data underscores the dominance of these manufacturers in the market, shaping consumer preferences and influencing industry trends.</a:t>
            </a:r>
          </a:p>
          <a:p>
            <a:pPr algn="l"/>
            <a:endParaRPr lang="en-US" sz="12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Understanding the market share and presence of these key players is vital for strategic decision-making and market positioning within the telecommunications industry.</a:t>
            </a:r>
          </a:p>
          <a:p>
            <a:endParaRPr lang="en-IN" b="1" dirty="0"/>
          </a:p>
        </p:txBody>
      </p:sp>
    </p:spTree>
    <p:extLst>
      <p:ext uri="{BB962C8B-B14F-4D97-AF65-F5344CB8AC3E}">
        <p14:creationId xmlns:p14="http://schemas.microsoft.com/office/powerpoint/2010/main" val="311571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329407" y="365125"/>
            <a:ext cx="11024393" cy="1043261"/>
          </a:xfrm>
        </p:spPr>
        <p:txBody>
          <a:bodyPr>
            <a:normAutofit fontScale="90000"/>
          </a:bodyPr>
          <a:lstStyle/>
          <a:p>
            <a:r>
              <a:rPr lang="en-IN" dirty="0">
                <a:latin typeface="Algerian" panose="04020705040A02060702" pitchFamily="82" charset="0"/>
              </a:rPr>
              <a:t>Top 5 handsets per top 3 manufacturers</a:t>
            </a:r>
          </a:p>
        </p:txBody>
      </p:sp>
      <p:pic>
        <p:nvPicPr>
          <p:cNvPr id="4" name="Picture 3">
            <a:extLst>
              <a:ext uri="{FF2B5EF4-FFF2-40B4-BE49-F238E27FC236}">
                <a16:creationId xmlns:a16="http://schemas.microsoft.com/office/drawing/2014/main" id="{35C64ED0-2EA6-DBCE-5318-FDD0AECCC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07" y="1629104"/>
            <a:ext cx="6586096" cy="4498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A2BEAF82-6725-2A5F-6B81-5929010EF6D8}"/>
              </a:ext>
            </a:extLst>
          </p:cNvPr>
          <p:cNvSpPr txBox="1"/>
          <p:nvPr/>
        </p:nvSpPr>
        <p:spPr>
          <a:xfrm>
            <a:off x="7107810" y="1734532"/>
            <a:ext cx="4553147" cy="4247317"/>
          </a:xfrm>
          <a:prstGeom prst="rect">
            <a:avLst/>
          </a:prstGeom>
          <a:noFill/>
        </p:spPr>
        <p:txBody>
          <a:bodyPr wrap="square" rtlCol="0">
            <a:spAutoFit/>
          </a:bodyPr>
          <a:lstStyle/>
          <a:p>
            <a:pPr algn="l"/>
            <a:r>
              <a:rPr lang="en-IN" b="1" i="0" dirty="0">
                <a:solidFill>
                  <a:srgbClr val="374151"/>
                </a:solidFill>
                <a:effectLst/>
                <a:latin typeface="Algerian" panose="04020705040A02060702" pitchFamily="82" charset="0"/>
              </a:rPr>
              <a:t>Apple Handsets:</a:t>
            </a:r>
            <a:endParaRPr lang="en-IN" b="0" i="0" dirty="0">
              <a:solidFill>
                <a:srgbClr val="374151"/>
              </a:solidFill>
              <a:effectLst/>
              <a:latin typeface="Algerian" panose="04020705040A02060702" pitchFamily="82" charset="0"/>
            </a:endParaRPr>
          </a:p>
          <a:p>
            <a:pPr algn="l">
              <a:buFont typeface="Arial" panose="020B0604020202020204" pitchFamily="34" charset="0"/>
              <a:buChar char="•"/>
            </a:pPr>
            <a:r>
              <a:rPr lang="en-IN" b="0" i="0" dirty="0">
                <a:solidFill>
                  <a:srgbClr val="374151"/>
                </a:solidFill>
                <a:effectLst/>
                <a:latin typeface="Söhne"/>
              </a:rPr>
              <a:t>Most Popular: iPhone 6S</a:t>
            </a:r>
          </a:p>
          <a:p>
            <a:pPr algn="l">
              <a:buFont typeface="Arial" panose="020B0604020202020204" pitchFamily="34" charset="0"/>
              <a:buChar char="•"/>
            </a:pPr>
            <a:r>
              <a:rPr lang="en-IN" b="0" i="0" dirty="0">
                <a:solidFill>
                  <a:srgbClr val="374151"/>
                </a:solidFill>
                <a:effectLst/>
                <a:latin typeface="Söhne"/>
              </a:rPr>
              <a:t>Followed by: iPhone 6, iPhone 7, iPhone SE, iPhone 8</a:t>
            </a:r>
          </a:p>
          <a:p>
            <a:pPr algn="l"/>
            <a:endParaRPr lang="en-IN" b="0" i="0" dirty="0">
              <a:solidFill>
                <a:srgbClr val="374151"/>
              </a:solidFill>
              <a:effectLst/>
              <a:latin typeface="Söhne"/>
            </a:endParaRPr>
          </a:p>
          <a:p>
            <a:pPr algn="l"/>
            <a:r>
              <a:rPr lang="en-IN" b="1" i="0" dirty="0">
                <a:solidFill>
                  <a:srgbClr val="374151"/>
                </a:solidFill>
                <a:effectLst/>
                <a:latin typeface="Algerian" panose="04020705040A02060702" pitchFamily="82" charset="0"/>
              </a:rPr>
              <a:t>Huawei Handsets:</a:t>
            </a:r>
            <a:endParaRPr lang="en-IN" b="0" i="0" dirty="0">
              <a:solidFill>
                <a:srgbClr val="374151"/>
              </a:solidFill>
              <a:effectLst/>
              <a:latin typeface="Algerian" panose="04020705040A02060702" pitchFamily="82" charset="0"/>
            </a:endParaRPr>
          </a:p>
          <a:p>
            <a:pPr algn="l">
              <a:buFont typeface="Arial" panose="020B0604020202020204" pitchFamily="34" charset="0"/>
              <a:buChar char="•"/>
            </a:pPr>
            <a:r>
              <a:rPr lang="en-IN" b="0" i="0" dirty="0">
                <a:solidFill>
                  <a:srgbClr val="374151"/>
                </a:solidFill>
                <a:effectLst/>
                <a:latin typeface="Söhne"/>
              </a:rPr>
              <a:t>Top Model: B528S-23A</a:t>
            </a:r>
          </a:p>
          <a:p>
            <a:pPr algn="l">
              <a:buFont typeface="Arial" panose="020B0604020202020204" pitchFamily="34" charset="0"/>
              <a:buChar char="•"/>
            </a:pPr>
            <a:r>
              <a:rPr lang="en-IN" b="0" i="0" dirty="0">
                <a:solidFill>
                  <a:srgbClr val="374151"/>
                </a:solidFill>
                <a:effectLst/>
                <a:latin typeface="Söhne"/>
              </a:rPr>
              <a:t>Others Include: E5180, P20 Lite/Nova 3E, P20, Y6 2018</a:t>
            </a:r>
          </a:p>
          <a:p>
            <a:pPr algn="l"/>
            <a:endParaRPr lang="en-IN" b="0" i="0" dirty="0">
              <a:solidFill>
                <a:srgbClr val="374151"/>
              </a:solidFill>
              <a:effectLst/>
              <a:latin typeface="Söhne"/>
            </a:endParaRPr>
          </a:p>
          <a:p>
            <a:pPr algn="l"/>
            <a:r>
              <a:rPr lang="en-IN" b="1" i="0" dirty="0">
                <a:solidFill>
                  <a:srgbClr val="374151"/>
                </a:solidFill>
                <a:effectLst/>
                <a:latin typeface="Algerian" panose="04020705040A02060702" pitchFamily="82" charset="0"/>
              </a:rPr>
              <a:t>Samsung Handsets:</a:t>
            </a:r>
            <a:endParaRPr lang="en-IN" b="0" i="0" dirty="0">
              <a:solidFill>
                <a:srgbClr val="374151"/>
              </a:solidFill>
              <a:effectLst/>
              <a:latin typeface="Algerian" panose="04020705040A02060702" pitchFamily="82" charset="0"/>
            </a:endParaRPr>
          </a:p>
          <a:p>
            <a:pPr algn="l">
              <a:buFont typeface="Arial" panose="020B0604020202020204" pitchFamily="34" charset="0"/>
              <a:buChar char="•"/>
            </a:pPr>
            <a:r>
              <a:rPr lang="en-IN" b="0" i="0" dirty="0">
                <a:solidFill>
                  <a:srgbClr val="374151"/>
                </a:solidFill>
                <a:effectLst/>
                <a:latin typeface="Söhne"/>
              </a:rPr>
              <a:t>Leading Model: Galaxy S8</a:t>
            </a:r>
          </a:p>
          <a:p>
            <a:pPr algn="l">
              <a:buFont typeface="Arial" panose="020B0604020202020204" pitchFamily="34" charset="0"/>
              <a:buChar char="•"/>
            </a:pPr>
            <a:r>
              <a:rPr lang="en-IN" b="0" i="0" dirty="0">
                <a:solidFill>
                  <a:srgbClr val="374151"/>
                </a:solidFill>
                <a:effectLst/>
                <a:latin typeface="Söhne"/>
              </a:rPr>
              <a:t>Other Popular Models: Galaxy A5, Galaxy J5, Galaxy J3, Galaxy S7</a:t>
            </a:r>
          </a:p>
          <a:p>
            <a:endParaRPr lang="en-IN" dirty="0"/>
          </a:p>
        </p:txBody>
      </p:sp>
    </p:spTree>
    <p:extLst>
      <p:ext uri="{BB962C8B-B14F-4D97-AF65-F5344CB8AC3E}">
        <p14:creationId xmlns:p14="http://schemas.microsoft.com/office/powerpoint/2010/main" val="368972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707172" y="463474"/>
            <a:ext cx="10515600" cy="567563"/>
          </a:xfrm>
        </p:spPr>
        <p:txBody>
          <a:bodyPr>
            <a:normAutofit fontScale="90000"/>
          </a:bodyPr>
          <a:lstStyle/>
          <a:p>
            <a:r>
              <a:rPr lang="en-IN" i="0" dirty="0">
                <a:effectLst/>
                <a:latin typeface="Algerian" panose="04020705040A02060702" pitchFamily="82" charset="0"/>
              </a:rPr>
              <a:t>Recommendations for Marketing team</a:t>
            </a:r>
            <a:endParaRPr lang="en-IN" dirty="0">
              <a:latin typeface="Algerian" panose="04020705040A02060702" pitchFamily="82" charset="0"/>
            </a:endParaRPr>
          </a:p>
        </p:txBody>
      </p:sp>
      <p:graphicFrame>
        <p:nvGraphicFramePr>
          <p:cNvPr id="25" name="Diagram 24">
            <a:extLst>
              <a:ext uri="{FF2B5EF4-FFF2-40B4-BE49-F238E27FC236}">
                <a16:creationId xmlns:a16="http://schemas.microsoft.com/office/drawing/2014/main" id="{BF4F2363-1D7A-DAC8-4418-3BEC521DAEE3}"/>
              </a:ext>
            </a:extLst>
          </p:cNvPr>
          <p:cNvGraphicFramePr/>
          <p:nvPr>
            <p:extLst>
              <p:ext uri="{D42A27DB-BD31-4B8C-83A1-F6EECF244321}">
                <p14:modId xmlns:p14="http://schemas.microsoft.com/office/powerpoint/2010/main" val="669166128"/>
              </p:ext>
            </p:extLst>
          </p:nvPr>
        </p:nvGraphicFramePr>
        <p:xfrm>
          <a:off x="254544" y="1310144"/>
          <a:ext cx="11420856"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259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551121" y="335535"/>
            <a:ext cx="10515600" cy="844680"/>
          </a:xfrm>
        </p:spPr>
        <p:txBody>
          <a:bodyPr/>
          <a:lstStyle/>
          <a:p>
            <a:r>
              <a:rPr lang="en-IN" i="0" dirty="0">
                <a:effectLst/>
                <a:latin typeface="Algerian" panose="04020705040A02060702" pitchFamily="82" charset="0"/>
              </a:rPr>
              <a:t>Correlation Analysis Insights</a:t>
            </a:r>
            <a:endParaRPr lang="en-IN" dirty="0">
              <a:latin typeface="Algerian" panose="04020705040A02060702" pitchFamily="82" charset="0"/>
            </a:endParaRPr>
          </a:p>
        </p:txBody>
      </p:sp>
      <p:pic>
        <p:nvPicPr>
          <p:cNvPr id="7" name="Picture 6">
            <a:extLst>
              <a:ext uri="{FF2B5EF4-FFF2-40B4-BE49-F238E27FC236}">
                <a16:creationId xmlns:a16="http://schemas.microsoft.com/office/drawing/2014/main" id="{043C53A3-9152-B1C2-E4A9-9A3142F6D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4" y="1552437"/>
            <a:ext cx="6347637" cy="48575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E854BB02-214A-2DF9-FF11-B106848EE952}"/>
              </a:ext>
            </a:extLst>
          </p:cNvPr>
          <p:cNvSpPr txBox="1"/>
          <p:nvPr/>
        </p:nvSpPr>
        <p:spPr>
          <a:xfrm>
            <a:off x="6485861" y="978196"/>
            <a:ext cx="5326912" cy="5632311"/>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High Positive Correlation: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'Avg bearer tpt UL (kbps)' and 'Avg bearer tpt DL (kbps)' exhibit a strong positive correlation.</a:t>
            </a:r>
          </a:p>
          <a:p>
            <a:pPr marL="742950" lvl="1" indent="-285750" algn="l">
              <a:buFont typeface="+mj-lt"/>
              <a:buAutoNum type="arabicPeriod"/>
            </a:pPr>
            <a:r>
              <a:rPr lang="en-US" b="0" i="0" dirty="0">
                <a:solidFill>
                  <a:srgbClr val="374151"/>
                </a:solidFill>
                <a:effectLst/>
                <a:latin typeface="Söhne"/>
              </a:rPr>
              <a:t>Indicates a significant relationship between uplink and downlink throughput.</a:t>
            </a:r>
          </a:p>
          <a:p>
            <a:pPr algn="l">
              <a:buFont typeface="+mj-lt"/>
              <a:buAutoNum type="arabicPeriod"/>
            </a:pPr>
            <a:r>
              <a:rPr lang="en-US" b="1" i="0" dirty="0">
                <a:solidFill>
                  <a:srgbClr val="374151"/>
                </a:solidFill>
                <a:effectLst/>
                <a:latin typeface="Söhne"/>
              </a:rPr>
              <a:t>Correlation with Throughput Range: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'50 Kbps &lt; UL TP &lt; 300 Kbps (%)' shows positive correlation with both 'Avg bearer tpt UL (kbps)' and 'Avg bearer tpt DL (kbps)'.</a:t>
            </a:r>
          </a:p>
          <a:p>
            <a:pPr marL="742950" lvl="1" indent="-285750" algn="l">
              <a:buFont typeface="+mj-lt"/>
              <a:buAutoNum type="arabicPeriod"/>
            </a:pPr>
            <a:r>
              <a:rPr lang="en-US" b="0" i="0" dirty="0">
                <a:solidFill>
                  <a:srgbClr val="374151"/>
                </a:solidFill>
                <a:effectLst/>
                <a:latin typeface="Söhne"/>
              </a:rPr>
              <a:t>Implies variations in throughput within specified range align with changes in uplink and downlink throughputs.</a:t>
            </a:r>
          </a:p>
          <a:p>
            <a:pPr algn="l">
              <a:buFont typeface="+mj-lt"/>
              <a:buAutoNum type="arabicPeriod"/>
            </a:pPr>
            <a:r>
              <a:rPr lang="en-US" b="1" i="0" dirty="0">
                <a:solidFill>
                  <a:srgbClr val="374151"/>
                </a:solidFill>
                <a:effectLst/>
                <a:latin typeface="Söhne"/>
              </a:rPr>
              <a:t>Interpretation: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Correlation pattern highlights potential dependencies and interactions among performance metrics.</a:t>
            </a:r>
          </a:p>
          <a:p>
            <a:pPr marL="742950" lvl="1" indent="-285750" algn="l">
              <a:buFont typeface="+mj-lt"/>
              <a:buAutoNum type="arabicPeriod"/>
            </a:pPr>
            <a:r>
              <a:rPr lang="en-US" b="0" i="0" dirty="0">
                <a:solidFill>
                  <a:srgbClr val="374151"/>
                </a:solidFill>
                <a:effectLst/>
                <a:latin typeface="Söhne"/>
              </a:rPr>
              <a:t>Emphasizes the importance of further exploration to understand underlying factors affecting network performance.</a:t>
            </a:r>
          </a:p>
          <a:p>
            <a:endParaRPr lang="en-IN" dirty="0"/>
          </a:p>
        </p:txBody>
      </p:sp>
    </p:spTree>
    <p:extLst>
      <p:ext uri="{BB962C8B-B14F-4D97-AF65-F5344CB8AC3E}">
        <p14:creationId xmlns:p14="http://schemas.microsoft.com/office/powerpoint/2010/main" val="63608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234696" y="439265"/>
            <a:ext cx="11722608" cy="561632"/>
          </a:xfrm>
        </p:spPr>
        <p:txBody>
          <a:bodyPr>
            <a:normAutofit fontScale="90000"/>
          </a:bodyPr>
          <a:lstStyle/>
          <a:p>
            <a:pPr algn="ctr"/>
            <a:r>
              <a:rPr lang="en-US" dirty="0">
                <a:latin typeface="Algerian" panose="04020705040A02060702" pitchFamily="82" charset="0"/>
              </a:rPr>
              <a:t>User Engagement Metrics and Their Importance</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29802A79-922E-59B6-A96B-C5D6E45C92B6}"/>
              </a:ext>
            </a:extLst>
          </p:cNvPr>
          <p:cNvSpPr txBox="1"/>
          <p:nvPr/>
        </p:nvSpPr>
        <p:spPr>
          <a:xfrm>
            <a:off x="234696" y="1322173"/>
            <a:ext cx="11528936" cy="1477328"/>
          </a:xfrm>
          <a:prstGeom prst="rect">
            <a:avLst/>
          </a:prstGeom>
          <a:noFill/>
        </p:spPr>
        <p:txBody>
          <a:bodyPr wrap="square" rtlCol="0">
            <a:spAutoFit/>
          </a:bodyPr>
          <a:lstStyle/>
          <a:p>
            <a:r>
              <a:rPr lang="en-IN" b="1" dirty="0">
                <a:solidFill>
                  <a:srgbClr val="374151"/>
                </a:solidFill>
                <a:effectLst/>
                <a:ea typeface="Times New Roman" panose="02020603050405020304" pitchFamily="18" charset="0"/>
              </a:rPr>
              <a:t>In the rapidly evolving telecommunication industry, user engagement plays a pivotal role in determining the success of a business. Telecom brands, as primary data providers for online activities, must not only focus on expanding their user base but also on creating a compelling user experience. While Quality of Service (QoS) improvements are beneficial, understanding and enhancing user engagement are crucial for sustained business success.</a:t>
            </a:r>
            <a:endParaRPr lang="en-IN" b="1" dirty="0">
              <a:effectLst/>
              <a:ea typeface="Times New Roman" panose="02020603050405020304" pitchFamily="18" charset="0"/>
            </a:endParaRPr>
          </a:p>
          <a:p>
            <a:endParaRPr lang="en-IN" b="1" dirty="0"/>
          </a:p>
        </p:txBody>
      </p:sp>
      <p:sp>
        <p:nvSpPr>
          <p:cNvPr id="12" name="TextBox 11">
            <a:extLst>
              <a:ext uri="{FF2B5EF4-FFF2-40B4-BE49-F238E27FC236}">
                <a16:creationId xmlns:a16="http://schemas.microsoft.com/office/drawing/2014/main" id="{AAA886C5-20C8-A5E1-6212-E5F583A13065}"/>
              </a:ext>
            </a:extLst>
          </p:cNvPr>
          <p:cNvSpPr txBox="1"/>
          <p:nvPr/>
        </p:nvSpPr>
        <p:spPr>
          <a:xfrm>
            <a:off x="298085" y="2551837"/>
            <a:ext cx="4102444" cy="1754326"/>
          </a:xfrm>
          <a:prstGeom prst="rect">
            <a:avLst/>
          </a:prstGeom>
          <a:noFill/>
        </p:spPr>
        <p:txBody>
          <a:bodyPr wrap="square" rtlCol="0">
            <a:spAutoFit/>
          </a:bodyPr>
          <a:lstStyle/>
          <a:p>
            <a:pPr lvl="0">
              <a:tabLst>
                <a:tab pos="457200" algn="l"/>
              </a:tabLst>
            </a:pPr>
            <a:r>
              <a:rPr lang="en-IN" b="1" u="sng" dirty="0">
                <a:solidFill>
                  <a:schemeClr val="accent2">
                    <a:lumMod val="50000"/>
                  </a:schemeClr>
                </a:solidFill>
                <a:effectLst/>
                <a:ea typeface="Times New Roman" panose="02020603050405020304" pitchFamily="18" charset="0"/>
              </a:rPr>
              <a:t>Session Frequency:</a:t>
            </a:r>
            <a:endParaRPr lang="en-IN" u="sng" dirty="0">
              <a:solidFill>
                <a:schemeClr val="accent2">
                  <a:lumMod val="50000"/>
                </a:schemeClr>
              </a:solidFill>
              <a:effectLst/>
              <a:ea typeface="Times New Roman" panose="02020603050405020304" pitchFamily="18" charset="0"/>
            </a:endParaRPr>
          </a:p>
          <a:p>
            <a:pPr lvl="1">
              <a:buSzPts val="1000"/>
              <a:tabLst>
                <a:tab pos="914400" algn="l"/>
              </a:tabLst>
            </a:pPr>
            <a:r>
              <a:rPr lang="en-IN" b="1" dirty="0">
                <a:solidFill>
                  <a:srgbClr val="002060"/>
                </a:solidFill>
                <a:effectLst/>
                <a:ea typeface="Times New Roman" panose="02020603050405020304" pitchFamily="18" charset="0"/>
              </a:rPr>
              <a:t>What it is</a:t>
            </a:r>
            <a:r>
              <a:rPr lang="en-IN" b="1" dirty="0">
                <a:solidFill>
                  <a:srgbClr val="374151"/>
                </a:solidFill>
                <a:effectLst/>
                <a:ea typeface="Times New Roman" panose="02020603050405020304" pitchFamily="18" charset="0"/>
              </a:rPr>
              <a:t>:</a:t>
            </a:r>
            <a:r>
              <a:rPr lang="en-IN" dirty="0">
                <a:solidFill>
                  <a:srgbClr val="374151"/>
                </a:solidFill>
                <a:effectLst/>
                <a:ea typeface="Times New Roman" panose="02020603050405020304" pitchFamily="18" charset="0"/>
              </a:rPr>
              <a:t> How often users connect.</a:t>
            </a:r>
          </a:p>
          <a:p>
            <a:pPr lvl="1">
              <a:buSzPts val="1000"/>
              <a:tabLst>
                <a:tab pos="914400" algn="l"/>
              </a:tabLst>
            </a:pPr>
            <a:r>
              <a:rPr lang="en-IN" b="1" dirty="0">
                <a:solidFill>
                  <a:srgbClr val="002060"/>
                </a:solidFill>
                <a:effectLst/>
                <a:ea typeface="Times New Roman" panose="02020603050405020304" pitchFamily="18" charset="0"/>
              </a:rPr>
              <a:t>Why it matters:</a:t>
            </a:r>
            <a:r>
              <a:rPr lang="en-IN" dirty="0">
                <a:solidFill>
                  <a:srgbClr val="002060"/>
                </a:solidFill>
                <a:effectLst/>
                <a:ea typeface="Times New Roman" panose="02020603050405020304" pitchFamily="18" charset="0"/>
              </a:rPr>
              <a:t> </a:t>
            </a:r>
            <a:r>
              <a:rPr lang="en-IN" dirty="0">
                <a:solidFill>
                  <a:srgbClr val="374151"/>
                </a:solidFill>
                <a:effectLst/>
                <a:ea typeface="Times New Roman" panose="02020603050405020304" pitchFamily="18" charset="0"/>
              </a:rPr>
              <a:t>Shows user habits, helps spot preferences, and can lead to revenue opportunities.</a:t>
            </a:r>
          </a:p>
          <a:p>
            <a:endParaRPr lang="en-IN" dirty="0"/>
          </a:p>
        </p:txBody>
      </p:sp>
      <p:sp>
        <p:nvSpPr>
          <p:cNvPr id="13" name="TextBox 12">
            <a:extLst>
              <a:ext uri="{FF2B5EF4-FFF2-40B4-BE49-F238E27FC236}">
                <a16:creationId xmlns:a16="http://schemas.microsoft.com/office/drawing/2014/main" id="{ED809DA8-9591-E144-BE71-CD983E969772}"/>
              </a:ext>
            </a:extLst>
          </p:cNvPr>
          <p:cNvSpPr txBox="1"/>
          <p:nvPr/>
        </p:nvSpPr>
        <p:spPr>
          <a:xfrm>
            <a:off x="4400529" y="2551837"/>
            <a:ext cx="4102444" cy="2308324"/>
          </a:xfrm>
          <a:prstGeom prst="rect">
            <a:avLst/>
          </a:prstGeom>
          <a:noFill/>
        </p:spPr>
        <p:txBody>
          <a:bodyPr wrap="square" rtlCol="0">
            <a:spAutoFit/>
          </a:bodyPr>
          <a:lstStyle/>
          <a:p>
            <a:pPr lvl="0">
              <a:tabLst>
                <a:tab pos="457200" algn="l"/>
              </a:tabLst>
            </a:pPr>
            <a:r>
              <a:rPr lang="en-IN" b="1" u="sng" kern="0" dirty="0">
                <a:solidFill>
                  <a:schemeClr val="accent2">
                    <a:lumMod val="50000"/>
                  </a:schemeClr>
                </a:solidFill>
                <a:effectLst/>
                <a:ea typeface="Times New Roman" panose="02020603050405020304" pitchFamily="18" charset="0"/>
              </a:rPr>
              <a:t>Session Duration</a:t>
            </a:r>
            <a:r>
              <a:rPr lang="en-IN" b="1" u="sng" dirty="0">
                <a:solidFill>
                  <a:schemeClr val="accent2">
                    <a:lumMod val="50000"/>
                  </a:schemeClr>
                </a:solidFill>
                <a:effectLst/>
                <a:ea typeface="Times New Roman" panose="02020603050405020304" pitchFamily="18" charset="0"/>
              </a:rPr>
              <a:t>:</a:t>
            </a:r>
            <a:endParaRPr lang="en-IN" u="sng" dirty="0">
              <a:solidFill>
                <a:schemeClr val="accent2">
                  <a:lumMod val="50000"/>
                </a:schemeClr>
              </a:solidFill>
              <a:effectLst/>
            </a:endParaRPr>
          </a:p>
          <a:p>
            <a:pPr lvl="1">
              <a:buSzPts val="1000"/>
              <a:tabLst>
                <a:tab pos="914400" algn="l"/>
              </a:tabLst>
            </a:pPr>
            <a:r>
              <a:rPr lang="en-IN" b="1" dirty="0">
                <a:solidFill>
                  <a:srgbClr val="002060"/>
                </a:solidFill>
                <a:effectLst/>
                <a:ea typeface="Times New Roman" panose="02020603050405020304" pitchFamily="18" charset="0"/>
              </a:rPr>
              <a:t>What it is:</a:t>
            </a:r>
            <a:r>
              <a:rPr lang="en-IN" dirty="0">
                <a:solidFill>
                  <a:srgbClr val="002060"/>
                </a:solidFill>
                <a:effectLst/>
                <a:ea typeface="Times New Roman" panose="02020603050405020304" pitchFamily="18" charset="0"/>
              </a:rPr>
              <a:t> </a:t>
            </a:r>
            <a:r>
              <a:rPr lang="en-IN" dirty="0">
                <a:solidFill>
                  <a:srgbClr val="374151"/>
                </a:solidFill>
                <a:effectLst/>
                <a:ea typeface="Times New Roman" panose="02020603050405020304" pitchFamily="18" charset="0"/>
              </a:rPr>
              <a:t>How long users stay connected.</a:t>
            </a:r>
          </a:p>
          <a:p>
            <a:pPr lvl="1">
              <a:buSzPts val="1000"/>
              <a:tabLst>
                <a:tab pos="914400" algn="l"/>
              </a:tabLst>
            </a:pPr>
            <a:r>
              <a:rPr lang="en-IN" b="1" dirty="0">
                <a:solidFill>
                  <a:srgbClr val="002060"/>
                </a:solidFill>
                <a:effectLst/>
                <a:ea typeface="Times New Roman" panose="02020603050405020304" pitchFamily="18" charset="0"/>
              </a:rPr>
              <a:t>Why it matters:</a:t>
            </a:r>
            <a:r>
              <a:rPr lang="en-IN" dirty="0">
                <a:solidFill>
                  <a:srgbClr val="002060"/>
                </a:solidFill>
                <a:effectLst/>
                <a:ea typeface="Times New Roman" panose="02020603050405020304" pitchFamily="18" charset="0"/>
              </a:rPr>
              <a:t> </a:t>
            </a:r>
            <a:r>
              <a:rPr lang="en-IN" dirty="0">
                <a:solidFill>
                  <a:srgbClr val="374151"/>
                </a:solidFill>
                <a:effectLst/>
                <a:ea typeface="Times New Roman" panose="02020603050405020304" pitchFamily="18" charset="0"/>
              </a:rPr>
              <a:t>Reveals user interest, longer durations mean happier users, fostering loyalty.</a:t>
            </a:r>
          </a:p>
          <a:p>
            <a:pPr lvl="1">
              <a:buSzPts val="1000"/>
              <a:tabLst>
                <a:tab pos="914400" algn="l"/>
              </a:tabLst>
            </a:pPr>
            <a:endParaRPr lang="en-IN" dirty="0">
              <a:solidFill>
                <a:srgbClr val="374151"/>
              </a:solidFill>
              <a:effectLst/>
              <a:ea typeface="Times New Roman" panose="02020603050405020304" pitchFamily="18" charset="0"/>
            </a:endParaRPr>
          </a:p>
          <a:p>
            <a:endParaRPr lang="en-IN" dirty="0"/>
          </a:p>
        </p:txBody>
      </p:sp>
      <p:sp>
        <p:nvSpPr>
          <p:cNvPr id="14" name="TextBox 13">
            <a:extLst>
              <a:ext uri="{FF2B5EF4-FFF2-40B4-BE49-F238E27FC236}">
                <a16:creationId xmlns:a16="http://schemas.microsoft.com/office/drawing/2014/main" id="{F864F63A-ED95-E15F-7DBD-91157110AB47}"/>
              </a:ext>
            </a:extLst>
          </p:cNvPr>
          <p:cNvSpPr txBox="1"/>
          <p:nvPr/>
        </p:nvSpPr>
        <p:spPr>
          <a:xfrm>
            <a:off x="8263541" y="2551837"/>
            <a:ext cx="3869807" cy="1754326"/>
          </a:xfrm>
          <a:prstGeom prst="rect">
            <a:avLst/>
          </a:prstGeom>
          <a:noFill/>
        </p:spPr>
        <p:txBody>
          <a:bodyPr wrap="square" rtlCol="0">
            <a:spAutoFit/>
          </a:bodyPr>
          <a:lstStyle/>
          <a:p>
            <a:pPr lvl="0">
              <a:tabLst>
                <a:tab pos="457200" algn="l"/>
              </a:tabLst>
            </a:pPr>
            <a:r>
              <a:rPr lang="en-IN" b="1" u="sng" kern="0" dirty="0">
                <a:solidFill>
                  <a:schemeClr val="accent2">
                    <a:lumMod val="50000"/>
                  </a:schemeClr>
                </a:solidFill>
                <a:effectLst/>
                <a:ea typeface="Times New Roman" panose="02020603050405020304" pitchFamily="18" charset="0"/>
              </a:rPr>
              <a:t>Session Total Traffic </a:t>
            </a:r>
            <a:r>
              <a:rPr lang="en-IN" b="1" u="sng" dirty="0">
                <a:solidFill>
                  <a:schemeClr val="accent2">
                    <a:lumMod val="50000"/>
                  </a:schemeClr>
                </a:solidFill>
                <a:effectLst/>
                <a:ea typeface="Times New Roman" panose="02020603050405020304" pitchFamily="18" charset="0"/>
              </a:rPr>
              <a:t>:</a:t>
            </a:r>
            <a:endParaRPr lang="en-IN" u="sng" dirty="0">
              <a:solidFill>
                <a:schemeClr val="accent2">
                  <a:lumMod val="50000"/>
                </a:schemeClr>
              </a:solidFill>
              <a:ea typeface="Times New Roman" panose="02020603050405020304" pitchFamily="18" charset="0"/>
            </a:endParaRPr>
          </a:p>
          <a:p>
            <a:pPr lvl="0">
              <a:tabLst>
                <a:tab pos="457200" algn="l"/>
              </a:tabLst>
            </a:pPr>
            <a:r>
              <a:rPr lang="en-IN" b="1" dirty="0">
                <a:solidFill>
                  <a:srgbClr val="002060"/>
                </a:solidFill>
                <a:effectLst/>
                <a:ea typeface="Times New Roman" panose="02020603050405020304" pitchFamily="18" charset="0"/>
              </a:rPr>
              <a:t>What it is:</a:t>
            </a:r>
            <a:r>
              <a:rPr lang="en-IN" dirty="0">
                <a:solidFill>
                  <a:srgbClr val="002060"/>
                </a:solidFill>
                <a:effectLst/>
                <a:ea typeface="Times New Roman" panose="02020603050405020304" pitchFamily="18" charset="0"/>
              </a:rPr>
              <a:t> </a:t>
            </a:r>
            <a:r>
              <a:rPr lang="en-IN" dirty="0">
                <a:solidFill>
                  <a:srgbClr val="374151"/>
                </a:solidFill>
                <a:effectLst/>
                <a:ea typeface="Times New Roman" panose="02020603050405020304" pitchFamily="18" charset="0"/>
              </a:rPr>
              <a:t>The data used in a session.</a:t>
            </a:r>
          </a:p>
          <a:p>
            <a:r>
              <a:rPr lang="en-IN" b="1" kern="0" dirty="0">
                <a:solidFill>
                  <a:srgbClr val="002060"/>
                </a:solidFill>
                <a:effectLst/>
                <a:ea typeface="Times New Roman" panose="02020603050405020304" pitchFamily="18" charset="0"/>
              </a:rPr>
              <a:t>Why it matters:</a:t>
            </a:r>
            <a:r>
              <a:rPr lang="en-IN" kern="0" dirty="0">
                <a:solidFill>
                  <a:srgbClr val="002060"/>
                </a:solidFill>
                <a:effectLst/>
                <a:ea typeface="Times New Roman" panose="02020603050405020304" pitchFamily="18" charset="0"/>
              </a:rPr>
              <a:t> </a:t>
            </a:r>
            <a:r>
              <a:rPr lang="en-IN" kern="0" dirty="0">
                <a:solidFill>
                  <a:srgbClr val="374151"/>
                </a:solidFill>
                <a:effectLst/>
                <a:ea typeface="Times New Roman" panose="02020603050405020304" pitchFamily="18" charset="0"/>
              </a:rPr>
              <a:t>Guides network optimization, ensuring resources match user demands</a:t>
            </a:r>
            <a:r>
              <a:rPr lang="en-IN" dirty="0">
                <a:solidFill>
                  <a:srgbClr val="374151"/>
                </a:solidFill>
                <a:effectLst/>
                <a:ea typeface="Times New Roman" panose="02020603050405020304" pitchFamily="18" charset="0"/>
              </a:rPr>
              <a:t>.</a:t>
            </a:r>
          </a:p>
          <a:p>
            <a:endParaRPr lang="en-IN" dirty="0"/>
          </a:p>
        </p:txBody>
      </p:sp>
      <p:sp>
        <p:nvSpPr>
          <p:cNvPr id="15" name="TextBox 14">
            <a:extLst>
              <a:ext uri="{FF2B5EF4-FFF2-40B4-BE49-F238E27FC236}">
                <a16:creationId xmlns:a16="http://schemas.microsoft.com/office/drawing/2014/main" id="{250B6D45-7C14-4705-D90C-D3DC7788117B}"/>
              </a:ext>
            </a:extLst>
          </p:cNvPr>
          <p:cNvSpPr txBox="1"/>
          <p:nvPr/>
        </p:nvSpPr>
        <p:spPr>
          <a:xfrm>
            <a:off x="298085" y="4212389"/>
            <a:ext cx="11595830" cy="2500685"/>
          </a:xfrm>
          <a:prstGeom prst="rect">
            <a:avLst/>
          </a:prstGeom>
          <a:noFill/>
        </p:spPr>
        <p:txBody>
          <a:bodyPr wrap="square" rtlCol="0">
            <a:spAutoFit/>
          </a:bodyPr>
          <a:lstStyle/>
          <a:p>
            <a:pPr>
              <a:spcBef>
                <a:spcPts val="1500"/>
              </a:spcBef>
              <a:spcAft>
                <a:spcPts val="1500"/>
              </a:spcAft>
            </a:pPr>
            <a:r>
              <a:rPr lang="en-IN" sz="1800" b="1" u="sng" dirty="0">
                <a:solidFill>
                  <a:schemeClr val="accent2">
                    <a:lumMod val="50000"/>
                  </a:schemeClr>
                </a:solidFill>
                <a:effectLst/>
                <a:latin typeface="Segoe UI" panose="020B0502040204020203" pitchFamily="34" charset="0"/>
                <a:ea typeface="Times New Roman" panose="02020603050405020304" pitchFamily="18" charset="0"/>
              </a:rPr>
              <a:t>Why User Engagement Matters:</a:t>
            </a:r>
            <a:endParaRPr lang="en-IN" sz="1800" b="1" u="sng" dirty="0">
              <a:solidFill>
                <a:schemeClr val="accent2">
                  <a:lumMod val="50000"/>
                </a:schemeClr>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002060"/>
                </a:solidFill>
                <a:effectLst/>
                <a:ea typeface="Times New Roman" panose="02020603050405020304" pitchFamily="18" charset="0"/>
              </a:rPr>
              <a:t>Business Success:</a:t>
            </a:r>
            <a:r>
              <a:rPr lang="en-IN" sz="1800" dirty="0">
                <a:solidFill>
                  <a:srgbClr val="002060"/>
                </a:solidFill>
                <a:effectLst/>
                <a:ea typeface="Times New Roman" panose="02020603050405020304" pitchFamily="18" charset="0"/>
              </a:rPr>
              <a:t> </a:t>
            </a:r>
            <a:r>
              <a:rPr lang="en-IN" sz="1800" dirty="0">
                <a:solidFill>
                  <a:srgbClr val="374151"/>
                </a:solidFill>
                <a:effectLst/>
                <a:ea typeface="Times New Roman" panose="02020603050405020304" pitchFamily="18" charset="0"/>
              </a:rPr>
              <a:t>The ultimate success of a telecom business depends on the engagement and activity levels of its customers on various applications.</a:t>
            </a:r>
          </a:p>
          <a:p>
            <a:pPr marL="342900" lvl="0" indent="-342900">
              <a:buSzPts val="1000"/>
              <a:buFont typeface="Symbol" panose="05050102010706020507" pitchFamily="18" charset="2"/>
              <a:buChar char=""/>
              <a:tabLst>
                <a:tab pos="457200" algn="l"/>
              </a:tabLst>
            </a:pPr>
            <a:r>
              <a:rPr lang="en-IN" sz="1800" b="1" dirty="0">
                <a:solidFill>
                  <a:srgbClr val="002060"/>
                </a:solidFill>
                <a:effectLst/>
                <a:ea typeface="Times New Roman" panose="02020603050405020304" pitchFamily="18" charset="0"/>
              </a:rPr>
              <a:t>Resource Concentration:</a:t>
            </a:r>
            <a:r>
              <a:rPr lang="en-IN" sz="1800" dirty="0">
                <a:solidFill>
                  <a:srgbClr val="002060"/>
                </a:solidFill>
                <a:effectLst/>
                <a:ea typeface="Times New Roman" panose="02020603050405020304" pitchFamily="18" charset="0"/>
              </a:rPr>
              <a:t> </a:t>
            </a:r>
            <a:r>
              <a:rPr lang="en-IN" sz="1800" dirty="0">
                <a:solidFill>
                  <a:srgbClr val="374151"/>
                </a:solidFill>
                <a:effectLst/>
                <a:ea typeface="Times New Roman" panose="02020603050405020304" pitchFamily="18" charset="0"/>
              </a:rPr>
              <a:t>Efficiently utilizing network resources requires a profound understanding of user engagement patterns.</a:t>
            </a:r>
          </a:p>
          <a:p>
            <a:pPr marL="342900" lvl="0" indent="-342900">
              <a:buSzPts val="1000"/>
              <a:buFont typeface="Symbol" panose="05050102010706020507" pitchFamily="18" charset="2"/>
              <a:buChar char=""/>
              <a:tabLst>
                <a:tab pos="457200" algn="l"/>
              </a:tabLst>
            </a:pPr>
            <a:r>
              <a:rPr lang="en-IN" sz="1800" b="1" dirty="0">
                <a:solidFill>
                  <a:srgbClr val="002060"/>
                </a:solidFill>
                <a:effectLst/>
                <a:ea typeface="Times New Roman" panose="02020603050405020304" pitchFamily="18" charset="0"/>
              </a:rPr>
              <a:t>Strategic Decision-Making:</a:t>
            </a:r>
            <a:r>
              <a:rPr lang="en-IN" sz="1800" dirty="0">
                <a:solidFill>
                  <a:srgbClr val="002060"/>
                </a:solidFill>
                <a:effectLst/>
                <a:ea typeface="Times New Roman" panose="02020603050405020304" pitchFamily="18" charset="0"/>
              </a:rPr>
              <a:t> </a:t>
            </a:r>
            <a:r>
              <a:rPr lang="en-IN" sz="1800" dirty="0">
                <a:solidFill>
                  <a:srgbClr val="374151"/>
                </a:solidFill>
                <a:effectLst/>
                <a:ea typeface="Times New Roman" panose="02020603050405020304" pitchFamily="18" charset="0"/>
              </a:rPr>
              <a:t>Analysing user engagement helps in making informed decisions for service improvement and revenue growth.</a:t>
            </a:r>
          </a:p>
          <a:p>
            <a:endParaRPr lang="en-IN" dirty="0"/>
          </a:p>
        </p:txBody>
      </p:sp>
    </p:spTree>
    <p:extLst>
      <p:ext uri="{BB962C8B-B14F-4D97-AF65-F5344CB8AC3E}">
        <p14:creationId xmlns:p14="http://schemas.microsoft.com/office/powerpoint/2010/main" val="398963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3960</TotalTime>
  <Words>3153</Words>
  <Application>Microsoft Office PowerPoint</Application>
  <PresentationFormat>Widescreen</PresentationFormat>
  <Paragraphs>264</Paragraphs>
  <Slides>23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Arial</vt:lpstr>
      <vt:lpstr>Bookman Old Style</vt:lpstr>
      <vt:lpstr>Calibri</vt:lpstr>
      <vt:lpstr>Calibri Light</vt:lpstr>
      <vt:lpstr>Segoe UI</vt:lpstr>
      <vt:lpstr>Söhne</vt:lpstr>
      <vt:lpstr>Symbol</vt:lpstr>
      <vt:lpstr>Times New Roman</vt:lpstr>
      <vt:lpstr>Office Theme</vt:lpstr>
      <vt:lpstr>Telecom Data Analysis Report</vt:lpstr>
      <vt:lpstr>AGENDA</vt:lpstr>
      <vt:lpstr>Objective and business need</vt:lpstr>
      <vt:lpstr>Top 10 handsets used by customers</vt:lpstr>
      <vt:lpstr>Top 3 handset manufacturers </vt:lpstr>
      <vt:lpstr>Top 5 handsets per top 3 manufacturers</vt:lpstr>
      <vt:lpstr>Recommendations for Marketing team</vt:lpstr>
      <vt:lpstr>Correlation Analysis Insights</vt:lpstr>
      <vt:lpstr>User Engagement Metrics and Their Importance</vt:lpstr>
      <vt:lpstr>TOP 10 CUSTOMERS PER ENGAGEMENT METRICS</vt:lpstr>
      <vt:lpstr>k-mean clustering for user engagement</vt:lpstr>
      <vt:lpstr>Top 3 most used applications</vt:lpstr>
      <vt:lpstr>Experience analytics –NAVIGATING USER EXPERIENCE</vt:lpstr>
      <vt:lpstr>TOP 10 frequent tcp retransmission, rtt, bearer throughput.</vt:lpstr>
      <vt:lpstr>Distribution of average throughput per handset types</vt:lpstr>
      <vt:lpstr>Average tcp retransmission view per handset type</vt:lpstr>
      <vt:lpstr>K-means clustering of users</vt:lpstr>
      <vt:lpstr>SATISFACTION ANALYSIS</vt:lpstr>
      <vt:lpstr>Top 10 satisfaction customers</vt:lpstr>
      <vt:lpstr>Engagement, experience score and clusters</vt:lpstr>
      <vt:lpstr>Model building for satisfaction score</vt:lpstr>
      <vt:lpstr>Growth opportunities and enhancing user experience from telco’s telecommunication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Data Analysis Report</dc:title>
  <dc:creator>poojithsai03@gmail.com</dc:creator>
  <cp:lastModifiedBy>poojithsai03@gmail.com</cp:lastModifiedBy>
  <cp:revision>78</cp:revision>
  <dcterms:created xsi:type="dcterms:W3CDTF">2024-01-30T17:03:01Z</dcterms:created>
  <dcterms:modified xsi:type="dcterms:W3CDTF">2024-02-03T04:28:03Z</dcterms:modified>
</cp:coreProperties>
</file>