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3" r:id="rId11"/>
    <p:sldId id="294" r:id="rId12"/>
    <p:sldId id="292" r:id="rId13"/>
    <p:sldId id="267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Google Sans" panose="020B0604020202020204" charset="0"/>
      <p:regular r:id="rId39"/>
      <p:bold r:id="rId40"/>
      <p:italic r:id="rId41"/>
      <p:boldItalic r:id="rId42"/>
    </p:embeddedFont>
    <p:embeddedFont>
      <p:font typeface="Google Sans Medium" panose="020B0604020202020204" charset="0"/>
      <p:regular r:id="rId43"/>
      <p:bold r:id="rId44"/>
      <p:italic r:id="rId45"/>
      <p:boldItalic r:id="rId46"/>
    </p:embeddedFont>
    <p:embeddedFont>
      <p:font typeface="Open Sans" panose="020B0606030504020204" pitchFamily="34" charset="0"/>
      <p:regular r:id="rId47"/>
      <p:bold r:id="rId48"/>
      <p:italic r:id="rId49"/>
      <p:boldItalic r:id="rId50"/>
    </p:embeddedFont>
    <p:embeddedFont>
      <p:font typeface="Open Sans SemiBold" panose="020B0706030804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54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wOqa_RVUbB1EgpQhzYl940W0902AGk9U7CiFJFBrIW4/edit?usp=shar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19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776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14f818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14f818c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814f818c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f814f818c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814f818c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814f818c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814f818c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814f818c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814f818cb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814f818cb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f814f818c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f814f818c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814f818cb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814f818cb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f814f818cb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f814f818cb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814f818cb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f814f818cb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814f818c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814f818c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 template 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https://docs.google.com/presentation/d/1wOqa_RVUbB1EgpQhzYl940W0902AGk9U7CiFJFBrIW4/edit?usp=sharing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650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olet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qois">
  <p:cSld name="BLANK_1_1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Problem Statement Template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244650" y="3420650"/>
            <a:ext cx="77001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alasan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kebutuhan pengguna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4412551" y="1686250"/>
            <a:ext cx="4479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karakteristik pengguna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393225" y="3018275"/>
            <a:ext cx="13149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karena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2558975" y="1407725"/>
            <a:ext cx="196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adalah seorang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26" y="1698300"/>
            <a:ext cx="22959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nama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384650" y="2144700"/>
            <a:ext cx="25332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yang membutuhkan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4420400" y="1695450"/>
            <a:ext cx="44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244725" y="3362875"/>
            <a:ext cx="770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2617125" y="2510050"/>
            <a:ext cx="629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 sz="1400"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●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○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43F5E"/>
              </a:buClr>
              <a:buSzPts val="1400"/>
              <a:buFont typeface="Google Sans"/>
              <a:buChar char="■"/>
              <a:defRPr>
                <a:solidFill>
                  <a:srgbClr val="F43F5E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 sz="1400"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●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○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8B5CF6"/>
              </a:buClr>
              <a:buSzPts val="1400"/>
              <a:buFont typeface="Google Sans"/>
              <a:buChar char="■"/>
              <a:defRPr>
                <a:solidFill>
                  <a:srgbClr val="8B5CF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 sz="1400"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●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○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10B981"/>
              </a:buClr>
              <a:buSzPts val="1400"/>
              <a:buFont typeface="Google Sans"/>
              <a:buChar char="■"/>
              <a:defRPr>
                <a:solidFill>
                  <a:srgbClr val="10B98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 sz="1400"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●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○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F9B94D"/>
              </a:buClr>
              <a:buSzPts val="1400"/>
              <a:buFont typeface="Google Sans"/>
              <a:buChar char="■"/>
              <a:defRPr>
                <a:solidFill>
                  <a:srgbClr val="F9B94D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084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User Story Templat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99925" y="1378650"/>
            <a:ext cx="2250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Sebagai seorang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92875" y="2248700"/>
            <a:ext cx="19332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Saya dapat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supaya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358988" y="1775450"/>
            <a:ext cx="62847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role pengguna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2334843" y="2628750"/>
            <a:ext cx="63087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keinginan pengguna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334900" y="3618775"/>
            <a:ext cx="63087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manfaat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 rot="10800000" flipH="1">
            <a:off x="2329875" y="1713700"/>
            <a:ext cx="63138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2369775" y="2628175"/>
            <a:ext cx="62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2329875" y="3618775"/>
            <a:ext cx="631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2329725" y="32754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11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88" r:id="rId20"/>
    <p:sldLayoutId id="214748368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8" name="Google Shape;78;p2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igma.com/file/Qywy4Di5QprmSIsgXIGV4l/PRJ_PS133?node-id=343%3A1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figma.com/file/Qywy4Di5QprmSIsgXIGV4l/PRJ_PS133?node-id=344%3A549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Qywy4Di5QprmSIsgXIGV4l/PRJ_PS133?node-id=345%3A24&amp;scaling=scale-down&amp;page-id=344%3A549&amp;starting-point-node-id=345%3A24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nadhofa40@gmail.co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linkedin.com/in/ariefnadhofa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1"/>
          <p:cNvSpPr txBox="1"/>
          <p:nvPr/>
        </p:nvSpPr>
        <p:spPr>
          <a:xfrm>
            <a:off x="517675" y="1185036"/>
            <a:ext cx="49311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Aplikasi Toor – Tourism App</a:t>
            </a:r>
            <a:endParaRPr sz="3600" dirty="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9" name="Google Shape;139;p41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Muhammad Arief Nadhofa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" name="Google Shape;140;p41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5" y="119650"/>
            <a:ext cx="8487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Taufiq Ahmadi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664" y="407900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Pemesanan tiket kunjungan ke tempat wisata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2172083438"/>
              </p:ext>
            </p:extLst>
          </p:nvPr>
        </p:nvGraphicFramePr>
        <p:xfrm>
          <a:off x="226349" y="848300"/>
          <a:ext cx="8487599" cy="4076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0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AKTIVITAS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Persiapan Aplikasi</a:t>
                      </a: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Menentukan referensi untuk tempat wisata</a:t>
                      </a:r>
                      <a:endParaRPr sz="11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Pemesanan tempat wisata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Konfirmasi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B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DETAIL 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AKTIVITAS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Download di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Playstore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Registrasi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Login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Menjawab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beberapa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pertanyaan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referensi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endParaRPr lang="en-ID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28600" indent="-2286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UcPeriod"/>
                      </a:pP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Melakukan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survey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yang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spesifik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pilih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memasukkan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waktu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kunjungan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pilih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metode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pembayaran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D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masukkan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nominal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masukkan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keterangan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konfirmasi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fontAlgn="t"/>
                      <a:br>
                        <a:rPr lang="en-ID" sz="10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PERASAAN/EMOSI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PENGGUNA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Senang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karena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aplikasi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tidak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perlu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jauh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jauh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lain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Senang karena pencarian tempat wisata lebih spesifik</a:t>
                      </a:r>
                      <a:endParaRPr lang="fi-FI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Kesusahan karena saat pilih pembayaran, belum terintegrasi menyeluruh</a:t>
                      </a:r>
                      <a:endParaRPr lang="sv-SE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Bingung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memasukkan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keterangan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PELUANG IMPROVISASI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halaman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login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bisa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menggunakan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login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menggunakan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Akun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Google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mempercepat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login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mencari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bisa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dengan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lokasi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terdekat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Bisa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ditambahkan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dan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urutannya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menurut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abjat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Bisa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ditambahkan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scroll menu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memilih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referensi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tempat</a:t>
                      </a:r>
                      <a:r>
                        <a:rPr lang="en-ID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wisata</a:t>
                      </a:r>
                      <a:endParaRPr lang="en-ID" sz="1000" b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0" marR="95250" marT="95250" marB="95250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29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244725" y="2982600"/>
            <a:ext cx="7659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taufiq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update dan </a:t>
            </a:r>
            <a:r>
              <a:rPr lang="en-US"/>
              <a:t>mudah</a:t>
            </a:r>
            <a:endParaRPr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2617126" y="2129775"/>
            <a:ext cx="62949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info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wisata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59252" y="1318200"/>
            <a:ext cx="22137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Taufiq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4412425" y="1315050"/>
            <a:ext cx="44790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traveller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628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Brainstorming dengan HMW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52"/>
          <p:cNvSpPr/>
          <p:nvPr/>
        </p:nvSpPr>
        <p:spPr>
          <a:xfrm>
            <a:off x="466725" y="1657350"/>
            <a:ext cx="7949700" cy="2678400"/>
          </a:xfrm>
          <a:prstGeom prst="rect">
            <a:avLst/>
          </a:prstGeom>
          <a:solidFill>
            <a:srgbClr val="FAF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52"/>
          <p:cNvSpPr txBox="1"/>
          <p:nvPr/>
        </p:nvSpPr>
        <p:spPr>
          <a:xfrm>
            <a:off x="973350" y="1803075"/>
            <a:ext cx="72342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 halaman pemesanan untuk memesan tempat wisata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52"/>
          <p:cNvSpPr/>
          <p:nvPr/>
        </p:nvSpPr>
        <p:spPr>
          <a:xfrm>
            <a:off x="660375" y="1865773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1" name="Google Shape;241;p52"/>
          <p:cNvSpPr txBox="1"/>
          <p:nvPr/>
        </p:nvSpPr>
        <p:spPr>
          <a:xfrm>
            <a:off x="973350" y="2432900"/>
            <a:ext cx="73548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dropdown dan radio button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menentukan</a:t>
            </a:r>
            <a:r>
              <a:rPr lang="en-US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pembayaran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52"/>
          <p:cNvSpPr/>
          <p:nvPr/>
        </p:nvSpPr>
        <p:spPr>
          <a:xfrm>
            <a:off x="660375" y="2495598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3" name="Google Shape;243;p52"/>
          <p:cNvSpPr txBox="1"/>
          <p:nvPr/>
        </p:nvSpPr>
        <p:spPr>
          <a:xfrm>
            <a:off x="926215" y="3062725"/>
            <a:ext cx="72813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 design notifikasi sukses ketika selesai melakukan pemesanan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52"/>
          <p:cNvSpPr/>
          <p:nvPr/>
        </p:nvSpPr>
        <p:spPr>
          <a:xfrm>
            <a:off x="660363" y="3125423"/>
            <a:ext cx="274800" cy="2748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45" name="Google Shape;245;p52"/>
          <p:cNvSpPr txBox="1"/>
          <p:nvPr/>
        </p:nvSpPr>
        <p:spPr>
          <a:xfrm>
            <a:off x="532875" y="1050575"/>
            <a:ext cx="78735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HMW Mendesain fitur pemesanan tempat wisata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9E0B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4"/>
          <p:cNvSpPr txBox="1"/>
          <p:nvPr/>
        </p:nvSpPr>
        <p:spPr>
          <a:xfrm>
            <a:off x="3721275" y="2048400"/>
            <a:ext cx="6302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Goal Statement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Flow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54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5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CD932-D863-4461-838F-D7BB3E0FF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34" y="341850"/>
            <a:ext cx="7928532" cy="4459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Flow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3659175" y="235417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Gambar User Flow atau link lampiran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66572-6AC6-4E84-88BC-E9893217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5" y="1216609"/>
            <a:ext cx="8217534" cy="33833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Digital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C9147-45EF-4201-8AB5-F09466DA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5" y="1078450"/>
            <a:ext cx="7372350" cy="3438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2C01F-1186-4AEE-9063-D076445E4825}"/>
              </a:ext>
            </a:extLst>
          </p:cNvPr>
          <p:cNvSpPr txBox="1"/>
          <p:nvPr/>
        </p:nvSpPr>
        <p:spPr>
          <a:xfrm>
            <a:off x="517675" y="4619150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Project </a:t>
            </a:r>
            <a:r>
              <a:rPr lang="en-US" dirty="0">
                <a:hlinkClick r:id="rId4"/>
              </a:rPr>
              <a:t>Link</a:t>
            </a:r>
            <a:endParaRPr lang="en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Wireframe Digital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60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Simple, interaktif dan informatif adalah kebutuhan utama pengguna pada zaman ini.</a:t>
            </a:r>
            <a:endParaRPr lang="nn-NO" dirty="0"/>
          </a:p>
        </p:txBody>
      </p:sp>
      <p:sp>
        <p:nvSpPr>
          <p:cNvPr id="312" name="Google Shape;312;p60"/>
          <p:cNvSpPr txBox="1"/>
          <p:nvPr/>
        </p:nvSpPr>
        <p:spPr>
          <a:xfrm>
            <a:off x="3789439" y="3204832"/>
            <a:ext cx="11004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 menunjukan kategori apa saja yang paling dicari oleh pengguna lain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60"/>
          <p:cNvSpPr txBox="1"/>
          <p:nvPr/>
        </p:nvSpPr>
        <p:spPr>
          <a:xfrm>
            <a:off x="5363575" y="1833000"/>
            <a:ext cx="1892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Masukkan wireframe pertama yang menunjukkan hasil Design Thinking yang sesuai dengan hasil riset.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60"/>
          <p:cNvSpPr txBox="1"/>
          <p:nvPr/>
        </p:nvSpPr>
        <p:spPr>
          <a:xfrm>
            <a:off x="7866187" y="1771629"/>
            <a:ext cx="1100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 menampilkan seluruh tempat wisata berdasarkan kriteria dan lokasi terdekat pengguna</a:t>
            </a:r>
            <a:endParaRPr sz="10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D471C-B824-4B7D-8885-C95F4FE4B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887" y="316560"/>
            <a:ext cx="1998622" cy="4302590"/>
          </a:xfrm>
          <a:prstGeom prst="rect">
            <a:avLst/>
          </a:prstGeom>
        </p:spPr>
      </p:pic>
      <p:cxnSp>
        <p:nvCxnSpPr>
          <p:cNvPr id="311" name="Google Shape;311;p60"/>
          <p:cNvCxnSpPr>
            <a:cxnSpLocks/>
          </p:cNvCxnSpPr>
          <p:nvPr/>
        </p:nvCxnSpPr>
        <p:spPr>
          <a:xfrm>
            <a:off x="4930495" y="3835759"/>
            <a:ext cx="514392" cy="0"/>
          </a:xfrm>
          <a:prstGeom prst="straightConnector1">
            <a:avLst/>
          </a:prstGeom>
          <a:noFill/>
          <a:ln w="19050" cap="flat" cmpd="sng">
            <a:solidFill>
              <a:srgbClr val="F59E0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60"/>
          <p:cNvCxnSpPr>
            <a:cxnSpLocks/>
          </p:cNvCxnSpPr>
          <p:nvPr/>
        </p:nvCxnSpPr>
        <p:spPr>
          <a:xfrm flipH="1">
            <a:off x="7282368" y="2484378"/>
            <a:ext cx="472213" cy="0"/>
          </a:xfrm>
          <a:prstGeom prst="straightConnector1">
            <a:avLst/>
          </a:prstGeom>
          <a:noFill/>
          <a:ln w="19050" cap="flat" cmpd="sng">
            <a:solidFill>
              <a:srgbClr val="F59E0B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B98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3721275" y="2048400"/>
            <a:ext cx="3990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Design System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Pertimbangan Aksesibilitas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61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 &amp; 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22" name="Google Shape;322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62"/>
          <p:cNvSpPr txBox="1"/>
          <p:nvPr/>
        </p:nvSpPr>
        <p:spPr>
          <a:xfrm>
            <a:off x="517675" y="1522551"/>
            <a:ext cx="279568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n-NO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Pemanfaatan grid, containment, dan white space dan sedikit perpaduan warna untuk membuat desain visual yang menarik.</a:t>
            </a:r>
          </a:p>
        </p:txBody>
      </p:sp>
      <p:sp>
        <p:nvSpPr>
          <p:cNvPr id="329" name="Google Shape;329;p62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62"/>
          <p:cNvSpPr txBox="1"/>
          <p:nvPr/>
        </p:nvSpPr>
        <p:spPr>
          <a:xfrm>
            <a:off x="4008525" y="2393750"/>
            <a:ext cx="1239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Halaman yang masih dalam bentuk wireframe (lo-fi design)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2" name="Google Shape;332;p62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10B98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3" name="Google Shape;333;p62"/>
          <p:cNvSpPr txBox="1"/>
          <p:nvPr/>
        </p:nvSpPr>
        <p:spPr>
          <a:xfrm>
            <a:off x="7064125" y="2393750"/>
            <a:ext cx="1239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Halaman yang sudah dalam bentuk mockup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(hi-fi design)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6F691-644F-4645-B77A-8A3685A4E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87" y="736137"/>
            <a:ext cx="2009775" cy="423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856A6-0E20-47E5-A9B4-A26C05AF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398" y="736138"/>
            <a:ext cx="1968909" cy="4238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/>
        </p:nvSpPr>
        <p:spPr>
          <a:xfrm>
            <a:off x="1231075" y="1571926"/>
            <a:ext cx="4086000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Penjelasan Produk: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Aplikasi tentang informasi seluruh tempat pariwisata di seluruh Indonesia yang menyajikan informasi detail tempat pariwisata, lokasi dan sejarah pariwisata tersebut berdasarkan kriteria dan lokasi pengguna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Project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42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2"/>
          <p:cNvSpPr txBox="1"/>
          <p:nvPr/>
        </p:nvSpPr>
        <p:spPr>
          <a:xfrm>
            <a:off x="1231075" y="3172985"/>
            <a:ext cx="344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Durasi project: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Mei – Juni 2022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2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42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2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9EBFF-9AFC-464E-9E2A-5AD21FB86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16" y="482630"/>
            <a:ext cx="2009775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C4DE4-D6E0-423C-B8AA-3C3876D52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5" y="1078450"/>
            <a:ext cx="7281658" cy="3419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52467-152A-481D-81A3-4A19A7A91661}"/>
              </a:ext>
            </a:extLst>
          </p:cNvPr>
          <p:cNvSpPr txBox="1"/>
          <p:nvPr/>
        </p:nvSpPr>
        <p:spPr>
          <a:xfrm>
            <a:off x="517675" y="4619150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Project : </a:t>
            </a:r>
            <a:r>
              <a:rPr lang="en-US" dirty="0">
                <a:hlinkClick r:id="rId4"/>
              </a:rPr>
              <a:t>here</a:t>
            </a:r>
            <a:endParaRPr lang="en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Pertimbangan Aksesibilitas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65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5"/>
          <p:cNvSpPr txBox="1"/>
          <p:nvPr/>
        </p:nvSpPr>
        <p:spPr>
          <a:xfrm>
            <a:off x="711325" y="1917800"/>
            <a:ext cx="20490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Menggunakan perpaduan warna hijau dan orange dengan material color untuk menyesuaikan dengan zaman dan dapat diterima oleh anak-anak muda</a:t>
            </a:r>
            <a:endParaRPr sz="1200" dirty="0"/>
          </a:p>
        </p:txBody>
      </p:sp>
      <p:sp>
        <p:nvSpPr>
          <p:cNvPr id="361" name="Google Shape;361;p65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3368925" y="1917800"/>
            <a:ext cx="2049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Halaman detail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dibuat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informatif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mungkin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65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5"/>
          <p:cNvSpPr txBox="1"/>
          <p:nvPr/>
        </p:nvSpPr>
        <p:spPr>
          <a:xfrm>
            <a:off x="6026525" y="1917800"/>
            <a:ext cx="20490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halaman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review dan history visit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mempermudah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pengguna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melihat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tempat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mana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saja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pernah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dikunjungi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memberikan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kesan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pesan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65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5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7" name="Google Shape;367;p65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66"/>
          <p:cNvSpPr txBox="1"/>
          <p:nvPr/>
        </p:nvSpPr>
        <p:spPr>
          <a:xfrm>
            <a:off x="517675" y="4279342"/>
            <a:ext cx="6889901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Link Project :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  <a:hlinkClick r:id="rId3"/>
              </a:rPr>
              <a:t>here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912FD-55F8-4B6E-A28E-220475E0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307" y="1183704"/>
            <a:ext cx="6578637" cy="27760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5CF6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/>
        </p:nvSpPr>
        <p:spPr>
          <a:xfrm>
            <a:off x="3721275" y="1886850"/>
            <a:ext cx="39900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Study Plan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Insight Hasil Test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Modifikasi Desain Berdasarkan Insight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67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UX Research &amp;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2" name="Google Shape;382;p67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 Plan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A6E59-41C1-4574-AF5A-5D4035A4B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5" y="1002249"/>
            <a:ext cx="4344781" cy="4019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335C6-022D-4DD7-9303-6DCAB18F7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414" y="1002250"/>
            <a:ext cx="3978125" cy="1601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Insight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70"/>
          <p:cNvSpPr txBox="1"/>
          <p:nvPr/>
        </p:nvSpPr>
        <p:spPr>
          <a:xfrm>
            <a:off x="532875" y="1050575"/>
            <a:ext cx="78735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Metode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digunakan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Moderated Usability Study, yang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diikuti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oleh 4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partisipan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70"/>
          <p:cNvSpPr txBox="1"/>
          <p:nvPr/>
        </p:nvSpPr>
        <p:spPr>
          <a:xfrm>
            <a:off x="456675" y="20225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B5CF6"/>
                </a:solidFill>
                <a:latin typeface="Open Sans"/>
                <a:ea typeface="Open Sans"/>
                <a:cs typeface="Open Sans"/>
                <a:sym typeface="Open Sans"/>
              </a:rPr>
              <a:t>Insight</a:t>
            </a:r>
            <a:endParaRPr b="1">
              <a:solidFill>
                <a:srgbClr val="8B5CF6"/>
              </a:solidFill>
            </a:endParaRPr>
          </a:p>
        </p:txBody>
      </p:sp>
      <p:sp>
        <p:nvSpPr>
          <p:cNvPr id="404" name="Google Shape;404;p70"/>
          <p:cNvSpPr/>
          <p:nvPr/>
        </p:nvSpPr>
        <p:spPr>
          <a:xfrm>
            <a:off x="456675" y="2422775"/>
            <a:ext cx="7949700" cy="2063700"/>
          </a:xfrm>
          <a:prstGeom prst="rect">
            <a:avLst/>
          </a:prstGeom>
          <a:solidFill>
            <a:srgbClr val="FAF8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963300" y="2568500"/>
            <a:ext cx="72342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Pengguna ingin lebar setiap textbox tidak terlalu kecil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70"/>
          <p:cNvSpPr/>
          <p:nvPr/>
        </p:nvSpPr>
        <p:spPr>
          <a:xfrm>
            <a:off x="650325" y="2631198"/>
            <a:ext cx="274800" cy="274800"/>
          </a:xfrm>
          <a:prstGeom prst="ellipse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7" name="Google Shape;407;p70"/>
          <p:cNvSpPr txBox="1"/>
          <p:nvPr/>
        </p:nvSpPr>
        <p:spPr>
          <a:xfrm>
            <a:off x="963300" y="3198325"/>
            <a:ext cx="73548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Pengguna ingin jenis font yang digunakan bisa terbaca dengan jelas</a:t>
            </a:r>
            <a:endParaRPr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70"/>
          <p:cNvSpPr/>
          <p:nvPr/>
        </p:nvSpPr>
        <p:spPr>
          <a:xfrm>
            <a:off x="650325" y="3261023"/>
            <a:ext cx="274800" cy="274800"/>
          </a:xfrm>
          <a:prstGeom prst="ellipse">
            <a:avLst/>
          </a:prstGeom>
          <a:solidFill>
            <a:srgbClr val="8B5CF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Modifikasi Desain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Google Shape;416;p71"/>
          <p:cNvSpPr txBox="1"/>
          <p:nvPr/>
        </p:nvSpPr>
        <p:spPr>
          <a:xfrm>
            <a:off x="517675" y="1522550"/>
            <a:ext cx="24213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Mengubah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lebar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textbox agar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tidak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terlalu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kecil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Menambahkan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informasi</a:t>
            </a:r>
            <a:r>
              <a:rPr lang="en-ID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login </a:t>
            </a:r>
            <a:r>
              <a:rPr lang="en-ID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tambahan</a:t>
            </a:r>
            <a:endParaRPr lang="en-ID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0" name="Google Shape;420;p71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8B5CF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71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B5CF6"/>
                </a:solidFill>
                <a:latin typeface="Open Sans"/>
                <a:ea typeface="Open Sans"/>
                <a:cs typeface="Open Sans"/>
                <a:sym typeface="Open Sans"/>
              </a:rPr>
              <a:t>Sebelum usability study</a:t>
            </a:r>
            <a:endParaRPr sz="1200">
              <a:solidFill>
                <a:srgbClr val="8B5C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0B981"/>
              </a:solidFill>
            </a:endParaRPr>
          </a:p>
        </p:txBody>
      </p:sp>
      <p:sp>
        <p:nvSpPr>
          <p:cNvPr id="422" name="Google Shape;422;p71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B5CF6"/>
                </a:solidFill>
                <a:latin typeface="Open Sans"/>
                <a:ea typeface="Open Sans"/>
                <a:cs typeface="Open Sans"/>
                <a:sym typeface="Open Sans"/>
              </a:rPr>
              <a:t>Setelah usability study</a:t>
            </a:r>
            <a:endParaRPr sz="1200">
              <a:solidFill>
                <a:srgbClr val="8B5CF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0B981"/>
              </a:solidFill>
            </a:endParaRPr>
          </a:p>
        </p:txBody>
      </p:sp>
      <p:sp>
        <p:nvSpPr>
          <p:cNvPr id="423" name="Google Shape;423;p71"/>
          <p:cNvSpPr txBox="1"/>
          <p:nvPr/>
        </p:nvSpPr>
        <p:spPr>
          <a:xfrm>
            <a:off x="7064125" y="2393750"/>
            <a:ext cx="123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halaman pilihan setelah usability study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EA6D6-0C50-48DE-901E-6519917E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184" y="1268300"/>
            <a:ext cx="1649681" cy="34887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74EE9-B5E7-444B-800E-1CD10A65B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19" y="1268300"/>
            <a:ext cx="1561207" cy="33975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C5C6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72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0" name="Google Shape;430;p72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73"/>
          <p:cNvSpPr txBox="1"/>
          <p:nvPr/>
        </p:nvSpPr>
        <p:spPr>
          <a:xfrm>
            <a:off x="5396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C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Dampak: </a:t>
            </a:r>
            <a:endParaRPr dirty="0">
              <a:solidFill>
                <a:srgbClr val="11C5C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Desain yang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telah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dibuat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memenuhi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permintaan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partisipan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telah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memberikan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masukan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desain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aplikasi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endParaRPr lang="en-ID"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73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3"/>
          <p:cNvSpPr txBox="1"/>
          <p:nvPr/>
        </p:nvSpPr>
        <p:spPr>
          <a:xfrm>
            <a:off x="4495800" y="2237975"/>
            <a:ext cx="3446100" cy="189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1C5C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Pelajaran yang Didapat:</a:t>
            </a:r>
            <a:endParaRPr dirty="0">
              <a:solidFill>
                <a:srgbClr val="11C5C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Berbeda pemikiran pasti ada dan wajar, dan yang terpenting adalah jangan selalu mengikuti apapun yang di inginkan pengguna karena tidak akan ada habisnya. Ubahlah sesuatu yang dibutuhkan, bukan di inginkan.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73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73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" name="Google Shape;441;p73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442" name="Google Shape;442;p73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3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3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3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Langkah selanjutnya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74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4"/>
          <p:cNvSpPr txBox="1"/>
          <p:nvPr/>
        </p:nvSpPr>
        <p:spPr>
          <a:xfrm>
            <a:off x="711325" y="1917800"/>
            <a:ext cx="2049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Menambahkan halaman untuk pemesanan tiket tempat wisata</a:t>
            </a:r>
            <a:endParaRPr sz="1200" dirty="0"/>
          </a:p>
        </p:txBody>
      </p:sp>
      <p:sp>
        <p:nvSpPr>
          <p:cNvPr id="453" name="Google Shape;453;p74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74"/>
          <p:cNvSpPr txBox="1"/>
          <p:nvPr/>
        </p:nvSpPr>
        <p:spPr>
          <a:xfrm>
            <a:off x="3368925" y="1917800"/>
            <a:ext cx="20490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usability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lagi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terhadap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halaman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baru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74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4"/>
          <p:cNvSpPr txBox="1"/>
          <p:nvPr/>
        </p:nvSpPr>
        <p:spPr>
          <a:xfrm>
            <a:off x="6026525" y="1917800"/>
            <a:ext cx="20490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2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Bila masih ada saran yang masuk, maka akan saya evaluasi lagi. Bila tidak, maka aplikasi ini akan dilanjutkan ke tahap development.</a:t>
            </a:r>
            <a:endParaRPr lang="en-ID"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74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58" name="Google Shape;458;p74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59" name="Google Shape;459;p74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/>
        </p:nvSpPr>
        <p:spPr>
          <a:xfrm>
            <a:off x="517675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Masalah: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Masih banyaknya tempat pariwisata yang belum diketahui atau terjangkau, baik itu skala besar ataupun kecil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4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Project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3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Tujuan: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 mempermudah pengguna dalam mencari sebuah tempat wisata berdasarkan kategori keinginan dan lokasi pengguna</a:t>
            </a: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3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3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7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75"/>
          <p:cNvSpPr txBox="1"/>
          <p:nvPr/>
        </p:nvSpPr>
        <p:spPr>
          <a:xfrm>
            <a:off x="919075" y="2461800"/>
            <a:ext cx="71361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Terimakasih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membaca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Study case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mohon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maaf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apabila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ada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kekurangan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saya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harap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saya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belajar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UI/UX Design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lebih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lagi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Terimakasih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E-mail : </a:t>
            </a:r>
            <a:r>
              <a:rPr lang="en-US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nadhofa40@gmail.com</a:t>
            </a:r>
            <a:endParaRPr lang="en-US" sz="12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LinkedIn : </a:t>
            </a:r>
            <a:r>
              <a:rPr lang="en-US" sz="12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Here</a:t>
            </a: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7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11C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5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50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Terima Kasih!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4"/>
          <p:cNvSpPr txBox="1"/>
          <p:nvPr/>
        </p:nvSpPr>
        <p:spPr>
          <a:xfrm>
            <a:off x="517675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Posisi: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UX Designer yang merancang aplikasi mulai dari home sampai ke review akhir tempat tersebut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Project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4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3E50"/>
              </a:solidFill>
            </a:endParaRPr>
          </a:p>
        </p:txBody>
      </p:sp>
      <p:sp>
        <p:nvSpPr>
          <p:cNvPr id="172" name="Google Shape;172;p44"/>
          <p:cNvSpPr txBox="1"/>
          <p:nvPr/>
        </p:nvSpPr>
        <p:spPr>
          <a:xfrm>
            <a:off x="4572000" y="2237975"/>
            <a:ext cx="344610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D3E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Tanggung Jawab: </a:t>
            </a:r>
            <a:endParaRPr dirty="0">
              <a:solidFill>
                <a:srgbClr val="2D3E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>
              <a:lnSpc>
                <a:spcPct val="150000"/>
              </a:lnSpc>
            </a:pP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research,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wireframe,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membuat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prototyping, dan </a:t>
            </a:r>
            <a:r>
              <a:rPr lang="en-ID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ID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Usability Study.</a:t>
            </a:r>
            <a:endParaRPr lang="en-ID"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44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2D3E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3E50"/>
              </a:solidFill>
            </a:endParaRPr>
          </a:p>
        </p:txBody>
      </p:sp>
      <p:sp>
        <p:nvSpPr>
          <p:cNvPr id="174" name="Google Shape;174;p44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4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3F5E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/>
        </p:nvSpPr>
        <p:spPr>
          <a:xfrm>
            <a:off x="-460025" y="2082300"/>
            <a:ext cx="37044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Empathize, 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Define, </a:t>
            </a:r>
            <a:b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&amp; Ideate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45"/>
          <p:cNvSpPr txBox="1"/>
          <p:nvPr/>
        </p:nvSpPr>
        <p:spPr>
          <a:xfrm>
            <a:off x="3712425" y="1886850"/>
            <a:ext cx="3946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persona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Brainstorming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2" name="Google Shape;182;p4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6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Ringkasan User Research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46"/>
          <p:cNvSpPr txBox="1"/>
          <p:nvPr/>
        </p:nvSpPr>
        <p:spPr>
          <a:xfrm>
            <a:off x="919075" y="2461800"/>
            <a:ext cx="71361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Saya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telah</a:t>
            </a: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survey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terhadap</a:t>
            </a: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pengguna</a:t>
            </a: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melakukan</a:t>
            </a: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transaksi</a:t>
            </a:r>
            <a:r>
              <a:rPr lang="en-ID" sz="1800" b="0" i="0" u="none" strike="noStrike" dirty="0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ID" sz="1800" b="0" i="0" u="none" strike="noStrike" dirty="0" err="1">
                <a:solidFill>
                  <a:srgbClr val="5F6368"/>
                </a:solidFill>
                <a:effectLst/>
                <a:latin typeface="Open Sans" panose="020B0606030504020204" pitchFamily="34" charset="0"/>
              </a:rPr>
              <a:t>beberap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a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aplikasi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seperti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Traveloka,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PegiPegi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, dan Tiket.com, dan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mereka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masih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kesulitan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ketika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mencari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tempat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wisata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yang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sesuai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dengan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kriteria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dan juga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lokasi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terdekat</a:t>
            </a:r>
            <a:r>
              <a:rPr lang="en-ID" sz="1800" dirty="0">
                <a:solidFill>
                  <a:srgbClr val="5F6368"/>
                </a:solidFill>
                <a:latin typeface="Open Sans" panose="020B0606030504020204" pitchFamily="34" charset="0"/>
              </a:rPr>
              <a:t> </a:t>
            </a:r>
            <a:r>
              <a:rPr lang="en-ID" sz="1800" dirty="0" err="1">
                <a:solidFill>
                  <a:srgbClr val="5F6368"/>
                </a:solidFill>
                <a:latin typeface="Open Sans" panose="020B0606030504020204" pitchFamily="34" charset="0"/>
              </a:rPr>
              <a:t>pengguna</a:t>
            </a:r>
            <a:br>
              <a:rPr lang="en-ID" sz="1600" dirty="0"/>
            </a:br>
            <a:endParaRPr sz="1200" b="1" dirty="0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46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6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7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7"/>
          <p:cNvSpPr txBox="1"/>
          <p:nvPr/>
        </p:nvSpPr>
        <p:spPr>
          <a:xfrm>
            <a:off x="1714054" y="2434329"/>
            <a:ext cx="205986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Pencarian Wisata</a:t>
            </a:r>
            <a:endParaRPr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8" name="Google Shape;198;p47"/>
          <p:cNvSpPr txBox="1"/>
          <p:nvPr/>
        </p:nvSpPr>
        <p:spPr>
          <a:xfrm>
            <a:off x="1714066" y="2947954"/>
            <a:ext cx="205986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Cukup sulit mencari tempat wisata yang sesuai dengan kriteria</a:t>
            </a:r>
            <a:endParaRPr sz="1200" dirty="0"/>
          </a:p>
        </p:txBody>
      </p:sp>
      <p:sp>
        <p:nvSpPr>
          <p:cNvPr id="199" name="Google Shape;199;p47"/>
          <p:cNvSpPr txBox="1"/>
          <p:nvPr/>
        </p:nvSpPr>
        <p:spPr>
          <a:xfrm>
            <a:off x="3855304" y="2434329"/>
            <a:ext cx="205986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Detail Informasi</a:t>
            </a:r>
            <a:endParaRPr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1" name="Google Shape;201;p47"/>
          <p:cNvSpPr txBox="1"/>
          <p:nvPr/>
        </p:nvSpPr>
        <p:spPr>
          <a:xfrm>
            <a:off x="5996560" y="2434329"/>
            <a:ext cx="205986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43F5E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Hasil Pencarian</a:t>
            </a:r>
            <a:endParaRPr dirty="0">
              <a:solidFill>
                <a:srgbClr val="F43F5E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2" name="Google Shape;202;p47"/>
          <p:cNvSpPr txBox="1"/>
          <p:nvPr/>
        </p:nvSpPr>
        <p:spPr>
          <a:xfrm>
            <a:off x="5996560" y="2947954"/>
            <a:ext cx="205986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Masih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belum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mencakup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beberapa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tempat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wisata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yang mid-entry level dan </a:t>
            </a:r>
            <a:r>
              <a:rPr lang="sv-SE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hasil pencarian belum berdasarkan lokasi yang terdekat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47"/>
          <p:cNvSpPr txBox="1"/>
          <p:nvPr/>
        </p:nvSpPr>
        <p:spPr>
          <a:xfrm>
            <a:off x="3877517" y="2942130"/>
            <a:ext cx="205986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Sulit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mencari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informasi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perihal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detail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tempat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ataupun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alur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menuju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tempat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wisata</a:t>
            </a:r>
            <a:r>
              <a:rPr lang="en-US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endParaRPr lang="en-US"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47"/>
          <p:cNvSpPr/>
          <p:nvPr/>
        </p:nvSpPr>
        <p:spPr>
          <a:xfrm>
            <a:off x="2461681" y="1807600"/>
            <a:ext cx="56463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6" name="Google Shape;206;p47"/>
          <p:cNvSpPr/>
          <p:nvPr/>
        </p:nvSpPr>
        <p:spPr>
          <a:xfrm>
            <a:off x="4602931" y="1807600"/>
            <a:ext cx="56463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07" name="Google Shape;207;p47"/>
          <p:cNvSpPr/>
          <p:nvPr/>
        </p:nvSpPr>
        <p:spPr>
          <a:xfrm>
            <a:off x="6744181" y="1807600"/>
            <a:ext cx="564630" cy="513300"/>
          </a:xfrm>
          <a:prstGeom prst="ellipse">
            <a:avLst/>
          </a:prstGeom>
          <a:solidFill>
            <a:srgbClr val="F43F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Taufiq Ahmadi</a:t>
            </a:r>
            <a:endParaRPr sz="2400" b="1" dirty="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9AEB6-7590-4CC8-A92B-E3E75F38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5" y="1078450"/>
            <a:ext cx="7207623" cy="4054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2353825" y="1370400"/>
            <a:ext cx="6284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8B5CF6"/>
                </a:solidFill>
              </a:rPr>
              <a:t>Mahasiswa</a:t>
            </a:r>
            <a:r>
              <a:rPr lang="en-US" dirty="0">
                <a:solidFill>
                  <a:srgbClr val="8B5CF6"/>
                </a:solidFill>
              </a:rPr>
              <a:t> dan </a:t>
            </a:r>
            <a:r>
              <a:rPr lang="en-US" dirty="0" err="1">
                <a:solidFill>
                  <a:srgbClr val="8B5CF6"/>
                </a:solidFill>
              </a:rPr>
              <a:t>traveller</a:t>
            </a:r>
            <a:endParaRPr dirty="0">
              <a:solidFill>
                <a:srgbClr val="8B5CF6"/>
              </a:solidFill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2329725" y="32754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F43F5E"/>
                </a:solidFill>
              </a:rPr>
              <a:t>Tujuan</a:t>
            </a:r>
            <a:r>
              <a:rPr lang="en-US" dirty="0">
                <a:solidFill>
                  <a:srgbClr val="F43F5E"/>
                </a:solidFill>
              </a:rPr>
              <a:t> </a:t>
            </a:r>
            <a:r>
              <a:rPr lang="en-US" dirty="0" err="1">
                <a:solidFill>
                  <a:srgbClr val="F43F5E"/>
                </a:solidFill>
              </a:rPr>
              <a:t>saya</a:t>
            </a:r>
            <a:r>
              <a:rPr lang="en-US" dirty="0">
                <a:solidFill>
                  <a:srgbClr val="F43F5E"/>
                </a:solidFill>
              </a:rPr>
              <a:t> </a:t>
            </a:r>
            <a:r>
              <a:rPr lang="en-US" dirty="0" err="1">
                <a:solidFill>
                  <a:srgbClr val="F43F5E"/>
                </a:solidFill>
              </a:rPr>
              <a:t>sesuai</a:t>
            </a:r>
            <a:r>
              <a:rPr lang="en-US" dirty="0">
                <a:solidFill>
                  <a:srgbClr val="F43F5E"/>
                </a:solidFill>
              </a:rPr>
              <a:t> </a:t>
            </a:r>
            <a:r>
              <a:rPr lang="en-US" dirty="0" err="1">
                <a:solidFill>
                  <a:srgbClr val="F43F5E"/>
                </a:solidFill>
              </a:rPr>
              <a:t>dengan</a:t>
            </a:r>
            <a:r>
              <a:rPr lang="en-US" dirty="0">
                <a:solidFill>
                  <a:srgbClr val="F43F5E"/>
                </a:solidFill>
              </a:rPr>
              <a:t> </a:t>
            </a:r>
            <a:r>
              <a:rPr lang="en-US" dirty="0" err="1">
                <a:solidFill>
                  <a:srgbClr val="F43F5E"/>
                </a:solidFill>
              </a:rPr>
              <a:t>keinginan</a:t>
            </a:r>
            <a:r>
              <a:rPr lang="en-US" dirty="0">
                <a:solidFill>
                  <a:srgbClr val="F43F5E"/>
                </a:solidFill>
              </a:rPr>
              <a:t> </a:t>
            </a:r>
            <a:r>
              <a:rPr lang="en-US" dirty="0" err="1">
                <a:solidFill>
                  <a:srgbClr val="F43F5E"/>
                </a:solidFill>
              </a:rPr>
              <a:t>saya</a:t>
            </a:r>
            <a:endParaRPr dirty="0">
              <a:solidFill>
                <a:srgbClr val="F43F5E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2329725" y="2284800"/>
            <a:ext cx="63087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10B981"/>
                </a:solidFill>
              </a:rPr>
              <a:t>Mencari</a:t>
            </a:r>
            <a:r>
              <a:rPr lang="en-US" dirty="0">
                <a:solidFill>
                  <a:srgbClr val="10B981"/>
                </a:solidFill>
              </a:rPr>
              <a:t> </a:t>
            </a:r>
            <a:r>
              <a:rPr lang="en-US" dirty="0" err="1">
                <a:solidFill>
                  <a:srgbClr val="10B981"/>
                </a:solidFill>
              </a:rPr>
              <a:t>tempat</a:t>
            </a:r>
            <a:r>
              <a:rPr lang="en-US" dirty="0">
                <a:solidFill>
                  <a:srgbClr val="10B981"/>
                </a:solidFill>
              </a:rPr>
              <a:t> </a:t>
            </a:r>
            <a:r>
              <a:rPr lang="en-US" dirty="0" err="1">
                <a:solidFill>
                  <a:srgbClr val="10B981"/>
                </a:solidFill>
              </a:rPr>
              <a:t>wisata</a:t>
            </a:r>
            <a:r>
              <a:rPr lang="en-US" dirty="0">
                <a:solidFill>
                  <a:srgbClr val="10B981"/>
                </a:solidFill>
              </a:rPr>
              <a:t> </a:t>
            </a:r>
            <a:r>
              <a:rPr lang="en-US" dirty="0" err="1">
                <a:solidFill>
                  <a:srgbClr val="10B981"/>
                </a:solidFill>
              </a:rPr>
              <a:t>sesuai</a:t>
            </a:r>
            <a:r>
              <a:rPr lang="en-US" dirty="0">
                <a:solidFill>
                  <a:srgbClr val="10B981"/>
                </a:solidFill>
              </a:rPr>
              <a:t> </a:t>
            </a:r>
            <a:r>
              <a:rPr lang="en-US" dirty="0" err="1">
                <a:solidFill>
                  <a:srgbClr val="10B981"/>
                </a:solidFill>
              </a:rPr>
              <a:t>dengan</a:t>
            </a:r>
            <a:r>
              <a:rPr lang="en-US" dirty="0">
                <a:solidFill>
                  <a:srgbClr val="10B981"/>
                </a:solidFill>
              </a:rPr>
              <a:t> </a:t>
            </a:r>
            <a:r>
              <a:rPr lang="en-US" dirty="0" err="1">
                <a:solidFill>
                  <a:srgbClr val="10B981"/>
                </a:solidFill>
              </a:rPr>
              <a:t>kriteria</a:t>
            </a:r>
            <a:r>
              <a:rPr lang="en-US" dirty="0">
                <a:solidFill>
                  <a:srgbClr val="10B981"/>
                </a:solidFill>
              </a:rPr>
              <a:t> dan </a:t>
            </a:r>
            <a:r>
              <a:rPr lang="en-US" dirty="0" err="1">
                <a:solidFill>
                  <a:srgbClr val="10B981"/>
                </a:solidFill>
              </a:rPr>
              <a:t>lokasi</a:t>
            </a:r>
            <a:r>
              <a:rPr lang="en-US" dirty="0">
                <a:solidFill>
                  <a:srgbClr val="10B981"/>
                </a:solidFill>
              </a:rPr>
              <a:t> </a:t>
            </a:r>
            <a:r>
              <a:rPr lang="en-US" dirty="0" err="1">
                <a:solidFill>
                  <a:srgbClr val="10B981"/>
                </a:solidFill>
              </a:rPr>
              <a:t>saya</a:t>
            </a:r>
            <a:endParaRPr dirty="0">
              <a:solidFill>
                <a:srgbClr val="10B981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[Taufiq]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829099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925</Words>
  <Application>Microsoft Office PowerPoint</Application>
  <PresentationFormat>On-screen Show (16:9)</PresentationFormat>
  <Paragraphs>158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Open Sans SemiBold</vt:lpstr>
      <vt:lpstr>Calibri</vt:lpstr>
      <vt:lpstr>Arial</vt:lpstr>
      <vt:lpstr>Google Sans</vt:lpstr>
      <vt:lpstr>Google Sans Medium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Arief</dc:creator>
  <cp:lastModifiedBy>Arief</cp:lastModifiedBy>
  <cp:revision>57</cp:revision>
  <dcterms:modified xsi:type="dcterms:W3CDTF">2022-06-15T05:00:13Z</dcterms:modified>
</cp:coreProperties>
</file>