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57" r:id="rId4"/>
    <p:sldId id="285" r:id="rId5"/>
    <p:sldId id="262" r:id="rId6"/>
    <p:sldId id="263" r:id="rId7"/>
    <p:sldId id="270" r:id="rId8"/>
    <p:sldId id="271" r:id="rId9"/>
    <p:sldId id="264" r:id="rId10"/>
    <p:sldId id="290" r:id="rId11"/>
    <p:sldId id="281" r:id="rId12"/>
    <p:sldId id="260" r:id="rId13"/>
    <p:sldId id="274" r:id="rId14"/>
    <p:sldId id="259" r:id="rId1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90" autoAdjust="0"/>
  </p:normalViewPr>
  <p:slideViewPr>
    <p:cSldViewPr snapToGrid="0">
      <p:cViewPr varScale="1">
        <p:scale>
          <a:sx n="61" d="100"/>
          <a:sy n="61" d="100"/>
        </p:scale>
        <p:origin x="88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223B547F-B601-4984-9AE8-E9DB35022055}" type="datetimeFigureOut">
              <a:rPr lang="he-IL" smtClean="0"/>
              <a:t>כ"ו/אייר/תשפ"ד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EFEB804-D6E2-451C-96F1-03B5BA708CE8}" type="slidenum">
              <a:rPr lang="he-IL" smtClean="0"/>
              <a:t>‹#›</a:t>
            </a:fld>
            <a:endParaRPr lang="he-IL"/>
          </a:p>
        </p:txBody>
      </p:sp>
    </p:spTree>
    <p:extLst>
      <p:ext uri="{BB962C8B-B14F-4D97-AF65-F5344CB8AC3E}">
        <p14:creationId xmlns:p14="http://schemas.microsoft.com/office/powerpoint/2010/main" val="1542539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solidFill>
                  <a:srgbClr val="0D0D0D"/>
                </a:solidFill>
                <a:latin typeface="Söhne"/>
              </a:rPr>
              <a:t>So we decided to d</a:t>
            </a:r>
            <a:r>
              <a:rPr lang="en-US" sz="1200" b="0" i="0" dirty="0">
                <a:solidFill>
                  <a:srgbClr val="0D0D0D"/>
                </a:solidFill>
                <a:effectLst/>
                <a:latin typeface="Söhne"/>
              </a:rPr>
              <a:t>evelop a bot for trading in the crypto market, which uses algorithms to decide the trend of the currency in the near and distant future, and accordingly start a new profitable transaction. </a:t>
            </a:r>
          </a:p>
          <a:p>
            <a:pPr algn="just"/>
            <a:r>
              <a:rPr lang="en-US" sz="1200" b="0" i="0" dirty="0">
                <a:solidFill>
                  <a:srgbClr val="0D0D0D"/>
                </a:solidFill>
                <a:effectLst/>
                <a:latin typeface="Söhne"/>
              </a:rPr>
              <a:t>Another thing we provide to the user is a simple and convenient UI for anyone starting in this field. All the user will need to fill in are a few parameters that will serve the bot in its operations. And the bot will manage all transactions in parallel without the trader's intervention and wasting time</a:t>
            </a:r>
          </a:p>
          <a:p>
            <a:endParaRPr lang="he-IL" dirty="0"/>
          </a:p>
        </p:txBody>
      </p:sp>
      <p:sp>
        <p:nvSpPr>
          <p:cNvPr id="4" name="Slide Number Placeholder 3"/>
          <p:cNvSpPr>
            <a:spLocks noGrp="1"/>
          </p:cNvSpPr>
          <p:nvPr>
            <p:ph type="sldNum" sz="quarter" idx="5"/>
          </p:nvPr>
        </p:nvSpPr>
        <p:spPr/>
        <p:txBody>
          <a:bodyPr/>
          <a:lstStyle/>
          <a:p>
            <a:fld id="{2EFEB804-D6E2-451C-96F1-03B5BA708CE8}" type="slidenum">
              <a:rPr lang="he-IL" smtClean="0"/>
              <a:t>3</a:t>
            </a:fld>
            <a:endParaRPr lang="he-IL"/>
          </a:p>
        </p:txBody>
      </p:sp>
    </p:spTree>
    <p:extLst>
      <p:ext uri="{BB962C8B-B14F-4D97-AF65-F5344CB8AC3E}">
        <p14:creationId xmlns:p14="http://schemas.microsoft.com/office/powerpoint/2010/main" val="286071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It is widely used to identify overbought or oversold conditions in a stock or asset. The idea behind the RSI is to compare the size of recent gains and losses over a specified time period and represent this on a graph as an index ranging from 0 to 100. Generally, RSI values above 70 indicate that a stock may be overbought, while values below 30 indicate it may be oversold. </a:t>
            </a:r>
          </a:p>
          <a:p>
            <a:endParaRPr lang="en-US" b="0" i="0" dirty="0">
              <a:solidFill>
                <a:srgbClr val="0D0D0D"/>
              </a:solidFill>
              <a:effectLst/>
              <a:latin typeface="Söhne"/>
            </a:endParaRPr>
          </a:p>
          <a:p>
            <a:pPr algn="just"/>
            <a:r>
              <a:rPr lang="en-US" dirty="0"/>
              <a:t>overbought refers to a stack that has increased rapidly in a short period of time and may reverse lower. </a:t>
            </a:r>
          </a:p>
          <a:p>
            <a:pPr algn="just"/>
            <a:r>
              <a:rPr lang="en-US" dirty="0"/>
              <a:t>oversold refers to a stack that has decreased sharply in a short period of time and may reverse higher.</a:t>
            </a:r>
            <a:endParaRPr lang="he-IL" dirty="0"/>
          </a:p>
          <a:p>
            <a:endParaRPr lang="en-US" b="0" i="0" dirty="0">
              <a:solidFill>
                <a:srgbClr val="0D0D0D"/>
              </a:solidFill>
              <a:effectLst/>
              <a:latin typeface="Söhne"/>
            </a:endParaRPr>
          </a:p>
          <a:p>
            <a:endParaRPr lang="he-IL" dirty="0"/>
          </a:p>
        </p:txBody>
      </p:sp>
      <p:sp>
        <p:nvSpPr>
          <p:cNvPr id="4" name="Slide Number Placeholder 3"/>
          <p:cNvSpPr>
            <a:spLocks noGrp="1"/>
          </p:cNvSpPr>
          <p:nvPr>
            <p:ph type="sldNum" sz="quarter" idx="5"/>
          </p:nvPr>
        </p:nvSpPr>
        <p:spPr/>
        <p:txBody>
          <a:bodyPr/>
          <a:lstStyle/>
          <a:p>
            <a:fld id="{2EFEB804-D6E2-451C-96F1-03B5BA708CE8}" type="slidenum">
              <a:rPr lang="he-IL" smtClean="0"/>
              <a:t>6</a:t>
            </a:fld>
            <a:endParaRPr lang="he-IL"/>
          </a:p>
        </p:txBody>
      </p:sp>
    </p:spTree>
    <p:extLst>
      <p:ext uri="{BB962C8B-B14F-4D97-AF65-F5344CB8AC3E}">
        <p14:creationId xmlns:p14="http://schemas.microsoft.com/office/powerpoint/2010/main" val="454494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14:m>
                  <m:oMath xmlns:m="http://schemas.openxmlformats.org/officeDocument/2006/math">
                    <m:r>
                      <m:rPr>
                        <m:sty m:val="p"/>
                      </m:rPr>
                      <a:rPr lang="en-US" b="0" i="0" u="sng" smtClean="0">
                        <a:latin typeface="Cambria Math" panose="02040503050406030204" pitchFamily="18" charset="0"/>
                      </a:rPr>
                      <m:t>EMA</m:t>
                    </m:r>
                    <m:r>
                      <a:rPr lang="en-US" b="0" i="0" u="sng" smtClean="0">
                        <a:latin typeface="Cambria Math" panose="02040503050406030204" pitchFamily="18" charset="0"/>
                      </a:rPr>
                      <m:t> − </m:t>
                    </m:r>
                  </m:oMath>
                </a14:m>
                <a:r>
                  <a:rPr lang="en-US" u="sng" dirty="0"/>
                  <a:t>Exponential Moving Averages </a:t>
                </a:r>
                <a:endParaRPr lang="en-US" dirty="0"/>
              </a:p>
              <a:p>
                <a:pPr algn="just"/>
                <a:r>
                  <a:rPr lang="en-US" dirty="0"/>
                  <a:t>We used </a:t>
                </a:r>
                <a:r>
                  <a:rPr lang="en-US" dirty="0" err="1"/>
                  <a:t>ema_fast</a:t>
                </a:r>
                <a:r>
                  <a:rPr lang="en-US" dirty="0"/>
                  <a:t> and </a:t>
                </a:r>
                <a:r>
                  <a:rPr lang="en-US" dirty="0" err="1"/>
                  <a:t>ema_slow</a:t>
                </a:r>
                <a:r>
                  <a:rPr lang="en-US" dirty="0"/>
                  <a:t>, which are calculated from the closing prices of candles. With </a:t>
                </a:r>
                <a:r>
                  <a:rPr lang="en-US" dirty="0" err="1"/>
                  <a:t>ema_fast</a:t>
                </a:r>
                <a:r>
                  <a:rPr lang="en-US" dirty="0"/>
                  <a:t> typically representing a shorter time period and </a:t>
                </a:r>
                <a:r>
                  <a:rPr lang="en-US" dirty="0" err="1"/>
                  <a:t>ema_slow</a:t>
                </a:r>
                <a:r>
                  <a:rPr lang="en-US" dirty="0"/>
                  <a:t> representing a longer time period.</a:t>
                </a:r>
              </a:p>
              <a:p>
                <a:pPr algn="just"/>
                <a:r>
                  <a:rPr lang="en-US" dirty="0"/>
                  <a:t>We calculate the MACD Line by subtracting the long-term EMA from the short-term EMA to get the MACD Line.</a:t>
                </a:r>
                <a:endParaRPr lang="en-US" u="sng" dirty="0"/>
              </a:p>
              <a:p>
                <a:pPr algn="just"/>
                <a:r>
                  <a:rPr lang="en-US" dirty="0"/>
                  <a:t> we did also use </a:t>
                </a:r>
                <a:r>
                  <a:rPr lang="en-US" dirty="0" err="1"/>
                  <a:t>ema_signal</a:t>
                </a:r>
                <a:r>
                  <a:rPr lang="en-US" dirty="0"/>
                  <a:t>, to calculate </a:t>
                </a:r>
                <a:r>
                  <a:rPr lang="en-US" b="0" i="0" dirty="0">
                    <a:solidFill>
                      <a:srgbClr val="0D0D0D"/>
                    </a:solidFill>
                    <a:effectLst/>
                    <a:latin typeface="Söhne"/>
                  </a:rPr>
                  <a:t>signal line.</a:t>
                </a:r>
              </a:p>
              <a:p>
                <a:pPr algn="just"/>
                <a:r>
                  <a:rPr lang="en-US" b="0" i="0" dirty="0">
                    <a:solidFill>
                      <a:srgbClr val="0D0D0D"/>
                    </a:solidFill>
                    <a:effectLst/>
                    <a:latin typeface="Söhne"/>
                  </a:rPr>
                  <a:t>By comparing the MACD line with its signal line, traders can generate buy or sell signals.</a:t>
                </a:r>
                <a:endParaRPr lang="en-US" u="sng" dirty="0"/>
              </a:p>
              <a:p>
                <a:endParaRPr lang="he-IL" dirty="0"/>
              </a:p>
            </p:txBody>
          </p:sp>
        </mc:Choice>
        <mc:Fallback xmlns="">
          <p:sp>
            <p:nvSpPr>
              <p:cNvPr id="3" name="Notes Placeholder 2"/>
              <p:cNvSpPr>
                <a:spLocks noGrp="1"/>
              </p:cNvSpPr>
              <p:nvPr>
                <p:ph type="body" idx="1"/>
              </p:nvPr>
            </p:nvSpPr>
            <p:spPr/>
            <p:txBody>
              <a:bodyPr/>
              <a:lstStyle/>
              <a:p>
                <a:pPr algn="just"/>
                <a:r>
                  <a:rPr lang="en-US" b="0" i="0" u="sng">
                    <a:latin typeface="Cambria Math" panose="02040503050406030204" pitchFamily="18" charset="0"/>
                  </a:rPr>
                  <a:t>EMA − </a:t>
                </a:r>
                <a:r>
                  <a:rPr lang="en-US" u="sng" dirty="0"/>
                  <a:t>Exponential Moving Averages </a:t>
                </a:r>
                <a:endParaRPr lang="en-US" dirty="0"/>
              </a:p>
              <a:p>
                <a:pPr algn="just"/>
                <a:r>
                  <a:rPr lang="en-US" dirty="0"/>
                  <a:t>We used </a:t>
                </a:r>
                <a:r>
                  <a:rPr lang="en-US" dirty="0" err="1"/>
                  <a:t>ema_fast</a:t>
                </a:r>
                <a:r>
                  <a:rPr lang="en-US" dirty="0"/>
                  <a:t> and </a:t>
                </a:r>
                <a:r>
                  <a:rPr lang="en-US" dirty="0" err="1"/>
                  <a:t>ema_slow</a:t>
                </a:r>
                <a:r>
                  <a:rPr lang="en-US" dirty="0"/>
                  <a:t>, which are calculated from the closing prices of candles. With </a:t>
                </a:r>
                <a:r>
                  <a:rPr lang="en-US" dirty="0" err="1"/>
                  <a:t>ema_fast</a:t>
                </a:r>
                <a:r>
                  <a:rPr lang="en-US" dirty="0"/>
                  <a:t> typically representing a shorter time period and </a:t>
                </a:r>
                <a:r>
                  <a:rPr lang="en-US" dirty="0" err="1"/>
                  <a:t>ema_slow</a:t>
                </a:r>
                <a:r>
                  <a:rPr lang="en-US" dirty="0"/>
                  <a:t> representing a longer time period.</a:t>
                </a:r>
              </a:p>
              <a:p>
                <a:pPr algn="just"/>
                <a:r>
                  <a:rPr lang="en-US" dirty="0"/>
                  <a:t>We calculate the MACD Line by </a:t>
                </a:r>
                <a:r>
                  <a:rPr lang="en-US" dirty="0" err="1"/>
                  <a:t>subtractong</a:t>
                </a:r>
                <a:r>
                  <a:rPr lang="en-US" dirty="0"/>
                  <a:t> the long-term EMA from the short-term EMA to get the MACD Line.</a:t>
                </a:r>
                <a:endParaRPr lang="en-US" u="sng" dirty="0"/>
              </a:p>
              <a:p>
                <a:pPr algn="just"/>
                <a:r>
                  <a:rPr lang="en-US" dirty="0"/>
                  <a:t> we did also use </a:t>
                </a:r>
                <a:r>
                  <a:rPr lang="en-US" dirty="0" err="1"/>
                  <a:t>ema_signal</a:t>
                </a:r>
                <a:r>
                  <a:rPr lang="en-US" dirty="0"/>
                  <a:t>, to calculate </a:t>
                </a:r>
                <a:r>
                  <a:rPr lang="en-US" b="0" i="0" dirty="0">
                    <a:solidFill>
                      <a:srgbClr val="0D0D0D"/>
                    </a:solidFill>
                    <a:effectLst/>
                    <a:latin typeface="Söhne"/>
                  </a:rPr>
                  <a:t>signal line.</a:t>
                </a:r>
              </a:p>
              <a:p>
                <a:pPr algn="just"/>
                <a:r>
                  <a:rPr lang="en-US" b="0" i="0" dirty="0">
                    <a:solidFill>
                      <a:srgbClr val="0D0D0D"/>
                    </a:solidFill>
                    <a:effectLst/>
                    <a:latin typeface="Söhne"/>
                  </a:rPr>
                  <a:t>By comparing the MACD line with its signal line, traders can generate buy or sell signals.</a:t>
                </a:r>
                <a:endParaRPr lang="en-US" u="sng" dirty="0"/>
              </a:p>
              <a:p>
                <a:endParaRPr lang="he-IL" dirty="0"/>
              </a:p>
            </p:txBody>
          </p:sp>
        </mc:Fallback>
      </mc:AlternateContent>
      <p:sp>
        <p:nvSpPr>
          <p:cNvPr id="4" name="Slide Number Placeholder 3"/>
          <p:cNvSpPr>
            <a:spLocks noGrp="1"/>
          </p:cNvSpPr>
          <p:nvPr>
            <p:ph type="sldNum" sz="quarter" idx="5"/>
          </p:nvPr>
        </p:nvSpPr>
        <p:spPr/>
        <p:txBody>
          <a:bodyPr/>
          <a:lstStyle/>
          <a:p>
            <a:fld id="{2EFEB804-D6E2-451C-96F1-03B5BA708CE8}" type="slidenum">
              <a:rPr lang="he-IL" smtClean="0"/>
              <a:t>7</a:t>
            </a:fld>
            <a:endParaRPr lang="he-IL"/>
          </a:p>
        </p:txBody>
      </p:sp>
    </p:spTree>
    <p:extLst>
      <p:ext uri="{BB962C8B-B14F-4D97-AF65-F5344CB8AC3E}">
        <p14:creationId xmlns:p14="http://schemas.microsoft.com/office/powerpoint/2010/main" val="289415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Breakout is basically when a price breaks through a key support or a resistance level.</a:t>
            </a:r>
          </a:p>
          <a:p>
            <a:pPr algn="just"/>
            <a:r>
              <a:rPr lang="en-US" dirty="0"/>
              <a:t>Which usually leads to a huge price movements.</a:t>
            </a:r>
          </a:p>
          <a:p>
            <a:pPr algn="just"/>
            <a:r>
              <a:rPr lang="en-US" b="0" i="0" dirty="0">
                <a:solidFill>
                  <a:srgbClr val="0D0D0D"/>
                </a:solidFill>
                <a:effectLst/>
                <a:latin typeface="Söhne"/>
              </a:rPr>
              <a:t>Volume - refers to the number of shares or contracts traded in a security or market during a given period of time. It is a measure of how much trading activity is taking place</a:t>
            </a:r>
            <a:endParaRPr lang="en-US" dirty="0"/>
          </a:p>
          <a:p>
            <a:endParaRPr lang="he-IL" dirty="0"/>
          </a:p>
        </p:txBody>
      </p:sp>
      <p:sp>
        <p:nvSpPr>
          <p:cNvPr id="4" name="Slide Number Placeholder 3"/>
          <p:cNvSpPr>
            <a:spLocks noGrp="1"/>
          </p:cNvSpPr>
          <p:nvPr>
            <p:ph type="sldNum" sz="quarter" idx="5"/>
          </p:nvPr>
        </p:nvSpPr>
        <p:spPr/>
        <p:txBody>
          <a:bodyPr/>
          <a:lstStyle/>
          <a:p>
            <a:fld id="{2EFEB804-D6E2-451C-96F1-03B5BA708CE8}" type="slidenum">
              <a:rPr lang="he-IL" smtClean="0"/>
              <a:t>9</a:t>
            </a:fld>
            <a:endParaRPr lang="he-IL"/>
          </a:p>
        </p:txBody>
      </p:sp>
    </p:spTree>
    <p:extLst>
      <p:ext uri="{BB962C8B-B14F-4D97-AF65-F5344CB8AC3E}">
        <p14:creationId xmlns:p14="http://schemas.microsoft.com/office/powerpoint/2010/main" val="73155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121512"/>
                </a:solidFill>
                <a:effectLst/>
              </a:rPr>
              <a:t>An engulfing pattern typically consists of two candlesticks and can signal a potential reversal in the trend. There are two types: bullish engulfing pattern and bearish engulfing pattern.</a:t>
            </a:r>
          </a:p>
          <a:p>
            <a:r>
              <a:rPr lang="en-US" sz="1200" b="0" i="0" dirty="0">
                <a:solidFill>
                  <a:srgbClr val="121512"/>
                </a:solidFill>
                <a:effectLst/>
              </a:rPr>
              <a:t>Traders often use engulfing patterns as signals to potentially enter or exit trades, depending on the direction of the pattern and the overall market context.</a:t>
            </a:r>
          </a:p>
          <a:p>
            <a:pPr marL="0" indent="0">
              <a:buNone/>
            </a:pPr>
            <a:endParaRPr lang="en-US" sz="1200" b="0" i="0" dirty="0">
              <a:solidFill>
                <a:srgbClr val="121512"/>
              </a:solidFill>
              <a:effectLst/>
            </a:endParaRPr>
          </a:p>
          <a:p>
            <a:pPr algn="l">
              <a:lnSpc>
                <a:spcPct val="50000"/>
              </a:lnSpc>
              <a:buFont typeface="+mj-lt"/>
              <a:buAutoNum type="arabicPeriod"/>
            </a:pPr>
            <a:r>
              <a:rPr lang="en-US" sz="1200" b="0" i="0" dirty="0">
                <a:solidFill>
                  <a:srgbClr val="121512"/>
                </a:solidFill>
                <a:effectLst/>
              </a:rPr>
              <a:t>Bullish Engulfing Pattern: This pattern occurs during </a:t>
            </a:r>
          </a:p>
          <a:p>
            <a:pPr marL="0" indent="0" algn="l">
              <a:lnSpc>
                <a:spcPct val="50000"/>
              </a:lnSpc>
              <a:buNone/>
            </a:pPr>
            <a:r>
              <a:rPr lang="en-US" sz="1200" b="0" i="0" dirty="0">
                <a:solidFill>
                  <a:srgbClr val="121512"/>
                </a:solidFill>
                <a:effectLst/>
              </a:rPr>
              <a:t>a downtrend when a small bearish candle is followed </a:t>
            </a:r>
          </a:p>
          <a:p>
            <a:pPr marL="0" indent="0" algn="l">
              <a:lnSpc>
                <a:spcPct val="50000"/>
              </a:lnSpc>
              <a:buNone/>
            </a:pPr>
            <a:r>
              <a:rPr lang="en-US" sz="1200" b="0" i="0" dirty="0">
                <a:solidFill>
                  <a:srgbClr val="121512"/>
                </a:solidFill>
                <a:effectLst/>
              </a:rPr>
              <a:t>by a larger bullish candle that completely engulfs the</a:t>
            </a:r>
          </a:p>
          <a:p>
            <a:pPr marL="0" indent="0" algn="l">
              <a:lnSpc>
                <a:spcPct val="50000"/>
              </a:lnSpc>
              <a:buNone/>
            </a:pPr>
            <a:r>
              <a:rPr lang="en-US" sz="1200" b="0" i="0" dirty="0">
                <a:solidFill>
                  <a:srgbClr val="121512"/>
                </a:solidFill>
                <a:effectLst/>
              </a:rPr>
              <a:t> previous candle's range. It suggests a possible shift from</a:t>
            </a:r>
          </a:p>
          <a:p>
            <a:pPr marL="0" indent="0" algn="l">
              <a:lnSpc>
                <a:spcPct val="50000"/>
              </a:lnSpc>
              <a:buNone/>
            </a:pPr>
            <a:r>
              <a:rPr lang="en-US" sz="1200" b="0" i="0" dirty="0">
                <a:solidFill>
                  <a:srgbClr val="121512"/>
                </a:solidFill>
                <a:effectLst/>
              </a:rPr>
              <a:t> bearish to bullish momentum.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21512"/>
                </a:solidFill>
                <a:effectLst/>
              </a:rPr>
              <a:t>Bearish Engulfing Pattern: Conversely, the bearish engulfing pattern happens in an uptrend when a small bullish candle is followed by a larger bearish candle that engulfs the previous candle's range. This signals a potential reversal from bullish to bearish sentiment.</a:t>
            </a:r>
          </a:p>
          <a:p>
            <a:endParaRPr lang="he-IL" dirty="0"/>
          </a:p>
        </p:txBody>
      </p:sp>
      <p:sp>
        <p:nvSpPr>
          <p:cNvPr id="4" name="Slide Number Placeholder 3"/>
          <p:cNvSpPr>
            <a:spLocks noGrp="1"/>
          </p:cNvSpPr>
          <p:nvPr>
            <p:ph type="sldNum" sz="quarter" idx="5"/>
          </p:nvPr>
        </p:nvSpPr>
        <p:spPr/>
        <p:txBody>
          <a:bodyPr/>
          <a:lstStyle/>
          <a:p>
            <a:fld id="{2EFEB804-D6E2-451C-96F1-03B5BA708CE8}" type="slidenum">
              <a:rPr lang="he-IL" smtClean="0"/>
              <a:t>10</a:t>
            </a:fld>
            <a:endParaRPr lang="he-IL"/>
          </a:p>
        </p:txBody>
      </p:sp>
    </p:spTree>
    <p:extLst>
      <p:ext uri="{BB962C8B-B14F-4D97-AF65-F5344CB8AC3E}">
        <p14:creationId xmlns:p14="http://schemas.microsoft.com/office/powerpoint/2010/main" val="158950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EFEB804-D6E2-451C-96F1-03B5BA708CE8}" type="slidenum">
              <a:rPr lang="he-IL" smtClean="0"/>
              <a:t>11</a:t>
            </a:fld>
            <a:endParaRPr lang="he-IL"/>
          </a:p>
        </p:txBody>
      </p:sp>
    </p:spTree>
    <p:extLst>
      <p:ext uri="{BB962C8B-B14F-4D97-AF65-F5344CB8AC3E}">
        <p14:creationId xmlns:p14="http://schemas.microsoft.com/office/powerpoint/2010/main" val="372878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t>At the start of our application's development, we encountered an issue where the </a:t>
            </a:r>
            <a:r>
              <a:rPr lang="en-US" sz="1200" dirty="0" err="1"/>
              <a:t>websocket</a:t>
            </a:r>
            <a:r>
              <a:rPr lang="en-US" sz="1200" dirty="0"/>
              <a:t> connection would consistently timeout after 10 minutes. </a:t>
            </a:r>
          </a:p>
          <a:p>
            <a:pPr algn="just"/>
            <a:r>
              <a:rPr lang="en-US" sz="1200" dirty="0"/>
              <a:t>Upon investigation, we discovered that this occurred because the client had not yet selected a currency for automated trading and bot initialization. </a:t>
            </a:r>
          </a:p>
          <a:p>
            <a:pPr algn="just"/>
            <a:r>
              <a:rPr lang="en-US" sz="1200" dirty="0"/>
              <a:t>To resolve this, we implemented a solution that registers to receive information for the default currency (BTCUSDT) preemptively, ensuring a stable and uninterrupted </a:t>
            </a:r>
            <a:r>
              <a:rPr lang="en-US" sz="1200" dirty="0" err="1"/>
              <a:t>websocket</a:t>
            </a:r>
            <a:r>
              <a:rPr lang="en-US" sz="1200" dirty="0"/>
              <a:t> connection even before the client selects a currency for automatic trading.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In every application, bugs exist, and sometimes these bugs can cause the application to crash. As a result, we would lose all the data and all the current currencies the bot was trading automatically. We solved this problem by adding a database to the application so that during the bot's operation, we save the data every 10 seconds to the database. This way, if the application crashes, we are able to load all the important data without any loss.</a:t>
            </a:r>
            <a:endParaRPr lang="he-IL" dirty="0"/>
          </a:p>
          <a:p>
            <a:pPr algn="just"/>
            <a:r>
              <a:rPr lang="en-US" dirty="0">
                <a:solidFill>
                  <a:srgbClr val="0D0D0D"/>
                </a:solidFill>
                <a:latin typeface="Söhne"/>
              </a:rPr>
              <a:t>W</a:t>
            </a:r>
            <a:r>
              <a:rPr lang="en-US" b="0" i="0" dirty="0">
                <a:solidFill>
                  <a:srgbClr val="0D0D0D"/>
                </a:solidFill>
                <a:effectLst/>
                <a:latin typeface="Söhne"/>
              </a:rPr>
              <a:t>e sometimes would lose all the data and all the current currencies the bot was trading automatically.</a:t>
            </a:r>
          </a:p>
          <a:p>
            <a:pPr marL="0" indent="0" algn="just">
              <a:buNone/>
            </a:pPr>
            <a:r>
              <a:rPr lang="en-US" b="0" i="0" dirty="0">
                <a:solidFill>
                  <a:srgbClr val="0D0D0D"/>
                </a:solidFill>
                <a:effectLst/>
                <a:latin typeface="Söhne"/>
              </a:rPr>
              <a:t> We solved this problem by adding a database to the application so that during the bot's operation, we save the data every 10 seconds to the database. This way, if the application crashes, we are able to load all the important data without any loss.</a:t>
            </a:r>
            <a:endParaRPr lang="he-IL" dirty="0"/>
          </a:p>
          <a:p>
            <a:endParaRPr lang="he-IL" dirty="0"/>
          </a:p>
        </p:txBody>
      </p:sp>
      <p:sp>
        <p:nvSpPr>
          <p:cNvPr id="4" name="Slide Number Placeholder 3"/>
          <p:cNvSpPr>
            <a:spLocks noGrp="1"/>
          </p:cNvSpPr>
          <p:nvPr>
            <p:ph type="sldNum" sz="quarter" idx="5"/>
          </p:nvPr>
        </p:nvSpPr>
        <p:spPr/>
        <p:txBody>
          <a:bodyPr/>
          <a:lstStyle/>
          <a:p>
            <a:fld id="{2EFEB804-D6E2-451C-96F1-03B5BA708CE8}" type="slidenum">
              <a:rPr lang="he-IL" smtClean="0"/>
              <a:t>12</a:t>
            </a:fld>
            <a:endParaRPr lang="he-IL"/>
          </a:p>
        </p:txBody>
      </p:sp>
    </p:spTree>
    <p:extLst>
      <p:ext uri="{BB962C8B-B14F-4D97-AF65-F5344CB8AC3E}">
        <p14:creationId xmlns:p14="http://schemas.microsoft.com/office/powerpoint/2010/main" val="2510468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002060"/>
              </a:buClr>
              <a:buSzPct val="150000"/>
              <a:buFont typeface="Wingdings" panose="05000000000000000000" pitchFamily="2" charset="2"/>
              <a:buChar char="Ø"/>
            </a:pPr>
            <a:r>
              <a:rPr lang="en-US" b="0" i="0" dirty="0">
                <a:solidFill>
                  <a:srgbClr val="0D0D0D"/>
                </a:solidFill>
                <a:effectLst/>
                <a:latin typeface="Söhne"/>
              </a:rPr>
              <a:t>Today, there are so many different strategies being used in the trading market. We have implemented only a small number of them in our project. A great addition to our project would be to add some new strategies such as</a:t>
            </a:r>
            <a:r>
              <a:rPr lang="en-US" dirty="0"/>
              <a:t>:</a:t>
            </a:r>
          </a:p>
          <a:p>
            <a:endParaRPr lang="en-US" dirty="0"/>
          </a:p>
          <a:p>
            <a:pPr algn="just">
              <a:lnSpc>
                <a:spcPct val="50000"/>
              </a:lnSpc>
            </a:pPr>
            <a:r>
              <a:rPr lang="en-US" b="0" i="0" dirty="0">
                <a:solidFill>
                  <a:srgbClr val="0D0D0D"/>
                </a:solidFill>
                <a:effectLst/>
                <a:latin typeface="Söhne"/>
              </a:rPr>
              <a:t>There are always improvements that can be added </a:t>
            </a:r>
            <a:endParaRPr lang="en-US" dirty="0">
              <a:solidFill>
                <a:srgbClr val="0D0D0D"/>
              </a:solidFill>
              <a:latin typeface="Söhne"/>
            </a:endParaRPr>
          </a:p>
          <a:p>
            <a:pPr marL="0" indent="0" algn="just">
              <a:lnSpc>
                <a:spcPct val="50000"/>
              </a:lnSpc>
              <a:buNone/>
            </a:pPr>
            <a:r>
              <a:rPr lang="en-US" b="0" i="0" dirty="0">
                <a:solidFill>
                  <a:srgbClr val="0D0D0D"/>
                </a:solidFill>
                <a:effectLst/>
                <a:latin typeface="Söhne"/>
              </a:rPr>
              <a:t>to the user interface to make it easier and more </a:t>
            </a:r>
          </a:p>
          <a:p>
            <a:pPr marL="0" indent="0" algn="just">
              <a:lnSpc>
                <a:spcPct val="50000"/>
              </a:lnSpc>
              <a:buNone/>
            </a:pPr>
            <a:r>
              <a:rPr lang="en-US" b="0" i="0" dirty="0">
                <a:solidFill>
                  <a:srgbClr val="0D0D0D"/>
                </a:solidFill>
                <a:effectLst/>
                <a:latin typeface="Söhne"/>
              </a:rPr>
              <a:t>friendly for the user.</a:t>
            </a:r>
            <a:endParaRPr lang="he-IL" dirty="0"/>
          </a:p>
          <a:p>
            <a:endParaRPr lang="he-IL" dirty="0"/>
          </a:p>
        </p:txBody>
      </p:sp>
      <p:sp>
        <p:nvSpPr>
          <p:cNvPr id="4" name="Slide Number Placeholder 3"/>
          <p:cNvSpPr>
            <a:spLocks noGrp="1"/>
          </p:cNvSpPr>
          <p:nvPr>
            <p:ph type="sldNum" sz="quarter" idx="5"/>
          </p:nvPr>
        </p:nvSpPr>
        <p:spPr/>
        <p:txBody>
          <a:bodyPr/>
          <a:lstStyle/>
          <a:p>
            <a:fld id="{2EFEB804-D6E2-451C-96F1-03B5BA708CE8}" type="slidenum">
              <a:rPr lang="he-IL" smtClean="0"/>
              <a:t>13</a:t>
            </a:fld>
            <a:endParaRPr lang="he-IL"/>
          </a:p>
        </p:txBody>
      </p:sp>
    </p:spTree>
    <p:extLst>
      <p:ext uri="{BB962C8B-B14F-4D97-AF65-F5344CB8AC3E}">
        <p14:creationId xmlns:p14="http://schemas.microsoft.com/office/powerpoint/2010/main" val="320489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8CB6-0684-4417-BA30-DB202EBD8D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EF845AD-98C5-4141-B80C-21E85C7B8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1BE7863-86EF-4EA2-BEBC-E00BAFD2543C}"/>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5" name="Footer Placeholder 4">
            <a:extLst>
              <a:ext uri="{FF2B5EF4-FFF2-40B4-BE49-F238E27FC236}">
                <a16:creationId xmlns:a16="http://schemas.microsoft.com/office/drawing/2014/main" id="{118F2166-6CEA-4DD3-8CB5-DFD1327A2AD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B0EEAD9E-A526-4CC1-862E-D429C39705AD}"/>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284954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DFD8-8057-4E5E-AC5D-48C0DF0801AE}"/>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1FE7B88-F0EB-47A1-A064-7410444309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1AAE206-8A37-4A5B-AA13-5AE8AB2FD50C}"/>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5" name="Footer Placeholder 4">
            <a:extLst>
              <a:ext uri="{FF2B5EF4-FFF2-40B4-BE49-F238E27FC236}">
                <a16:creationId xmlns:a16="http://schemas.microsoft.com/office/drawing/2014/main" id="{C1244634-26B5-47B0-8D37-005634FFA12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03CEF69-7BBD-4402-BD45-D8FD1ADAF628}"/>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273945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D47F0-B173-40B6-BA0C-F16332C3B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3FB8BFF-FAFA-429A-ACB6-8BC493EDD4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9331996-2792-4468-9FCC-1A6CAE79CCF7}"/>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5" name="Footer Placeholder 4">
            <a:extLst>
              <a:ext uri="{FF2B5EF4-FFF2-40B4-BE49-F238E27FC236}">
                <a16:creationId xmlns:a16="http://schemas.microsoft.com/office/drawing/2014/main" id="{518174EE-214C-4691-9577-304636B39F9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E42A252-F016-48A3-A718-5F049B4A622F}"/>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19824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4EB2-A877-4AA7-9C8C-61EED28E467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45A16194-B941-4022-8F00-A34A55B01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F570ACE-8937-43D5-89C7-9DBE23E7A044}"/>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5" name="Footer Placeholder 4">
            <a:extLst>
              <a:ext uri="{FF2B5EF4-FFF2-40B4-BE49-F238E27FC236}">
                <a16:creationId xmlns:a16="http://schemas.microsoft.com/office/drawing/2014/main" id="{F3AD6537-01BF-4EC5-A5E0-7AF83FB4A1D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8C28B60-E14E-410A-95FF-E5E33FBBEFC7}"/>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107603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0609-8C75-4C6C-9C86-4C791D3758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3AE508C-F566-43FB-94DD-3B5890E10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4527D-D606-4853-99FC-EB889231C60B}"/>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5" name="Footer Placeholder 4">
            <a:extLst>
              <a:ext uri="{FF2B5EF4-FFF2-40B4-BE49-F238E27FC236}">
                <a16:creationId xmlns:a16="http://schemas.microsoft.com/office/drawing/2014/main" id="{2AC85F94-1E8F-4F5E-A190-2B122E8E98C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D080A20-4037-4A3E-A991-447EC5553C14}"/>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354286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7230-62E9-4858-A29E-0DF30472F56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95E2899-3341-4D59-A57F-55566D1B5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AFDCEAE-6752-4CE3-95A1-44072F8ADB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1B31C6A-0219-405E-A2BC-1310FDB18B7A}"/>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6" name="Footer Placeholder 5">
            <a:extLst>
              <a:ext uri="{FF2B5EF4-FFF2-40B4-BE49-F238E27FC236}">
                <a16:creationId xmlns:a16="http://schemas.microsoft.com/office/drawing/2014/main" id="{796E4CD9-2451-472B-B79E-AD87486B0C23}"/>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60C34DF-14CD-4A4B-B6D2-64228E5EBF2F}"/>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40917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C7CF-57C1-400D-9AA5-05438AA4B8FC}"/>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DBC170C-E6A7-4EC0-958F-ADBB6632E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475226-50EB-4FB5-B8D4-9EB7B6F76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5D49E725-11E2-4619-AF81-CF3DB18D6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940D19-5B6C-4D4C-BF7F-D50389CB78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C0F9FB1A-4931-4295-9E87-3AD77334471C}"/>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8" name="Footer Placeholder 7">
            <a:extLst>
              <a:ext uri="{FF2B5EF4-FFF2-40B4-BE49-F238E27FC236}">
                <a16:creationId xmlns:a16="http://schemas.microsoft.com/office/drawing/2014/main" id="{FCF43474-4F03-431A-9B3F-91FD6B28B32A}"/>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6DD5A56E-5DB6-4647-811A-462123C643FB}"/>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314227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5FD7-2FFF-4876-BBEC-ADF09E8203A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48BDFA1C-E149-42A7-B717-E5AD1E8EE966}"/>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4" name="Footer Placeholder 3">
            <a:extLst>
              <a:ext uri="{FF2B5EF4-FFF2-40B4-BE49-F238E27FC236}">
                <a16:creationId xmlns:a16="http://schemas.microsoft.com/office/drawing/2014/main" id="{6688E94A-A4B5-4326-AEE8-5C85A26A2376}"/>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F0DF1C65-96B4-4AF3-B473-3F5D3D13343F}"/>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256233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986D4-7CDE-4C7C-B37A-E0E800B02FD1}"/>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3" name="Footer Placeholder 2">
            <a:extLst>
              <a:ext uri="{FF2B5EF4-FFF2-40B4-BE49-F238E27FC236}">
                <a16:creationId xmlns:a16="http://schemas.microsoft.com/office/drawing/2014/main" id="{C7E79B26-EB7E-454D-866C-55A1D535FCA1}"/>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BCC9CE8C-83E3-4F15-A879-A096E474329F}"/>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168776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0D98-C767-48A5-86AE-95F879DF3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01C8F474-BCF6-4F4B-8A24-15E0DDE9E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7461C9F3-B51E-4958-A133-D628BF2FE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5AD4C-4754-41C3-8628-F8E5DF4F3F12}"/>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6" name="Footer Placeholder 5">
            <a:extLst>
              <a:ext uri="{FF2B5EF4-FFF2-40B4-BE49-F238E27FC236}">
                <a16:creationId xmlns:a16="http://schemas.microsoft.com/office/drawing/2014/main" id="{886A257D-4283-4531-A3AC-74B97BBC19A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AF93BE5-5161-40DC-A3B0-E66F7DECB731}"/>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394403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E786-6E81-4E50-B7D5-6A2488724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F7FCFDC9-9273-4A46-9E7D-65CEC34AB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65EC2A90-4F93-4E49-B237-F302DF518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DE66E-781B-4763-A295-1D52D70E2933}"/>
              </a:ext>
            </a:extLst>
          </p:cNvPr>
          <p:cNvSpPr>
            <a:spLocks noGrp="1"/>
          </p:cNvSpPr>
          <p:nvPr>
            <p:ph type="dt" sz="half" idx="10"/>
          </p:nvPr>
        </p:nvSpPr>
        <p:spPr/>
        <p:txBody>
          <a:bodyPr/>
          <a:lstStyle/>
          <a:p>
            <a:fld id="{95F9D0B8-CA4D-48DA-9B2F-1F4289E6A316}" type="datetimeFigureOut">
              <a:rPr lang="he-IL" smtClean="0"/>
              <a:t>כ"ו/אייר/תשפ"ד</a:t>
            </a:fld>
            <a:endParaRPr lang="he-IL"/>
          </a:p>
        </p:txBody>
      </p:sp>
      <p:sp>
        <p:nvSpPr>
          <p:cNvPr id="6" name="Footer Placeholder 5">
            <a:extLst>
              <a:ext uri="{FF2B5EF4-FFF2-40B4-BE49-F238E27FC236}">
                <a16:creationId xmlns:a16="http://schemas.microsoft.com/office/drawing/2014/main" id="{8654CEFF-A51C-4650-969F-D7828FF123F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EF47E07-5B61-4B5D-A04A-744308438B1D}"/>
              </a:ext>
            </a:extLst>
          </p:cNvPr>
          <p:cNvSpPr>
            <a:spLocks noGrp="1"/>
          </p:cNvSpPr>
          <p:nvPr>
            <p:ph type="sldNum" sz="quarter" idx="12"/>
          </p:nvPr>
        </p:nvSpPr>
        <p:spPr/>
        <p:txBody>
          <a:bodyPr/>
          <a:lstStyle/>
          <a:p>
            <a:fld id="{EED9E33A-31F2-48B3-8219-E811F813D816}" type="slidenum">
              <a:rPr lang="he-IL" smtClean="0"/>
              <a:t>‹#›</a:t>
            </a:fld>
            <a:endParaRPr lang="he-IL"/>
          </a:p>
        </p:txBody>
      </p:sp>
    </p:spTree>
    <p:extLst>
      <p:ext uri="{BB962C8B-B14F-4D97-AF65-F5344CB8AC3E}">
        <p14:creationId xmlns:p14="http://schemas.microsoft.com/office/powerpoint/2010/main" val="538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8FF5C-F61E-4354-96DF-0DF2FC0DD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6142131-FF73-4833-94A0-A8FE90717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D049562-9B02-47AE-ACBA-AF9C59D29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9D0B8-CA4D-48DA-9B2F-1F4289E6A316}" type="datetimeFigureOut">
              <a:rPr lang="he-IL" smtClean="0"/>
              <a:t>כ"ו/אייר/תשפ"ד</a:t>
            </a:fld>
            <a:endParaRPr lang="he-IL"/>
          </a:p>
        </p:txBody>
      </p:sp>
      <p:sp>
        <p:nvSpPr>
          <p:cNvPr id="5" name="Footer Placeholder 4">
            <a:extLst>
              <a:ext uri="{FF2B5EF4-FFF2-40B4-BE49-F238E27FC236}">
                <a16:creationId xmlns:a16="http://schemas.microsoft.com/office/drawing/2014/main" id="{150C008D-088E-4AE9-BF81-7DF04C890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C22ECAF1-8014-4F6D-AB9D-AA02A2555D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9E33A-31F2-48B3-8219-E811F813D816}" type="slidenum">
              <a:rPr lang="he-IL" smtClean="0"/>
              <a:t>‹#›</a:t>
            </a:fld>
            <a:endParaRPr lang="he-IL"/>
          </a:p>
        </p:txBody>
      </p:sp>
    </p:spTree>
    <p:extLst>
      <p:ext uri="{BB962C8B-B14F-4D97-AF65-F5344CB8AC3E}">
        <p14:creationId xmlns:p14="http://schemas.microsoft.com/office/powerpoint/2010/main" val="3846567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10591-0FD4-4372-BF29-85428F01D58E}"/>
              </a:ext>
            </a:extLst>
          </p:cNvPr>
          <p:cNvSpPr/>
          <p:nvPr/>
        </p:nvSpPr>
        <p:spPr>
          <a:xfrm>
            <a:off x="10668000" y="-43314"/>
            <a:ext cx="1524000" cy="6944627"/>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accent5">
                  <a:lumMod val="50000"/>
                </a:schemeClr>
              </a:solidFill>
            </a:endParaRPr>
          </a:p>
        </p:txBody>
      </p:sp>
      <p:sp>
        <p:nvSpPr>
          <p:cNvPr id="5" name="Google Shape;141;p27">
            <a:extLst>
              <a:ext uri="{FF2B5EF4-FFF2-40B4-BE49-F238E27FC236}">
                <a16:creationId xmlns:a16="http://schemas.microsoft.com/office/drawing/2014/main" id="{6767BD32-C372-430F-8F60-F00297962F73}"/>
              </a:ext>
            </a:extLst>
          </p:cNvPr>
          <p:cNvSpPr txBox="1">
            <a:spLocks noGrp="1"/>
          </p:cNvSpPr>
          <p:nvPr/>
        </p:nvSpPr>
        <p:spPr>
          <a:xfrm>
            <a:off x="2588227" y="2008104"/>
            <a:ext cx="5353583" cy="1559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Roboto Black"/>
              <a:buNone/>
              <a:defRPr sz="4400" b="0" i="0" u="none" strike="noStrike" cap="none">
                <a:solidFill>
                  <a:schemeClr val="dk1"/>
                </a:solidFill>
                <a:latin typeface="Roboto Black"/>
                <a:ea typeface="Roboto Black"/>
                <a:cs typeface="Roboto Black"/>
                <a:sym typeface="Roboto Black"/>
              </a:defRPr>
            </a:lvl1pPr>
            <a:lvl2pPr marR="0" lvl="1" algn="ctr" rtl="0">
              <a:lnSpc>
                <a:spcPct val="100000"/>
              </a:lnSpc>
              <a:spcBef>
                <a:spcPts val="0"/>
              </a:spcBef>
              <a:spcAft>
                <a:spcPts val="0"/>
              </a:spcAft>
              <a:buClr>
                <a:srgbClr val="191919"/>
              </a:buClr>
              <a:buSzPts val="5200"/>
              <a:buFont typeface="Roboto Black"/>
              <a:buNone/>
              <a:defRPr sz="5200" b="0" i="0" u="none" strike="noStrike" cap="none">
                <a:solidFill>
                  <a:srgbClr val="191919"/>
                </a:solidFill>
                <a:latin typeface="Roboto Black"/>
                <a:ea typeface="Roboto Black"/>
                <a:cs typeface="Roboto Black"/>
                <a:sym typeface="Roboto Black"/>
              </a:defRPr>
            </a:lvl2pPr>
            <a:lvl3pPr marR="0" lvl="2" algn="ctr" rtl="0">
              <a:lnSpc>
                <a:spcPct val="100000"/>
              </a:lnSpc>
              <a:spcBef>
                <a:spcPts val="0"/>
              </a:spcBef>
              <a:spcAft>
                <a:spcPts val="0"/>
              </a:spcAft>
              <a:buClr>
                <a:srgbClr val="191919"/>
              </a:buClr>
              <a:buSzPts val="5200"/>
              <a:buFont typeface="Roboto Black"/>
              <a:buNone/>
              <a:defRPr sz="5200" b="0" i="0" u="none" strike="noStrike" cap="none">
                <a:solidFill>
                  <a:srgbClr val="191919"/>
                </a:solidFill>
                <a:latin typeface="Roboto Black"/>
                <a:ea typeface="Roboto Black"/>
                <a:cs typeface="Roboto Black"/>
                <a:sym typeface="Roboto Black"/>
              </a:defRPr>
            </a:lvl3pPr>
            <a:lvl4pPr marR="0" lvl="3" algn="ctr" rtl="0">
              <a:lnSpc>
                <a:spcPct val="100000"/>
              </a:lnSpc>
              <a:spcBef>
                <a:spcPts val="0"/>
              </a:spcBef>
              <a:spcAft>
                <a:spcPts val="0"/>
              </a:spcAft>
              <a:buClr>
                <a:srgbClr val="191919"/>
              </a:buClr>
              <a:buSzPts val="5200"/>
              <a:buFont typeface="Roboto Black"/>
              <a:buNone/>
              <a:defRPr sz="5200" b="0" i="0" u="none" strike="noStrike" cap="none">
                <a:solidFill>
                  <a:srgbClr val="191919"/>
                </a:solidFill>
                <a:latin typeface="Roboto Black"/>
                <a:ea typeface="Roboto Black"/>
                <a:cs typeface="Roboto Black"/>
                <a:sym typeface="Roboto Black"/>
              </a:defRPr>
            </a:lvl4pPr>
            <a:lvl5pPr marR="0" lvl="4" algn="ctr" rtl="0">
              <a:lnSpc>
                <a:spcPct val="100000"/>
              </a:lnSpc>
              <a:spcBef>
                <a:spcPts val="0"/>
              </a:spcBef>
              <a:spcAft>
                <a:spcPts val="0"/>
              </a:spcAft>
              <a:buClr>
                <a:srgbClr val="191919"/>
              </a:buClr>
              <a:buSzPts val="5200"/>
              <a:buFont typeface="Roboto Black"/>
              <a:buNone/>
              <a:defRPr sz="5200" b="0" i="0" u="none" strike="noStrike" cap="none">
                <a:solidFill>
                  <a:srgbClr val="191919"/>
                </a:solidFill>
                <a:latin typeface="Roboto Black"/>
                <a:ea typeface="Roboto Black"/>
                <a:cs typeface="Roboto Black"/>
                <a:sym typeface="Roboto Black"/>
              </a:defRPr>
            </a:lvl5pPr>
            <a:lvl6pPr marR="0" lvl="5" algn="ctr" rtl="0">
              <a:lnSpc>
                <a:spcPct val="100000"/>
              </a:lnSpc>
              <a:spcBef>
                <a:spcPts val="0"/>
              </a:spcBef>
              <a:spcAft>
                <a:spcPts val="0"/>
              </a:spcAft>
              <a:buClr>
                <a:srgbClr val="191919"/>
              </a:buClr>
              <a:buSzPts val="5200"/>
              <a:buFont typeface="Roboto Black"/>
              <a:buNone/>
              <a:defRPr sz="5200" b="0" i="0" u="none" strike="noStrike" cap="none">
                <a:solidFill>
                  <a:srgbClr val="191919"/>
                </a:solidFill>
                <a:latin typeface="Roboto Black"/>
                <a:ea typeface="Roboto Black"/>
                <a:cs typeface="Roboto Black"/>
                <a:sym typeface="Roboto Black"/>
              </a:defRPr>
            </a:lvl6pPr>
            <a:lvl7pPr marR="0" lvl="6" algn="ctr" rtl="0">
              <a:lnSpc>
                <a:spcPct val="100000"/>
              </a:lnSpc>
              <a:spcBef>
                <a:spcPts val="0"/>
              </a:spcBef>
              <a:spcAft>
                <a:spcPts val="0"/>
              </a:spcAft>
              <a:buClr>
                <a:srgbClr val="191919"/>
              </a:buClr>
              <a:buSzPts val="5200"/>
              <a:buFont typeface="Roboto Black"/>
              <a:buNone/>
              <a:defRPr sz="5200" b="0" i="0" u="none" strike="noStrike" cap="none">
                <a:solidFill>
                  <a:srgbClr val="191919"/>
                </a:solidFill>
                <a:latin typeface="Roboto Black"/>
                <a:ea typeface="Roboto Black"/>
                <a:cs typeface="Roboto Black"/>
                <a:sym typeface="Roboto Black"/>
              </a:defRPr>
            </a:lvl7pPr>
            <a:lvl8pPr marR="0" lvl="7" algn="ctr" rtl="0">
              <a:lnSpc>
                <a:spcPct val="100000"/>
              </a:lnSpc>
              <a:spcBef>
                <a:spcPts val="0"/>
              </a:spcBef>
              <a:spcAft>
                <a:spcPts val="0"/>
              </a:spcAft>
              <a:buClr>
                <a:srgbClr val="191919"/>
              </a:buClr>
              <a:buSzPts val="5200"/>
              <a:buFont typeface="Roboto Black"/>
              <a:buNone/>
              <a:defRPr sz="5200" b="0" i="0" u="none" strike="noStrike" cap="none">
                <a:solidFill>
                  <a:srgbClr val="191919"/>
                </a:solidFill>
                <a:latin typeface="Roboto Black"/>
                <a:ea typeface="Roboto Black"/>
                <a:cs typeface="Roboto Black"/>
                <a:sym typeface="Roboto Black"/>
              </a:defRPr>
            </a:lvl8pPr>
            <a:lvl9pPr marR="0" lvl="8" algn="ctr" rtl="0">
              <a:lnSpc>
                <a:spcPct val="100000"/>
              </a:lnSpc>
              <a:spcBef>
                <a:spcPts val="0"/>
              </a:spcBef>
              <a:spcAft>
                <a:spcPts val="0"/>
              </a:spcAft>
              <a:buClr>
                <a:srgbClr val="191919"/>
              </a:buClr>
              <a:buSzPts val="5200"/>
              <a:buFont typeface="Roboto Black"/>
              <a:buNone/>
              <a:defRPr sz="5200" b="0" i="0" u="none" strike="noStrike" cap="none">
                <a:solidFill>
                  <a:srgbClr val="191919"/>
                </a:solidFill>
                <a:latin typeface="Roboto Black"/>
                <a:ea typeface="Roboto Black"/>
                <a:cs typeface="Roboto Black"/>
                <a:sym typeface="Roboto Black"/>
              </a:defRPr>
            </a:lvl9pPr>
          </a:lstStyle>
          <a:p>
            <a:pPr algn="ctr"/>
            <a:r>
              <a:rPr lang="en-US" sz="7200" kern="0" dirty="0" err="1">
                <a:solidFill>
                  <a:schemeClr val="accent5">
                    <a:lumMod val="50000"/>
                  </a:schemeClr>
                </a:solidFill>
                <a:effectLst/>
                <a:latin typeface="Times New Roman" panose="02020603050405020304" pitchFamily="18" charset="0"/>
                <a:ea typeface="Calibri" panose="020F0502020204030204" pitchFamily="34" charset="0"/>
              </a:rPr>
              <a:t>CryptoBotIQ</a:t>
            </a:r>
            <a:r>
              <a:rPr lang="en-US" sz="7200" kern="0" dirty="0">
                <a:solidFill>
                  <a:schemeClr val="accent5">
                    <a:lumMod val="50000"/>
                  </a:schemeClr>
                </a:solidFill>
                <a:effectLst/>
                <a:latin typeface="Times New Roman" panose="02020603050405020304" pitchFamily="18" charset="0"/>
                <a:ea typeface="Calibri" panose="020F0502020204030204" pitchFamily="34" charset="0"/>
              </a:rPr>
              <a:t> </a:t>
            </a:r>
            <a:endParaRPr sz="11500" dirty="0">
              <a:solidFill>
                <a:schemeClr val="accent5">
                  <a:lumMod val="50000"/>
                </a:schemeClr>
              </a:solidFill>
            </a:endParaRPr>
          </a:p>
        </p:txBody>
      </p:sp>
      <p:pic>
        <p:nvPicPr>
          <p:cNvPr id="12" name="Picture 11">
            <a:extLst>
              <a:ext uri="{FF2B5EF4-FFF2-40B4-BE49-F238E27FC236}">
                <a16:creationId xmlns:a16="http://schemas.microsoft.com/office/drawing/2014/main" id="{AF4EE8EC-8BF7-4911-9A25-3C1813658951}"/>
              </a:ext>
            </a:extLst>
          </p:cNvPr>
          <p:cNvPicPr/>
          <p:nvPr/>
        </p:nvPicPr>
        <p:blipFill rotWithShape="1">
          <a:blip r:embed="rId2">
            <a:extLst>
              <a:ext uri="{28A0092B-C50C-407E-A947-70E740481C1C}">
                <a14:useLocalDpi xmlns:a14="http://schemas.microsoft.com/office/drawing/2010/main" val="0"/>
              </a:ext>
            </a:extLst>
          </a:blip>
          <a:srcRect t="27354"/>
          <a:stretch/>
        </p:blipFill>
        <p:spPr>
          <a:xfrm>
            <a:off x="182880" y="64080"/>
            <a:ext cx="10164278" cy="1559293"/>
          </a:xfrm>
          <a:prstGeom prst="rect">
            <a:avLst/>
          </a:prstGeom>
        </p:spPr>
      </p:pic>
      <p:pic>
        <p:nvPicPr>
          <p:cNvPr id="1026" name="Picture 2" descr="Crypto Trading">
            <a:extLst>
              <a:ext uri="{FF2B5EF4-FFF2-40B4-BE49-F238E27FC236}">
                <a16:creationId xmlns:a16="http://schemas.microsoft.com/office/drawing/2014/main" id="{3414773A-580D-4E9A-9BD8-DD1FCC92508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6778" r="96667">
                        <a14:foregroundMark x1="7556" y1="70200" x2="7556" y2="70200"/>
                        <a14:foregroundMark x1="6778" y1="54200" x2="6778" y2="54200"/>
                        <a14:foregroundMark x1="78111" y1="66200" x2="78111" y2="66200"/>
                        <a14:foregroundMark x1="79667" y1="45400" x2="79667" y2="45400"/>
                        <a14:foregroundMark x1="79111" y1="26400" x2="79111" y2="26400"/>
                        <a14:foregroundMark x1="79111" y1="26400" x2="79111" y2="26400"/>
                        <a14:foregroundMark x1="69667" y1="42600" x2="68556" y2="41400"/>
                        <a14:foregroundMark x1="90778" y1="52200" x2="82556" y2="73000"/>
                        <a14:foregroundMark x1="82556" y1="73000" x2="79111" y2="77000"/>
                        <a14:foregroundMark x1="75111" y1="74600" x2="84444" y2="50400"/>
                        <a14:foregroundMark x1="67778" y1="66200" x2="74333" y2="63600"/>
                        <a14:foregroundMark x1="69333" y1="42800" x2="69444" y2="44000"/>
                        <a14:foregroundMark x1="35333" y1="24200" x2="35333" y2="24200"/>
                        <a14:foregroundMark x1="96111" y1="47800" x2="86222" y2="42800"/>
                        <a14:foregroundMark x1="86222" y1="42800" x2="86111" y2="42800"/>
                        <a14:foregroundMark x1="96667" y1="46600" x2="84111" y2="41400"/>
                        <a14:foregroundMark x1="84111" y1="41400" x2="84111" y2="41400"/>
                        <a14:foregroundMark x1="66667" y1="65200" x2="70222" y2="65200"/>
                        <a14:foregroundMark x1="66333" y1="69800" x2="66333" y2="69800"/>
                        <a14:foregroundMark x1="64778" y1="68800" x2="64778" y2="68800"/>
                        <a14:foregroundMark x1="63889" y1="67800" x2="63889" y2="67800"/>
                        <a14:foregroundMark x1="70778" y1="75600" x2="70778" y2="75600"/>
                        <a14:foregroundMark x1="70111" y1="79400" x2="70111" y2="79400"/>
                        <a14:foregroundMark x1="70000" y1="78600" x2="70000" y2="78600"/>
                        <a14:backgroundMark x1="36889" y1="24800" x2="35889" y2="23400"/>
                        <a14:backgroundMark x1="35667" y1="22400" x2="35556" y2="24000"/>
                      </a14:backgroundRemoval>
                    </a14:imgEffect>
                  </a14:imgLayer>
                </a14:imgProps>
              </a:ext>
              <a:ext uri="{28A0092B-C50C-407E-A947-70E740481C1C}">
                <a14:useLocalDpi xmlns:a14="http://schemas.microsoft.com/office/drawing/2010/main" val="0"/>
              </a:ext>
            </a:extLst>
          </a:blip>
          <a:srcRect/>
          <a:stretch>
            <a:fillRect/>
          </a:stretch>
        </p:blipFill>
        <p:spPr bwMode="auto">
          <a:xfrm>
            <a:off x="6409852" y="4092430"/>
            <a:ext cx="5592076" cy="31067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5">
            <a:extLst>
              <a:ext uri="{FF2B5EF4-FFF2-40B4-BE49-F238E27FC236}">
                <a16:creationId xmlns:a16="http://schemas.microsoft.com/office/drawing/2014/main" id="{D06223B0-FD24-43B6-92F1-8CD1260D4BF3}"/>
              </a:ext>
            </a:extLst>
          </p:cNvPr>
          <p:cNvSpPr txBox="1"/>
          <p:nvPr/>
        </p:nvSpPr>
        <p:spPr>
          <a:xfrm>
            <a:off x="2180250" y="3429000"/>
            <a:ext cx="6611143" cy="196451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IL" sz="2800" b="1" dirty="0">
                <a:latin typeface="+mj-lt"/>
                <a:cs typeface="Raanana" pitchFamily="2" charset="-79"/>
              </a:rPr>
              <a:t>Students: </a:t>
            </a:r>
            <a:r>
              <a:rPr lang="en-IL" sz="2800" dirty="0">
                <a:latin typeface="+mj-lt"/>
                <a:cs typeface="Raanana" pitchFamily="2" charset="-79"/>
              </a:rPr>
              <a:t>Nadi Najjar &amp; Maria Simaan</a:t>
            </a:r>
          </a:p>
          <a:p>
            <a:pPr algn="ctr">
              <a:lnSpc>
                <a:spcPct val="150000"/>
              </a:lnSpc>
            </a:pPr>
            <a:r>
              <a:rPr lang="en-IL" sz="2800" b="1" dirty="0">
                <a:latin typeface="+mj-lt"/>
                <a:cs typeface="Raanana" pitchFamily="2" charset="-79"/>
              </a:rPr>
              <a:t>Supervisor</a:t>
            </a:r>
            <a:r>
              <a:rPr lang="en-IL" sz="2800" dirty="0">
                <a:latin typeface="+mj-lt"/>
                <a:cs typeface="Raanana" pitchFamily="2" charset="-79"/>
              </a:rPr>
              <a:t>: Koby kohai</a:t>
            </a:r>
            <a:endParaRPr lang="en-US" sz="2800" dirty="0">
              <a:latin typeface="+mj-lt"/>
              <a:cs typeface="Raanana" pitchFamily="2" charset="-79"/>
            </a:endParaRPr>
          </a:p>
          <a:p>
            <a:pPr algn="ctr">
              <a:lnSpc>
                <a:spcPct val="150000"/>
              </a:lnSpc>
            </a:pPr>
            <a:r>
              <a:rPr lang="en-US" sz="2800" b="1" dirty="0">
                <a:latin typeface="+mj-lt"/>
                <a:cs typeface="Raanana" pitchFamily="2" charset="-79"/>
              </a:rPr>
              <a:t>Date : 19/05/2024</a:t>
            </a:r>
            <a:endParaRPr lang="en-IL" sz="2800" b="1" dirty="0">
              <a:latin typeface="+mj-lt"/>
              <a:cs typeface="Raanana" pitchFamily="2" charset="-79"/>
            </a:endParaRPr>
          </a:p>
        </p:txBody>
      </p:sp>
      <p:cxnSp>
        <p:nvCxnSpPr>
          <p:cNvPr id="15" name="Straight Connector 14">
            <a:extLst>
              <a:ext uri="{FF2B5EF4-FFF2-40B4-BE49-F238E27FC236}">
                <a16:creationId xmlns:a16="http://schemas.microsoft.com/office/drawing/2014/main" id="{694B90D2-0165-42A0-9760-334E44A9DD52}"/>
              </a:ext>
            </a:extLst>
          </p:cNvPr>
          <p:cNvCxnSpPr/>
          <p:nvPr/>
        </p:nvCxnSpPr>
        <p:spPr>
          <a:xfrm>
            <a:off x="3358638" y="3294247"/>
            <a:ext cx="4013735" cy="0"/>
          </a:xfrm>
          <a:prstGeom prst="line">
            <a:avLst/>
          </a:prstGeom>
          <a:ln>
            <a:solidFill>
              <a:schemeClr val="accent6">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2722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B2D-EB79-4DDA-A7F2-59B6601C4BE8}"/>
              </a:ext>
            </a:extLst>
          </p:cNvPr>
          <p:cNvSpPr>
            <a:spLocks noGrp="1"/>
          </p:cNvSpPr>
          <p:nvPr>
            <p:ph type="title"/>
          </p:nvPr>
        </p:nvSpPr>
        <p:spPr>
          <a:xfrm>
            <a:off x="571982" y="192158"/>
            <a:ext cx="9213930" cy="1325563"/>
          </a:xfrm>
        </p:spPr>
        <p:txBody>
          <a:bodyPr/>
          <a:lstStyle/>
          <a:p>
            <a:r>
              <a:rPr lang="en-US" sz="4400" b="1" dirty="0">
                <a:solidFill>
                  <a:srgbClr val="002060"/>
                </a:solidFill>
              </a:rPr>
              <a:t>Engulfing strategy</a:t>
            </a:r>
            <a:endParaRPr lang="he-IL" b="1" dirty="0">
              <a:solidFill>
                <a:srgbClr val="002060"/>
              </a:solidFill>
            </a:endParaRPr>
          </a:p>
        </p:txBody>
      </p:sp>
      <p:sp>
        <p:nvSpPr>
          <p:cNvPr id="4" name="Rectangle 3">
            <a:extLst>
              <a:ext uri="{FF2B5EF4-FFF2-40B4-BE49-F238E27FC236}">
                <a16:creationId xmlns:a16="http://schemas.microsoft.com/office/drawing/2014/main" id="{C0CEDD15-698D-4492-81CB-C7DDF91073B1}"/>
              </a:ext>
            </a:extLst>
          </p:cNvPr>
          <p:cNvSpPr/>
          <p:nvPr/>
        </p:nvSpPr>
        <p:spPr>
          <a:xfrm>
            <a:off x="10440365" y="0"/>
            <a:ext cx="1751635" cy="6858000"/>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cxnSp>
        <p:nvCxnSpPr>
          <p:cNvPr id="5" name="Straight Connector 4">
            <a:extLst>
              <a:ext uri="{FF2B5EF4-FFF2-40B4-BE49-F238E27FC236}">
                <a16:creationId xmlns:a16="http://schemas.microsoft.com/office/drawing/2014/main" id="{FF12CED6-9209-484E-9416-8EFD8681FF74}"/>
              </a:ext>
            </a:extLst>
          </p:cNvPr>
          <p:cNvCxnSpPr>
            <a:cxnSpLocks/>
          </p:cNvCxnSpPr>
          <p:nvPr/>
        </p:nvCxnSpPr>
        <p:spPr>
          <a:xfrm>
            <a:off x="4444676" y="1088021"/>
            <a:ext cx="5855462" cy="0"/>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pic>
        <p:nvPicPr>
          <p:cNvPr id="9" name="Picture 2" descr="Bullish and bearish engulfing patterns">
            <a:extLst>
              <a:ext uri="{FF2B5EF4-FFF2-40B4-BE49-F238E27FC236}">
                <a16:creationId xmlns:a16="http://schemas.microsoft.com/office/drawing/2014/main" id="{C29B38AA-D915-425A-8A7A-B63D76547A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08" t="2553" r="11349" b="13310"/>
          <a:stretch/>
        </p:blipFill>
        <p:spPr bwMode="auto">
          <a:xfrm>
            <a:off x="6414278" y="1670000"/>
            <a:ext cx="4784651" cy="43064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ow to Identify Engulfing Candles on Coinbase With Python | by James Hinton  | Geek Culture | Medium">
            <a:extLst>
              <a:ext uri="{FF2B5EF4-FFF2-40B4-BE49-F238E27FC236}">
                <a16:creationId xmlns:a16="http://schemas.microsoft.com/office/drawing/2014/main" id="{01ED3162-37B0-4CB6-BFC2-0C0C78DD9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971" y="1670000"/>
            <a:ext cx="4509976" cy="4509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77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7DBAE3-F03F-4092-8961-332A923EDB2B}"/>
              </a:ext>
            </a:extLst>
          </p:cNvPr>
          <p:cNvSpPr txBox="1">
            <a:spLocks/>
          </p:cNvSpPr>
          <p:nvPr/>
        </p:nvSpPr>
        <p:spPr>
          <a:xfrm>
            <a:off x="302562" y="0"/>
            <a:ext cx="444310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UI – User Interface</a:t>
            </a:r>
            <a:endParaRPr lang="he-IL" b="1" dirty="0">
              <a:solidFill>
                <a:srgbClr val="002060"/>
              </a:solidFill>
            </a:endParaRPr>
          </a:p>
        </p:txBody>
      </p:sp>
      <p:cxnSp>
        <p:nvCxnSpPr>
          <p:cNvPr id="6" name="Google Shape;164;p28">
            <a:extLst>
              <a:ext uri="{FF2B5EF4-FFF2-40B4-BE49-F238E27FC236}">
                <a16:creationId xmlns:a16="http://schemas.microsoft.com/office/drawing/2014/main" id="{5B3AA352-937E-4BD7-A081-41D3D05E8F49}"/>
              </a:ext>
            </a:extLst>
          </p:cNvPr>
          <p:cNvCxnSpPr>
            <a:cxnSpLocks/>
          </p:cNvCxnSpPr>
          <p:nvPr/>
        </p:nvCxnSpPr>
        <p:spPr>
          <a:xfrm flipH="1">
            <a:off x="4401872" y="802639"/>
            <a:ext cx="5570229" cy="0"/>
          </a:xfrm>
          <a:prstGeom prst="straightConnector1">
            <a:avLst/>
          </a:prstGeom>
          <a:noFill/>
          <a:ln w="28575" cap="flat" cmpd="sng">
            <a:solidFill>
              <a:srgbClr val="002060"/>
            </a:solidFill>
            <a:prstDash val="solid"/>
            <a:round/>
            <a:headEnd type="none" w="med" len="med"/>
            <a:tailEnd type="none" w="med" len="med"/>
          </a:ln>
        </p:spPr>
      </p:cxnSp>
      <p:sp>
        <p:nvSpPr>
          <p:cNvPr id="8" name="Rectangle 7">
            <a:extLst>
              <a:ext uri="{FF2B5EF4-FFF2-40B4-BE49-F238E27FC236}">
                <a16:creationId xmlns:a16="http://schemas.microsoft.com/office/drawing/2014/main" id="{9A78293F-AC86-425A-913B-5CC260DFABD9}"/>
              </a:ext>
            </a:extLst>
          </p:cNvPr>
          <p:cNvSpPr/>
          <p:nvPr/>
        </p:nvSpPr>
        <p:spPr>
          <a:xfrm>
            <a:off x="10207256" y="-161055"/>
            <a:ext cx="2030952" cy="7019055"/>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pic>
        <p:nvPicPr>
          <p:cNvPr id="1026" name="Picture 2" descr="What is an User Interface? - Smartpedia - t2informatik">
            <a:extLst>
              <a:ext uri="{FF2B5EF4-FFF2-40B4-BE49-F238E27FC236}">
                <a16:creationId xmlns:a16="http://schemas.microsoft.com/office/drawing/2014/main" id="{FDFEFC8A-38BC-4EC0-B044-93C15150CAE6}"/>
              </a:ext>
            </a:extLst>
          </p:cNvPr>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backgroundRemoval t="10000" b="90000" l="10000" r="90000">
                        <a14:foregroundMark x1="22917" y1="10469" x2="22917" y2="10469"/>
                        <a14:foregroundMark x1="37917" y1="26875" x2="37917" y2="26875"/>
                        <a14:foregroundMark x1="52500" y1="28750" x2="52500" y2="28750"/>
                        <a14:foregroundMark x1="63542" y1="16875" x2="63542" y2="16875"/>
                        <a14:foregroundMark x1="60625" y1="16875" x2="60625" y2="16875"/>
                        <a14:foregroundMark x1="55937" y1="16563" x2="55937" y2="16563"/>
                        <a14:foregroundMark x1="69688" y1="15937" x2="69688" y2="15937"/>
                        <a14:foregroundMark x1="74063" y1="15937" x2="74063" y2="15937"/>
                        <a14:foregroundMark x1="22292" y1="50938" x2="22292" y2="50938"/>
                        <a14:backgroundMark x1="40938" y1="19219" x2="40938" y2="19219"/>
                        <a14:backgroundMark x1="63125" y1="47500" x2="63125" y2="47500"/>
                        <a14:backgroundMark x1="36771" y1="17656" x2="36771" y2="17656"/>
                        <a14:backgroundMark x1="83333" y1="50625" x2="83333" y2="50625"/>
                        <a14:backgroundMark x1="78333" y1="50625" x2="78333" y2="50625"/>
                        <a14:backgroundMark x1="78333" y1="50625" x2="74896" y2="67344"/>
                        <a14:backgroundMark x1="74896" y1="67344" x2="74896" y2="67344"/>
                        <a14:backgroundMark x1="74896" y1="63594" x2="75625" y2="48906"/>
                        <a14:backgroundMark x1="67292" y1="52969" x2="64271" y2="51406"/>
                        <a14:backgroundMark x1="82188" y1="47188" x2="75313" y2="61719"/>
                        <a14:backgroundMark x1="75313" y1="61719" x2="65000" y2="73125"/>
                        <a14:backgroundMark x1="75833" y1="76875" x2="61771" y2="70469"/>
                        <a14:backgroundMark x1="61771" y1="70469" x2="76354" y2="75000"/>
                        <a14:backgroundMark x1="76354" y1="75000" x2="80208" y2="70000"/>
                        <a14:backgroundMark x1="80000" y1="48281" x2="66146" y2="39063"/>
                        <a14:backgroundMark x1="66146" y1="39063" x2="57708" y2="44844"/>
                        <a14:backgroundMark x1="69479" y1="32656" x2="59062" y2="32656"/>
                        <a14:backgroundMark x1="45938" y1="17969" x2="29271" y2="13594"/>
                        <a14:backgroundMark x1="29271" y1="13594" x2="36771" y2="15156"/>
                        <a14:backgroundMark x1="32083" y1="17344" x2="20208" y2="16563"/>
                        <a14:backgroundMark x1="45000" y1="33906" x2="31354" y2="32500"/>
                        <a14:backgroundMark x1="44271" y1="47500" x2="26771" y2="44844"/>
                        <a14:backgroundMark x1="38438" y1="61250" x2="30729" y2="60469"/>
                        <a14:backgroundMark x1="25521" y1="72813" x2="28021" y2="76250"/>
                        <a14:backgroundMark x1="23854" y1="70313" x2="29792" y2="73125"/>
                        <a14:backgroundMark x1="53333" y1="51250" x2="54479" y2="46563"/>
                        <a14:backgroundMark x1="75000" y1="33281" x2="67708" y2="33281"/>
                        <a14:backgroundMark x1="78125" y1="18906" x2="77500" y2="16875"/>
                        <a14:backgroundMark x1="47500" y1="15937" x2="51354" y2="17344"/>
                        <a14:backgroundMark x1="53438" y1="52031" x2="54688" y2="47656"/>
                        <a14:backgroundMark x1="58333" y1="45938" x2="54688" y2="46563"/>
                        <a14:backgroundMark x1="80208" y1="28750" x2="81354" y2="44531"/>
                        <a14:backgroundMark x1="55625" y1="31875" x2="56979" y2="35313"/>
                        <a14:backgroundMark x1="81771" y1="28750" x2="78333" y2="26094"/>
                        <a14:backgroundMark x1="27500" y1="34375" x2="30729" y2="34219"/>
                        <a14:backgroundMark x1="30208" y1="62500" x2="26146" y2="60938"/>
                        <a14:backgroundMark x1="33854" y1="72344" x2="23229" y2="73438"/>
                        <a14:backgroundMark x1="20521" y1="75781" x2="24583" y2="75781"/>
                        <a14:backgroundMark x1="18854" y1="65625" x2="20000" y2="40000"/>
                        <a14:backgroundMark x1="20000" y1="37969" x2="19063" y2="29531"/>
                        <a14:backgroundMark x1="35625" y1="53438" x2="35625" y2="53438"/>
                        <a14:backgroundMark x1="66771" y1="54063" x2="66771" y2="54063"/>
                        <a14:backgroundMark x1="65625" y1="56406" x2="65625" y2="56406"/>
                        <a14:backgroundMark x1="81979" y1="18281" x2="81979" y2="18281"/>
                        <a14:backgroundMark x1="79896" y1="16875" x2="79896" y2="16875"/>
                        <a14:backgroundMark x1="79896" y1="16875" x2="81250" y2="16875"/>
                        <a14:backgroundMark x1="77500" y1="15469" x2="74479" y2="15156"/>
                        <a14:backgroundMark x1="70208" y1="12812" x2="56563" y2="13125"/>
                        <a14:backgroundMark x1="60938" y1="25156" x2="58125" y2="25156"/>
                        <a14:backgroundMark x1="53438" y1="25156" x2="49792" y2="25156"/>
                        <a14:backgroundMark x1="46771" y1="25469" x2="20729" y2="25156"/>
                        <a14:backgroundMark x1="71979" y1="25781" x2="66354" y2="25156"/>
                        <a14:backgroundMark x1="66979" y1="55000" x2="62708" y2="50313"/>
                        <a14:backgroundMark x1="45208" y1="47656" x2="43854" y2="46250"/>
                        <a14:backgroundMark x1="46979" y1="40000" x2="46979" y2="40000"/>
                        <a14:backgroundMark x1="40208" y1="40469" x2="43646" y2="39688"/>
                        <a14:backgroundMark x1="41771" y1="39688" x2="36146" y2="39688"/>
                        <a14:backgroundMark x1="35625" y1="39688" x2="22917" y2="39375"/>
                        <a14:backgroundMark x1="27083" y1="53438" x2="27083" y2="53438"/>
                      </a14:backgroundRemoval>
                    </a14:imgEffect>
                  </a14:imgLayer>
                </a14:imgProps>
              </a:ext>
              <a:ext uri="{28A0092B-C50C-407E-A947-70E740481C1C}">
                <a14:useLocalDpi xmlns:a14="http://schemas.microsoft.com/office/drawing/2010/main" val="0"/>
              </a:ext>
            </a:extLst>
          </a:blip>
          <a:srcRect/>
          <a:stretch>
            <a:fillRect/>
          </a:stretch>
        </p:blipFill>
        <p:spPr bwMode="auto">
          <a:xfrm>
            <a:off x="10086509" y="5316280"/>
            <a:ext cx="2151699" cy="14344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E07C7928-3938-4A13-B33B-860F1A7C07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473" y="2128202"/>
            <a:ext cx="9494628" cy="296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23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BB48C-8EFB-4A38-81D1-A6889941A92A}"/>
              </a:ext>
            </a:extLst>
          </p:cNvPr>
          <p:cNvSpPr>
            <a:spLocks noGrp="1"/>
          </p:cNvSpPr>
          <p:nvPr>
            <p:ph idx="1"/>
          </p:nvPr>
        </p:nvSpPr>
        <p:spPr>
          <a:xfrm>
            <a:off x="1151970" y="1711843"/>
            <a:ext cx="10720541" cy="3497465"/>
          </a:xfrm>
        </p:spPr>
        <p:txBody>
          <a:bodyPr/>
          <a:lstStyle/>
          <a:p>
            <a:pPr marL="514350" indent="-514350" algn="just">
              <a:buClr>
                <a:srgbClr val="002060"/>
              </a:buClr>
              <a:buSzPct val="200000"/>
              <a:buFont typeface="+mj-lt"/>
              <a:buAutoNum type="arabicPeriod"/>
            </a:pPr>
            <a:r>
              <a:rPr lang="en-US" sz="2800" dirty="0"/>
              <a:t> </a:t>
            </a:r>
            <a:r>
              <a:rPr lang="en-US" dirty="0"/>
              <a:t>WebSocket</a:t>
            </a:r>
            <a:r>
              <a:rPr lang="en-US" sz="2800" dirty="0"/>
              <a:t> connection would consistently timeout after 10 minutes.</a:t>
            </a:r>
          </a:p>
          <a:p>
            <a:pPr marL="514350" indent="-514350" algn="just">
              <a:buClr>
                <a:srgbClr val="002060"/>
              </a:buClr>
              <a:buSzPct val="200000"/>
              <a:buFont typeface="+mj-lt"/>
              <a:buAutoNum type="arabicPeriod"/>
            </a:pPr>
            <a:endParaRPr lang="en-US" dirty="0"/>
          </a:p>
          <a:p>
            <a:pPr marL="514350" indent="-514350" algn="just">
              <a:buClr>
                <a:srgbClr val="002060"/>
              </a:buClr>
              <a:buSzPct val="200000"/>
              <a:buFont typeface="+mj-lt"/>
              <a:buAutoNum type="arabicPeriod"/>
            </a:pPr>
            <a:r>
              <a:rPr lang="en-US" dirty="0"/>
              <a:t> When closing the application/losing connection we would lose all the data.</a:t>
            </a:r>
          </a:p>
          <a:p>
            <a:pPr marL="514350" indent="-514350" algn="just">
              <a:buClr>
                <a:srgbClr val="002060"/>
              </a:buClr>
              <a:buSzPct val="200000"/>
              <a:buFont typeface="+mj-lt"/>
              <a:buAutoNum type="arabicPeriod"/>
            </a:pPr>
            <a:endParaRPr lang="en-US" dirty="0"/>
          </a:p>
          <a:p>
            <a:pPr marL="514350" indent="-514350" algn="just">
              <a:buClr>
                <a:srgbClr val="002060"/>
              </a:buClr>
              <a:buSzPct val="200000"/>
              <a:buFont typeface="+mj-lt"/>
              <a:buAutoNum type="arabicPeriod"/>
            </a:pPr>
            <a:r>
              <a:rPr lang="en-US" dirty="0"/>
              <a:t> When trading bot in loss, there was no automatic stop loss, and the bot could reach high losses in one position.</a:t>
            </a:r>
          </a:p>
          <a:p>
            <a:pPr marL="514350" indent="-514350" algn="just">
              <a:buClr>
                <a:srgbClr val="002060"/>
              </a:buClr>
              <a:buSzPct val="200000"/>
              <a:buFont typeface="+mj-lt"/>
              <a:buAutoNum type="arabicPeriod"/>
            </a:pPr>
            <a:endParaRPr lang="he-IL" dirty="0"/>
          </a:p>
        </p:txBody>
      </p:sp>
      <p:sp>
        <p:nvSpPr>
          <p:cNvPr id="5" name="Google Shape;159;p28">
            <a:extLst>
              <a:ext uri="{FF2B5EF4-FFF2-40B4-BE49-F238E27FC236}">
                <a16:creationId xmlns:a16="http://schemas.microsoft.com/office/drawing/2014/main" id="{CF320BAC-31CC-4666-8F20-BDB0907D58E2}"/>
              </a:ext>
            </a:extLst>
          </p:cNvPr>
          <p:cNvSpPr txBox="1">
            <a:spLocks noGrp="1"/>
          </p:cNvSpPr>
          <p:nvPr>
            <p:ph type="title"/>
          </p:nvPr>
        </p:nvSpPr>
        <p:spPr>
          <a:xfrm>
            <a:off x="1322942" y="430181"/>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002060"/>
                </a:solidFill>
              </a:rPr>
              <a:t>Challenges</a:t>
            </a:r>
            <a:endParaRPr sz="6000" dirty="0">
              <a:solidFill>
                <a:srgbClr val="002060"/>
              </a:solidFill>
            </a:endParaRPr>
          </a:p>
        </p:txBody>
      </p:sp>
      <p:cxnSp>
        <p:nvCxnSpPr>
          <p:cNvPr id="6" name="Google Shape;164;p28">
            <a:extLst>
              <a:ext uri="{FF2B5EF4-FFF2-40B4-BE49-F238E27FC236}">
                <a16:creationId xmlns:a16="http://schemas.microsoft.com/office/drawing/2014/main" id="{04AC12EE-91B2-4768-9435-CB389D237EB9}"/>
              </a:ext>
            </a:extLst>
          </p:cNvPr>
          <p:cNvCxnSpPr>
            <a:cxnSpLocks/>
          </p:cNvCxnSpPr>
          <p:nvPr/>
        </p:nvCxnSpPr>
        <p:spPr>
          <a:xfrm flipH="1">
            <a:off x="3721390" y="848645"/>
            <a:ext cx="7592933" cy="0"/>
          </a:xfrm>
          <a:prstGeom prst="straightConnector1">
            <a:avLst/>
          </a:prstGeom>
          <a:noFill/>
          <a:ln w="28575" cap="flat" cmpd="sng">
            <a:solidFill>
              <a:srgbClr val="002060"/>
            </a:solidFill>
            <a:prstDash val="solid"/>
            <a:round/>
            <a:headEnd type="none" w="med" len="med"/>
            <a:tailEnd type="none" w="med" len="med"/>
          </a:ln>
        </p:spPr>
      </p:cxnSp>
      <p:pic>
        <p:nvPicPr>
          <p:cNvPr id="2050" name="Picture 2" descr="Maxine Attong | I love challenges; I don't do hardships">
            <a:extLst>
              <a:ext uri="{FF2B5EF4-FFF2-40B4-BE49-F238E27FC236}">
                <a16:creationId xmlns:a16="http://schemas.microsoft.com/office/drawing/2014/main" id="{DD8117BE-45FA-4DFF-9C2D-F7651479767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8281" r="98438">
                        <a14:foregroundMark x1="28177" y1="67407" x2="28177" y2="67407"/>
                        <a14:foregroundMark x1="28906" y1="46296" x2="28906" y2="46296"/>
                        <a14:foregroundMark x1="27969" y1="42870" x2="27969" y2="42870"/>
                        <a14:foregroundMark x1="27969" y1="42870" x2="28333" y2="55648"/>
                        <a14:foregroundMark x1="8542" y1="45648" x2="8333" y2="65000"/>
                        <a14:foregroundMark x1="88750" y1="67685" x2="88750" y2="67685"/>
                        <a14:foregroundMark x1="88750" y1="69815" x2="98438" y2="73611"/>
                        <a14:foregroundMark x1="29115" y1="39722" x2="29375" y2="61111"/>
                        <a14:foregroundMark x1="29375" y1="61111" x2="26927" y2="43148"/>
                        <a14:foregroundMark x1="26927" y1="43148" x2="28177" y2="40833"/>
                        <a14:foregroundMark x1="29896" y1="41852" x2="29896" y2="41852"/>
                      </a14:backgroundRemoval>
                    </a14:imgEffect>
                  </a14:imgLayer>
                </a14:imgProps>
              </a:ext>
              <a:ext uri="{28A0092B-C50C-407E-A947-70E740481C1C}">
                <a14:useLocalDpi xmlns:a14="http://schemas.microsoft.com/office/drawing/2010/main" val="0"/>
              </a:ext>
            </a:extLst>
          </a:blip>
          <a:srcRect/>
          <a:stretch>
            <a:fillRect/>
          </a:stretch>
        </p:blipFill>
        <p:spPr bwMode="auto">
          <a:xfrm>
            <a:off x="7121236" y="4377194"/>
            <a:ext cx="4821548" cy="27121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FAB0399-006F-4E37-8D4B-187B4514FFC7}"/>
              </a:ext>
            </a:extLst>
          </p:cNvPr>
          <p:cNvSpPr>
            <a:spLocks noChangeArrowheads="1"/>
          </p:cNvSpPr>
          <p:nvPr/>
        </p:nvSpPr>
        <p:spPr bwMode="auto">
          <a:xfrm>
            <a:off x="0" y="0"/>
            <a:ext cx="4210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000000"/>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4A27160C-F4DC-43FB-8CC2-955DF379780A}"/>
              </a:ext>
            </a:extLst>
          </p:cNvPr>
          <p:cNvSpPr/>
          <p:nvPr/>
        </p:nvSpPr>
        <p:spPr>
          <a:xfrm>
            <a:off x="-800266" y="-85059"/>
            <a:ext cx="1881963" cy="6943059"/>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spTree>
    <p:extLst>
      <p:ext uri="{BB962C8B-B14F-4D97-AF65-F5344CB8AC3E}">
        <p14:creationId xmlns:p14="http://schemas.microsoft.com/office/powerpoint/2010/main" val="413678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4B7E4-5289-4F68-9409-36891F0E925D}"/>
              </a:ext>
            </a:extLst>
          </p:cNvPr>
          <p:cNvSpPr>
            <a:spLocks noGrp="1"/>
          </p:cNvSpPr>
          <p:nvPr>
            <p:ph idx="1"/>
          </p:nvPr>
        </p:nvSpPr>
        <p:spPr>
          <a:xfrm>
            <a:off x="1715493" y="1708667"/>
            <a:ext cx="9810200" cy="4351338"/>
          </a:xfrm>
        </p:spPr>
        <p:txBody>
          <a:bodyPr/>
          <a:lstStyle/>
          <a:p>
            <a:pPr>
              <a:buClr>
                <a:srgbClr val="002060"/>
              </a:buClr>
              <a:buSzPct val="150000"/>
              <a:buFont typeface="Wingdings" panose="05000000000000000000" pitchFamily="2" charset="2"/>
              <a:buChar char="Ø"/>
            </a:pPr>
            <a:r>
              <a:rPr lang="en-US" b="0" i="0" dirty="0">
                <a:solidFill>
                  <a:srgbClr val="0D0D0D"/>
                </a:solidFill>
                <a:effectLst/>
                <a:latin typeface="Söhne"/>
              </a:rPr>
              <a:t>New strategies</a:t>
            </a:r>
          </a:p>
          <a:p>
            <a:pPr>
              <a:buClr>
                <a:srgbClr val="002060"/>
              </a:buClr>
              <a:buSzPct val="150000"/>
              <a:buFont typeface="Wingdings" panose="05000000000000000000" pitchFamily="2" charset="2"/>
              <a:buChar char="Ø"/>
            </a:pPr>
            <a:endParaRPr lang="en-US" dirty="0">
              <a:solidFill>
                <a:srgbClr val="0D0D0D"/>
              </a:solidFill>
              <a:latin typeface="Söhne"/>
            </a:endParaRPr>
          </a:p>
          <a:p>
            <a:pPr>
              <a:buClr>
                <a:srgbClr val="002060"/>
              </a:buClr>
              <a:buSzPct val="150000"/>
              <a:buFont typeface="Wingdings" panose="05000000000000000000" pitchFamily="2" charset="2"/>
              <a:buChar char="Ø"/>
            </a:pPr>
            <a:r>
              <a:rPr lang="en-US" dirty="0">
                <a:solidFill>
                  <a:srgbClr val="0D0D0D"/>
                </a:solidFill>
                <a:latin typeface="Söhne"/>
              </a:rPr>
              <a:t>I</a:t>
            </a:r>
            <a:r>
              <a:rPr lang="en-US" b="0" i="0" dirty="0">
                <a:solidFill>
                  <a:srgbClr val="0D0D0D"/>
                </a:solidFill>
                <a:effectLst/>
                <a:latin typeface="Söhne"/>
              </a:rPr>
              <a:t>mprovements and additions to the user interface .</a:t>
            </a:r>
            <a:endParaRPr lang="en-US" dirty="0"/>
          </a:p>
        </p:txBody>
      </p:sp>
      <p:sp>
        <p:nvSpPr>
          <p:cNvPr id="4" name="Rectangle 3">
            <a:extLst>
              <a:ext uri="{FF2B5EF4-FFF2-40B4-BE49-F238E27FC236}">
                <a16:creationId xmlns:a16="http://schemas.microsoft.com/office/drawing/2014/main" id="{2B67E64F-7E55-431E-8655-7366504FAEE0}"/>
              </a:ext>
            </a:extLst>
          </p:cNvPr>
          <p:cNvSpPr/>
          <p:nvPr/>
        </p:nvSpPr>
        <p:spPr>
          <a:xfrm>
            <a:off x="-414673" y="-85059"/>
            <a:ext cx="1881963" cy="6943059"/>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sp>
        <p:nvSpPr>
          <p:cNvPr id="5" name="Title 1">
            <a:extLst>
              <a:ext uri="{FF2B5EF4-FFF2-40B4-BE49-F238E27FC236}">
                <a16:creationId xmlns:a16="http://schemas.microsoft.com/office/drawing/2014/main" id="{FCA1B6C8-9A29-4587-B84E-EDBED58D2340}"/>
              </a:ext>
            </a:extLst>
          </p:cNvPr>
          <p:cNvSpPr txBox="1">
            <a:spLocks/>
          </p:cNvSpPr>
          <p:nvPr/>
        </p:nvSpPr>
        <p:spPr>
          <a:xfrm>
            <a:off x="1715493" y="215379"/>
            <a:ext cx="92139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Things to add</a:t>
            </a:r>
          </a:p>
        </p:txBody>
      </p:sp>
      <p:cxnSp>
        <p:nvCxnSpPr>
          <p:cNvPr id="6" name="Straight Connector 5">
            <a:extLst>
              <a:ext uri="{FF2B5EF4-FFF2-40B4-BE49-F238E27FC236}">
                <a16:creationId xmlns:a16="http://schemas.microsoft.com/office/drawing/2014/main" id="{0279817C-D868-4DAC-969B-E85A9D55F4EE}"/>
              </a:ext>
            </a:extLst>
          </p:cNvPr>
          <p:cNvCxnSpPr>
            <a:cxnSpLocks/>
          </p:cNvCxnSpPr>
          <p:nvPr/>
        </p:nvCxnSpPr>
        <p:spPr>
          <a:xfrm>
            <a:off x="4734977" y="1032973"/>
            <a:ext cx="7072135" cy="0"/>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pic>
        <p:nvPicPr>
          <p:cNvPr id="11266" name="Picture 2" descr="Premium Vector | Search for new ideas, meeting and brainstorming. business  concept vector illustration">
            <a:extLst>
              <a:ext uri="{FF2B5EF4-FFF2-40B4-BE49-F238E27FC236}">
                <a16:creationId xmlns:a16="http://schemas.microsoft.com/office/drawing/2014/main" id="{92A75D39-716E-415C-B436-891986BD462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5986" y1="28435" x2="65986" y2="28435"/>
                        <a14:foregroundMark x1="25680" y1="55112" x2="25680" y2="55112"/>
                        <a14:foregroundMark x1="29592" y1="56070" x2="29592" y2="56070"/>
                        <a14:foregroundMark x1="80442" y1="73962" x2="80442" y2="73962"/>
                        <a14:foregroundMark x1="24150" y1="67412" x2="24150" y2="67412"/>
                        <a14:foregroundMark x1="23810" y1="76837" x2="23810" y2="76837"/>
                        <a14:foregroundMark x1="17347" y1="63419" x2="17347" y2="63419"/>
                        <a14:foregroundMark x1="17517" y1="73163" x2="17517" y2="73163"/>
                        <a14:foregroundMark x1="78401" y1="63578" x2="78401" y2="63578"/>
                        <a14:foregroundMark x1="71769" y1="71406" x2="71769" y2="71406"/>
                        <a14:foregroundMark x1="76871" y1="73323" x2="76871" y2="73323"/>
                        <a14:foregroundMark x1="75170" y1="73482" x2="73980" y2="73482"/>
                        <a14:foregroundMark x1="20918" y1="82588" x2="22279" y2="75240"/>
                        <a14:foregroundMark x1="22279" y1="66933" x2="24320" y2="80511"/>
                        <a14:foregroundMark x1="24320" y1="80511" x2="24320" y2="80831"/>
                        <a14:foregroundMark x1="79592" y1="68211" x2="79592" y2="74920"/>
                        <a14:foregroundMark x1="19558" y1="79872" x2="19558" y2="79872"/>
                        <a14:foregroundMark x1="20918" y1="79712" x2="20918" y2="79712"/>
                        <a14:foregroundMark x1="21599" y1="76358" x2="19218" y2="81629"/>
                        <a14:foregroundMark x1="72789" y1="72843" x2="70918" y2="69808"/>
                        <a14:foregroundMark x1="74660" y1="73962" x2="78061" y2="73962"/>
                      </a14:backgroundRemoval>
                    </a14:imgEffect>
                  </a14:imgLayer>
                </a14:imgProps>
              </a:ext>
              <a:ext uri="{28A0092B-C50C-407E-A947-70E740481C1C}">
                <a14:useLocalDpi xmlns:a14="http://schemas.microsoft.com/office/drawing/2010/main" val="0"/>
              </a:ext>
            </a:extLst>
          </a:blip>
          <a:srcRect/>
          <a:stretch>
            <a:fillRect/>
          </a:stretch>
        </p:blipFill>
        <p:spPr bwMode="auto">
          <a:xfrm>
            <a:off x="8755029" y="3721394"/>
            <a:ext cx="2946205" cy="313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80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78;p54">
            <a:extLst>
              <a:ext uri="{FF2B5EF4-FFF2-40B4-BE49-F238E27FC236}">
                <a16:creationId xmlns:a16="http://schemas.microsoft.com/office/drawing/2014/main" id="{E6A9EE90-58EF-16E9-0D4A-82F9E79EDE8C}"/>
              </a:ext>
            </a:extLst>
          </p:cNvPr>
          <p:cNvSpPr txBox="1">
            <a:spLocks/>
          </p:cNvSpPr>
          <p:nvPr/>
        </p:nvSpPr>
        <p:spPr>
          <a:xfrm>
            <a:off x="4965748" y="735670"/>
            <a:ext cx="4501563" cy="20036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5400" dirty="0">
                <a:solidFill>
                  <a:schemeClr val="accent5">
                    <a:lumMod val="75000"/>
                  </a:schemeClr>
                </a:solidFill>
              </a:rPr>
              <a:t>THANKS!</a:t>
            </a:r>
          </a:p>
        </p:txBody>
      </p:sp>
      <p:pic>
        <p:nvPicPr>
          <p:cNvPr id="3078" name="Picture 6" descr="Crypto Poses Significant Tax Problems—and They Could Get Worse">
            <a:extLst>
              <a:ext uri="{FF2B5EF4-FFF2-40B4-BE49-F238E27FC236}">
                <a16:creationId xmlns:a16="http://schemas.microsoft.com/office/drawing/2014/main" id="{2E7D8B7E-A502-4B6A-96C7-6A1555D4ABD0}"/>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4056219"/>
            <a:ext cx="12192000" cy="280178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oodle robot Royalty Free Vector Image - VectorStock">
            <a:extLst>
              <a:ext uri="{FF2B5EF4-FFF2-40B4-BE49-F238E27FC236}">
                <a16:creationId xmlns:a16="http://schemas.microsoft.com/office/drawing/2014/main" id="{55463AB4-7B36-4667-99B9-849C08B6C6E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3600" l="10000" r="90000">
                        <a14:foregroundMark x1="43000" y1="46400" x2="43000" y2="46400"/>
                        <a14:foregroundMark x1="59000" y1="45400" x2="59000" y2="45400"/>
                        <a14:foregroundMark x1="36000" y1="93600" x2="36000" y2="93600"/>
                        <a14:foregroundMark x1="63800" y1="36600" x2="63800" y2="36600"/>
                        <a14:foregroundMark x1="66800" y1="40400" x2="66800" y2="40400"/>
                        <a14:foregroundMark x1="66800" y1="40400" x2="66800" y2="40400"/>
                        <a14:foregroundMark x1="66800" y1="40400" x2="66800" y2="40400"/>
                        <a14:foregroundMark x1="58800" y1="71400" x2="58800" y2="71400"/>
                        <a14:foregroundMark x1="58800" y1="71400" x2="56400" y2="80200"/>
                        <a14:foregroundMark x1="60600" y1="65400" x2="58600" y2="67800"/>
                        <a14:foregroundMark x1="59200" y1="63800" x2="59200" y2="59000"/>
                        <a14:foregroundMark x1="53200" y1="71200" x2="47400" y2="68400"/>
                        <a14:foregroundMark x1="56600" y1="45600" x2="45600" y2="47800"/>
                        <a14:foregroundMark x1="45600" y1="47800" x2="56000" y2="35600"/>
                        <a14:foregroundMark x1="56000" y1="35600" x2="56400" y2="34200"/>
                      </a14:backgroundRemoval>
                    </a14:imgEffect>
                  </a14:imgLayer>
                </a14:imgProps>
              </a:ext>
              <a:ext uri="{28A0092B-C50C-407E-A947-70E740481C1C}">
                <a14:useLocalDpi xmlns:a14="http://schemas.microsoft.com/office/drawing/2010/main" val="0"/>
              </a:ext>
            </a:extLst>
          </a:blip>
          <a:srcRect/>
          <a:stretch>
            <a:fillRect/>
          </a:stretch>
        </p:blipFill>
        <p:spPr bwMode="auto">
          <a:xfrm>
            <a:off x="1116531" y="-56202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C58DA-6452-49D3-8271-0178CA4ED55D}"/>
              </a:ext>
            </a:extLst>
          </p:cNvPr>
          <p:cNvSpPr>
            <a:spLocks noGrp="1"/>
          </p:cNvSpPr>
          <p:nvPr>
            <p:ph idx="1"/>
          </p:nvPr>
        </p:nvSpPr>
        <p:spPr>
          <a:xfrm>
            <a:off x="1072422" y="1068285"/>
            <a:ext cx="10515600" cy="4351338"/>
          </a:xfrm>
        </p:spPr>
        <p:txBody>
          <a:bodyPr>
            <a:normAutofit/>
          </a:bodyPr>
          <a:lstStyle/>
          <a:p>
            <a:pPr algn="just">
              <a:buClr>
                <a:srgbClr val="002060"/>
              </a:buClr>
              <a:buFont typeface="Wingdings" panose="05000000000000000000" pitchFamily="2" charset="2"/>
              <a:buChar char="Ø"/>
            </a:pPr>
            <a:r>
              <a:rPr lang="en-US" b="0" i="0" dirty="0">
                <a:solidFill>
                  <a:srgbClr val="0D0D0D"/>
                </a:solidFill>
                <a:effectLst/>
                <a:latin typeface="Söhne"/>
              </a:rPr>
              <a:t> </a:t>
            </a:r>
            <a:r>
              <a:rPr lang="en-US" sz="2400" b="0" i="0" dirty="0">
                <a:solidFill>
                  <a:srgbClr val="0D0D0D"/>
                </a:solidFill>
                <a:effectLst/>
                <a:latin typeface="Söhne"/>
              </a:rPr>
              <a:t>Trading indu</a:t>
            </a:r>
            <a:r>
              <a:rPr lang="en-US" sz="2400" dirty="0">
                <a:solidFill>
                  <a:srgbClr val="0D0D0D"/>
                </a:solidFill>
                <a:latin typeface="Söhne"/>
              </a:rPr>
              <a:t>stry is growing rapidly, especially crypto trading.</a:t>
            </a:r>
          </a:p>
          <a:p>
            <a:pPr algn="just">
              <a:buClr>
                <a:srgbClr val="002060"/>
              </a:buClr>
              <a:buFont typeface="Wingdings" panose="05000000000000000000" pitchFamily="2" charset="2"/>
              <a:buChar char="Ø"/>
            </a:pPr>
            <a:r>
              <a:rPr lang="en-US" sz="2400" b="0" i="0" dirty="0">
                <a:solidFill>
                  <a:srgbClr val="0D0D0D"/>
                </a:solidFill>
                <a:effectLst/>
                <a:latin typeface="Söhne"/>
              </a:rPr>
              <a:t> Everyone wants to get into crypto trading and start earning profits.</a:t>
            </a:r>
          </a:p>
          <a:p>
            <a:pPr algn="just">
              <a:buClr>
                <a:srgbClr val="002060"/>
              </a:buClr>
              <a:buFont typeface="Wingdings" panose="05000000000000000000" pitchFamily="2" charset="2"/>
              <a:buChar char="Ø"/>
            </a:pPr>
            <a:endParaRPr lang="en-US" sz="2400" b="0" i="0" dirty="0">
              <a:solidFill>
                <a:srgbClr val="0D0D0D"/>
              </a:solidFill>
              <a:effectLst/>
              <a:latin typeface="Söhne"/>
            </a:endParaRPr>
          </a:p>
          <a:p>
            <a:pPr algn="just">
              <a:buClr>
                <a:srgbClr val="002060"/>
              </a:buClr>
            </a:pPr>
            <a:r>
              <a:rPr lang="en-US" b="0" i="0" u="sng" dirty="0">
                <a:solidFill>
                  <a:srgbClr val="0D0D0D"/>
                </a:solidFill>
                <a:effectLst/>
                <a:latin typeface="Söhne"/>
              </a:rPr>
              <a:t> What’s the problem?</a:t>
            </a:r>
          </a:p>
          <a:p>
            <a:pPr algn="just">
              <a:buClr>
                <a:srgbClr val="002060"/>
              </a:buClr>
              <a:buFont typeface="Wingdings" panose="05000000000000000000" pitchFamily="2" charset="2"/>
              <a:buChar char="Ø"/>
            </a:pPr>
            <a:endParaRPr lang="en-US" sz="2400" b="0" i="0" dirty="0">
              <a:solidFill>
                <a:srgbClr val="0D0D0D"/>
              </a:solidFill>
              <a:effectLst/>
              <a:latin typeface="Söhne"/>
            </a:endParaRPr>
          </a:p>
          <a:p>
            <a:pPr algn="just">
              <a:buClr>
                <a:srgbClr val="002060"/>
              </a:buClr>
              <a:buFont typeface="Wingdings" panose="05000000000000000000" pitchFamily="2" charset="2"/>
              <a:buChar char="Ø"/>
            </a:pPr>
            <a:r>
              <a:rPr lang="en-US" sz="2400" b="0" i="0" dirty="0">
                <a:solidFill>
                  <a:srgbClr val="0D0D0D"/>
                </a:solidFill>
                <a:effectLst/>
                <a:latin typeface="Söhne"/>
              </a:rPr>
              <a:t>They don’t know anything about trading, it will result to money loss,     time loss and stressful days.</a:t>
            </a:r>
          </a:p>
          <a:p>
            <a:pPr algn="just">
              <a:buClr>
                <a:srgbClr val="002060"/>
              </a:buClr>
              <a:buFont typeface="Wingdings" panose="05000000000000000000" pitchFamily="2" charset="2"/>
              <a:buChar char="Ø"/>
            </a:pPr>
            <a:r>
              <a:rPr lang="en-US" sz="2400" b="0" i="0" dirty="0">
                <a:solidFill>
                  <a:srgbClr val="0D0D0D"/>
                </a:solidFill>
                <a:effectLst/>
                <a:latin typeface="Söhne"/>
              </a:rPr>
              <a:t> The brute force solution was to learn how to trade, and set daily 3-4  hours only for trading.</a:t>
            </a:r>
          </a:p>
          <a:p>
            <a:pPr marL="0" indent="0" algn="l">
              <a:buClr>
                <a:srgbClr val="002060"/>
              </a:buClr>
              <a:buNone/>
            </a:pPr>
            <a:endParaRPr lang="en-US" b="0" i="0" dirty="0">
              <a:solidFill>
                <a:srgbClr val="0D0D0D"/>
              </a:solidFill>
              <a:effectLst/>
              <a:latin typeface="Söhne"/>
            </a:endParaRPr>
          </a:p>
        </p:txBody>
      </p:sp>
      <p:sp>
        <p:nvSpPr>
          <p:cNvPr id="4" name="Google Shape;159;p28">
            <a:extLst>
              <a:ext uri="{FF2B5EF4-FFF2-40B4-BE49-F238E27FC236}">
                <a16:creationId xmlns:a16="http://schemas.microsoft.com/office/drawing/2014/main" id="{A8A12B82-35A2-4B34-A53C-D170AA14E892}"/>
              </a:ext>
            </a:extLst>
          </p:cNvPr>
          <p:cNvSpPr txBox="1">
            <a:spLocks/>
          </p:cNvSpPr>
          <p:nvPr/>
        </p:nvSpPr>
        <p:spPr>
          <a:xfrm>
            <a:off x="1070281" y="239312"/>
            <a:ext cx="7704000" cy="5727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b="1" dirty="0">
                <a:solidFill>
                  <a:srgbClr val="002060"/>
                </a:solidFill>
              </a:rPr>
              <a:t>Motivation</a:t>
            </a:r>
            <a:endParaRPr lang="en-US" sz="5400" dirty="0">
              <a:solidFill>
                <a:srgbClr val="002060"/>
              </a:solidFill>
            </a:endParaRPr>
          </a:p>
        </p:txBody>
      </p:sp>
      <p:cxnSp>
        <p:nvCxnSpPr>
          <p:cNvPr id="5" name="Google Shape;164;p28">
            <a:extLst>
              <a:ext uri="{FF2B5EF4-FFF2-40B4-BE49-F238E27FC236}">
                <a16:creationId xmlns:a16="http://schemas.microsoft.com/office/drawing/2014/main" id="{CFAE84F9-0FA4-4DEF-B4F0-64956DC55811}"/>
              </a:ext>
            </a:extLst>
          </p:cNvPr>
          <p:cNvCxnSpPr>
            <a:cxnSpLocks/>
          </p:cNvCxnSpPr>
          <p:nvPr/>
        </p:nvCxnSpPr>
        <p:spPr>
          <a:xfrm flipH="1">
            <a:off x="3542783" y="653798"/>
            <a:ext cx="7940380" cy="0"/>
          </a:xfrm>
          <a:prstGeom prst="straightConnector1">
            <a:avLst/>
          </a:prstGeom>
          <a:noFill/>
          <a:ln w="28575" cap="flat" cmpd="sng">
            <a:solidFill>
              <a:srgbClr val="002060"/>
            </a:solidFill>
            <a:prstDash val="solid"/>
            <a:round/>
            <a:headEnd type="none" w="med" len="med"/>
            <a:tailEnd type="none" w="med" len="med"/>
          </a:ln>
        </p:spPr>
      </p:cxnSp>
      <p:pic>
        <p:nvPicPr>
          <p:cNvPr id="1026" name="Picture 2" descr="2,902 Cryptocurrency Doodles Royalty-Free Photos and Stock Images |  Shutterstock">
            <a:extLst>
              <a:ext uri="{FF2B5EF4-FFF2-40B4-BE49-F238E27FC236}">
                <a16:creationId xmlns:a16="http://schemas.microsoft.com/office/drawing/2014/main" id="{8719D4B7-C92F-4268-ACDE-AB93D0FC08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95" t="5162" r="5802" b="9470"/>
          <a:stretch/>
        </p:blipFill>
        <p:spPr bwMode="auto">
          <a:xfrm>
            <a:off x="8293394" y="4709359"/>
            <a:ext cx="3687931" cy="21486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C1A2F5B-CFC7-4CC1-BF8F-DAC095AF5181}"/>
              </a:ext>
            </a:extLst>
          </p:cNvPr>
          <p:cNvSpPr/>
          <p:nvPr/>
        </p:nvSpPr>
        <p:spPr>
          <a:xfrm>
            <a:off x="-156008" y="-43314"/>
            <a:ext cx="1123571" cy="6944627"/>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accent5">
                  <a:lumMod val="50000"/>
                </a:schemeClr>
              </a:solidFill>
            </a:endParaRPr>
          </a:p>
        </p:txBody>
      </p:sp>
    </p:spTree>
    <p:extLst>
      <p:ext uri="{BB962C8B-B14F-4D97-AF65-F5344CB8AC3E}">
        <p14:creationId xmlns:p14="http://schemas.microsoft.com/office/powerpoint/2010/main" val="357901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D870C-7E49-4FF6-A1FB-83CE6B0F2F73}"/>
              </a:ext>
            </a:extLst>
          </p:cNvPr>
          <p:cNvSpPr>
            <a:spLocks noGrp="1"/>
          </p:cNvSpPr>
          <p:nvPr>
            <p:ph idx="1"/>
          </p:nvPr>
        </p:nvSpPr>
        <p:spPr>
          <a:xfrm>
            <a:off x="1140836" y="1146902"/>
            <a:ext cx="10515600" cy="4351338"/>
          </a:xfrm>
        </p:spPr>
        <p:txBody>
          <a:bodyPr>
            <a:normAutofit/>
          </a:bodyPr>
          <a:lstStyle/>
          <a:p>
            <a:pPr algn="just">
              <a:buBlip>
                <a:blip r:embed="rId3"/>
              </a:buBlip>
            </a:pPr>
            <a:r>
              <a:rPr lang="en-US" b="0" i="0" dirty="0" err="1">
                <a:solidFill>
                  <a:srgbClr val="0D0D0D"/>
                </a:solidFill>
                <a:effectLst/>
                <a:latin typeface="Söhne"/>
              </a:rPr>
              <a:t>cryptoBotIQ</a:t>
            </a:r>
            <a:endParaRPr lang="en-US" b="0" i="0" dirty="0">
              <a:solidFill>
                <a:srgbClr val="0D0D0D"/>
              </a:solidFill>
              <a:effectLst/>
              <a:latin typeface="Söhne"/>
            </a:endParaRPr>
          </a:p>
          <a:p>
            <a:pPr algn="just">
              <a:lnSpc>
                <a:spcPct val="150000"/>
              </a:lnSpc>
              <a:buClr>
                <a:srgbClr val="002060"/>
              </a:buClr>
              <a:buSzPct val="150000"/>
            </a:pPr>
            <a:r>
              <a:rPr lang="en-US" sz="2400" dirty="0">
                <a:solidFill>
                  <a:srgbClr val="0D0D0D"/>
                </a:solidFill>
                <a:latin typeface="Söhne"/>
              </a:rPr>
              <a:t>U</a:t>
            </a:r>
            <a:r>
              <a:rPr lang="en-US" sz="2400" b="0" i="0" dirty="0">
                <a:solidFill>
                  <a:srgbClr val="0D0D0D"/>
                </a:solidFill>
                <a:effectLst/>
                <a:latin typeface="Söhne"/>
              </a:rPr>
              <a:t>ses different algorithms to decide the trend of the currency in the near and distant future.</a:t>
            </a:r>
          </a:p>
          <a:p>
            <a:pPr algn="just">
              <a:lnSpc>
                <a:spcPct val="150000"/>
              </a:lnSpc>
              <a:buClr>
                <a:srgbClr val="002060"/>
              </a:buClr>
              <a:buSzPct val="150000"/>
            </a:pPr>
            <a:r>
              <a:rPr lang="en-US" sz="2400" b="0" i="0" dirty="0">
                <a:solidFill>
                  <a:srgbClr val="0D0D0D"/>
                </a:solidFill>
                <a:effectLst/>
                <a:latin typeface="Söhne"/>
              </a:rPr>
              <a:t>the bot will manage all transactions in parallel without the trader's intervention and wasting time</a:t>
            </a:r>
            <a:r>
              <a:rPr lang="en-US" sz="2400" dirty="0">
                <a:solidFill>
                  <a:srgbClr val="0D0D0D"/>
                </a:solidFill>
                <a:latin typeface="Söhne"/>
              </a:rPr>
              <a:t>.</a:t>
            </a:r>
            <a:endParaRPr lang="en-US" sz="2400" b="0" i="0" dirty="0">
              <a:solidFill>
                <a:srgbClr val="0D0D0D"/>
              </a:solidFill>
              <a:effectLst/>
              <a:latin typeface="Söhne"/>
            </a:endParaRPr>
          </a:p>
          <a:p>
            <a:pPr algn="just">
              <a:lnSpc>
                <a:spcPct val="150000"/>
              </a:lnSpc>
              <a:buClr>
                <a:srgbClr val="002060"/>
              </a:buClr>
              <a:buSzPct val="150000"/>
            </a:pPr>
            <a:r>
              <a:rPr lang="en-US" sz="2400" b="0" i="0" dirty="0">
                <a:solidFill>
                  <a:srgbClr val="0D0D0D"/>
                </a:solidFill>
                <a:effectLst/>
                <a:latin typeface="Söhne"/>
              </a:rPr>
              <a:t>convenient UI for anyone starting in this fie</a:t>
            </a:r>
          </a:p>
          <a:p>
            <a:pPr algn="just"/>
            <a:endParaRPr lang="en-US" sz="2400" b="0" i="0" dirty="0">
              <a:solidFill>
                <a:srgbClr val="0D0D0D"/>
              </a:solidFill>
              <a:effectLst/>
              <a:latin typeface="Söhne"/>
            </a:endParaRPr>
          </a:p>
          <a:p>
            <a:pPr algn="just">
              <a:buFont typeface="Wingdings" panose="05000000000000000000" pitchFamily="2" charset="2"/>
              <a:buChar char="Ø"/>
            </a:pPr>
            <a:endParaRPr lang="he-IL" sz="2400" dirty="0"/>
          </a:p>
        </p:txBody>
      </p:sp>
      <p:sp>
        <p:nvSpPr>
          <p:cNvPr id="5" name="Google Shape;159;p28">
            <a:extLst>
              <a:ext uri="{FF2B5EF4-FFF2-40B4-BE49-F238E27FC236}">
                <a16:creationId xmlns:a16="http://schemas.microsoft.com/office/drawing/2014/main" id="{C268BCB7-B764-4528-881C-23F8994C3119}"/>
              </a:ext>
            </a:extLst>
          </p:cNvPr>
          <p:cNvSpPr txBox="1">
            <a:spLocks noGrp="1"/>
          </p:cNvSpPr>
          <p:nvPr/>
        </p:nvSpPr>
        <p:spPr>
          <a:xfrm>
            <a:off x="1245064" y="249697"/>
            <a:ext cx="2968651" cy="5672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1pPr>
            <a:lvl2pPr marR="0" lvl="1"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2pPr>
            <a:lvl3pPr marR="0" lvl="2"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3pPr>
            <a:lvl4pPr marR="0" lvl="3"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4pPr>
            <a:lvl5pPr marR="0" lvl="4"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5pPr>
            <a:lvl6pPr marR="0" lvl="5"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6pPr>
            <a:lvl7pPr marR="0" lvl="6"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7pPr>
            <a:lvl8pPr marR="0" lvl="7"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8pPr>
            <a:lvl9pPr marR="0" lvl="8"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9pPr>
          </a:lstStyle>
          <a:p>
            <a:pPr marL="0" lvl="0" indent="0" algn="l" rtl="0">
              <a:spcBef>
                <a:spcPts val="0"/>
              </a:spcBef>
              <a:spcAft>
                <a:spcPts val="0"/>
              </a:spcAft>
              <a:buNone/>
            </a:pPr>
            <a:r>
              <a:rPr lang="en-US" sz="4400" b="1" dirty="0">
                <a:solidFill>
                  <a:srgbClr val="002060"/>
                </a:solidFill>
                <a:latin typeface="+mj-lt"/>
              </a:rPr>
              <a:t>Solution</a:t>
            </a:r>
            <a:endParaRPr b="1" dirty="0">
              <a:solidFill>
                <a:srgbClr val="002060"/>
              </a:solidFill>
              <a:latin typeface="+mj-lt"/>
            </a:endParaRPr>
          </a:p>
        </p:txBody>
      </p:sp>
      <p:cxnSp>
        <p:nvCxnSpPr>
          <p:cNvPr id="6" name="Google Shape;164;p28">
            <a:extLst>
              <a:ext uri="{FF2B5EF4-FFF2-40B4-BE49-F238E27FC236}">
                <a16:creationId xmlns:a16="http://schemas.microsoft.com/office/drawing/2014/main" id="{CA813E5F-0535-45FC-A237-1100A7576069}"/>
              </a:ext>
            </a:extLst>
          </p:cNvPr>
          <p:cNvCxnSpPr>
            <a:cxnSpLocks/>
          </p:cNvCxnSpPr>
          <p:nvPr/>
        </p:nvCxnSpPr>
        <p:spPr>
          <a:xfrm flipH="1">
            <a:off x="3107764" y="698299"/>
            <a:ext cx="7914448" cy="0"/>
          </a:xfrm>
          <a:prstGeom prst="straightConnector1">
            <a:avLst/>
          </a:prstGeom>
          <a:noFill/>
          <a:ln w="28575" cap="flat" cmpd="sng">
            <a:solidFill>
              <a:srgbClr val="002060"/>
            </a:solidFill>
            <a:prstDash val="solid"/>
            <a:round/>
            <a:headEnd type="none" w="med" len="med"/>
            <a:tailEnd type="none" w="med" len="med"/>
          </a:ln>
        </p:spPr>
      </p:cxnSp>
      <p:pic>
        <p:nvPicPr>
          <p:cNvPr id="2050" name="Picture 2" descr="Crypto Trading Bot Abstract Concept Vector Illustration Stock Illustration  - Download Image Now - iStock">
            <a:extLst>
              <a:ext uri="{FF2B5EF4-FFF2-40B4-BE49-F238E27FC236}">
                <a16:creationId xmlns:a16="http://schemas.microsoft.com/office/drawing/2014/main" id="{A779950E-90E2-438B-B2F9-15738CFB89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260" t="9650" r="12950" b="10769"/>
          <a:stretch/>
        </p:blipFill>
        <p:spPr bwMode="auto">
          <a:xfrm>
            <a:off x="8771861" y="3781911"/>
            <a:ext cx="2739452" cy="29148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F6202E0-18F5-4237-B02F-3258694A6AF9}"/>
              </a:ext>
            </a:extLst>
          </p:cNvPr>
          <p:cNvSpPr/>
          <p:nvPr/>
        </p:nvSpPr>
        <p:spPr>
          <a:xfrm>
            <a:off x="-151879" y="-86627"/>
            <a:ext cx="1147591" cy="6944627"/>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accent5">
                  <a:lumMod val="50000"/>
                </a:schemeClr>
              </a:solidFill>
            </a:endParaRPr>
          </a:p>
        </p:txBody>
      </p:sp>
    </p:spTree>
    <p:extLst>
      <p:ext uri="{BB962C8B-B14F-4D97-AF65-F5344CB8AC3E}">
        <p14:creationId xmlns:p14="http://schemas.microsoft.com/office/powerpoint/2010/main" val="40278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66D4DC-874F-4A5B-AA52-126ACFE54DC0}"/>
              </a:ext>
            </a:extLst>
          </p:cNvPr>
          <p:cNvSpPr/>
          <p:nvPr/>
        </p:nvSpPr>
        <p:spPr>
          <a:xfrm>
            <a:off x="10479507" y="-80528"/>
            <a:ext cx="1772653" cy="7019055"/>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pic>
        <p:nvPicPr>
          <p:cNvPr id="1026" name="Picture 2">
            <a:extLst>
              <a:ext uri="{FF2B5EF4-FFF2-40B4-BE49-F238E27FC236}">
                <a16:creationId xmlns:a16="http://schemas.microsoft.com/office/drawing/2014/main" id="{6B66BD90-6916-4D14-B70F-9D4F92140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530" y="314063"/>
            <a:ext cx="6323948" cy="622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2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9F6C-51DC-4FBB-BEC6-FF8A72D74DC6}"/>
              </a:ext>
            </a:extLst>
          </p:cNvPr>
          <p:cNvSpPr>
            <a:spLocks noGrp="1"/>
          </p:cNvSpPr>
          <p:nvPr>
            <p:ph type="title"/>
          </p:nvPr>
        </p:nvSpPr>
        <p:spPr>
          <a:xfrm>
            <a:off x="1674796" y="182881"/>
            <a:ext cx="9679004" cy="1507808"/>
          </a:xfrm>
        </p:spPr>
        <p:txBody>
          <a:bodyPr/>
          <a:lstStyle/>
          <a:p>
            <a:r>
              <a:rPr lang="en-US" b="1" dirty="0">
                <a:solidFill>
                  <a:srgbClr val="002060"/>
                </a:solidFill>
              </a:rPr>
              <a:t>Strategies</a:t>
            </a:r>
            <a:endParaRPr lang="he-IL" b="1" dirty="0">
              <a:solidFill>
                <a:srgbClr val="002060"/>
              </a:solidFill>
            </a:endParaRPr>
          </a:p>
        </p:txBody>
      </p:sp>
      <p:sp>
        <p:nvSpPr>
          <p:cNvPr id="3" name="Content Placeholder 2">
            <a:extLst>
              <a:ext uri="{FF2B5EF4-FFF2-40B4-BE49-F238E27FC236}">
                <a16:creationId xmlns:a16="http://schemas.microsoft.com/office/drawing/2014/main" id="{DC25E9EF-77FB-407B-9029-410DCA21C0C3}"/>
              </a:ext>
            </a:extLst>
          </p:cNvPr>
          <p:cNvSpPr>
            <a:spLocks noGrp="1"/>
          </p:cNvSpPr>
          <p:nvPr>
            <p:ph idx="1"/>
          </p:nvPr>
        </p:nvSpPr>
        <p:spPr>
          <a:xfrm>
            <a:off x="1579346" y="1540045"/>
            <a:ext cx="10139688" cy="3925333"/>
          </a:xfrm>
        </p:spPr>
        <p:txBody>
          <a:bodyPr>
            <a:normAutofit/>
          </a:bodyPr>
          <a:lstStyle/>
          <a:p>
            <a:pPr>
              <a:lnSpc>
                <a:spcPct val="150000"/>
              </a:lnSpc>
              <a:buSzPct val="150000"/>
              <a:buBlip>
                <a:blip r:embed="rId2"/>
              </a:buBlip>
            </a:pPr>
            <a:r>
              <a:rPr lang="en-US" sz="4400" dirty="0"/>
              <a:t> Breakout</a:t>
            </a:r>
          </a:p>
          <a:p>
            <a:pPr algn="just">
              <a:lnSpc>
                <a:spcPct val="150000"/>
              </a:lnSpc>
              <a:buSzPct val="150000"/>
              <a:buBlip>
                <a:blip r:embed="rId2"/>
              </a:buBlip>
            </a:pPr>
            <a:r>
              <a:rPr lang="en-US" sz="4400" dirty="0"/>
              <a:t> Technical strategy</a:t>
            </a:r>
          </a:p>
          <a:p>
            <a:pPr>
              <a:lnSpc>
                <a:spcPct val="150000"/>
              </a:lnSpc>
              <a:buSzPct val="150000"/>
              <a:buBlip>
                <a:blip r:embed="rId2"/>
              </a:buBlip>
            </a:pPr>
            <a:r>
              <a:rPr lang="en-US" sz="4400" dirty="0"/>
              <a:t> Engulfing strategy</a:t>
            </a:r>
          </a:p>
          <a:p>
            <a:pPr marL="0" indent="0">
              <a:lnSpc>
                <a:spcPct val="150000"/>
              </a:lnSpc>
              <a:buSzPct val="150000"/>
              <a:buNone/>
            </a:pPr>
            <a:endParaRPr lang="he-IL" sz="4400" dirty="0"/>
          </a:p>
        </p:txBody>
      </p:sp>
      <p:sp>
        <p:nvSpPr>
          <p:cNvPr id="4" name="Rectangle 3">
            <a:extLst>
              <a:ext uri="{FF2B5EF4-FFF2-40B4-BE49-F238E27FC236}">
                <a16:creationId xmlns:a16="http://schemas.microsoft.com/office/drawing/2014/main" id="{378EC0C1-26A9-4B79-BD2E-D59FB81177EC}"/>
              </a:ext>
            </a:extLst>
          </p:cNvPr>
          <p:cNvSpPr/>
          <p:nvPr/>
        </p:nvSpPr>
        <p:spPr>
          <a:xfrm>
            <a:off x="-96253" y="-86627"/>
            <a:ext cx="1524000" cy="6944627"/>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cxnSp>
        <p:nvCxnSpPr>
          <p:cNvPr id="6" name="Straight Connector 5">
            <a:extLst>
              <a:ext uri="{FF2B5EF4-FFF2-40B4-BE49-F238E27FC236}">
                <a16:creationId xmlns:a16="http://schemas.microsoft.com/office/drawing/2014/main" id="{AF4377F2-AE0B-480F-B48A-AFF0EAED05EB}"/>
              </a:ext>
            </a:extLst>
          </p:cNvPr>
          <p:cNvCxnSpPr>
            <a:cxnSpLocks/>
          </p:cNvCxnSpPr>
          <p:nvPr/>
        </p:nvCxnSpPr>
        <p:spPr>
          <a:xfrm>
            <a:off x="3821229" y="1077213"/>
            <a:ext cx="7614026" cy="0"/>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pic>
        <p:nvPicPr>
          <p:cNvPr id="1028" name="Picture 4" descr="How Successful Strategies Win: Strategic Change as an Interdependent  Process | Root, a part of Accenture">
            <a:extLst>
              <a:ext uri="{FF2B5EF4-FFF2-40B4-BE49-F238E27FC236}">
                <a16:creationId xmlns:a16="http://schemas.microsoft.com/office/drawing/2014/main" id="{2D1293DE-F692-41E9-81BE-F2E3A25558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66" b="3595"/>
          <a:stretch/>
        </p:blipFill>
        <p:spPr bwMode="auto">
          <a:xfrm>
            <a:off x="8292240" y="3674672"/>
            <a:ext cx="3426794" cy="312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8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285E-7B0C-499E-AF64-E54812B7BB2D}"/>
              </a:ext>
            </a:extLst>
          </p:cNvPr>
          <p:cNvSpPr>
            <a:spLocks noGrp="1"/>
          </p:cNvSpPr>
          <p:nvPr>
            <p:ph type="title"/>
          </p:nvPr>
        </p:nvSpPr>
        <p:spPr>
          <a:xfrm>
            <a:off x="357849" y="106044"/>
            <a:ext cx="10030429" cy="1387132"/>
          </a:xfrm>
        </p:spPr>
        <p:txBody>
          <a:bodyPr>
            <a:normAutofit/>
          </a:bodyPr>
          <a:lstStyle/>
          <a:p>
            <a:r>
              <a:rPr lang="en-US" b="1" dirty="0">
                <a:solidFill>
                  <a:schemeClr val="accent5">
                    <a:lumMod val="50000"/>
                  </a:schemeClr>
                </a:solidFill>
              </a:rPr>
              <a:t>Technical strategy</a:t>
            </a:r>
            <a:endParaRPr lang="he-IL" b="1" dirty="0">
              <a:solidFill>
                <a:schemeClr val="accent5">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088042-F3B2-4264-BF93-907A8CEFC894}"/>
                  </a:ext>
                </a:extLst>
              </p:cNvPr>
              <p:cNvSpPr>
                <a:spLocks noGrp="1"/>
              </p:cNvSpPr>
              <p:nvPr>
                <p:ph idx="1"/>
              </p:nvPr>
            </p:nvSpPr>
            <p:spPr>
              <a:xfrm>
                <a:off x="549504" y="1502658"/>
                <a:ext cx="4958430" cy="664682"/>
              </a:xfrm>
              <a:ln>
                <a:noFill/>
              </a:ln>
            </p:spPr>
            <p:txBody>
              <a:bodyPr>
                <a:normAutofit/>
              </a:bodyPr>
              <a:lstStyle/>
              <a:p>
                <a:pPr algn="just">
                  <a:buClr>
                    <a:srgbClr val="002060"/>
                  </a:buClr>
                </a:pPr>
                <a14:m>
                  <m:oMath xmlns:m="http://schemas.openxmlformats.org/officeDocument/2006/math">
                    <m:r>
                      <m:rPr>
                        <m:sty m:val="p"/>
                      </m:rPr>
                      <a:rPr lang="en-US" sz="2400" b="0" i="0" smtClean="0">
                        <a:latin typeface="Cambria Math" panose="02040503050406030204" pitchFamily="18" charset="0"/>
                      </a:rPr>
                      <m:t>RSI</m:t>
                    </m:r>
                  </m:oMath>
                </a14:m>
                <a:r>
                  <a:rPr lang="en-US" sz="2400" dirty="0"/>
                  <a:t> - Relative Strength Index</a:t>
                </a:r>
              </a:p>
              <a:p>
                <a:pPr algn="just"/>
                <a:endParaRPr lang="en-US" dirty="0"/>
              </a:p>
              <a:p>
                <a:pPr algn="just"/>
                <a:endParaRPr lang="en-US" dirty="0"/>
              </a:p>
              <a:p>
                <a:pPr algn="just"/>
                <a:endParaRPr lang="en-US" dirty="0"/>
              </a:p>
              <a:p>
                <a:pPr marL="0" indent="0" algn="just">
                  <a:buNone/>
                </a:pPr>
                <a:endParaRPr lang="en-US" dirty="0"/>
              </a:p>
              <a:p>
                <a:pPr marL="0" indent="0" algn="just">
                  <a:buNone/>
                </a:pPr>
                <a:endParaRPr lang="he-IL" dirty="0"/>
              </a:p>
            </p:txBody>
          </p:sp>
        </mc:Choice>
        <mc:Fallback xmlns="">
          <p:sp>
            <p:nvSpPr>
              <p:cNvPr id="3" name="Content Placeholder 2">
                <a:extLst>
                  <a:ext uri="{FF2B5EF4-FFF2-40B4-BE49-F238E27FC236}">
                    <a16:creationId xmlns:a16="http://schemas.microsoft.com/office/drawing/2014/main" id="{78088042-F3B2-4264-BF93-907A8CEFC894}"/>
                  </a:ext>
                </a:extLst>
              </p:cNvPr>
              <p:cNvSpPr>
                <a:spLocks noGrp="1" noRot="1" noChangeAspect="1" noMove="1" noResize="1" noEditPoints="1" noAdjustHandles="1" noChangeArrowheads="1" noChangeShapeType="1" noTextEdit="1"/>
              </p:cNvSpPr>
              <p:nvPr>
                <p:ph idx="1"/>
              </p:nvPr>
            </p:nvSpPr>
            <p:spPr>
              <a:xfrm>
                <a:off x="549504" y="1502658"/>
                <a:ext cx="4958430" cy="664682"/>
              </a:xfrm>
              <a:blipFill>
                <a:blip r:embed="rId3"/>
                <a:stretch>
                  <a:fillRect l="-1597" t="-12727"/>
                </a:stretch>
              </a:blipFill>
              <a:ln>
                <a:noFill/>
              </a:ln>
            </p:spPr>
            <p:txBody>
              <a:bodyPr/>
              <a:lstStyle/>
              <a:p>
                <a:r>
                  <a:rPr lang="he-IL">
                    <a:noFill/>
                  </a:rPr>
                  <a:t> </a:t>
                </a:r>
              </a:p>
            </p:txBody>
          </p:sp>
        </mc:Fallback>
      </mc:AlternateContent>
      <p:sp>
        <p:nvSpPr>
          <p:cNvPr id="5" name="Rectangle 4">
            <a:extLst>
              <a:ext uri="{FF2B5EF4-FFF2-40B4-BE49-F238E27FC236}">
                <a16:creationId xmlns:a16="http://schemas.microsoft.com/office/drawing/2014/main" id="{BA46641E-A299-40A5-87D4-C15B89FAC123}"/>
              </a:ext>
            </a:extLst>
          </p:cNvPr>
          <p:cNvSpPr/>
          <p:nvPr/>
        </p:nvSpPr>
        <p:spPr>
          <a:xfrm>
            <a:off x="10388278" y="-106045"/>
            <a:ext cx="1859148" cy="7062427"/>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cxnSp>
        <p:nvCxnSpPr>
          <p:cNvPr id="7" name="Straight Connector 6">
            <a:extLst>
              <a:ext uri="{FF2B5EF4-FFF2-40B4-BE49-F238E27FC236}">
                <a16:creationId xmlns:a16="http://schemas.microsoft.com/office/drawing/2014/main" id="{D502EC6E-3BD4-48B7-9C65-4D9170E4F8CD}"/>
              </a:ext>
            </a:extLst>
          </p:cNvPr>
          <p:cNvCxnSpPr>
            <a:cxnSpLocks/>
          </p:cNvCxnSpPr>
          <p:nvPr/>
        </p:nvCxnSpPr>
        <p:spPr>
          <a:xfrm>
            <a:off x="4178457" y="1041722"/>
            <a:ext cx="5359082" cy="0"/>
          </a:xfrm>
          <a:prstGeom prst="line">
            <a:avLst/>
          </a:prstGeom>
          <a:ln w="38100">
            <a:solidFill>
              <a:schemeClr val="accent5">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0721E7-15FC-4EE4-B15F-6E31F10C9E24}"/>
                  </a:ext>
                </a:extLst>
              </p:cNvPr>
              <p:cNvSpPr txBox="1"/>
              <p:nvPr/>
            </p:nvSpPr>
            <p:spPr>
              <a:xfrm>
                <a:off x="0" y="2138910"/>
                <a:ext cx="4626315" cy="809645"/>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RSI</m:t>
                      </m:r>
                      <m:r>
                        <a:rPr lang="en-US" sz="2800" b="0" i="0" smtClean="0">
                          <a:latin typeface="Cambria Math" panose="02040503050406030204" pitchFamily="18" charset="0"/>
                        </a:rPr>
                        <m:t>= </m:t>
                      </m:r>
                      <m:f>
                        <m:fPr>
                          <m:ctrlPr>
                            <a:rPr lang="en-US" sz="2800" b="0" i="1" smtClean="0">
                              <a:latin typeface="Cambria Math" panose="02040503050406030204" pitchFamily="18" charset="0"/>
                            </a:rPr>
                          </m:ctrlPr>
                        </m:fPr>
                        <m:num>
                          <m:r>
                            <m:rPr>
                              <m:sty m:val="p"/>
                            </m:rPr>
                            <a:rPr lang="en-US" sz="2800" b="0" i="0" smtClean="0">
                              <a:latin typeface="Cambria Math" panose="02040503050406030204" pitchFamily="18" charset="0"/>
                            </a:rPr>
                            <m:t>AVG</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GAINS</m:t>
                          </m:r>
                        </m:num>
                        <m:den>
                          <m:r>
                            <m:rPr>
                              <m:sty m:val="p"/>
                            </m:rPr>
                            <a:rPr lang="en-US" sz="2800" b="0" i="0" smtClean="0">
                              <a:latin typeface="Cambria Math" panose="02040503050406030204" pitchFamily="18" charset="0"/>
                            </a:rPr>
                            <m:t>AVG</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LOSSED</m:t>
                          </m:r>
                        </m:den>
                      </m:f>
                    </m:oMath>
                  </m:oMathPara>
                </a14:m>
                <a:endParaRPr lang="he-IL" sz="2800" dirty="0"/>
              </a:p>
            </p:txBody>
          </p:sp>
        </mc:Choice>
        <mc:Fallback xmlns="">
          <p:sp>
            <p:nvSpPr>
              <p:cNvPr id="10" name="TextBox 9">
                <a:extLst>
                  <a:ext uri="{FF2B5EF4-FFF2-40B4-BE49-F238E27FC236}">
                    <a16:creationId xmlns:a16="http://schemas.microsoft.com/office/drawing/2014/main" id="{270721E7-15FC-4EE4-B15F-6E31F10C9E24}"/>
                  </a:ext>
                </a:extLst>
              </p:cNvPr>
              <p:cNvSpPr txBox="1">
                <a:spLocks noRot="1" noChangeAspect="1" noMove="1" noResize="1" noEditPoints="1" noAdjustHandles="1" noChangeArrowheads="1" noChangeShapeType="1" noTextEdit="1"/>
              </p:cNvSpPr>
              <p:nvPr/>
            </p:nvSpPr>
            <p:spPr>
              <a:xfrm>
                <a:off x="0" y="2138910"/>
                <a:ext cx="4626315" cy="809645"/>
              </a:xfrm>
              <a:prstGeom prst="rect">
                <a:avLst/>
              </a:prstGeom>
              <a:blipFill>
                <a:blip r:embed="rId4"/>
                <a:stretch>
                  <a:fillRect/>
                </a:stretch>
              </a:blipFill>
            </p:spPr>
            <p:txBody>
              <a:bodyPr/>
              <a:lstStyle/>
              <a:p>
                <a:r>
                  <a:rPr lang="he-IL">
                    <a:noFill/>
                  </a:rPr>
                  <a:t> </a:t>
                </a:r>
              </a:p>
            </p:txBody>
          </p:sp>
        </mc:Fallback>
      </mc:AlternateContent>
      <p:pic>
        <p:nvPicPr>
          <p:cNvPr id="8" name="Picture 4" descr="Using Relative Strength Index (RSI) for Improved Trading Decisions ｜ BingX">
            <a:extLst>
              <a:ext uri="{FF2B5EF4-FFF2-40B4-BE49-F238E27FC236}">
                <a16:creationId xmlns:a16="http://schemas.microsoft.com/office/drawing/2014/main" id="{CB508483-4F23-4772-BB5C-4459DC732C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0459" y="2736837"/>
            <a:ext cx="6119721" cy="35599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66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AF1C6401-820A-4558-8F5C-5873175BFE34}"/>
                  </a:ext>
                </a:extLst>
              </p:cNvPr>
              <p:cNvSpPr>
                <a:spLocks noGrp="1"/>
              </p:cNvSpPr>
              <p:nvPr>
                <p:ph type="title"/>
              </p:nvPr>
            </p:nvSpPr>
            <p:spPr>
              <a:xfrm>
                <a:off x="145774" y="181416"/>
                <a:ext cx="11900452" cy="1325563"/>
              </a:xfrm>
            </p:spPr>
            <p:txBody>
              <a:bodyPr>
                <a:normAutofit/>
              </a:bodyPr>
              <a:lstStyle/>
              <a:p>
                <a14:m>
                  <m:oMath xmlns:m="http://schemas.openxmlformats.org/officeDocument/2006/math">
                    <m:r>
                      <m:rPr>
                        <m:sty m:val="p"/>
                      </m:rPr>
                      <a:rPr lang="en-US" sz="3600" u="sng" smtClean="0">
                        <a:latin typeface="Cambria Math" panose="02040503050406030204" pitchFamily="18" charset="0"/>
                      </a:rPr>
                      <m:t>MACD</m:t>
                    </m:r>
                  </m:oMath>
                </a14:m>
                <a:r>
                  <a:rPr lang="en-US" sz="3600" u="sng" dirty="0"/>
                  <a:t>- Moving Average Convergence Divergence</a:t>
                </a:r>
                <a:endParaRPr lang="he-IL" sz="3600" dirty="0"/>
              </a:p>
            </p:txBody>
          </p:sp>
        </mc:Choice>
        <mc:Fallback xmlns="">
          <p:sp>
            <p:nvSpPr>
              <p:cNvPr id="9" name="Title 1">
                <a:extLst>
                  <a:ext uri="{FF2B5EF4-FFF2-40B4-BE49-F238E27FC236}">
                    <a16:creationId xmlns:a16="http://schemas.microsoft.com/office/drawing/2014/main" id="{AF1C6401-820A-4558-8F5C-5873175BFE34}"/>
                  </a:ext>
                </a:extLst>
              </p:cNvPr>
              <p:cNvSpPr>
                <a:spLocks noGrp="1" noRot="1" noChangeAspect="1" noMove="1" noResize="1" noEditPoints="1" noAdjustHandles="1" noChangeArrowheads="1" noChangeShapeType="1" noTextEdit="1"/>
              </p:cNvSpPr>
              <p:nvPr>
                <p:ph type="title"/>
              </p:nvPr>
            </p:nvSpPr>
            <p:spPr>
              <a:xfrm>
                <a:off x="145774" y="181416"/>
                <a:ext cx="11900452" cy="1325563"/>
              </a:xfrm>
              <a:blipFill>
                <a:blip r:embed="rId3"/>
                <a:stretch>
                  <a:fillRect/>
                </a:stretch>
              </a:blipFill>
            </p:spPr>
            <p:txBody>
              <a:bodyPr/>
              <a:lstStyle/>
              <a:p>
                <a:r>
                  <a:rPr lang="he-IL">
                    <a:noFill/>
                  </a:rPr>
                  <a:t> </a:t>
                </a:r>
              </a:p>
            </p:txBody>
          </p:sp>
        </mc:Fallback>
      </mc:AlternateContent>
      <p:pic>
        <p:nvPicPr>
          <p:cNvPr id="7174" name="Picture 6" descr="Understand MACD in 6 minutes. Technical indicators are used by… | by  Crypto-Addicts | Crypto-Addicts | Medium">
            <a:extLst>
              <a:ext uri="{FF2B5EF4-FFF2-40B4-BE49-F238E27FC236}">
                <a16:creationId xmlns:a16="http://schemas.microsoft.com/office/drawing/2014/main" id="{6EAF94D5-8187-4D3D-9B03-9237FB2F5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464" y="1506979"/>
            <a:ext cx="7580243" cy="497745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FFAF5AB-8525-46C5-AA64-1C95C111DB06}"/>
              </a:ext>
            </a:extLst>
          </p:cNvPr>
          <p:cNvSpPr/>
          <p:nvPr/>
        </p:nvSpPr>
        <p:spPr>
          <a:xfrm>
            <a:off x="10505796" y="-106018"/>
            <a:ext cx="1751635" cy="7070035"/>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pic>
        <p:nvPicPr>
          <p:cNvPr id="7178" name="Picture 10" descr="Macd Indicator Icon Isolated On White Stock Vector (Royalty Free)  1320898115 | Shutterstock">
            <a:extLst>
              <a:ext uri="{FF2B5EF4-FFF2-40B4-BE49-F238E27FC236}">
                <a16:creationId xmlns:a16="http://schemas.microsoft.com/office/drawing/2014/main" id="{ED4363C5-8A0D-41F6-AB49-9015B6A64E40}"/>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3250" b="68875" l="8600" r="88533">
                        <a14:foregroundMark x1="28000" y1="37438" x2="28000" y2="37438"/>
                        <a14:foregroundMark x1="19133" y1="42063" x2="19133" y2="42063"/>
                        <a14:foregroundMark x1="13733" y1="43063" x2="13733" y2="43063"/>
                        <a14:foregroundMark x1="11467" y1="33188" x2="11467" y2="33188"/>
                        <a14:foregroundMark x1="34533" y1="40125" x2="34533" y2="40125"/>
                        <a14:foregroundMark x1="42600" y1="44000" x2="42600" y2="44000"/>
                        <a14:foregroundMark x1="76400" y1="56750" x2="76400" y2="56750"/>
                        <a14:foregroundMark x1="82800" y1="58313" x2="82800" y2="58313"/>
                        <a14:foregroundMark x1="88600" y1="58125" x2="88600" y2="58125"/>
                        <a14:foregroundMark x1="67733" y1="53875" x2="67733" y2="53875"/>
                        <a14:foregroundMark x1="8600" y1="35313" x2="8600" y2="35313"/>
                      </a14:backgroundRemoval>
                    </a14:imgEffect>
                  </a14:imgLayer>
                </a14:imgProps>
              </a:ext>
              <a:ext uri="{28A0092B-C50C-407E-A947-70E740481C1C}">
                <a14:useLocalDpi xmlns:a14="http://schemas.microsoft.com/office/drawing/2010/main" val="0"/>
              </a:ext>
            </a:extLst>
          </a:blip>
          <a:srcRect l="4242" t="17584" r="3005" b="25411"/>
          <a:stretch/>
        </p:blipFill>
        <p:spPr bwMode="auto">
          <a:xfrm>
            <a:off x="9168453" y="5104596"/>
            <a:ext cx="2674685" cy="175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8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F8ADD7-9831-4031-A905-51563309E73C}"/>
              </a:ext>
            </a:extLst>
          </p:cNvPr>
          <p:cNvSpPr/>
          <p:nvPr/>
        </p:nvSpPr>
        <p:spPr>
          <a:xfrm>
            <a:off x="10629773" y="-106018"/>
            <a:ext cx="1722782" cy="7070035"/>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pic>
        <p:nvPicPr>
          <p:cNvPr id="13" name="Picture 12">
            <a:extLst>
              <a:ext uri="{FF2B5EF4-FFF2-40B4-BE49-F238E27FC236}">
                <a16:creationId xmlns:a16="http://schemas.microsoft.com/office/drawing/2014/main" id="{C9DA3161-3474-4084-86CE-326A3C6A4AE2}"/>
              </a:ext>
            </a:extLst>
          </p:cNvPr>
          <p:cNvPicPr>
            <a:picLocks noChangeAspect="1"/>
          </p:cNvPicPr>
          <p:nvPr/>
        </p:nvPicPr>
        <p:blipFill rotWithShape="1">
          <a:blip r:embed="rId2"/>
          <a:srcRect r="9648"/>
          <a:stretch/>
        </p:blipFill>
        <p:spPr>
          <a:xfrm>
            <a:off x="428578" y="2155696"/>
            <a:ext cx="9906416" cy="1919052"/>
          </a:xfrm>
          <a:prstGeom prst="rect">
            <a:avLst/>
          </a:prstGeom>
        </p:spPr>
      </p:pic>
      <p:pic>
        <p:nvPicPr>
          <p:cNvPr id="14" name="Picture 4" descr="Moving Average Convergence Divergence (MACD) | Learn to Trade | OANDA">
            <a:extLst>
              <a:ext uri="{FF2B5EF4-FFF2-40B4-BE49-F238E27FC236}">
                <a16:creationId xmlns:a16="http://schemas.microsoft.com/office/drawing/2014/main" id="{A7D4601B-C500-4E06-B084-70AA63D37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443" y="4117818"/>
            <a:ext cx="4729553" cy="3148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77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B2D-EB79-4DDA-A7F2-59B6601C4BE8}"/>
              </a:ext>
            </a:extLst>
          </p:cNvPr>
          <p:cNvSpPr>
            <a:spLocks noGrp="1"/>
          </p:cNvSpPr>
          <p:nvPr>
            <p:ph type="title"/>
          </p:nvPr>
        </p:nvSpPr>
        <p:spPr>
          <a:xfrm>
            <a:off x="673502" y="286192"/>
            <a:ext cx="9213930" cy="1325563"/>
          </a:xfrm>
        </p:spPr>
        <p:txBody>
          <a:bodyPr/>
          <a:lstStyle/>
          <a:p>
            <a:r>
              <a:rPr lang="en-US" sz="4400" b="1" dirty="0">
                <a:solidFill>
                  <a:srgbClr val="002060"/>
                </a:solidFill>
              </a:rPr>
              <a:t>Breakout</a:t>
            </a:r>
            <a:endParaRPr lang="he-IL" b="1" dirty="0">
              <a:solidFill>
                <a:srgbClr val="002060"/>
              </a:solidFill>
            </a:endParaRPr>
          </a:p>
        </p:txBody>
      </p:sp>
      <p:sp>
        <p:nvSpPr>
          <p:cNvPr id="3" name="Content Placeholder 2">
            <a:extLst>
              <a:ext uri="{FF2B5EF4-FFF2-40B4-BE49-F238E27FC236}">
                <a16:creationId xmlns:a16="http://schemas.microsoft.com/office/drawing/2014/main" id="{79771260-4AE6-4037-8E97-52B9BF260155}"/>
              </a:ext>
            </a:extLst>
          </p:cNvPr>
          <p:cNvSpPr>
            <a:spLocks noGrp="1"/>
          </p:cNvSpPr>
          <p:nvPr>
            <p:ph idx="1"/>
          </p:nvPr>
        </p:nvSpPr>
        <p:spPr>
          <a:xfrm>
            <a:off x="571982" y="1611756"/>
            <a:ext cx="9699070" cy="1817244"/>
          </a:xfrm>
        </p:spPr>
        <p:txBody>
          <a:bodyPr>
            <a:normAutofit/>
          </a:bodyPr>
          <a:lstStyle/>
          <a:p>
            <a:pPr algn="just"/>
            <a:r>
              <a:rPr lang="en-US" dirty="0"/>
              <a:t>Breakout is basically when a price breaks through a key support or a resistance level. Which usually leads to a huge price movements.</a:t>
            </a:r>
          </a:p>
          <a:p>
            <a:pPr marL="0" indent="0">
              <a:buNone/>
            </a:pPr>
            <a:r>
              <a:rPr lang="en-US" dirty="0"/>
              <a:t>  </a:t>
            </a:r>
            <a:endParaRPr lang="he-IL" dirty="0"/>
          </a:p>
        </p:txBody>
      </p:sp>
      <p:sp>
        <p:nvSpPr>
          <p:cNvPr id="4" name="Rectangle 3">
            <a:extLst>
              <a:ext uri="{FF2B5EF4-FFF2-40B4-BE49-F238E27FC236}">
                <a16:creationId xmlns:a16="http://schemas.microsoft.com/office/drawing/2014/main" id="{C0CEDD15-698D-4492-81CB-C7DDF91073B1}"/>
              </a:ext>
            </a:extLst>
          </p:cNvPr>
          <p:cNvSpPr/>
          <p:nvPr/>
        </p:nvSpPr>
        <p:spPr>
          <a:xfrm>
            <a:off x="10440365" y="0"/>
            <a:ext cx="1751635" cy="6858000"/>
          </a:xfrm>
          <a:prstGeom prst="rect">
            <a:avLst/>
          </a:prstGeom>
          <a:solidFill>
            <a:schemeClr val="accent5">
              <a:lumMod val="5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accent5">
                  <a:lumMod val="50000"/>
                </a:schemeClr>
              </a:solidFill>
            </a:endParaRPr>
          </a:p>
        </p:txBody>
      </p:sp>
      <p:cxnSp>
        <p:nvCxnSpPr>
          <p:cNvPr id="5" name="Straight Connector 4">
            <a:extLst>
              <a:ext uri="{FF2B5EF4-FFF2-40B4-BE49-F238E27FC236}">
                <a16:creationId xmlns:a16="http://schemas.microsoft.com/office/drawing/2014/main" id="{FF12CED6-9209-484E-9416-8EFD8681FF74}"/>
              </a:ext>
            </a:extLst>
          </p:cNvPr>
          <p:cNvCxnSpPr>
            <a:cxnSpLocks/>
          </p:cNvCxnSpPr>
          <p:nvPr/>
        </p:nvCxnSpPr>
        <p:spPr>
          <a:xfrm>
            <a:off x="2736057" y="1086137"/>
            <a:ext cx="7072135" cy="0"/>
          </a:xfrm>
          <a:prstGeom prst="line">
            <a:avLst/>
          </a:prstGeom>
          <a:ln w="38100">
            <a:solidFill>
              <a:srgbClr val="002060"/>
            </a:solidFill>
          </a:ln>
        </p:spPr>
        <p:style>
          <a:lnRef idx="1">
            <a:schemeClr val="dk1"/>
          </a:lnRef>
          <a:fillRef idx="0">
            <a:schemeClr val="dk1"/>
          </a:fillRef>
          <a:effectRef idx="0">
            <a:schemeClr val="dk1"/>
          </a:effectRef>
          <a:fontRef idx="minor">
            <a:schemeClr val="tx1"/>
          </a:fontRef>
        </p:style>
      </p:cxnSp>
      <p:pic>
        <p:nvPicPr>
          <p:cNvPr id="4098" name="Picture 2" descr="Breakout and Retest Trading Strategy in 5 minutes | Forex Signals - YouTube">
            <a:extLst>
              <a:ext uri="{FF2B5EF4-FFF2-40B4-BE49-F238E27FC236}">
                <a16:creationId xmlns:a16="http://schemas.microsoft.com/office/drawing/2014/main" id="{AAB85607-80C4-4ADC-9EB7-0443A1F346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04" t="18554" r="6589" b="18346"/>
          <a:stretch/>
        </p:blipFill>
        <p:spPr bwMode="auto">
          <a:xfrm>
            <a:off x="3447280" y="2743160"/>
            <a:ext cx="6594828" cy="35503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6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4466</TotalTime>
  <Words>1086</Words>
  <Application>Microsoft Office PowerPoint</Application>
  <PresentationFormat>Widescreen</PresentationFormat>
  <Paragraphs>89</Paragraphs>
  <Slides>14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Cambria Math</vt:lpstr>
      <vt:lpstr>Roboto Black</vt:lpstr>
      <vt:lpstr>Söhne</vt:lpstr>
      <vt:lpstr>Times New Roman</vt:lpstr>
      <vt:lpstr>Wingdings</vt:lpstr>
      <vt:lpstr>Office Theme</vt:lpstr>
      <vt:lpstr>PowerPoint Presentation</vt:lpstr>
      <vt:lpstr>PowerPoint Presentation</vt:lpstr>
      <vt:lpstr>PowerPoint Presentation</vt:lpstr>
      <vt:lpstr>PowerPoint Presentation</vt:lpstr>
      <vt:lpstr>Strategies</vt:lpstr>
      <vt:lpstr>Technical strategy</vt:lpstr>
      <vt:lpstr>MACD- Moving Average Convergence Divergence</vt:lpstr>
      <vt:lpstr>PowerPoint Presentation</vt:lpstr>
      <vt:lpstr>Breakout</vt:lpstr>
      <vt:lpstr>Engulfing strategy</vt:lpstr>
      <vt:lpstr>PowerPoint Presentation</vt:lpstr>
      <vt:lpstr>Challenges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98</cp:revision>
  <dcterms:created xsi:type="dcterms:W3CDTF">2024-03-25T12:46:53Z</dcterms:created>
  <dcterms:modified xsi:type="dcterms:W3CDTF">2024-06-03T11:07:13Z</dcterms:modified>
</cp:coreProperties>
</file>