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E1F42"/>
    <a:srgbClr val="124872"/>
    <a:srgbClr val="CC00FF"/>
    <a:srgbClr val="800080"/>
    <a:srgbClr val="CC00CC"/>
    <a:srgbClr val="6600CC"/>
    <a:srgbClr val="9900CC"/>
    <a:srgbClr val="629BBB"/>
    <a:srgbClr val="9AC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2" autoAdjust="0"/>
  </p:normalViewPr>
  <p:slideViewPr>
    <p:cSldViewPr>
      <p:cViewPr>
        <p:scale>
          <a:sx n="47" d="100"/>
          <a:sy n="47" d="100"/>
        </p:scale>
        <p:origin x="1368" y="-153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430207" y="31441300"/>
            <a:ext cx="9360000" cy="1352770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440415" y="19673468"/>
            <a:ext cx="9360000" cy="98019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Results</a:t>
            </a:r>
            <a:endParaRPr lang="he-IL" sz="4800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ounded Rectangle 18"/>
          <p:cNvSpPr/>
          <p:nvPr/>
        </p:nvSpPr>
        <p:spPr>
          <a:xfrm>
            <a:off x="10435673" y="23513129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9100460" cy="1070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T4 Robot equipped with sensors like IMU with used to help the robot drive on the surface of the solar panel during the cleaning process.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After a </a:t>
            </a:r>
            <a:r>
              <a:rPr lang="en-US" sz="4000" b="0" dirty="0">
                <a:solidFill>
                  <a:schemeClr val="tx1"/>
                </a:solidFill>
              </a:rPr>
              <a:t>distance,</a:t>
            </a:r>
            <a:r>
              <a:rPr lang="en-IL" sz="4000" b="0" dirty="0">
                <a:solidFill>
                  <a:schemeClr val="tx1"/>
                </a:solidFill>
              </a:rPr>
              <a:t> the IMU reading starts to drift and as a result of that the robot can’t clean in a straight path.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The solution was to clean in sequences that increases battery consumption and wastes more time in cleaning so the effiency decreases.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</a:rPr>
              <a:t>Our solution uses semantic segmentation to help T4 Robot localize and map the solar array in Real Time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IL" sz="2800" b="0" dirty="0">
              <a:solidFill>
                <a:schemeClr val="tx1"/>
              </a:solidFill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43750" y="20689336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86928" y="21855589"/>
            <a:ext cx="8820000" cy="419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84362" lvl="1" indent="-457200" algn="l" rtl="0">
              <a:spcBef>
                <a:spcPts val="1682"/>
              </a:spcBef>
              <a:buSzPct val="75000"/>
              <a:buFont typeface="Arial" panose="020B0604020202020204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2D Mapping of the solar array in real time for future localization.</a:t>
            </a:r>
          </a:p>
          <a:p>
            <a:pPr marL="884362" lvl="1" indent="-457200" algn="l" rtl="0">
              <a:spcBef>
                <a:spcPts val="1682"/>
              </a:spcBef>
              <a:buSzPct val="75000"/>
              <a:buFont typeface="Arial" panose="020B0604020202020204" pitchFamily="34" charset="0"/>
              <a:buChar char="•"/>
            </a:pPr>
            <a:r>
              <a:rPr lang="en-IL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decision making of robot moving on the solar panels to help IMU</a:t>
            </a:r>
            <a:r>
              <a:rPr lang="en-IL" sz="2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890427" y="27605301"/>
            <a:ext cx="8820000" cy="104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Custom Dataset creation, from image acquisition to ready to use ”COCO” Dataset.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of pre-trained Model gave us bad accuracy, so we fully trained the model, and that takes time and power.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the trained model to oak-d camera requires a few compilations to get the proper format.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good enough fps (30+) required model size modifications.</a:t>
            </a:r>
          </a:p>
          <a:p>
            <a:pPr marL="1309447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740783" y="26543626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7926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736208" y="31501257"/>
            <a:ext cx="8475042" cy="12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20900" y="33200066"/>
            <a:ext cx="8641154" cy="458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Unet16 Architecture we got the best performance, both in accuracy and fps metrics.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to work with (512,512) input frame, because it gave as the best acc-fps division.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and plan the dataset well before the start of the implementation.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435673" y="8709590"/>
            <a:ext cx="9492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level object detection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/>
                <a:cs typeface="Arial"/>
              </a:rPr>
              <a:t>Semantic Segmentation For Solar Panel Arrays</a:t>
            </a:r>
            <a:endParaRPr lang="en-US" dirty="0"/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736628" y="7420439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/>
                <a:cs typeface="Arial"/>
              </a:rPr>
              <a:t>Nadi Najjar and Luna Khoury, Supervised by Koby Kohai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420851" y="23573086"/>
            <a:ext cx="9359999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level object detection</a:t>
            </a:r>
          </a:p>
        </p:txBody>
      </p:sp>
      <p:sp>
        <p:nvSpPr>
          <p:cNvPr id="366" name="Rectangle 4"/>
          <p:cNvSpPr>
            <a:spLocks noChangeArrowheads="1"/>
          </p:cNvSpPr>
          <p:nvPr/>
        </p:nvSpPr>
        <p:spPr bwMode="auto">
          <a:xfrm>
            <a:off x="10675305" y="21177097"/>
            <a:ext cx="8908221" cy="5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9906972"/>
            <a:ext cx="8820000" cy="43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and consistent mask prediction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thresholds help in handling varying environmental conditions, such as sun glare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814736" y="28090049"/>
            <a:ext cx="8820000" cy="618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semantic segmentation of the solar arrays, we can see that our model easily detected the solar panel surfaces and the background, thanks to the trained Unet16 Network Architecture 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run on board in 40 fps speed with 2.5 TOPS power on intel VPU that oak-d camera uses.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750353" y="19872062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36850" y="26666852"/>
            <a:ext cx="8474400" cy="392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2 Plots, we can see how the accuracy of the model improved per epoch pass, the left plot describes the DeepLabV3+ Architecture with (256,256) frame as an input and the right plot describes Unet16 Architecture with (256,256) frame as an input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line plot describes the Unet16 Architecture with (1024,1024) input frame.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2016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2"/>
            <a:ext cx="9360000" cy="30685849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4"/>
            <a:ext cx="9360000" cy="14559866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430207" y="31441299"/>
            <a:ext cx="9360000" cy="7867583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72"/>
          <p:cNvSpPr/>
          <p:nvPr/>
        </p:nvSpPr>
        <p:spPr>
          <a:xfrm>
            <a:off x="10435673" y="23513128"/>
            <a:ext cx="9360000" cy="15795754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440415" y="19673468"/>
            <a:ext cx="9360000" cy="1130956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487667A-2EBB-B146-AF46-45D76D717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75" y="13696643"/>
            <a:ext cx="8869674" cy="3513194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4F6D59A4-205E-674E-9FE8-847990DC7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015" y="17242760"/>
            <a:ext cx="8869674" cy="3513194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802881E9-60C9-624D-8F20-478652443F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7676" r="14672" b="2324"/>
          <a:stretch/>
        </p:blipFill>
        <p:spPr>
          <a:xfrm>
            <a:off x="10732665" y="17873047"/>
            <a:ext cx="3140843" cy="27432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8D474CD-F2A2-2D43-82FB-5C3F5E0BE3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3" t="8905" r="15610" b="2555"/>
          <a:stretch/>
        </p:blipFill>
        <p:spPr>
          <a:xfrm>
            <a:off x="13845639" y="17917566"/>
            <a:ext cx="2801139" cy="269868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35D6629-0839-534B-90AD-68D8BB8DF3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6" t="7500" r="16251" b="5001"/>
          <a:stretch/>
        </p:blipFill>
        <p:spPr>
          <a:xfrm>
            <a:off x="16646778" y="17895011"/>
            <a:ext cx="2875830" cy="2667000"/>
          </a:xfrm>
          <a:prstGeom prst="rect">
            <a:avLst/>
          </a:prstGeom>
        </p:spPr>
      </p:pic>
      <p:pic>
        <p:nvPicPr>
          <p:cNvPr id="14" name="Picture 13" descr="A picture containing solar cell, outdoor object&#10;&#10;Description automatically generated">
            <a:extLst>
              <a:ext uri="{FF2B5EF4-FFF2-40B4-BE49-F238E27FC236}">
                <a16:creationId xmlns:a16="http://schemas.microsoft.com/office/drawing/2014/main" id="{0441E382-491D-C748-B4AE-6EFF20EFB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885" y="24972319"/>
            <a:ext cx="2410727" cy="2399540"/>
          </a:xfrm>
          <a:prstGeom prst="rect">
            <a:avLst/>
          </a:prstGeom>
        </p:spPr>
      </p:pic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8928D8CD-E81A-404C-9E00-B050476F2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55" y="24955074"/>
            <a:ext cx="2410727" cy="2416346"/>
          </a:xfrm>
          <a:prstGeom prst="rect">
            <a:avLst/>
          </a:prstGeom>
        </p:spPr>
      </p:pic>
      <p:pic>
        <p:nvPicPr>
          <p:cNvPr id="20" name="Picture 19" descr="A picture containing solar cell, outdoor object&#10;&#10;Description automatically generated">
            <a:extLst>
              <a:ext uri="{FF2B5EF4-FFF2-40B4-BE49-F238E27FC236}">
                <a16:creationId xmlns:a16="http://schemas.microsoft.com/office/drawing/2014/main" id="{8D7875AA-2A2D-A541-9413-8782883496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879" y="24955074"/>
            <a:ext cx="2427611" cy="2416346"/>
          </a:xfrm>
          <a:prstGeom prst="rect">
            <a:avLst/>
          </a:prstGeom>
        </p:spPr>
      </p:pic>
      <p:sp>
        <p:nvSpPr>
          <p:cNvPr id="82" name="Rounded Rectangle 18">
            <a:extLst>
              <a:ext uri="{FF2B5EF4-FFF2-40B4-BE49-F238E27FC236}">
                <a16:creationId xmlns:a16="http://schemas.microsoft.com/office/drawing/2014/main" id="{7EDA18CE-CA71-834C-B062-80639ECC90FC}"/>
              </a:ext>
            </a:extLst>
          </p:cNvPr>
          <p:cNvSpPr/>
          <p:nvPr/>
        </p:nvSpPr>
        <p:spPr>
          <a:xfrm>
            <a:off x="20514421" y="8679673"/>
            <a:ext cx="9360000" cy="1045064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5F611E0F-2B87-5043-8AE8-6D898FDC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0615" y="8623033"/>
            <a:ext cx="8755594" cy="11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Inference Architecture</a:t>
            </a:r>
          </a:p>
        </p:txBody>
      </p:sp>
      <p:sp>
        <p:nvSpPr>
          <p:cNvPr id="84" name="Rectangle 4">
            <a:extLst>
              <a:ext uri="{FF2B5EF4-FFF2-40B4-BE49-F238E27FC236}">
                <a16:creationId xmlns:a16="http://schemas.microsoft.com/office/drawing/2014/main" id="{056872D4-A2F6-AB46-B2AC-91B6F942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441" y="14633613"/>
            <a:ext cx="8820000" cy="44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Node – Frame (512,512)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Node – Input of the Neural Network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Node – Semantic Segmentation of the frame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Passthrough Node – Original Frame</a:t>
            </a:r>
          </a:p>
        </p:txBody>
      </p:sp>
      <p:sp>
        <p:nvSpPr>
          <p:cNvPr id="85" name="Rounded Rectangle 145">
            <a:extLst>
              <a:ext uri="{FF2B5EF4-FFF2-40B4-BE49-F238E27FC236}">
                <a16:creationId xmlns:a16="http://schemas.microsoft.com/office/drawing/2014/main" id="{A72833F9-9A56-BA48-B618-80E0C144A8AE}"/>
              </a:ext>
            </a:extLst>
          </p:cNvPr>
          <p:cNvSpPr/>
          <p:nvPr/>
        </p:nvSpPr>
        <p:spPr>
          <a:xfrm>
            <a:off x="20433952" y="8623034"/>
            <a:ext cx="9360000" cy="1069598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8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24DBC82-1BB7-CA47-9F3A-DD4E05100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90" y="10293458"/>
            <a:ext cx="8529279" cy="3700761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29622C55-0276-0F44-A696-AD1F2B3C05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06" y="20990242"/>
            <a:ext cx="3596852" cy="2697639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8BD2BC0C-60F1-604C-B8AA-23437646F3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821" y="23747838"/>
            <a:ext cx="3596852" cy="2697639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CAAD88E2-1ED9-D245-ABD2-2CA28731FD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084" y="21008110"/>
            <a:ext cx="3596852" cy="2697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445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</cp:revision>
  <dcterms:created xsi:type="dcterms:W3CDTF">2016-09-01T09:00:45Z</dcterms:created>
  <dcterms:modified xsi:type="dcterms:W3CDTF">2023-03-27T17:41:23Z</dcterms:modified>
</cp:coreProperties>
</file>