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swald Medium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  <p:embeddedFont>
      <p:font typeface="Nunito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Medium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OswaldMedium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33" Type="http://schemas.openxmlformats.org/officeDocument/2006/relationships/font" Target="fonts/NunitoLight-bold.fntdata"/><Relationship Id="rId10" Type="http://schemas.openxmlformats.org/officeDocument/2006/relationships/slide" Target="slides/slide5.xml"/><Relationship Id="rId32" Type="http://schemas.openxmlformats.org/officeDocument/2006/relationships/font" Target="fonts/NunitoLight-regular.fntdata"/><Relationship Id="rId13" Type="http://schemas.openxmlformats.org/officeDocument/2006/relationships/slide" Target="slides/slide8.xml"/><Relationship Id="rId35" Type="http://schemas.openxmlformats.org/officeDocument/2006/relationships/font" Target="fonts/Nunito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9f517ca5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9f517ca5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9f517ca5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9f517ca5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9f517ca5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9f517ca5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9f517ca5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9f517ca5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9f517ca5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9f517ca5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4f4bc9a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4f4bc9a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9f517ca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9f517ca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9f517ca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9f517ca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f517ca5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9f517ca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9f517ca5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9f517ca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9f517ca5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9f517ca5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9f517ca5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9f517ca5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9f517ca5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9f517ca5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Light"/>
              <a:buNone/>
              <a:defRPr sz="22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400002">
            <a:off x="8800593" y="-90288"/>
            <a:ext cx="886149" cy="13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224" y="4568875"/>
            <a:ext cx="886150" cy="13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800" y="4504275"/>
            <a:ext cx="987831" cy="13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799997">
            <a:off x="-680594" y="2242087"/>
            <a:ext cx="886150" cy="134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99" y="-914325"/>
            <a:ext cx="886150" cy="13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915051" y="2473999"/>
            <a:ext cx="987831" cy="1359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50" y="-854350"/>
            <a:ext cx="987831" cy="135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541650" y="1829483"/>
            <a:ext cx="8061300" cy="924300"/>
          </a:xfrm>
          <a:prstGeom prst="roundRect">
            <a:avLst>
              <a:gd fmla="val 3356" name="adj"/>
            </a:avLst>
          </a:prstGeom>
          <a:solidFill>
            <a:srgbClr val="CCB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ctrTitle"/>
          </p:nvPr>
        </p:nvSpPr>
        <p:spPr>
          <a:xfrm>
            <a:off x="731250" y="1734111"/>
            <a:ext cx="7871700" cy="10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 Bike Data Analysis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290406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By [Nadia Islam Joya]</a:t>
            </a:r>
            <a:endParaRPr sz="22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findings:</a:t>
            </a:r>
            <a:endParaRPr sz="2700"/>
          </a:p>
        </p:txBody>
      </p:sp>
      <p:sp>
        <p:nvSpPr>
          <p:cNvPr id="133" name="Google Shape;133;p23"/>
          <p:cNvSpPr txBox="1"/>
          <p:nvPr/>
        </p:nvSpPr>
        <p:spPr>
          <a:xfrm>
            <a:off x="311700" y="1152475"/>
            <a:ext cx="8267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3864"/>
              <a:buFont typeface="Roboto Light"/>
              <a:buChar char="●"/>
            </a:pPr>
            <a:r>
              <a:rPr b="1" i="1" lang="en" sz="19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Top 5 pick-up locations for bikes:</a:t>
            </a:r>
            <a:r>
              <a:rPr i="1" lang="en" sz="1917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br>
              <a:rPr i="1" lang="en" sz="1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i="1" sz="1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436"/>
              <a:buFont typeface="Roboto Light"/>
              <a:buChar char="○"/>
            </a:pPr>
            <a:r>
              <a:rPr i="1" lang="en" sz="1658">
                <a:latin typeface="Roboto Light"/>
                <a:ea typeface="Roboto Light"/>
                <a:cs typeface="Roboto Light"/>
                <a:sym typeface="Roboto Light"/>
              </a:rPr>
              <a:t>Grove St Path, Exchange Place, Sip Ave, Hamilton Park, &amp; Morris Canal</a:t>
            </a:r>
            <a:br>
              <a:rPr i="1"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i="1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3311"/>
              <a:buFont typeface="Roboto Light"/>
              <a:buChar char="●"/>
            </a:pPr>
            <a:r>
              <a:rPr b="1" i="1" lang="en" sz="192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Customer base: </a:t>
            </a:r>
            <a:br>
              <a:rPr b="1" i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809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Light"/>
              <a:buChar char="○"/>
            </a:pPr>
            <a:r>
              <a:rPr i="1" lang="en" sz="1658">
                <a:latin typeface="Roboto Light"/>
                <a:ea typeface="Roboto Light"/>
                <a:cs typeface="Roboto Light"/>
                <a:sym typeface="Roboto Light"/>
              </a:rPr>
              <a:t>Based on your findings, how would you describe Citi Bike’s customer base? Think in terms of characteristics like age and user type</a:t>
            </a:r>
            <a:br>
              <a:rPr b="1" i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i="1"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i="1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27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Light"/>
              <a:buChar char="●"/>
            </a:pPr>
            <a:r>
              <a:rPr i="1" lang="en" sz="1929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1" i="1" lang="en" sz="192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Citi Bike customer behavior:</a:t>
            </a:r>
            <a:br>
              <a:rPr b="1" i="1" lang="en" sz="192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1" sz="1929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809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Light"/>
              <a:buChar char="○"/>
            </a:pPr>
            <a:r>
              <a:rPr i="1" lang="en" sz="1658">
                <a:latin typeface="Roboto Light"/>
                <a:ea typeface="Roboto Light"/>
                <a:cs typeface="Roboto Light"/>
                <a:sym typeface="Roboto Light"/>
              </a:rPr>
              <a:t>Who takes the longest and shortest trips on average?</a:t>
            </a:r>
            <a:endParaRPr i="1" sz="1658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&amp; Recommendations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actions:</a:t>
            </a:r>
            <a:endParaRPr sz="2700"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391000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Roboto"/>
                <a:ea typeface="Roboto"/>
                <a:cs typeface="Roboto"/>
                <a:sym typeface="Roboto"/>
              </a:rPr>
              <a:t>Product recommendations: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Install more bikes at </a:t>
            </a:r>
            <a:r>
              <a:rPr i="1" lang="en" sz="1635"/>
              <a:t>...</a:t>
            </a:r>
            <a:endParaRPr i="1" sz="16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latin typeface="Roboto"/>
                <a:ea typeface="Roboto"/>
                <a:cs typeface="Roboto"/>
                <a:sym typeface="Roboto"/>
              </a:rPr>
              <a:t>Marketing recommendations: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The </a:t>
            </a:r>
            <a:r>
              <a:rPr i="1" lang="en"/>
              <a:t>Citibike</a:t>
            </a:r>
            <a:r>
              <a:rPr i="1" lang="en"/>
              <a:t> customer base is mostly </a:t>
            </a:r>
            <a:r>
              <a:rPr i="1" lang="en" u="sng"/>
              <a:t>Long-term subscribers</a:t>
            </a:r>
            <a:r>
              <a:rPr i="1" lang="en">
                <a:solidFill>
                  <a:srgbClr val="FF0000"/>
                </a:solidFill>
              </a:rPr>
              <a:t> </a:t>
            </a:r>
            <a:r>
              <a:rPr i="1" lang="en"/>
              <a:t>aged between </a:t>
            </a:r>
            <a:r>
              <a:rPr i="1" lang="en" u="sng"/>
              <a:t>35-44</a:t>
            </a:r>
            <a:r>
              <a:rPr i="1" lang="en"/>
              <a:t>, who are most active </a:t>
            </a:r>
            <a:r>
              <a:rPr i="1" lang="en" u="sng"/>
              <a:t>weekdays</a:t>
            </a:r>
            <a:r>
              <a:rPr i="1" lang="en"/>
              <a:t>. This tells us that they are probably people who live in New York and use Citi Bikes to commute. Marketing and advertising campaigns should therefore target this particular demographic. </a:t>
            </a:r>
            <a:endParaRPr i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Goal: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To better understand the behavior of Citi Bike’s customer base (both one-time users and subscribers) and how they use Citi Bikes</a:t>
            </a:r>
            <a:br>
              <a:rPr i="1" lang="en"/>
            </a:b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This will help us to:</a:t>
            </a:r>
            <a:br>
              <a:rPr i="1" lang="en"/>
            </a:b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Identify where more bikes should be installed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Create targeted </a:t>
            </a:r>
            <a:r>
              <a:rPr i="1" lang="en"/>
              <a:t>marketing</a:t>
            </a:r>
            <a:r>
              <a:rPr i="1" lang="en"/>
              <a:t> campaigns that will appeal to different customer segments</a:t>
            </a:r>
            <a:endParaRPr i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questions: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are the most popular pick-up locations across the city for Citi Bike rental?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does the average trip duration vary across different age groups?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Which age group rents the most bikes?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does bike rental vary across the two user groups (one-time users vs long-term subscribers) on different days of the week? 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Does the factor of user age impact the average bike trip duration?</a:t>
            </a:r>
            <a:endParaRPr i="1"/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&amp; Insights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What are the most popular Citi Bike pick-up locations?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25" y="1093775"/>
            <a:ext cx="8125250" cy="33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How does the average trip duration vary across different age groups?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391000"/>
            <a:ext cx="56394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50" y="1463313"/>
            <a:ext cx="571500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6214450" y="1920727"/>
            <a:ext cx="2758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6D9EEB"/>
                </a:highlight>
                <a:latin typeface="Roboto"/>
                <a:ea typeface="Roboto"/>
                <a:cs typeface="Roboto"/>
                <a:sym typeface="Roboto"/>
              </a:rPr>
              <a:t>Average trip duration is highest among 75+ age group.</a:t>
            </a:r>
            <a:endParaRPr b="1">
              <a:highlight>
                <a:srgbClr val="6D9EE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6D9EE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6D9EE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6D9EE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6D9EEB"/>
                </a:highlight>
                <a:latin typeface="Roboto"/>
                <a:ea typeface="Roboto"/>
                <a:cs typeface="Roboto"/>
                <a:sym typeface="Roboto"/>
              </a:rPr>
              <a:t>Whereas it is lowest among 65-74 age group followed by 45-54 age group.</a:t>
            </a:r>
            <a:endParaRPr b="1">
              <a:highlight>
                <a:srgbClr val="6D9EEB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6810800" y="4492475"/>
            <a:ext cx="23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Which age group rents the most bikes?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391000"/>
            <a:ext cx="54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00" y="1332300"/>
            <a:ext cx="5481424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6052925" y="1386500"/>
            <a:ext cx="29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6052925" y="1509750"/>
            <a:ext cx="295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6FA8DC"/>
                </a:highlight>
                <a:latin typeface="Roboto"/>
                <a:ea typeface="Roboto"/>
                <a:cs typeface="Roboto"/>
                <a:sym typeface="Roboto"/>
              </a:rPr>
              <a:t>People aged from 35-44 rents most bikes.</a:t>
            </a:r>
            <a:endParaRPr b="1">
              <a:highlight>
                <a:srgbClr val="6FA8D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6FA8D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6FA8D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6FA8D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3D85C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6FA8DC"/>
                </a:highlight>
                <a:latin typeface="Roboto"/>
                <a:ea typeface="Roboto"/>
                <a:cs typeface="Roboto"/>
                <a:sym typeface="Roboto"/>
              </a:rPr>
              <a:t>18-24 years old age people rent the least bikes nearly followed by people aging 75+ year old..</a:t>
            </a:r>
            <a:endParaRPr b="1">
              <a:highlight>
                <a:srgbClr val="6FA8D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How does bike rental vary across the two user groups (one-time users vs long-term subscribers) on different days of the week? </a:t>
            </a:r>
            <a:endParaRPr sz="2700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391000"/>
            <a:ext cx="571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3338"/>
            <a:ext cx="571500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6375950" y="2007700"/>
            <a:ext cx="2534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6FA8DC"/>
                </a:highlight>
                <a:latin typeface="Roboto"/>
                <a:ea typeface="Roboto"/>
                <a:cs typeface="Roboto"/>
                <a:sym typeface="Roboto"/>
              </a:rPr>
              <a:t>One-time users mostly uses the bike on weekends.</a:t>
            </a:r>
            <a:endParaRPr b="1">
              <a:highlight>
                <a:srgbClr val="6FA8D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6FA8D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6FA8D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6FA8D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6FA8D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6FA8DC"/>
                </a:highlight>
                <a:latin typeface="Roboto"/>
                <a:ea typeface="Roboto"/>
                <a:cs typeface="Roboto"/>
                <a:sym typeface="Roboto"/>
              </a:rPr>
              <a:t>Subscribers/long-term users rent the bike mostly on weekdays.</a:t>
            </a:r>
            <a:endParaRPr b="1">
              <a:highlight>
                <a:srgbClr val="6FA8D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Do factors like weather and age impact the average bike trip duration?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 </a:t>
            </a:r>
            <a:endParaRPr sz="2700"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391000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3525"/>
            <a:ext cx="571500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6301400" y="2194075"/>
            <a:ext cx="264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6FA8DC"/>
                </a:highlight>
                <a:latin typeface="Roboto"/>
                <a:ea typeface="Roboto"/>
                <a:cs typeface="Roboto"/>
                <a:sym typeface="Roboto"/>
              </a:rPr>
              <a:t>Here, factors like weather and age do not impact the average bike trip duration.</a:t>
            </a:r>
            <a:endParaRPr b="1">
              <a:highlight>
                <a:srgbClr val="6FA8D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