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e53927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e53927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581e1aad4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581e1aad4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81e1aad4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81e1aad4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e53927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e53927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581e1aad4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581e1aad4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e53927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e53927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e53927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e53927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e53927e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e53927e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3e53927e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3e53927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863600" y="1677675"/>
            <a:ext cx="5416800" cy="11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/>
              <a:t>PENGANTAR VISUAL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/>
              <a:t>DALAM MACHINE LEARNING</a:t>
            </a:r>
            <a:endParaRPr sz="3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963550"/>
            <a:ext cx="48705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/>
              <a:t>Nadia Veronika - 18117001          |          18117031 - </a:t>
            </a:r>
            <a:r>
              <a:rPr lang="id" sz="1200"/>
              <a:t>Annisa Rifky Z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PROSES PEMODELAN </a:t>
            </a:r>
            <a:r>
              <a:rPr i="1" lang="id"/>
              <a:t>DECISION TREE</a:t>
            </a:r>
            <a:endParaRPr i="1"/>
          </a:p>
        </p:txBody>
      </p:sp>
      <p:grpSp>
        <p:nvGrpSpPr>
          <p:cNvPr id="135" name="Google Shape;135;p22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136" name="Google Shape;136;p22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id" sz="1200">
                  <a:latin typeface="Roboto"/>
                  <a:ea typeface="Roboto"/>
                  <a:cs typeface="Roboto"/>
                  <a:sym typeface="Roboto"/>
                </a:rPr>
                <a:t>MAKING DECISION TREE MODEL</a:t>
              </a:r>
              <a:endParaRPr b="1" i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d" sz="800">
                  <a:latin typeface="Roboto"/>
                  <a:ea typeface="Roboto"/>
                  <a:cs typeface="Roboto"/>
                  <a:sym typeface="Roboto"/>
                </a:rPr>
                <a:t>Mempertimbangkan batasan-batasan yang digunakan untuk klasifikasi data dalam percabangan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7" name="Google Shape;137;p22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307BF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38" name="Google Shape;138;p22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139" name="Google Shape;139;p22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id" sz="1200">
                  <a:latin typeface="Roboto"/>
                  <a:ea typeface="Roboto"/>
                  <a:cs typeface="Roboto"/>
                  <a:sym typeface="Roboto"/>
                </a:rPr>
                <a:t>TEST DECISION TREE MODEL</a:t>
              </a:r>
              <a:endParaRPr b="1" i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d" sz="800">
                  <a:latin typeface="Roboto"/>
                  <a:ea typeface="Roboto"/>
                  <a:cs typeface="Roboto"/>
                  <a:sym typeface="Roboto"/>
                </a:rPr>
                <a:t>Menguji model </a:t>
              </a:r>
              <a:r>
                <a:rPr i="1" lang="id" sz="800">
                  <a:latin typeface="Roboto"/>
                  <a:ea typeface="Roboto"/>
                  <a:cs typeface="Roboto"/>
                  <a:sym typeface="Roboto"/>
                </a:rPr>
                <a:t>decision tree </a:t>
              </a:r>
              <a:r>
                <a:rPr lang="id" sz="800">
                  <a:latin typeface="Roboto"/>
                  <a:ea typeface="Roboto"/>
                  <a:cs typeface="Roboto"/>
                  <a:sym typeface="Roboto"/>
                </a:rPr>
                <a:t>dengan menggunakan data baru atau data yang berbeda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0" name="Google Shape;140;p22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41" name="Google Shape;141;p22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142" name="Google Shape;142;p22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id" sz="1200">
                  <a:latin typeface="Roboto"/>
                  <a:ea typeface="Roboto"/>
                  <a:cs typeface="Roboto"/>
                  <a:sym typeface="Roboto"/>
                </a:rPr>
                <a:t>TRAINING DECISION TREE MODEL</a:t>
              </a:r>
              <a:endParaRPr b="1" i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d" sz="800">
                  <a:latin typeface="Roboto"/>
                  <a:ea typeface="Roboto"/>
                  <a:cs typeface="Roboto"/>
                  <a:sym typeface="Roboto"/>
                </a:rPr>
                <a:t>Mensimulasikan data terbaik (training data) pada model </a:t>
              </a:r>
              <a:r>
                <a:rPr i="1" lang="id" sz="800">
                  <a:latin typeface="Roboto"/>
                  <a:ea typeface="Roboto"/>
                  <a:cs typeface="Roboto"/>
                  <a:sym typeface="Roboto"/>
                </a:rPr>
                <a:t>decision tree </a:t>
              </a:r>
              <a:r>
                <a:rPr lang="id" sz="800">
                  <a:latin typeface="Roboto"/>
                  <a:ea typeface="Roboto"/>
                  <a:cs typeface="Roboto"/>
                  <a:sym typeface="Roboto"/>
                </a:rPr>
                <a:t>yang sudah dibuat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3" name="Google Shape;143;p22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44" name="Google Shape;144;p22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45" name="Google Shape;145;p22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22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49" name="Google Shape;149;p2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307BF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307B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22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52" name="Google Shape;152;p22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944A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22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55" name="Google Shape;155;p22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5D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" name="Google Shape;157;p22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2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d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0" y="1523700"/>
            <a:ext cx="37671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/>
              <a:t>MACHINE LEARNING</a:t>
            </a:r>
            <a:endParaRPr sz="30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089450" y="1222650"/>
            <a:ext cx="42312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M</a:t>
            </a:r>
            <a:r>
              <a:rPr lang="id" sz="1400"/>
              <a:t>achine learning dimodelkan dengan menggunakan teknik data statistik untuk meningkatkan akurasi prediksi suatu pola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Pemodelan machine learning dapat ditentukan melalui :</a:t>
            </a:r>
            <a:endParaRPr sz="1400"/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Klasifikasi data</a:t>
            </a:r>
            <a:endParaRPr sz="1400"/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Penambahan dimensi pada data </a:t>
            </a:r>
            <a:endParaRPr sz="1400"/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Penentuan batas-batas dalam set data untuk menentukan pola yang lebih akurat</a:t>
            </a:r>
            <a:endParaRPr sz="1400"/>
          </a:p>
        </p:txBody>
      </p:sp>
      <p:sp>
        <p:nvSpPr>
          <p:cNvPr id="74" name="Google Shape;74;p14"/>
          <p:cNvSpPr/>
          <p:nvPr/>
        </p:nvSpPr>
        <p:spPr>
          <a:xfrm flipH="1" rot="10800000">
            <a:off x="0" y="-150"/>
            <a:ext cx="3767100" cy="1220100"/>
          </a:xfrm>
          <a:prstGeom prst="round1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0" y="2399550"/>
            <a:ext cx="3767100" cy="2744100"/>
          </a:xfrm>
          <a:prstGeom prst="round1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41950" y="2733450"/>
            <a:ext cx="32832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d" sz="1600"/>
              <a:t>“</a:t>
            </a:r>
            <a:r>
              <a:rPr lang="id" sz="1600"/>
              <a:t>Komputer dapat mengidentifikasi pola dalam data secara otomatis menggunakan bantuan teknik statistika”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DECISION TREE</a:t>
            </a:r>
            <a:endParaRPr sz="24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526975"/>
            <a:ext cx="45303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Menggunakan pernyataan if-then-else untuk menemukan pola pada data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Dalam machine learning, pernyataan ini disebut </a:t>
            </a:r>
            <a:r>
              <a:rPr b="1" lang="id" sz="1400"/>
              <a:t>fork (percabangan)</a:t>
            </a:r>
            <a:r>
              <a:rPr lang="id" sz="1400"/>
              <a:t> yang akan terbagi menjadi 2 </a:t>
            </a:r>
            <a:r>
              <a:rPr b="1" lang="id" sz="1400"/>
              <a:t>branches (cabang) </a:t>
            </a:r>
            <a:r>
              <a:rPr lang="id" sz="1400"/>
              <a:t>dengan nilai tertentu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Nilai yang ada di antara dua cabang disebut </a:t>
            </a:r>
            <a:r>
              <a:rPr b="1" lang="id" sz="1400"/>
              <a:t>split point (titik pemisahan)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Split point merupakan versi batas pada decision tree (pohon keputusan)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Nilai akhir suatu cabang disebut simpul daun</a:t>
            </a:r>
            <a:endParaRPr sz="1400"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894075"/>
            <a:ext cx="31341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800"/>
              <a:t>Salah satu metode machine learning</a:t>
            </a:r>
            <a:endParaRPr b="0" sz="1800"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1816" r="0" t="0"/>
          <a:stretch/>
        </p:blipFill>
        <p:spPr>
          <a:xfrm>
            <a:off x="5104975" y="1525863"/>
            <a:ext cx="3727325" cy="209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542138" y="3617625"/>
            <a:ext cx="2853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>
                <a:latin typeface="Open Sans"/>
                <a:ea typeface="Open Sans"/>
                <a:cs typeface="Open Sans"/>
                <a:sym typeface="Open Sans"/>
              </a:rPr>
              <a:t>Sumber : image.slidesharecdn.com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64100" y="59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cont. DECISION TREE</a:t>
            </a:r>
            <a:endParaRPr sz="2400"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5850600" y="1056550"/>
            <a:ext cx="31341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800"/>
              <a:t>Salah satu metode machine learning</a:t>
            </a:r>
            <a:endParaRPr b="0" sz="18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217700" y="1706900"/>
            <a:ext cx="46908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Dalam menentukan keputusan, terdapat resiko yang menyebabkan prediksi terhadap suatu nilai variabel akan berharga </a:t>
            </a:r>
            <a:r>
              <a:rPr b="1" lang="id" sz="1400"/>
              <a:t>false positive </a:t>
            </a:r>
            <a:r>
              <a:rPr lang="id" sz="1400"/>
              <a:t>atau </a:t>
            </a:r>
            <a:r>
              <a:rPr b="1" lang="id" sz="1400"/>
              <a:t>false negative</a:t>
            </a:r>
            <a:endParaRPr b="1"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False positive adalah data berharga negatif tetapi terklasifikasi positif oleh sistem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False negative adalah data positif yang terklasifikasi sebagai data negatif oleh sistem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Kedua nilai tersebut dapat digunakan untuk menentukan nilai akurasi klasifikasi suatu data</a:t>
            </a:r>
            <a:endParaRPr sz="1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1" y="1957401"/>
            <a:ext cx="3753599" cy="136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4572000" y="2734700"/>
            <a:ext cx="44127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d" sz="1400"/>
              <a:t>Gini index </a:t>
            </a:r>
            <a:r>
              <a:rPr lang="id" sz="1400"/>
              <a:t>merupakan koefisien yang dihitung dengan mengurangi jumlah kemungkinan kuadrat dari masing-masing kelas. Partisi yang digunakan besar-besar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d" sz="1400"/>
              <a:t>Cross entropy</a:t>
            </a:r>
            <a:r>
              <a:rPr lang="id" sz="1400"/>
              <a:t> dihitung dengan mengalikan kemungkinan pada kelas dengan logaritma dari kelas itu. Partisi yang digunakan kecil.</a:t>
            </a:r>
            <a:endParaRPr sz="1400"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463300" y="597425"/>
            <a:ext cx="8521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cont. </a:t>
            </a:r>
            <a:r>
              <a:rPr lang="id"/>
              <a:t>DECISION TREE</a:t>
            </a:r>
            <a:endParaRPr sz="2400"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5850600" y="1056550"/>
            <a:ext cx="31341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800"/>
              <a:t>Best Split</a:t>
            </a:r>
            <a:endParaRPr b="0" sz="1800"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94150" y="1107550"/>
            <a:ext cx="4412700" cy="1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Penggunaan </a:t>
            </a:r>
            <a:r>
              <a:rPr i="1" lang="id" sz="1400"/>
              <a:t>best split</a:t>
            </a:r>
            <a:r>
              <a:rPr lang="id" sz="1400"/>
              <a:t> dapat mengurangi resiko eror prediksi tersebut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Pada best split, hasil akhir dari masing-masing cabang cenderung homogen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Best split dapat ditentukan menggunakan solusi matematika di antaranya </a:t>
            </a:r>
            <a:r>
              <a:rPr b="1" lang="id" sz="1400"/>
              <a:t>gini index</a:t>
            </a:r>
            <a:r>
              <a:rPr lang="id" sz="1400"/>
              <a:t> atau </a:t>
            </a:r>
            <a:r>
              <a:rPr b="1" lang="id" sz="1400"/>
              <a:t>cross entropy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201" cy="334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004950" y="4256525"/>
            <a:ext cx="31341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200"/>
              <a:t>Pembuatan Pohon Keputusan</a:t>
            </a:r>
            <a:endParaRPr b="0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293900" y="1554500"/>
            <a:ext cx="46908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Penambahan percabangan (forks) dapat meningkatkan nilai akurasi prediksi bahkan sampai 100% - menambah variabel kondisi tertentu dapat menambah keakuratan data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Model decision tree yang sudah dirancang diuji menggunakan training data dan test data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Training data = data digunakan untuk mencoba aliran pada pohon keputusan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Test data = data baru yang tidak digunakan sebelumnya digunakan untuk menguji pohon keputusan</a:t>
            </a:r>
            <a:endParaRPr sz="1400"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464100" y="59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cont. DECISION TREE</a:t>
            </a:r>
            <a:endParaRPr sz="2400"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5850600" y="1056550"/>
            <a:ext cx="31341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800"/>
              <a:t>Uji Coba Model</a:t>
            </a:r>
            <a:endParaRPr b="0" sz="18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57225"/>
            <a:ext cx="3989099" cy="227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450" y="152400"/>
            <a:ext cx="62970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838325" y="1478300"/>
            <a:ext cx="3917700" cy="3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Uji coba model pohon keputusan yang telah dibuat dan dilatih berguna untuk melihat kemampuan pohon keputusan terhadap akurasi data baru/lainnya yang berbeda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Idealnya, pemetaan data baru akan 100% akurat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Faktanya, ada error yang disebabkan overfitting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Overfitting terjadi ketika batasan yang dibuat didasarkan pada sifat khusus yang pada akhirnya tidak menimbulkan perbedaan pada data lainnya</a:t>
            </a:r>
            <a:endParaRPr sz="1400"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641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cont. DECISION TREE</a:t>
            </a:r>
            <a:endParaRPr sz="2400"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5622000" y="1056550"/>
            <a:ext cx="31341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800"/>
              <a:t>Test Data</a:t>
            </a:r>
            <a:endParaRPr b="0" sz="1800"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51525" y="1955875"/>
            <a:ext cx="39177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Pohon yang sudah jadi dilatih menggunakan data terbaik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Data ini dialirkan pada pohon keputusan yang sudah disesuaikan dengan best split yang kita pakai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 sz="1400"/>
              <a:t>Pembentukan pohon </a:t>
            </a:r>
            <a:r>
              <a:rPr lang="id" sz="1400"/>
              <a:t>keputusan sampai nilai akurasi 100% menentukan keakuratan pemetaan pola terhadap data secara sempurna</a:t>
            </a:r>
            <a:endParaRPr sz="1400"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935200" y="1534125"/>
            <a:ext cx="31341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1800"/>
              <a:t>Training Data</a:t>
            </a:r>
            <a:endParaRPr b="0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