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96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50094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122800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70552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C3C34-E624-41CE-BD76-A9E8E08291D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21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C3C34-E624-41CE-BD76-A9E8E08291D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36404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C3C34-E624-41CE-BD76-A9E8E08291D7}"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362597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C3C34-E624-41CE-BD76-A9E8E08291D7}"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345042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7C3C34-E624-41CE-BD76-A9E8E08291D7}" type="datetimeFigureOut">
              <a:rPr lang="en-US" smtClean="0"/>
              <a:t>11/17/2021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6150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7C3C34-E624-41CE-BD76-A9E8E08291D7}" type="datetimeFigureOut">
              <a:rPr lang="en-US" smtClean="0"/>
              <a:t>11/17/2021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5B4BEB-C502-4949-B44E-35B12EB66D33}" type="slidenum">
              <a:rPr lang="en-US" smtClean="0"/>
              <a:t>‹#›</a:t>
            </a:fld>
            <a:endParaRPr lang="en-US"/>
          </a:p>
        </p:txBody>
      </p:sp>
    </p:spTree>
    <p:extLst>
      <p:ext uri="{BB962C8B-B14F-4D97-AF65-F5344CB8AC3E}">
        <p14:creationId xmlns:p14="http://schemas.microsoft.com/office/powerpoint/2010/main" val="394746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a:p>
        </p:txBody>
      </p:sp>
    </p:spTree>
    <p:extLst>
      <p:ext uri="{BB962C8B-B14F-4D97-AF65-F5344CB8AC3E}">
        <p14:creationId xmlns:p14="http://schemas.microsoft.com/office/powerpoint/2010/main" val="79136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7C3C34-E624-41CE-BD76-A9E8E08291D7}" type="datetimeFigureOut">
              <a:rPr lang="en-US" smtClean="0"/>
              <a:t>11/17/2021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5B4BEB-C502-4949-B44E-35B12EB66D3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134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77D-1054-4EBD-A48D-859E3B6879DB}"/>
              </a:ext>
            </a:extLst>
          </p:cNvPr>
          <p:cNvSpPr>
            <a:spLocks noGrp="1"/>
          </p:cNvSpPr>
          <p:nvPr>
            <p:ph type="ctrTitle" idx="4294967295"/>
          </p:nvPr>
        </p:nvSpPr>
        <p:spPr>
          <a:xfrm>
            <a:off x="314325" y="758825"/>
            <a:ext cx="10258425" cy="3565525"/>
          </a:xfrm>
        </p:spPr>
        <p:txBody>
          <a:bodyPr/>
          <a:lstStyle/>
          <a:p>
            <a:r>
              <a:rPr lang="en-US" sz="5400" b="1" dirty="0">
                <a:solidFill>
                  <a:schemeClr val="tx1"/>
                </a:solidFill>
                <a:effectLst/>
                <a:latin typeface="Rockwell Extra Bold" panose="02060903040505020403" pitchFamily="18" charset="0"/>
                <a:ea typeface="Calibri" panose="020F0502020204030204" pitchFamily="34" charset="0"/>
              </a:rPr>
              <a:t>This project is one of the T5 Data Science </a:t>
            </a:r>
            <a:r>
              <a:rPr lang="en-US" sz="5400" b="1" dirty="0" err="1">
                <a:solidFill>
                  <a:schemeClr val="tx1"/>
                </a:solidFill>
                <a:effectLst/>
                <a:latin typeface="Rockwell Extra Bold" panose="02060903040505020403" pitchFamily="18" charset="0"/>
                <a:ea typeface="Calibri" panose="020F0502020204030204" pitchFamily="34" charset="0"/>
              </a:rPr>
              <a:t>BootCamp</a:t>
            </a:r>
            <a:br>
              <a:rPr lang="en-US" sz="1800" dirty="0">
                <a:solidFill>
                  <a:schemeClr val="accent2"/>
                </a:solidFill>
                <a:effectLst/>
                <a:latin typeface="Segoe UI" panose="020B0502040204020203" pitchFamily="34" charset="0"/>
                <a:ea typeface="Calibri" panose="020F0502020204030204" pitchFamily="34" charset="0"/>
              </a:rPr>
            </a:br>
            <a:r>
              <a:rPr lang="en-US" sz="6000" b="1" dirty="0">
                <a:solidFill>
                  <a:schemeClr val="accent2"/>
                </a:solidFill>
                <a:latin typeface="Bahnschrift" panose="020B0502040204020203" pitchFamily="34" charset="0"/>
              </a:rPr>
              <a:t>Nadia </a:t>
            </a:r>
            <a:r>
              <a:rPr lang="en-US" sz="6000" b="1" dirty="0" err="1">
                <a:solidFill>
                  <a:schemeClr val="accent2"/>
                </a:solidFill>
                <a:latin typeface="Bahnschrift" panose="020B0502040204020203" pitchFamily="34" charset="0"/>
              </a:rPr>
              <a:t>hjrasi</a:t>
            </a:r>
            <a:r>
              <a:rPr lang="en-US" sz="6000" b="1" dirty="0">
                <a:solidFill>
                  <a:schemeClr val="accent2"/>
                </a:solidFill>
                <a:latin typeface="Bahnschrift" panose="020B0502040204020203" pitchFamily="34" charset="0"/>
              </a:rPr>
              <a:t> </a:t>
            </a:r>
          </a:p>
        </p:txBody>
      </p:sp>
    </p:spTree>
    <p:extLst>
      <p:ext uri="{BB962C8B-B14F-4D97-AF65-F5344CB8AC3E}">
        <p14:creationId xmlns:p14="http://schemas.microsoft.com/office/powerpoint/2010/main" val="358464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A909D-DFB5-4CA0-85F8-2BBFD358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304925"/>
            <a:ext cx="5133975" cy="3530404"/>
          </a:xfrm>
          <a:prstGeom prst="rect">
            <a:avLst/>
          </a:prstGeom>
        </p:spPr>
      </p:pic>
      <p:pic>
        <p:nvPicPr>
          <p:cNvPr id="5" name="Picture 4">
            <a:extLst>
              <a:ext uri="{FF2B5EF4-FFF2-40B4-BE49-F238E27FC236}">
                <a16:creationId xmlns:a16="http://schemas.microsoft.com/office/drawing/2014/main" id="{E24C687A-8A20-4B8B-8E17-D8EC4458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933449"/>
            <a:ext cx="5686425" cy="4638675"/>
          </a:xfrm>
          <a:prstGeom prst="rect">
            <a:avLst/>
          </a:prstGeom>
        </p:spPr>
      </p:pic>
    </p:spTree>
    <p:extLst>
      <p:ext uri="{BB962C8B-B14F-4D97-AF65-F5344CB8AC3E}">
        <p14:creationId xmlns:p14="http://schemas.microsoft.com/office/powerpoint/2010/main" val="30551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5893-6FBC-45C4-91A6-95126836F167}"/>
              </a:ext>
            </a:extLst>
          </p:cNvPr>
          <p:cNvSpPr>
            <a:spLocks noGrp="1"/>
          </p:cNvSpPr>
          <p:nvPr>
            <p:ph type="title"/>
          </p:nvPr>
        </p:nvSpPr>
        <p:spPr>
          <a:xfrm>
            <a:off x="1097280" y="5705474"/>
            <a:ext cx="10113264" cy="192405"/>
          </a:xfrm>
        </p:spPr>
        <p:txBody>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41D69FB7-6A81-4952-8317-16FB3466885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954" b="9954"/>
          <a:stretch/>
        </p:blipFill>
        <p:spPr>
          <a:prstGeom prst="rect">
            <a:avLst/>
          </a:prstGeom>
        </p:spPr>
      </p:pic>
      <p:sp>
        <p:nvSpPr>
          <p:cNvPr id="6" name="Text Placeholder 5">
            <a:extLst>
              <a:ext uri="{FF2B5EF4-FFF2-40B4-BE49-F238E27FC236}">
                <a16:creationId xmlns:a16="http://schemas.microsoft.com/office/drawing/2014/main" id="{1B16E899-A7E9-470C-89CC-7A0910A023C2}"/>
              </a:ext>
            </a:extLst>
          </p:cNvPr>
          <p:cNvSpPr>
            <a:spLocks noGrp="1"/>
          </p:cNvSpPr>
          <p:nvPr>
            <p:ph type="body" sz="half" idx="2"/>
          </p:nvPr>
        </p:nvSpPr>
        <p:spPr>
          <a:xfrm>
            <a:off x="1097280" y="5438775"/>
            <a:ext cx="10113264" cy="1062608"/>
          </a:xfrm>
        </p:spPr>
        <p:txBody>
          <a:bodyPr>
            <a:noAutofit/>
          </a:bodyPr>
          <a:lstStyle/>
          <a:p>
            <a:r>
              <a:rPr lang="en-US" sz="4000" b="1" spc="20" dirty="0">
                <a:solidFill>
                  <a:schemeClr val="bg1"/>
                </a:solidFill>
                <a:effectLst/>
                <a:latin typeface="Berlin Sans FB" panose="020E0602020502020306" pitchFamily="34" charset="0"/>
                <a:ea typeface="Calibri" panose="020F0502020204030204" pitchFamily="34" charset="0"/>
                <a:cs typeface="Arial" panose="020B0604020202020204" pitchFamily="34" charset="0"/>
              </a:rPr>
              <a:t>Individual Company customer Data</a:t>
            </a:r>
            <a:endParaRPr lang="en-US" sz="40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4011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8339A-8112-4B66-9E59-F081CAAA6566}"/>
              </a:ext>
            </a:extLst>
          </p:cNvPr>
          <p:cNvSpPr>
            <a:spLocks noGrp="1"/>
          </p:cNvSpPr>
          <p:nvPr>
            <p:ph type="title"/>
          </p:nvPr>
        </p:nvSpPr>
        <p:spPr>
          <a:xfrm>
            <a:off x="1097280" y="286604"/>
            <a:ext cx="10058400" cy="1265972"/>
          </a:xfrm>
        </p:spPr>
        <p:txBody>
          <a:bodyPr/>
          <a:lstStyle/>
          <a:p>
            <a:r>
              <a:rPr lang="en-US" dirty="0">
                <a:solidFill>
                  <a:schemeClr val="accent2"/>
                </a:solidFill>
                <a:latin typeface="Berlin Sans FB" panose="020E0602020502020306" pitchFamily="34" charset="0"/>
              </a:rPr>
              <a:t>Goal of the project </a:t>
            </a:r>
          </a:p>
        </p:txBody>
      </p:sp>
      <p:sp>
        <p:nvSpPr>
          <p:cNvPr id="6" name="Rectangle: Folded Corner 5">
            <a:extLst>
              <a:ext uri="{FF2B5EF4-FFF2-40B4-BE49-F238E27FC236}">
                <a16:creationId xmlns:a16="http://schemas.microsoft.com/office/drawing/2014/main" id="{9B23A7F9-FA13-4BB7-AD91-C1BC8CE939BC}"/>
              </a:ext>
            </a:extLst>
          </p:cNvPr>
          <p:cNvSpPr/>
          <p:nvPr/>
        </p:nvSpPr>
        <p:spPr>
          <a:xfrm>
            <a:off x="819150" y="2047875"/>
            <a:ext cx="10336529" cy="3657599"/>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07000"/>
              </a:lnSpc>
              <a:spcAft>
                <a:spcPts val="800"/>
              </a:spcAft>
            </a:pPr>
            <a:endParaRPr lang="en-US" b="1" dirty="0">
              <a:effectLst/>
              <a:latin typeface="Bahnschrift" panose="020B0502040204020203" pitchFamily="34" charset="0"/>
              <a:ea typeface="Calibri" panose="020F0502020204030204" pitchFamily="34" charset="0"/>
              <a:cs typeface="Arial" panose="020B0604020202020204" pitchFamily="34" charset="0"/>
            </a:endParaRPr>
          </a:p>
          <a:p>
            <a:pPr>
              <a:lnSpc>
                <a:spcPct val="107000"/>
              </a:lnSpc>
              <a:spcAft>
                <a:spcPts val="800"/>
              </a:spcAft>
            </a:pPr>
            <a:endParaRPr lang="en-US" b="1" dirty="0">
              <a:latin typeface="Bahnschrift" panose="020B0502040204020203"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a:effectLst/>
                <a:latin typeface="Bahnschrift" panose="020B0502040204020203" pitchFamily="34" charset="0"/>
                <a:ea typeface="Calibri" panose="020F0502020204030204" pitchFamily="34" charset="0"/>
                <a:cs typeface="Arial" panose="020B0604020202020204" pitchFamily="34" charset="0"/>
              </a:rPr>
              <a:t>Customer data analysis is a detailed analysis of a company's ideal customers. It helps businesses better understand their customers and makes it easier for them to modify products according to the specific needs, behaviors, and interests of different types of customers.</a:t>
            </a:r>
          </a:p>
          <a:p>
            <a:pPr>
              <a:lnSpc>
                <a:spcPct val="107000"/>
              </a:lnSpc>
              <a:spcAft>
                <a:spcPts val="800"/>
              </a:spcAft>
            </a:pPr>
            <a:r>
              <a:rPr lang="en-US" b="1" dirty="0">
                <a:effectLst/>
                <a:latin typeface="Bahnschrift" panose="020B0502040204020203" pitchFamily="34" charset="0"/>
                <a:ea typeface="Calibri" panose="020F0502020204030204" pitchFamily="34" charset="0"/>
                <a:cs typeface="Arial" panose="020B0604020202020204" pitchFamily="34" charset="0"/>
              </a:rPr>
              <a:t>Customer data analysis helps the company to identify the types of target groups in terms of age, gender, residence, country,</a:t>
            </a:r>
            <a:r>
              <a:rPr lang="ar-SA" b="1" dirty="0">
                <a:effectLst/>
                <a:latin typeface="Bahnschrift" panose="020B0502040204020203" pitchFamily="34" charset="0"/>
                <a:ea typeface="Calibri" panose="020F0502020204030204" pitchFamily="34" charset="0"/>
                <a:cs typeface="Arial" panose="020B0604020202020204" pitchFamily="34" charset="0"/>
              </a:rPr>
              <a:t>...</a:t>
            </a:r>
            <a:r>
              <a:rPr lang="en-US" b="1" dirty="0">
                <a:effectLst/>
                <a:latin typeface="Bahnschrift" panose="020B0502040204020203" pitchFamily="34" charset="0"/>
                <a:ea typeface="Calibri" panose="020F0502020204030204" pitchFamily="34" charset="0"/>
                <a:cs typeface="Arial" panose="020B0604020202020204" pitchFamily="34" charset="0"/>
              </a:rPr>
              <a:t> etc. and to adjust its products based on its target customers from different types of customer segments. For example, instead of spending money to market a new product to each customer in the company's database, the company can analyze which customer segment is likely to buy the product and then market the product to only that specific segment</a:t>
            </a:r>
          </a:p>
          <a:p>
            <a:pPr algn="ctr"/>
            <a:endParaRPr lang="en-US" dirty="0"/>
          </a:p>
        </p:txBody>
      </p:sp>
    </p:spTree>
    <p:extLst>
      <p:ext uri="{BB962C8B-B14F-4D97-AF65-F5344CB8AC3E}">
        <p14:creationId xmlns:p14="http://schemas.microsoft.com/office/powerpoint/2010/main" val="39174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3017F565-CC02-4D8C-920A-7078E948B55B}"/>
              </a:ext>
            </a:extLst>
          </p:cNvPr>
          <p:cNvSpPr/>
          <p:nvPr/>
        </p:nvSpPr>
        <p:spPr>
          <a:xfrm>
            <a:off x="2105025" y="981075"/>
            <a:ext cx="7305675" cy="413385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Segoe UI" panose="020B0502040204020203" pitchFamily="34" charset="0"/>
              </a:rPr>
              <a:t>The dataset is provided in </a:t>
            </a:r>
            <a:r>
              <a:rPr kumimoji="0" lang="en-US" altLang="en-US" sz="4000" b="1"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.csv</a:t>
            </a: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 ,and </a:t>
            </a:r>
            <a:r>
              <a:rPr kumimoji="0" lang="en-US" altLang="en-US" sz="4000" b="0" i="0" u="none" strike="noStrike" cap="none" normalizeH="0" baseline="0" dirty="0">
                <a:ln>
                  <a:noFill/>
                </a:ln>
                <a:solidFill>
                  <a:srgbClr val="202124"/>
                </a:solidFill>
                <a:effectLst/>
                <a:latin typeface="Berlin Sans FB" panose="020E0602020502020306" pitchFamily="34" charset="0"/>
                <a:ea typeface="Calibri" panose="020F0502020204030204" pitchFamily="34" charset="0"/>
                <a:cs typeface="Arial" panose="020B0604020202020204" pitchFamily="34" charset="0"/>
              </a:rPr>
              <a:t>dataset includes about 40,000 rows and 15 columns</a:t>
            </a:r>
            <a:r>
              <a:rPr kumimoji="0" lang="en-US" altLang="en-US" sz="4000" b="0" i="0" u="none" strike="noStrike" cap="none" normalizeH="0" baseline="0" dirty="0">
                <a:ln>
                  <a:noFill/>
                </a:ln>
                <a:solidFill>
                  <a:schemeClr val="tx1"/>
                </a:solidFill>
                <a:effectLst/>
                <a:latin typeface="Berlin Sans FB" panose="020E0602020502020306" pitchFamily="34" charset="0"/>
                <a:ea typeface="Times New Roman" panose="02020603050405020304" pitchFamily="18" charset="0"/>
                <a:cs typeface="Arial" panose="020B0604020202020204" pitchFamily="34" charset="0"/>
              </a:rPr>
              <a:t> </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39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B56-7F70-4538-ACE5-D3B79A9AEE6F}"/>
              </a:ext>
            </a:extLst>
          </p:cNvPr>
          <p:cNvSpPr>
            <a:spLocks noGrp="1"/>
          </p:cNvSpPr>
          <p:nvPr>
            <p:ph type="title"/>
          </p:nvPr>
        </p:nvSpPr>
        <p:spPr>
          <a:xfrm>
            <a:off x="1097280" y="781050"/>
            <a:ext cx="10058400" cy="4114800"/>
          </a:xfrm>
        </p:spPr>
        <p:txBody>
          <a:bodyPr>
            <a:normAutofit fontScale="90000"/>
          </a:bodyPr>
          <a:lstStyle/>
          <a:p>
            <a:pPr algn="l"/>
            <a:r>
              <a:rPr lang="en-US" b="1" i="0" dirty="0">
                <a:solidFill>
                  <a:schemeClr val="accent2"/>
                </a:solidFill>
                <a:effectLst/>
                <a:latin typeface="Bahnschrift" panose="020B0502040204020203" pitchFamily="34" charset="0"/>
              </a:rPr>
              <a:t>Steps of the project as follows:</a:t>
            </a:r>
            <a:br>
              <a:rPr lang="en-US" b="0" i="0" dirty="0">
                <a:solidFill>
                  <a:srgbClr val="000000"/>
                </a:solidFill>
                <a:effectLst/>
                <a:latin typeface="Helvetica Neue"/>
              </a:rPr>
            </a:br>
            <a:br>
              <a:rPr lang="en-US" b="0" i="0" dirty="0">
                <a:solidFill>
                  <a:srgbClr val="000000"/>
                </a:solidFill>
                <a:effectLst/>
                <a:latin typeface="Berlin Sans FB" panose="020E0602020502020306" pitchFamily="34" charset="0"/>
              </a:rPr>
            </a:b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1-Load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2-Explore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3-Cleaning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4-Analysis and Visualization</a:t>
            </a:r>
          </a:p>
        </p:txBody>
      </p:sp>
    </p:spTree>
    <p:extLst>
      <p:ext uri="{BB962C8B-B14F-4D97-AF65-F5344CB8AC3E}">
        <p14:creationId xmlns:p14="http://schemas.microsoft.com/office/powerpoint/2010/main" val="24684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958-D32D-47D6-9120-3581C018A85D}"/>
              </a:ext>
            </a:extLst>
          </p:cNvPr>
          <p:cNvSpPr>
            <a:spLocks noGrp="1"/>
          </p:cNvSpPr>
          <p:nvPr>
            <p:ph type="title" idx="4294967295"/>
          </p:nvPr>
        </p:nvSpPr>
        <p:spPr>
          <a:xfrm>
            <a:off x="781460" y="315913"/>
            <a:ext cx="11410540" cy="1449387"/>
          </a:xfrm>
        </p:spPr>
        <p:txBody>
          <a:bodyPr>
            <a:normAutofit/>
          </a:bodyPr>
          <a:lstStyle/>
          <a:p>
            <a:r>
              <a:rPr lang="en-US" b="1" i="0" dirty="0">
                <a:solidFill>
                  <a:srgbClr val="000000"/>
                </a:solidFill>
                <a:effectLst/>
                <a:latin typeface="Helvetica Neue"/>
              </a:rPr>
              <a:t>summary of analysis and Visualization</a:t>
            </a:r>
            <a:br>
              <a:rPr lang="en-US" b="1" i="0" dirty="0">
                <a:solidFill>
                  <a:srgbClr val="000000"/>
                </a:solidFill>
                <a:effectLst/>
                <a:latin typeface="Helvetica Neue"/>
              </a:rPr>
            </a:br>
            <a:endParaRPr lang="en-US" dirty="0"/>
          </a:p>
        </p:txBody>
      </p:sp>
      <p:pic>
        <p:nvPicPr>
          <p:cNvPr id="4" name="Picture 3">
            <a:extLst>
              <a:ext uri="{FF2B5EF4-FFF2-40B4-BE49-F238E27FC236}">
                <a16:creationId xmlns:a16="http://schemas.microsoft.com/office/drawing/2014/main" id="{B5C1AC23-8EB7-4DF2-B3F1-5F7B9B48D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60" y="2038349"/>
            <a:ext cx="4333465" cy="3762065"/>
          </a:xfrm>
          <a:prstGeom prst="rect">
            <a:avLst/>
          </a:prstGeom>
        </p:spPr>
      </p:pic>
      <p:pic>
        <p:nvPicPr>
          <p:cNvPr id="6" name="Picture 5">
            <a:extLst>
              <a:ext uri="{FF2B5EF4-FFF2-40B4-BE49-F238E27FC236}">
                <a16:creationId xmlns:a16="http://schemas.microsoft.com/office/drawing/2014/main" id="{D05633E5-32E6-4AD7-967B-792C97DE8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126" y="2114549"/>
            <a:ext cx="5505450" cy="3685865"/>
          </a:xfrm>
          <a:prstGeom prst="rect">
            <a:avLst/>
          </a:prstGeom>
        </p:spPr>
      </p:pic>
    </p:spTree>
    <p:extLst>
      <p:ext uri="{BB962C8B-B14F-4D97-AF65-F5344CB8AC3E}">
        <p14:creationId xmlns:p14="http://schemas.microsoft.com/office/powerpoint/2010/main" val="6643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EA0F6-0F0C-4C7B-9381-2DC7A477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9" y="1281586"/>
            <a:ext cx="6029325" cy="3511218"/>
          </a:xfrm>
          <a:prstGeom prst="rect">
            <a:avLst/>
          </a:prstGeom>
        </p:spPr>
      </p:pic>
      <p:pic>
        <p:nvPicPr>
          <p:cNvPr id="7" name="Picture 6">
            <a:extLst>
              <a:ext uri="{FF2B5EF4-FFF2-40B4-BE49-F238E27FC236}">
                <a16:creationId xmlns:a16="http://schemas.microsoft.com/office/drawing/2014/main" id="{D44C06F8-52BB-4319-AE7D-47B8571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443386"/>
            <a:ext cx="5886450" cy="4926984"/>
          </a:xfrm>
          <a:prstGeom prst="rect">
            <a:avLst/>
          </a:prstGeom>
        </p:spPr>
      </p:pic>
    </p:spTree>
    <p:extLst>
      <p:ext uri="{BB962C8B-B14F-4D97-AF65-F5344CB8AC3E}">
        <p14:creationId xmlns:p14="http://schemas.microsoft.com/office/powerpoint/2010/main" val="356816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9D2C-73B4-41BD-8385-11F781FA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16" y="651142"/>
            <a:ext cx="6260317" cy="4279365"/>
          </a:xfrm>
          <a:prstGeom prst="rect">
            <a:avLst/>
          </a:prstGeom>
        </p:spPr>
      </p:pic>
      <p:pic>
        <p:nvPicPr>
          <p:cNvPr id="5" name="Picture 4">
            <a:extLst>
              <a:ext uri="{FF2B5EF4-FFF2-40B4-BE49-F238E27FC236}">
                <a16:creationId xmlns:a16="http://schemas.microsoft.com/office/drawing/2014/main" id="{21248BE6-D2B1-47D6-A498-890A4D45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63" y="990855"/>
            <a:ext cx="5015873" cy="4076190"/>
          </a:xfrm>
          <a:prstGeom prst="rect">
            <a:avLst/>
          </a:prstGeom>
        </p:spPr>
      </p:pic>
    </p:spTree>
    <p:extLst>
      <p:ext uri="{BB962C8B-B14F-4D97-AF65-F5344CB8AC3E}">
        <p14:creationId xmlns:p14="http://schemas.microsoft.com/office/powerpoint/2010/main" val="35096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A9992-08C2-4037-BB12-C5E75D2FA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9" y="136795"/>
            <a:ext cx="5104762" cy="4317460"/>
          </a:xfrm>
          <a:prstGeom prst="rect">
            <a:avLst/>
          </a:prstGeom>
        </p:spPr>
      </p:pic>
      <p:pic>
        <p:nvPicPr>
          <p:cNvPr id="5" name="Picture 4">
            <a:extLst>
              <a:ext uri="{FF2B5EF4-FFF2-40B4-BE49-F238E27FC236}">
                <a16:creationId xmlns:a16="http://schemas.microsoft.com/office/drawing/2014/main" id="{CCCCA491-5F3A-4EE4-9522-1B34B68BE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725" y="263748"/>
            <a:ext cx="5819775" cy="3568254"/>
          </a:xfrm>
          <a:prstGeom prst="rect">
            <a:avLst/>
          </a:prstGeom>
        </p:spPr>
      </p:pic>
    </p:spTree>
    <p:extLst>
      <p:ext uri="{BB962C8B-B14F-4D97-AF65-F5344CB8AC3E}">
        <p14:creationId xmlns:p14="http://schemas.microsoft.com/office/powerpoint/2010/main" val="22818703"/>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TotalTime>
  <Words>199</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Berlin Sans FB</vt:lpstr>
      <vt:lpstr>Calibri</vt:lpstr>
      <vt:lpstr>Calibri Light</vt:lpstr>
      <vt:lpstr>Helvetica Neue</vt:lpstr>
      <vt:lpstr>Rockwell Extra Bold</vt:lpstr>
      <vt:lpstr>Segoe UI</vt:lpstr>
      <vt:lpstr>Retrospect</vt:lpstr>
      <vt:lpstr>This project is one of the T5 Data Science BootCamp Nadia hjrasi </vt:lpstr>
      <vt:lpstr> </vt:lpstr>
      <vt:lpstr>Goal of the project </vt:lpstr>
      <vt:lpstr>PowerPoint Presentation</vt:lpstr>
      <vt:lpstr>Steps of the project as follows:   1-Load Dataset 2-Explore Dataset 3-Cleaning Dataset 4-Analysis and Visualization</vt:lpstr>
      <vt:lpstr>summary of analysis and Visualization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one of the T5 Data Science BootCamp Nadia hjrasi</dc:title>
  <dc:creator>Lenovo</dc:creator>
  <cp:lastModifiedBy>Lenovo</cp:lastModifiedBy>
  <cp:revision>2</cp:revision>
  <dcterms:created xsi:type="dcterms:W3CDTF">2021-11-16T22:33:08Z</dcterms:created>
  <dcterms:modified xsi:type="dcterms:W3CDTF">2021-11-16T23:14:16Z</dcterms:modified>
</cp:coreProperties>
</file>