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257" r:id="rId3"/>
    <p:sldId id="258" r:id="rId4"/>
    <p:sldId id="265"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86371-3368-43C8-BFEF-6D6F48135C3B}"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0D4A2-1663-4D73-8235-641E6AD6E2C6}" type="slidenum">
              <a:rPr lang="en-US" smtClean="0"/>
              <a:t>‹#›</a:t>
            </a:fld>
            <a:endParaRPr lang="en-US"/>
          </a:p>
        </p:txBody>
      </p:sp>
    </p:spTree>
    <p:extLst>
      <p:ext uri="{BB962C8B-B14F-4D97-AF65-F5344CB8AC3E}">
        <p14:creationId xmlns:p14="http://schemas.microsoft.com/office/powerpoint/2010/main" val="1499605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6165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346316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690166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2740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701666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167603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3395455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78853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63448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16182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328506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72051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74216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428683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36347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63774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54569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07C3C34-E624-41CE-BD76-A9E8E08291D7}" type="datetimeFigureOut">
              <a:rPr lang="en-US" smtClean="0"/>
              <a:t>11/18/2021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35B4BEB-C502-4949-B44E-35B12EB66D33}" type="slidenum">
              <a:rPr lang="en-US" smtClean="0"/>
              <a:t>‹#›</a:t>
            </a:fld>
            <a:endParaRPr lang="en-US" dirty="0"/>
          </a:p>
        </p:txBody>
      </p:sp>
    </p:spTree>
    <p:extLst>
      <p:ext uri="{BB962C8B-B14F-4D97-AF65-F5344CB8AC3E}">
        <p14:creationId xmlns:p14="http://schemas.microsoft.com/office/powerpoint/2010/main" val="215232205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C77D-1054-4EBD-A48D-859E3B6879DB}"/>
              </a:ext>
            </a:extLst>
          </p:cNvPr>
          <p:cNvSpPr>
            <a:spLocks noGrp="1"/>
          </p:cNvSpPr>
          <p:nvPr>
            <p:ph type="ctrTitle" idx="4294967295"/>
          </p:nvPr>
        </p:nvSpPr>
        <p:spPr>
          <a:xfrm>
            <a:off x="0" y="758825"/>
            <a:ext cx="11744325" cy="4422775"/>
          </a:xfrm>
        </p:spPr>
        <p:txBody>
          <a:bodyPr/>
          <a:lstStyle/>
          <a:p>
            <a:pPr algn="ctr"/>
            <a:endParaRPr lang="en-US" sz="6000" b="1" dirty="0">
              <a:solidFill>
                <a:schemeClr val="accent2"/>
              </a:solidFill>
              <a:latin typeface="Bahnschrift" panose="020B0502040204020203" pitchFamily="34" charset="0"/>
            </a:endParaRPr>
          </a:p>
        </p:txBody>
      </p:sp>
      <p:sp>
        <p:nvSpPr>
          <p:cNvPr id="3" name="Scroll: Vertical 2">
            <a:extLst>
              <a:ext uri="{FF2B5EF4-FFF2-40B4-BE49-F238E27FC236}">
                <a16:creationId xmlns:a16="http://schemas.microsoft.com/office/drawing/2014/main" id="{36D7B905-6CD4-4672-A8E9-2B30D6EDE5B2}"/>
              </a:ext>
            </a:extLst>
          </p:cNvPr>
          <p:cNvSpPr/>
          <p:nvPr/>
        </p:nvSpPr>
        <p:spPr>
          <a:xfrm>
            <a:off x="751114" y="1970314"/>
            <a:ext cx="10689771" cy="3483429"/>
          </a:xfrm>
          <a:prstGeom prst="verticalScroll">
            <a:avLst/>
          </a:prstGeom>
          <a:solidFill>
            <a:schemeClr val="accent6">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400" b="1" dirty="0">
                <a:solidFill>
                  <a:schemeClr val="accent3">
                    <a:lumMod val="50000"/>
                  </a:schemeClr>
                </a:solidFill>
                <a:effectLst/>
                <a:latin typeface="Rockwell Extra Bold" panose="02060903040505020403" pitchFamily="18" charset="0"/>
                <a:ea typeface="Calibri" panose="020F0502020204030204" pitchFamily="34" charset="0"/>
              </a:rPr>
              <a:t>This project is one of the T5 Data Science </a:t>
            </a:r>
            <a:r>
              <a:rPr lang="en-US" sz="4400" b="1" dirty="0" err="1">
                <a:solidFill>
                  <a:schemeClr val="accent3">
                    <a:lumMod val="50000"/>
                  </a:schemeClr>
                </a:solidFill>
                <a:effectLst/>
                <a:latin typeface="Rockwell Extra Bold" panose="02060903040505020403" pitchFamily="18" charset="0"/>
                <a:ea typeface="Calibri" panose="020F0502020204030204" pitchFamily="34" charset="0"/>
              </a:rPr>
              <a:t>BootCamp</a:t>
            </a:r>
            <a:br>
              <a:rPr lang="en-US" sz="4400" b="1" dirty="0">
                <a:solidFill>
                  <a:schemeClr val="accent3">
                    <a:lumMod val="50000"/>
                  </a:schemeClr>
                </a:solidFill>
                <a:effectLst/>
                <a:latin typeface="Rockwell Extra Bold" panose="02060903040505020403" pitchFamily="18" charset="0"/>
                <a:ea typeface="Calibri" panose="020F0502020204030204" pitchFamily="34" charset="0"/>
              </a:rPr>
            </a:br>
            <a:br>
              <a:rPr lang="en-US" sz="4400" dirty="0">
                <a:solidFill>
                  <a:schemeClr val="accent3">
                    <a:lumMod val="50000"/>
                  </a:schemeClr>
                </a:solidFill>
                <a:effectLst/>
                <a:latin typeface="Segoe UI" panose="020B0502040204020203" pitchFamily="34" charset="0"/>
                <a:ea typeface="Calibri" panose="020F0502020204030204" pitchFamily="34" charset="0"/>
              </a:rPr>
            </a:br>
            <a:r>
              <a:rPr lang="en-US" sz="4400" b="1" dirty="0">
                <a:solidFill>
                  <a:schemeClr val="tx1"/>
                </a:solidFill>
                <a:latin typeface="Bahnschrift" panose="020B0502040204020203" pitchFamily="34" charset="0"/>
              </a:rPr>
              <a:t>Nadia </a:t>
            </a:r>
            <a:r>
              <a:rPr lang="en-US" sz="4400" b="1" dirty="0" err="1">
                <a:solidFill>
                  <a:schemeClr val="tx1"/>
                </a:solidFill>
                <a:latin typeface="Bahnschrift" panose="020B0502040204020203" pitchFamily="34" charset="0"/>
              </a:rPr>
              <a:t>hjrasi</a:t>
            </a:r>
            <a:r>
              <a:rPr lang="en-US" sz="4400" b="1" dirty="0">
                <a:solidFill>
                  <a:schemeClr val="tx1"/>
                </a:solidFill>
                <a:latin typeface="Bahnschrift" panose="020B0502040204020203" pitchFamily="34" charset="0"/>
              </a:rPr>
              <a:t> </a:t>
            </a:r>
            <a:endParaRPr lang="en-US" sz="4400" dirty="0">
              <a:solidFill>
                <a:schemeClr val="tx1"/>
              </a:solidFill>
            </a:endParaRPr>
          </a:p>
        </p:txBody>
      </p:sp>
    </p:spTree>
    <p:extLst>
      <p:ext uri="{BB962C8B-B14F-4D97-AF65-F5344CB8AC3E}">
        <p14:creationId xmlns:p14="http://schemas.microsoft.com/office/powerpoint/2010/main" val="3584649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3A909D-DFB5-4CA0-85F8-2BBFD358C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301" y="3943350"/>
            <a:ext cx="5999388" cy="2466975"/>
          </a:xfrm>
          <a:prstGeom prst="rect">
            <a:avLst/>
          </a:prstGeom>
        </p:spPr>
      </p:pic>
      <p:pic>
        <p:nvPicPr>
          <p:cNvPr id="4" name="Picture 3">
            <a:extLst>
              <a:ext uri="{FF2B5EF4-FFF2-40B4-BE49-F238E27FC236}">
                <a16:creationId xmlns:a16="http://schemas.microsoft.com/office/drawing/2014/main" id="{40624894-D4C9-4D83-928A-FA44A414C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6" y="466725"/>
            <a:ext cx="6504214" cy="2962275"/>
          </a:xfrm>
          <a:prstGeom prst="rect">
            <a:avLst/>
          </a:prstGeom>
        </p:spPr>
      </p:pic>
      <p:sp>
        <p:nvSpPr>
          <p:cNvPr id="2" name="Scroll: Vertical 1">
            <a:extLst>
              <a:ext uri="{FF2B5EF4-FFF2-40B4-BE49-F238E27FC236}">
                <a16:creationId xmlns:a16="http://schemas.microsoft.com/office/drawing/2014/main" id="{B4FF2A1A-840E-49C5-B4C9-BCF5FC78F0BF}"/>
              </a:ext>
            </a:extLst>
          </p:cNvPr>
          <p:cNvSpPr/>
          <p:nvPr/>
        </p:nvSpPr>
        <p:spPr>
          <a:xfrm>
            <a:off x="685800" y="1657350"/>
            <a:ext cx="3781425" cy="4181475"/>
          </a:xfrm>
          <a:prstGeom prst="vertic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 this statistic, we conclude that the products are fairly good, medium and suitable for customers, but focus should be placed on increasing them</a:t>
            </a:r>
          </a:p>
        </p:txBody>
      </p:sp>
    </p:spTree>
    <p:extLst>
      <p:ext uri="{BB962C8B-B14F-4D97-AF65-F5344CB8AC3E}">
        <p14:creationId xmlns:p14="http://schemas.microsoft.com/office/powerpoint/2010/main" val="305512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C071-79CD-4261-8317-B2915B14B81D}"/>
              </a:ext>
            </a:extLst>
          </p:cNvPr>
          <p:cNvSpPr>
            <a:spLocks noGrp="1"/>
          </p:cNvSpPr>
          <p:nvPr>
            <p:ph type="title"/>
          </p:nvPr>
        </p:nvSpPr>
        <p:spPr>
          <a:xfrm>
            <a:off x="827314" y="286604"/>
            <a:ext cx="10328366" cy="1504096"/>
          </a:xfrm>
        </p:spPr>
        <p:txBody>
          <a:bodyPr>
            <a:normAutofit/>
          </a:bodyPr>
          <a:lstStyle/>
          <a:p>
            <a:r>
              <a:rPr lang="en-US" b="1" dirty="0">
                <a:solidFill>
                  <a:schemeClr val="accent3">
                    <a:lumMod val="50000"/>
                  </a:schemeClr>
                </a:solidFill>
                <a:latin typeface="Arial Black" panose="020B0A04020102020204" pitchFamily="34" charset="0"/>
              </a:rPr>
              <a:t>Conclusion</a:t>
            </a:r>
          </a:p>
        </p:txBody>
      </p:sp>
      <p:sp>
        <p:nvSpPr>
          <p:cNvPr id="3" name="Rectangle 2">
            <a:extLst>
              <a:ext uri="{FF2B5EF4-FFF2-40B4-BE49-F238E27FC236}">
                <a16:creationId xmlns:a16="http://schemas.microsoft.com/office/drawing/2014/main" id="{7B566F65-A37C-43E2-BA97-3752F66595C7}"/>
              </a:ext>
            </a:extLst>
          </p:cNvPr>
          <p:cNvSpPr/>
          <p:nvPr/>
        </p:nvSpPr>
        <p:spPr>
          <a:xfrm>
            <a:off x="1628775" y="2171700"/>
            <a:ext cx="8734425" cy="3333750"/>
          </a:xfrm>
          <a:prstGeom prst="rect">
            <a:avLst/>
          </a:prstGeom>
          <a:solidFill>
            <a:schemeClr val="accent1">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Data analytics helps transform all business processes. This includes being able to match customer expectations, changing the company's product line and of course ensuring that marketing campaigns are robust. It helps in solving problems, increasing the company's production, identifying the target groups, and through which appropriate decisions can be taken about improving quality or products</a:t>
            </a:r>
          </a:p>
        </p:txBody>
      </p:sp>
    </p:spTree>
    <p:extLst>
      <p:ext uri="{BB962C8B-B14F-4D97-AF65-F5344CB8AC3E}">
        <p14:creationId xmlns:p14="http://schemas.microsoft.com/office/powerpoint/2010/main" val="172277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5893-6FBC-45C4-91A6-95126836F167}"/>
              </a:ext>
            </a:extLst>
          </p:cNvPr>
          <p:cNvSpPr>
            <a:spLocks noGrp="1"/>
          </p:cNvSpPr>
          <p:nvPr>
            <p:ph type="title" idx="4294967295"/>
          </p:nvPr>
        </p:nvSpPr>
        <p:spPr>
          <a:xfrm>
            <a:off x="2078038" y="5705475"/>
            <a:ext cx="10113962" cy="192088"/>
          </a:xfrm>
        </p:spPr>
        <p:txBody>
          <a:bodyPr>
            <a:normAutofit fontScale="90000"/>
          </a:bodyPr>
          <a:lstStyle/>
          <a:p>
            <a:pPr algn="ct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6" name="Text Placeholder 5">
            <a:extLst>
              <a:ext uri="{FF2B5EF4-FFF2-40B4-BE49-F238E27FC236}">
                <a16:creationId xmlns:a16="http://schemas.microsoft.com/office/drawing/2014/main" id="{1B16E899-A7E9-470C-89CC-7A0910A023C2}"/>
              </a:ext>
            </a:extLst>
          </p:cNvPr>
          <p:cNvSpPr>
            <a:spLocks noGrp="1"/>
          </p:cNvSpPr>
          <p:nvPr>
            <p:ph type="body" sz="half" idx="4294967295"/>
          </p:nvPr>
        </p:nvSpPr>
        <p:spPr>
          <a:xfrm>
            <a:off x="0" y="5391150"/>
            <a:ext cx="12192000" cy="942974"/>
          </a:xfrm>
        </p:spPr>
        <p:txBody>
          <a:bodyPr>
            <a:noAutofit/>
          </a:bodyPr>
          <a:lstStyle/>
          <a:p>
            <a:pPr marL="0" indent="0" algn="ctr">
              <a:buNone/>
            </a:pPr>
            <a:r>
              <a:rPr lang="en-US" sz="4000" b="1" spc="20" dirty="0">
                <a:solidFill>
                  <a:schemeClr val="accent6">
                    <a:lumMod val="50000"/>
                  </a:schemeClr>
                </a:solidFill>
                <a:effectLst/>
                <a:latin typeface="Berlin Sans FB" panose="020E0602020502020306" pitchFamily="34" charset="0"/>
                <a:ea typeface="Calibri" panose="020F0502020204030204" pitchFamily="34" charset="0"/>
                <a:cs typeface="Arial" panose="020B0604020202020204" pitchFamily="34" charset="0"/>
              </a:rPr>
              <a:t>Individual Company customer Data</a:t>
            </a:r>
            <a:endParaRPr lang="en-US" sz="4000" b="1" dirty="0">
              <a:solidFill>
                <a:schemeClr val="accent6">
                  <a:lumMod val="50000"/>
                </a:schemeClr>
              </a:solidFill>
              <a:latin typeface="Berlin Sans FB" panose="020E0602020502020306" pitchFamily="34" charset="0"/>
            </a:endParaRPr>
          </a:p>
        </p:txBody>
      </p:sp>
      <p:pic>
        <p:nvPicPr>
          <p:cNvPr id="10" name="Picture 9">
            <a:extLst>
              <a:ext uri="{FF2B5EF4-FFF2-40B4-BE49-F238E27FC236}">
                <a16:creationId xmlns:a16="http://schemas.microsoft.com/office/drawing/2014/main" id="{4FE9A879-7890-4D9D-B463-E6CEF8075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4" y="752475"/>
            <a:ext cx="10829925" cy="4344988"/>
          </a:xfrm>
          <a:prstGeom prst="rect">
            <a:avLst/>
          </a:prstGeom>
        </p:spPr>
      </p:pic>
    </p:spTree>
    <p:extLst>
      <p:ext uri="{BB962C8B-B14F-4D97-AF65-F5344CB8AC3E}">
        <p14:creationId xmlns:p14="http://schemas.microsoft.com/office/powerpoint/2010/main" val="401147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B8339A-8112-4B66-9E59-F081CAAA6566}"/>
              </a:ext>
            </a:extLst>
          </p:cNvPr>
          <p:cNvSpPr>
            <a:spLocks noGrp="1"/>
          </p:cNvSpPr>
          <p:nvPr>
            <p:ph type="title"/>
          </p:nvPr>
        </p:nvSpPr>
        <p:spPr>
          <a:xfrm>
            <a:off x="1097280" y="286604"/>
            <a:ext cx="10058400" cy="1265972"/>
          </a:xfrm>
          <a:solidFill>
            <a:schemeClr val="accent6">
              <a:lumMod val="20000"/>
              <a:lumOff val="80000"/>
            </a:schemeClr>
          </a:solidFill>
          <a:ln>
            <a:solidFill>
              <a:schemeClr val="accent6">
                <a:lumMod val="50000"/>
              </a:schemeClr>
            </a:solidFill>
          </a:ln>
        </p:spPr>
        <p:txBody>
          <a:bodyPr/>
          <a:lstStyle/>
          <a:p>
            <a:pPr algn="ctr"/>
            <a:r>
              <a:rPr lang="en-US" dirty="0">
                <a:solidFill>
                  <a:schemeClr val="accent3">
                    <a:lumMod val="50000"/>
                  </a:schemeClr>
                </a:solidFill>
                <a:latin typeface="Berlin Sans FB" panose="020E0602020502020306" pitchFamily="34" charset="0"/>
              </a:rPr>
              <a:t>Introduction</a:t>
            </a:r>
            <a:r>
              <a:rPr lang="ar-SA" dirty="0">
                <a:solidFill>
                  <a:schemeClr val="accent3">
                    <a:lumMod val="50000"/>
                  </a:schemeClr>
                </a:solidFill>
                <a:latin typeface="Berlin Sans FB" panose="020E0602020502020306" pitchFamily="34" charset="0"/>
              </a:rPr>
              <a:t> </a:t>
            </a:r>
            <a:r>
              <a:rPr lang="en-US" dirty="0">
                <a:solidFill>
                  <a:schemeClr val="accent3">
                    <a:lumMod val="50000"/>
                  </a:schemeClr>
                </a:solidFill>
                <a:latin typeface="Berlin Sans FB" panose="020E0602020502020306" pitchFamily="34" charset="0"/>
              </a:rPr>
              <a:t>of project </a:t>
            </a:r>
          </a:p>
        </p:txBody>
      </p:sp>
      <p:sp>
        <p:nvSpPr>
          <p:cNvPr id="6" name="Rectangle: Folded Corner 5">
            <a:extLst>
              <a:ext uri="{FF2B5EF4-FFF2-40B4-BE49-F238E27FC236}">
                <a16:creationId xmlns:a16="http://schemas.microsoft.com/office/drawing/2014/main" id="{9B23A7F9-FA13-4BB7-AD91-C1BC8CE939BC}"/>
              </a:ext>
            </a:extLst>
          </p:cNvPr>
          <p:cNvSpPr/>
          <p:nvPr/>
        </p:nvSpPr>
        <p:spPr>
          <a:xfrm>
            <a:off x="819150" y="2047875"/>
            <a:ext cx="10336529" cy="3657599"/>
          </a:xfrm>
          <a:prstGeom prst="foldedCorner">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07000"/>
              </a:lnSpc>
              <a:spcAft>
                <a:spcPts val="800"/>
              </a:spcAft>
            </a:pPr>
            <a:r>
              <a:rPr lang="en-US" sz="2800" b="1" dirty="0">
                <a:effectLst/>
                <a:latin typeface="Bahnschrift" panose="020B0502040204020203" pitchFamily="34" charset="0"/>
                <a:ea typeface="Calibri" panose="020F0502020204030204" pitchFamily="34" charset="0"/>
                <a:cs typeface="Arial" panose="020B0604020202020204" pitchFamily="34" charset="0"/>
              </a:rPr>
              <a:t>Customer data analysis is a detailed analysis of a company's ideal customers. It helps businesses better understand their customers and makes it easier for them to modify products according to the specific needs, behaviors, and interests of different types of customers.</a:t>
            </a:r>
            <a:endParaRPr lang="en-US" sz="2800" dirty="0"/>
          </a:p>
        </p:txBody>
      </p:sp>
    </p:spTree>
    <p:extLst>
      <p:ext uri="{BB962C8B-B14F-4D97-AF65-F5344CB8AC3E}">
        <p14:creationId xmlns:p14="http://schemas.microsoft.com/office/powerpoint/2010/main" val="391742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peech Bubble: Rectangle 4">
            <a:extLst>
              <a:ext uri="{FF2B5EF4-FFF2-40B4-BE49-F238E27FC236}">
                <a16:creationId xmlns:a16="http://schemas.microsoft.com/office/drawing/2014/main" id="{3017F565-CC02-4D8C-920A-7078E948B55B}"/>
              </a:ext>
            </a:extLst>
          </p:cNvPr>
          <p:cNvSpPr/>
          <p:nvPr/>
        </p:nvSpPr>
        <p:spPr>
          <a:xfrm>
            <a:off x="657226" y="600076"/>
            <a:ext cx="10067924" cy="2314574"/>
          </a:xfrm>
          <a:prstGeom prst="wedgeRectCallout">
            <a:avLst/>
          </a:prstGeom>
          <a:solidFill>
            <a:schemeClr val="accent6">
              <a:lumMod val="20000"/>
              <a:lumOff val="80000"/>
            </a:schemeClr>
          </a:solidFill>
          <a:ln>
            <a:solidFill>
              <a:schemeClr val="accent6">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0" lang="en-US" altLang="en-US" sz="4000" b="0" i="0" u="none" strike="noStrike" cap="none" normalizeH="0" baseline="0" dirty="0">
                <a:ln>
                  <a:noFill/>
                </a:ln>
                <a:solidFill>
                  <a:srgbClr val="24292F"/>
                </a:solidFill>
                <a:effectLst/>
                <a:latin typeface="Berlin Sans FB" panose="020E0602020502020306" pitchFamily="34" charset="0"/>
                <a:ea typeface="Calibri" panose="020F0502020204030204" pitchFamily="34" charset="0"/>
                <a:cs typeface="Segoe UI" panose="020B0502040204020203" pitchFamily="34" charset="0"/>
              </a:rPr>
              <a:t>The dataset is provided in </a:t>
            </a:r>
            <a:r>
              <a:rPr kumimoji="0" lang="en-US" altLang="en-US" sz="4000" b="1" i="0" u="none" strike="noStrike" cap="none" normalizeH="0" baseline="0" dirty="0">
                <a:ln>
                  <a:noFill/>
                </a:ln>
                <a:solidFill>
                  <a:srgbClr val="24292F"/>
                </a:solidFill>
                <a:effectLst/>
                <a:latin typeface="Berlin Sans FB" panose="020E0602020502020306" pitchFamily="34" charset="0"/>
                <a:ea typeface="Calibri" panose="020F0502020204030204" pitchFamily="34" charset="0"/>
                <a:cs typeface="Courier New" panose="02070309020205020404" pitchFamily="49" charset="0"/>
              </a:rPr>
              <a:t>.csv</a:t>
            </a:r>
            <a:r>
              <a:rPr kumimoji="0" lang="en-US" altLang="en-US" sz="4000" b="0" i="0" u="none" strike="noStrike" cap="none" normalizeH="0" baseline="0" dirty="0">
                <a:ln>
                  <a:noFill/>
                </a:ln>
                <a:solidFill>
                  <a:srgbClr val="24292F"/>
                </a:solidFill>
                <a:effectLst/>
                <a:latin typeface="Berlin Sans FB" panose="020E0602020502020306" pitchFamily="34" charset="0"/>
                <a:ea typeface="Calibri" panose="020F0502020204030204" pitchFamily="34" charset="0"/>
                <a:cs typeface="Courier New" panose="02070309020205020404" pitchFamily="49" charset="0"/>
              </a:rPr>
              <a:t> ,and </a:t>
            </a:r>
            <a:r>
              <a:rPr kumimoji="0" lang="en-US" altLang="en-US" sz="4000" b="0" i="0" u="none" strike="noStrike" cap="none" normalizeH="0" baseline="0" dirty="0">
                <a:ln>
                  <a:noFill/>
                </a:ln>
                <a:solidFill>
                  <a:srgbClr val="202124"/>
                </a:solidFill>
                <a:effectLst/>
                <a:latin typeface="Berlin Sans FB" panose="020E0602020502020306" pitchFamily="34" charset="0"/>
                <a:ea typeface="Calibri" panose="020F0502020204030204" pitchFamily="34" charset="0"/>
                <a:cs typeface="Arial" panose="020B0604020202020204" pitchFamily="34" charset="0"/>
              </a:rPr>
              <a:t>dataset includes about 40,000 rows and 15 columns</a:t>
            </a:r>
            <a:r>
              <a:rPr kumimoji="0" lang="en-US" altLang="en-US" sz="4000" b="0" i="0" u="none" strike="noStrike" cap="none" normalizeH="0" baseline="0" dirty="0">
                <a:ln>
                  <a:noFill/>
                </a:ln>
                <a:solidFill>
                  <a:schemeClr val="tx1"/>
                </a:solidFill>
                <a:effectLst/>
                <a:latin typeface="Berlin Sans FB" panose="020E0602020502020306" pitchFamily="34" charset="0"/>
                <a:ea typeface="Times New Roman" panose="02020603050405020304" pitchFamily="18" charset="0"/>
                <a:cs typeface="Arial" panose="020B0604020202020204" pitchFamily="34" charset="0"/>
              </a:rPr>
              <a:t> </a:t>
            </a:r>
            <a:endParaRPr lang="en-US" sz="4000" dirty="0">
              <a:latin typeface="Berlin Sans FB" panose="020E0602020502020306" pitchFamily="34" charset="0"/>
            </a:endParaRPr>
          </a:p>
        </p:txBody>
      </p:sp>
    </p:spTree>
    <p:extLst>
      <p:ext uri="{BB962C8B-B14F-4D97-AF65-F5344CB8AC3E}">
        <p14:creationId xmlns:p14="http://schemas.microsoft.com/office/powerpoint/2010/main" val="263961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6B56-7F70-4538-ACE5-D3B79A9AEE6F}"/>
              </a:ext>
            </a:extLst>
          </p:cNvPr>
          <p:cNvSpPr>
            <a:spLocks noGrp="1"/>
          </p:cNvSpPr>
          <p:nvPr>
            <p:ph type="title"/>
          </p:nvPr>
        </p:nvSpPr>
        <p:spPr>
          <a:xfrm>
            <a:off x="1097280" y="781050"/>
            <a:ext cx="10058400" cy="4114800"/>
          </a:xfrm>
        </p:spPr>
        <p:txBody>
          <a:bodyPr>
            <a:normAutofit fontScale="90000"/>
          </a:bodyPr>
          <a:lstStyle/>
          <a:p>
            <a:pPr algn="l"/>
            <a:br>
              <a:rPr lang="ar-SA" b="1" i="0" dirty="0">
                <a:solidFill>
                  <a:schemeClr val="accent6">
                    <a:lumMod val="75000"/>
                  </a:schemeClr>
                </a:solidFill>
                <a:effectLst/>
                <a:latin typeface="Bahnschrift" panose="020B0502040204020203" pitchFamily="34" charset="0"/>
              </a:rPr>
            </a:br>
            <a:br>
              <a:rPr lang="ar-SA" b="1" i="0" dirty="0">
                <a:solidFill>
                  <a:schemeClr val="accent6">
                    <a:lumMod val="75000"/>
                  </a:schemeClr>
                </a:solidFill>
                <a:effectLst/>
                <a:latin typeface="Bahnschrift" panose="020B0502040204020203" pitchFamily="34" charset="0"/>
              </a:rPr>
            </a:br>
            <a:r>
              <a:rPr lang="en-US" b="1" i="0" dirty="0">
                <a:solidFill>
                  <a:schemeClr val="accent6">
                    <a:lumMod val="75000"/>
                  </a:schemeClr>
                </a:solidFill>
                <a:effectLst/>
                <a:latin typeface="Bahnschrift" panose="020B0502040204020203" pitchFamily="34" charset="0"/>
              </a:rPr>
              <a:t>Steps of the project as follows</a:t>
            </a:r>
            <a:r>
              <a:rPr lang="en-US" b="1" i="0" dirty="0">
                <a:solidFill>
                  <a:schemeClr val="accent2"/>
                </a:solidFill>
                <a:effectLst/>
                <a:latin typeface="Bahnschrift" panose="020B0502040204020203" pitchFamily="34" charset="0"/>
              </a:rPr>
              <a:t>:</a:t>
            </a:r>
            <a:br>
              <a:rPr lang="en-US" b="0" i="0" dirty="0">
                <a:solidFill>
                  <a:srgbClr val="000000"/>
                </a:solidFill>
                <a:effectLst/>
                <a:latin typeface="Helvetica Neue"/>
              </a:rPr>
            </a:br>
            <a:br>
              <a:rPr lang="en-US" b="0" i="0" dirty="0">
                <a:solidFill>
                  <a:srgbClr val="000000"/>
                </a:solidFill>
                <a:effectLst/>
                <a:latin typeface="Berlin Sans FB" panose="020E0602020502020306" pitchFamily="34" charset="0"/>
              </a:rPr>
            </a:b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1-Load Dataset</a:t>
            </a: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2-Explore Dataset</a:t>
            </a: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3-Cleaning Dataset</a:t>
            </a: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4-Analysis and Visualization</a:t>
            </a:r>
          </a:p>
        </p:txBody>
      </p:sp>
    </p:spTree>
    <p:extLst>
      <p:ext uri="{BB962C8B-B14F-4D97-AF65-F5344CB8AC3E}">
        <p14:creationId xmlns:p14="http://schemas.microsoft.com/office/powerpoint/2010/main" val="246849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B958-D32D-47D6-9120-3581C018A85D}"/>
              </a:ext>
            </a:extLst>
          </p:cNvPr>
          <p:cNvSpPr>
            <a:spLocks noGrp="1"/>
          </p:cNvSpPr>
          <p:nvPr>
            <p:ph type="title" idx="4294967295"/>
          </p:nvPr>
        </p:nvSpPr>
        <p:spPr>
          <a:xfrm>
            <a:off x="781050" y="315913"/>
            <a:ext cx="11410950" cy="1449387"/>
          </a:xfrm>
        </p:spPr>
        <p:txBody>
          <a:bodyPr>
            <a:normAutofit/>
          </a:bodyPr>
          <a:lstStyle/>
          <a:p>
            <a:r>
              <a:rPr lang="en-US" b="1" i="0" dirty="0">
                <a:solidFill>
                  <a:schemeClr val="accent6">
                    <a:lumMod val="75000"/>
                  </a:schemeClr>
                </a:solidFill>
                <a:effectLst/>
                <a:latin typeface="Helvetica Neue"/>
              </a:rPr>
              <a:t>summary of analysis and Visualization</a:t>
            </a:r>
            <a:br>
              <a:rPr lang="en-US" b="1" i="0" dirty="0">
                <a:solidFill>
                  <a:schemeClr val="accent6">
                    <a:lumMod val="75000"/>
                  </a:schemeClr>
                </a:solidFill>
                <a:effectLst/>
                <a:latin typeface="Helvetica Neue"/>
              </a:rPr>
            </a:br>
            <a:endParaRPr lang="en-US" dirty="0">
              <a:solidFill>
                <a:schemeClr val="accent6">
                  <a:lumMod val="75000"/>
                </a:schemeClr>
              </a:solidFill>
            </a:endParaRPr>
          </a:p>
        </p:txBody>
      </p:sp>
      <p:pic>
        <p:nvPicPr>
          <p:cNvPr id="6" name="Picture 5">
            <a:extLst>
              <a:ext uri="{FF2B5EF4-FFF2-40B4-BE49-F238E27FC236}">
                <a16:creationId xmlns:a16="http://schemas.microsoft.com/office/drawing/2014/main" id="{D05633E5-32E6-4AD7-967B-792C97DE8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275" y="2038349"/>
            <a:ext cx="7105650" cy="3685865"/>
          </a:xfrm>
          <a:prstGeom prst="rect">
            <a:avLst/>
          </a:prstGeom>
        </p:spPr>
      </p:pic>
    </p:spTree>
    <p:extLst>
      <p:ext uri="{BB962C8B-B14F-4D97-AF65-F5344CB8AC3E}">
        <p14:creationId xmlns:p14="http://schemas.microsoft.com/office/powerpoint/2010/main" val="66431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1EA0F6-0F0C-4C7B-9381-2DC7A4775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499" y="1933575"/>
            <a:ext cx="6029325" cy="4543424"/>
          </a:xfrm>
          <a:prstGeom prst="rect">
            <a:avLst/>
          </a:prstGeom>
        </p:spPr>
      </p:pic>
      <p:pic>
        <p:nvPicPr>
          <p:cNvPr id="7" name="Picture 6">
            <a:extLst>
              <a:ext uri="{FF2B5EF4-FFF2-40B4-BE49-F238E27FC236}">
                <a16:creationId xmlns:a16="http://schemas.microsoft.com/office/drawing/2014/main" id="{D44C06F8-52BB-4319-AE7D-47B857101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685925"/>
            <a:ext cx="5734049" cy="4543424"/>
          </a:xfrm>
          <a:prstGeom prst="rect">
            <a:avLst/>
          </a:prstGeom>
        </p:spPr>
      </p:pic>
    </p:spTree>
    <p:extLst>
      <p:ext uri="{BB962C8B-B14F-4D97-AF65-F5344CB8AC3E}">
        <p14:creationId xmlns:p14="http://schemas.microsoft.com/office/powerpoint/2010/main" val="356816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D29D2C-73B4-41BD-8385-11F781FA9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816" y="651142"/>
            <a:ext cx="6260317" cy="5016233"/>
          </a:xfrm>
          <a:prstGeom prst="rect">
            <a:avLst/>
          </a:prstGeom>
        </p:spPr>
      </p:pic>
      <p:pic>
        <p:nvPicPr>
          <p:cNvPr id="5" name="Picture 4">
            <a:extLst>
              <a:ext uri="{FF2B5EF4-FFF2-40B4-BE49-F238E27FC236}">
                <a16:creationId xmlns:a16="http://schemas.microsoft.com/office/drawing/2014/main" id="{21248BE6-D2B1-47D6-A498-890A4D453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1" y="990855"/>
            <a:ext cx="5441636" cy="5190870"/>
          </a:xfrm>
          <a:prstGeom prst="rect">
            <a:avLst/>
          </a:prstGeom>
        </p:spPr>
      </p:pic>
    </p:spTree>
    <p:extLst>
      <p:ext uri="{BB962C8B-B14F-4D97-AF65-F5344CB8AC3E}">
        <p14:creationId xmlns:p14="http://schemas.microsoft.com/office/powerpoint/2010/main" val="350966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5A9992-08C2-4037-BB12-C5E75D2FA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792" y="1435553"/>
            <a:ext cx="7772081" cy="4996543"/>
          </a:xfrm>
          <a:prstGeom prst="rect">
            <a:avLst/>
          </a:prstGeom>
        </p:spPr>
      </p:pic>
      <p:sp>
        <p:nvSpPr>
          <p:cNvPr id="2" name="Scroll: Vertical 1">
            <a:extLst>
              <a:ext uri="{FF2B5EF4-FFF2-40B4-BE49-F238E27FC236}">
                <a16:creationId xmlns:a16="http://schemas.microsoft.com/office/drawing/2014/main" id="{68A2E8F2-7C6F-4796-BBF5-7E6417B2EDF4}"/>
              </a:ext>
            </a:extLst>
          </p:cNvPr>
          <p:cNvSpPr/>
          <p:nvPr/>
        </p:nvSpPr>
        <p:spPr>
          <a:xfrm>
            <a:off x="304799" y="1933575"/>
            <a:ext cx="3114993" cy="4000500"/>
          </a:xfrm>
          <a:prstGeom prst="vertic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The least jobs of our customers are farmers, we should focus on them more</a:t>
            </a:r>
          </a:p>
        </p:txBody>
      </p:sp>
    </p:spTree>
    <p:extLst>
      <p:ext uri="{BB962C8B-B14F-4D97-AF65-F5344CB8AC3E}">
        <p14:creationId xmlns:p14="http://schemas.microsoft.com/office/powerpoint/2010/main" val="22818703"/>
      </p:ext>
    </p:extLst>
  </p:cSld>
  <p:clrMapOvr>
    <a:masterClrMapping/>
  </p:clrMapOvr>
</p:sld>
</file>

<file path=ppt/theme/theme1.xml><?xml version="1.0" encoding="utf-8"?>
<a:theme xmlns:a="http://schemas.openxmlformats.org/drawingml/2006/main" name="Dropl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108</TotalTime>
  <Words>218</Words>
  <Application>Microsoft Office PowerPoint</Application>
  <PresentationFormat>Widescreen</PresentationFormat>
  <Paragraphs>12</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Bahnschrift</vt:lpstr>
      <vt:lpstr>Berlin Sans FB</vt:lpstr>
      <vt:lpstr>Calibri</vt:lpstr>
      <vt:lpstr>Helvetica Neue</vt:lpstr>
      <vt:lpstr>Rockwell Extra Bold</vt:lpstr>
      <vt:lpstr>Segoe UI</vt:lpstr>
      <vt:lpstr>Tw Cen MT</vt:lpstr>
      <vt:lpstr>Droplet</vt:lpstr>
      <vt:lpstr>PowerPoint Presentation</vt:lpstr>
      <vt:lpstr> </vt:lpstr>
      <vt:lpstr>Introduction of project </vt:lpstr>
      <vt:lpstr>PowerPoint Presentation</vt:lpstr>
      <vt:lpstr>  Steps of the project as follows:   1-Load Dataset 2-Explore Dataset 3-Cleaning Dataset 4-Analysis and Visualization</vt:lpstr>
      <vt:lpstr>summary of analysis and Visualization </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project is one of the T5 Data Science BootCamp Nadia hjrasi</dc:title>
  <dc:creator>Lenovo</dc:creator>
  <cp:lastModifiedBy>Lenovo</cp:lastModifiedBy>
  <cp:revision>6</cp:revision>
  <dcterms:created xsi:type="dcterms:W3CDTF">2021-11-16T22:33:08Z</dcterms:created>
  <dcterms:modified xsi:type="dcterms:W3CDTF">2021-11-18T06:36:07Z</dcterms:modified>
</cp:coreProperties>
</file>