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9" r:id="rId4"/>
    <p:sldId id="258" r:id="rId5"/>
    <p:sldId id="261" r:id="rId6"/>
    <p:sldId id="265" r:id="rId7"/>
    <p:sldId id="267" r:id="rId8"/>
    <p:sldId id="269" r:id="rId9"/>
    <p:sldId id="271" r:id="rId10"/>
    <p:sldId id="270" r:id="rId11"/>
    <p:sldId id="268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68" d="100"/>
          <a:sy n="68" d="100"/>
        </p:scale>
        <p:origin x="8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5C3F-2D52-C7DB-BD51-6C2EB9A1F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79CEB-940A-69E3-A4E7-E180C2289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533D-3D81-94D1-AFF9-71331DFE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0C24-0BD9-5AFF-7A63-A8B5F9B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374-1820-F9E1-2DE5-89F79CD5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572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2A1-8ADE-EF73-324E-40D2B4E5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20CAC-1EE0-2B1D-F7A7-4304E3AB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6FD3-9103-ADF4-48B7-BE115524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B241-E9EE-5D22-0B5E-58717773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7B2B-5BD9-9B13-4063-E201E4F4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1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46825-45ED-2405-40B6-5A86C9FC1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7590-D6E7-EB6F-94BC-6FCC6D914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778BC-B2C6-C4CD-50E3-E4A156D8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E8C3-6E77-3A9A-07F5-8D822C6D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30E8-7CCF-392B-006A-8C5DE05A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60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112B-C627-2E7D-A5A8-31522254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BF60-3DBF-A44A-1A73-591D3C59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773D-FE54-70DE-895A-9AB1124E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7505-8F48-D68A-7D0F-1DF7C6D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2F89-BA78-36D9-D8BB-0F865937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39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7C38-C782-B510-BD9E-E178911E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70BA-6C36-2A56-F893-E586B994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427B-71B8-473C-5A28-A82E72FE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4C5A-262E-7522-E23B-3556586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2D40-E7E9-246E-9107-68A92A63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37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9F69-4B7C-EA10-16C9-5C5F2B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9692-EB06-A4C7-F1C0-2FE5EF49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8BE61-7003-092A-395D-F8A4AFF2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2C817-FF61-B4E7-9765-9375871A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7B08D-79C6-A287-003A-594D56A0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3BF86-CFA4-F816-8786-3088E0FF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657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647-59D9-B7A7-9C5B-9728D884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DF99-A5F0-84BA-669F-615B8602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BF616-D3F4-3600-9139-6C699FEF4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F2113-ED66-D71E-387F-361416D9C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85510-67D4-3F60-C283-A17915B3B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13ED5-8A8E-9411-AEAA-1DEABE82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41AD1-835F-0421-E96A-13DBA163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C223C-BA5A-7048-70E2-BE7E3087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61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5AEA-7703-CD91-C67A-49A5446B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BBFC2-18B1-0030-6803-B606432D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09B74-08C8-1C82-644B-6745239E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81BC-CA6E-AC4C-54CC-F1559EEB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636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E0A72-0687-3C22-F2EF-F08A4DBC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E07E9-089A-642B-205D-37DF332D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A6D4F-660D-4F84-40DC-82A989A6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31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ADB0-B58A-44A7-AF52-0BA842FE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9FD5-22A9-2CEC-796B-C68D1F5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1924E-7B88-6725-DE48-EA1E42F9D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E1A19-3743-BCB0-A467-34A04391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D7C6D-9AA9-23AA-A3D1-11F9BBA9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23456-90E8-2F3A-5680-945111F8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921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C83A-F0AE-3E18-04CB-11EA2EC4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D7315-B87B-2A47-585F-D89980F55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DF37F-7B13-858D-157F-D6FC003A1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C704-300D-486A-A384-5151DA23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335AA-0136-19CD-A02D-FEC9E539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D9595-ACE1-D241-D5A6-0E8B2C65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92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AA7E8-E2B8-58EB-4A3E-9EB034C1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9A79-7B2F-6003-CFA9-F9D47A8B2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3060B-C4D8-3924-6D1A-7169A0097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09E-3D5C-43BB-B50A-D2ACABC00D0B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4973-6FB9-8CE3-AE8B-D0FCB8CDC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9B6C-3C13-4EB1-F596-D8B72516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1D40-29F5-4FB2-9D33-46A65BF430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334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ilhamfp31/indonesian-abusive-and-hate-speech-twitter-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5000/docs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127.0.0.1:5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AA93C8-364C-58EE-37D7-AF254E11DD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6000">
                <a:srgbClr val="660066"/>
              </a:gs>
              <a:gs pos="16000">
                <a:srgbClr val="660066"/>
              </a:gs>
              <a:gs pos="42000">
                <a:srgbClr val="46358E">
                  <a:alpha val="69000"/>
                </a:srgbClr>
              </a:gs>
              <a:gs pos="94000">
                <a:srgbClr val="FF6600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4ACFEB-E7BA-A800-1840-51A3D9C535EE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18" name="Google Shape;74;p15">
              <a:extLst>
                <a:ext uri="{FF2B5EF4-FFF2-40B4-BE49-F238E27FC236}">
                  <a16:creationId xmlns:a16="http://schemas.microsoft.com/office/drawing/2014/main" id="{9046B0EB-0904-CCD6-1EB2-E3D1FE1862B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  <a:lum bright="70000" contrast="-70000"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96EA14-ACEA-721E-55FE-A2D934324334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solidFill>
                    <a:schemeClr val="bg1"/>
                  </a:solidFill>
                </a:rPr>
                <a:t>WAVE - 8</a:t>
              </a:r>
              <a:endParaRPr lang="en-ID" sz="1400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0AEB12-7715-7CF8-FED8-2A13F076E5C4}"/>
              </a:ext>
            </a:extLst>
          </p:cNvPr>
          <p:cNvSpPr txBox="1"/>
          <p:nvPr/>
        </p:nvSpPr>
        <p:spPr>
          <a:xfrm>
            <a:off x="3497" y="2409035"/>
            <a:ext cx="121879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660066"/>
                </a:solidFill>
              </a:rPr>
              <a:t>ANALISIS DATA DAN PEMBUATAN API UNTUK </a:t>
            </a:r>
            <a:r>
              <a:rPr lang="en-US" sz="3600" b="1" i="1" dirty="0">
                <a:solidFill>
                  <a:srgbClr val="660066"/>
                </a:solidFill>
              </a:rPr>
              <a:t>DATA CLEANSING</a:t>
            </a:r>
            <a:endParaRPr lang="en-ID" sz="3600" b="1" i="1" dirty="0">
              <a:solidFill>
                <a:srgbClr val="66006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25D81-4FD0-0C89-3EB7-2ED8E7EB5E68}"/>
              </a:ext>
            </a:extLst>
          </p:cNvPr>
          <p:cNvSpPr txBox="1"/>
          <p:nvPr/>
        </p:nvSpPr>
        <p:spPr>
          <a:xfrm>
            <a:off x="0" y="165289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[ GOLD CHALLENGE ]</a:t>
            </a:r>
            <a:endParaRPr lang="en-ID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AFE87-83A5-A2CE-F5A1-310FB4A83750}"/>
              </a:ext>
            </a:extLst>
          </p:cNvPr>
          <p:cNvSpPr txBox="1"/>
          <p:nvPr/>
        </p:nvSpPr>
        <p:spPr>
          <a:xfrm>
            <a:off x="-92542" y="3281755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OBJEK PENELITIAN: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Data Twitter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Judul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Multi-label Hate Speech and Abusive Language Detection in {I}</a:t>
            </a:r>
            <a:r>
              <a:rPr lang="en-US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ndonesian</a:t>
            </a:r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Twitter</a:t>
            </a:r>
          </a:p>
          <a:p>
            <a:endParaRPr lang="en-ID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D01D1B-B015-E508-D6D1-10DE456A15C6}"/>
              </a:ext>
            </a:extLst>
          </p:cNvPr>
          <p:cNvGrpSpPr/>
          <p:nvPr/>
        </p:nvGrpSpPr>
        <p:grpSpPr>
          <a:xfrm>
            <a:off x="7943012" y="5825123"/>
            <a:ext cx="3764280" cy="646332"/>
            <a:chOff x="8122920" y="5370479"/>
            <a:chExt cx="3764280" cy="64633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1CA6D63-2721-CD5C-080C-B512553ED6CE}"/>
                </a:ext>
              </a:extLst>
            </p:cNvPr>
            <p:cNvSpPr/>
            <p:nvPr/>
          </p:nvSpPr>
          <p:spPr>
            <a:xfrm>
              <a:off x="8122920" y="5370480"/>
              <a:ext cx="3749040" cy="64633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rgbClr val="660066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FF2512-5D06-5CD6-7823-2F181B2192F6}"/>
                </a:ext>
              </a:extLst>
            </p:cNvPr>
            <p:cNvSpPr txBox="1"/>
            <p:nvPr/>
          </p:nvSpPr>
          <p:spPr>
            <a:xfrm>
              <a:off x="8138160" y="5370479"/>
              <a:ext cx="374904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60066"/>
                  </a:solidFill>
                  <a:latin typeface="Bahnschrift Light" panose="020B0502040204020203" pitchFamily="34" charset="0"/>
                </a:rPr>
                <a:t>Oleh :</a:t>
              </a:r>
            </a:p>
            <a:p>
              <a:pPr algn="ctr"/>
              <a:r>
                <a:rPr lang="en-US" b="1" dirty="0">
                  <a:solidFill>
                    <a:srgbClr val="660066"/>
                  </a:solidFill>
                  <a:latin typeface="Bahnschrift Light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660066"/>
                  </a:solidFill>
                  <a:latin typeface="Bahnschrift Light" panose="020B0502040204020203" pitchFamily="34" charset="0"/>
                </a:rPr>
                <a:t>Nadiah</a:t>
              </a:r>
              <a:r>
                <a:rPr lang="en-US" b="1" dirty="0">
                  <a:solidFill>
                    <a:srgbClr val="660066"/>
                  </a:solidFill>
                  <a:latin typeface="Bahnschrift Light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660066"/>
                  </a:solidFill>
                  <a:latin typeface="Bahnschrift Light" panose="020B0502040204020203" pitchFamily="34" charset="0"/>
                </a:rPr>
                <a:t>Zulfa</a:t>
              </a:r>
              <a:r>
                <a:rPr lang="en-US" b="1" dirty="0">
                  <a:solidFill>
                    <a:srgbClr val="660066"/>
                  </a:solidFill>
                  <a:latin typeface="Bahnschrift Light" panose="020B0502040204020203" pitchFamily="34" charset="0"/>
                </a:rPr>
                <a:t> (</a:t>
              </a:r>
              <a:r>
                <a:rPr lang="en-US" b="1" dirty="0" err="1">
                  <a:solidFill>
                    <a:srgbClr val="660066"/>
                  </a:solidFill>
                  <a:latin typeface="Bahnschrift Light" panose="020B0502040204020203" pitchFamily="34" charset="0"/>
                </a:rPr>
                <a:t>Binarian</a:t>
              </a:r>
              <a:r>
                <a:rPr lang="en-US" b="1" dirty="0">
                  <a:solidFill>
                    <a:srgbClr val="660066"/>
                  </a:solidFill>
                  <a:latin typeface="Bahnschrift Light" panose="020B0502040204020203" pitchFamily="34" charset="0"/>
                </a:rPr>
                <a:t> Wave-8)</a:t>
              </a:r>
              <a:endParaRPr lang="en-ID" b="1" dirty="0">
                <a:solidFill>
                  <a:srgbClr val="660066"/>
                </a:solidFill>
                <a:latin typeface="Bahnschrift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19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0998B-777A-A2F7-1F01-D2D3876B5D04}"/>
              </a:ext>
            </a:extLst>
          </p:cNvPr>
          <p:cNvSpPr txBox="1"/>
          <p:nvPr/>
        </p:nvSpPr>
        <p:spPr>
          <a:xfrm>
            <a:off x="1274075" y="1017487"/>
            <a:ext cx="21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dan Database (4)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3A58E-4203-CB15-44D5-03794A44512F}"/>
              </a:ext>
            </a:extLst>
          </p:cNvPr>
          <p:cNvSpPr txBox="1"/>
          <p:nvPr/>
        </p:nvSpPr>
        <p:spPr>
          <a:xfrm>
            <a:off x="1274075" y="663544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HASIL PENELITIAN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B69AC-0686-CEBC-9ECF-E4A41914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53" y="620811"/>
            <a:ext cx="704002" cy="81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05B05-1830-52A4-0825-CFCE21F30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4" y="4099041"/>
            <a:ext cx="4061996" cy="1757896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77B41F-A34C-8D6D-6505-60D1684F2E26}"/>
              </a:ext>
            </a:extLst>
          </p:cNvPr>
          <p:cNvSpPr txBox="1"/>
          <p:nvPr/>
        </p:nvSpPr>
        <p:spPr>
          <a:xfrm>
            <a:off x="663827" y="2151772"/>
            <a:ext cx="42989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  <a:r>
              <a:rPr lang="en-US" dirty="0"/>
              <a:t>.  Database</a:t>
            </a:r>
          </a:p>
          <a:p>
            <a:endParaRPr lang="en-ID" dirty="0"/>
          </a:p>
          <a:p>
            <a:pPr marL="228600" indent="-228600">
              <a:buAutoNum type="arabicPeriod"/>
            </a:pPr>
            <a:r>
              <a:rPr lang="en-US" sz="1200" dirty="0" err="1"/>
              <a:t>Coba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teks</a:t>
            </a:r>
            <a:r>
              <a:rPr lang="en-US" sz="1200" dirty="0"/>
              <a:t> di API</a:t>
            </a:r>
            <a:endParaRPr lang="it-IT" sz="1200" dirty="0"/>
          </a:p>
          <a:p>
            <a:pPr marL="228600" indent="-228600">
              <a:buAutoNum type="arabicPeriod"/>
            </a:pPr>
            <a:r>
              <a:rPr lang="it-IT" sz="1200" dirty="0"/>
              <a:t>Convert file db to csv</a:t>
            </a:r>
          </a:p>
          <a:p>
            <a:pPr marL="228600" indent="-228600">
              <a:buAutoNum type="arabicPeriod"/>
            </a:pPr>
            <a:r>
              <a:rPr lang="it-IT" sz="1200" dirty="0"/>
              <a:t>Read file csv tersebut menggunakan pandas (di file </a:t>
            </a:r>
            <a:r>
              <a:rPr lang="en-US" sz="1200" dirty="0" err="1"/>
              <a:t>Preproses_dan_EDA_GOLD_Challenge_NZ</a:t>
            </a:r>
            <a:r>
              <a:rPr lang="it-IT" sz="1200" dirty="0"/>
              <a:t>.ipynb)</a:t>
            </a: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6E0426-C1B9-8AA9-F394-9AD86BAAE4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6" r="5432"/>
          <a:stretch/>
        </p:blipFill>
        <p:spPr>
          <a:xfrm>
            <a:off x="4893158" y="2222112"/>
            <a:ext cx="6635015" cy="36348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482F5E-328F-A6EC-897E-AD145A5597EE}"/>
              </a:ext>
            </a:extLst>
          </p:cNvPr>
          <p:cNvCxnSpPr/>
          <p:nvPr/>
        </p:nvCxnSpPr>
        <p:spPr>
          <a:xfrm flipH="1">
            <a:off x="4750904" y="4668795"/>
            <a:ext cx="11330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525220-E52B-995E-6782-DC66D7576CBC}"/>
              </a:ext>
            </a:extLst>
          </p:cNvPr>
          <p:cNvSpPr/>
          <p:nvPr/>
        </p:nvSpPr>
        <p:spPr>
          <a:xfrm>
            <a:off x="410816" y="1836142"/>
            <a:ext cx="11296475" cy="443875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48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0998B-777A-A2F7-1F01-D2D3876B5D04}"/>
              </a:ext>
            </a:extLst>
          </p:cNvPr>
          <p:cNvSpPr txBox="1"/>
          <p:nvPr/>
        </p:nvSpPr>
        <p:spPr>
          <a:xfrm>
            <a:off x="1274075" y="1017487"/>
            <a:ext cx="25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3A58E-4203-CB15-44D5-03794A44512F}"/>
              </a:ext>
            </a:extLst>
          </p:cNvPr>
          <p:cNvSpPr txBox="1"/>
          <p:nvPr/>
        </p:nvSpPr>
        <p:spPr>
          <a:xfrm>
            <a:off x="1274075" y="663544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HASIL PENELITIAN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BD09E-791A-3164-E373-367F3F0D7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1" y="658911"/>
            <a:ext cx="606534" cy="763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5E041C-F71A-BE79-63BB-8F3522445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52" y="3189793"/>
            <a:ext cx="6004198" cy="21021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36ABE9-9DD2-6107-5076-CDFA9F8B431B}"/>
              </a:ext>
            </a:extLst>
          </p:cNvPr>
          <p:cNvSpPr txBox="1"/>
          <p:nvPr/>
        </p:nvSpPr>
        <p:spPr>
          <a:xfrm>
            <a:off x="565415" y="1883994"/>
            <a:ext cx="6004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dirty="0"/>
              <a:t>.  </a:t>
            </a:r>
            <a:r>
              <a:rPr lang="en-US" b="1" dirty="0" err="1"/>
              <a:t>Hitung</a:t>
            </a:r>
            <a:r>
              <a:rPr lang="en-US" b="1" dirty="0"/>
              <a:t> Panjang </a:t>
            </a:r>
            <a:r>
              <a:rPr lang="en-US" b="1" dirty="0" err="1"/>
              <a:t>Karakter</a:t>
            </a:r>
            <a:r>
              <a:rPr lang="en-US" b="1" dirty="0"/>
              <a:t> dan </a:t>
            </a:r>
            <a:r>
              <a:rPr lang="en-US" b="1" dirty="0" err="1"/>
              <a:t>Jumlah</a:t>
            </a:r>
            <a:r>
              <a:rPr lang="en-US" b="1" dirty="0"/>
              <a:t> Kata*</a:t>
            </a:r>
          </a:p>
          <a:p>
            <a:r>
              <a:rPr lang="en-ID" dirty="0" err="1"/>
              <a:t>Menghitung</a:t>
            </a:r>
            <a:r>
              <a:rPr lang="en-ID" dirty="0"/>
              <a:t> Panjang </a:t>
            </a:r>
            <a:r>
              <a:rPr lang="en-ID" dirty="0" err="1"/>
              <a:t>Karakter</a:t>
            </a:r>
            <a:r>
              <a:rPr lang="en-ID" dirty="0"/>
              <a:t> dan </a:t>
            </a:r>
            <a:r>
              <a:rPr lang="en-ID" dirty="0" err="1"/>
              <a:t>Jumlah</a:t>
            </a:r>
            <a:r>
              <a:rPr lang="en-ID" dirty="0"/>
              <a:t> Kata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965300-FA62-5DEF-17D5-776BE9767D1C}"/>
              </a:ext>
            </a:extLst>
          </p:cNvPr>
          <p:cNvSpPr/>
          <p:nvPr/>
        </p:nvSpPr>
        <p:spPr>
          <a:xfrm>
            <a:off x="303131" y="1740762"/>
            <a:ext cx="6660376" cy="460376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698BB-2784-32CE-5DD3-FE56BDFC3147}"/>
              </a:ext>
            </a:extLst>
          </p:cNvPr>
          <p:cNvSpPr/>
          <p:nvPr/>
        </p:nvSpPr>
        <p:spPr>
          <a:xfrm>
            <a:off x="5166530" y="3066197"/>
            <a:ext cx="1441520" cy="25186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C691AA5-11CE-7758-6F41-B0F2A4E7D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45594"/>
              </p:ext>
            </p:extLst>
          </p:nvPr>
        </p:nvGraphicFramePr>
        <p:xfrm>
          <a:off x="7515844" y="2882853"/>
          <a:ext cx="4250114" cy="31188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2465">
                  <a:extLst>
                    <a:ext uri="{9D8B030D-6E8A-4147-A177-3AD203B41FA5}">
                      <a16:colId xmlns:a16="http://schemas.microsoft.com/office/drawing/2014/main" val="883348008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3724646251"/>
                    </a:ext>
                  </a:extLst>
                </a:gridCol>
                <a:gridCol w="1332406">
                  <a:extLst>
                    <a:ext uri="{9D8B030D-6E8A-4147-A177-3AD203B41FA5}">
                      <a16:colId xmlns:a16="http://schemas.microsoft.com/office/drawing/2014/main" val="3054444305"/>
                    </a:ext>
                  </a:extLst>
                </a:gridCol>
              </a:tblGrid>
              <a:tr h="346535"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Panjang_karakter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Jumlah_kata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56150"/>
                  </a:ext>
                </a:extLst>
              </a:tr>
              <a:tr h="346535">
                <a:tc>
                  <a:txBody>
                    <a:bodyPr/>
                    <a:lstStyle/>
                    <a:p>
                      <a:r>
                        <a:rPr lang="en-US" sz="1300" dirty="0"/>
                        <a:t>Mean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114,20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17,28</a:t>
                      </a:r>
                      <a:endParaRPr lang="en-ID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30059"/>
                  </a:ext>
                </a:extLst>
              </a:tr>
              <a:tr h="346535">
                <a:tc>
                  <a:txBody>
                    <a:bodyPr/>
                    <a:lstStyle/>
                    <a:p>
                      <a:r>
                        <a:rPr lang="en-US" sz="1300" dirty="0"/>
                        <a:t>Median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100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15</a:t>
                      </a:r>
                      <a:endParaRPr lang="en-ID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64264"/>
                  </a:ext>
                </a:extLst>
              </a:tr>
              <a:tr h="346535">
                <a:tc>
                  <a:txBody>
                    <a:bodyPr/>
                    <a:lstStyle/>
                    <a:p>
                      <a:r>
                        <a:rPr lang="en-US" sz="1300" dirty="0"/>
                        <a:t>Range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557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51</a:t>
                      </a:r>
                      <a:endParaRPr lang="en-ID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10743"/>
                  </a:ext>
                </a:extLst>
              </a:tr>
              <a:tr h="346535">
                <a:tc>
                  <a:txBody>
                    <a:bodyPr/>
                    <a:lstStyle/>
                    <a:p>
                      <a:r>
                        <a:rPr lang="en-US" sz="1300" dirty="0"/>
                        <a:t>Q1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59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9</a:t>
                      </a:r>
                      <a:endParaRPr lang="en-ID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9903"/>
                  </a:ext>
                </a:extLst>
              </a:tr>
              <a:tr h="346535">
                <a:tc>
                  <a:txBody>
                    <a:bodyPr/>
                    <a:lstStyle/>
                    <a:p>
                      <a:r>
                        <a:rPr lang="en-US" sz="1300" dirty="0"/>
                        <a:t>Q2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100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15</a:t>
                      </a:r>
                      <a:endParaRPr lang="en-ID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94512"/>
                  </a:ext>
                </a:extLst>
              </a:tr>
              <a:tr h="346535">
                <a:tc>
                  <a:txBody>
                    <a:bodyPr/>
                    <a:lstStyle/>
                    <a:p>
                      <a:r>
                        <a:rPr lang="en-US" sz="1300" dirty="0"/>
                        <a:t>Q3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152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23</a:t>
                      </a:r>
                      <a:endParaRPr lang="en-ID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49447"/>
                  </a:ext>
                </a:extLst>
              </a:tr>
              <a:tr h="346535">
                <a:tc>
                  <a:txBody>
                    <a:bodyPr/>
                    <a:lstStyle/>
                    <a:p>
                      <a:r>
                        <a:rPr lang="en-US" sz="1300" dirty="0"/>
                        <a:t>Nilai Min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  <a:endParaRPr lang="en-ID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790573"/>
                  </a:ext>
                </a:extLst>
              </a:tr>
              <a:tr h="346535">
                <a:tc>
                  <a:txBody>
                    <a:bodyPr/>
                    <a:lstStyle/>
                    <a:p>
                      <a:r>
                        <a:rPr lang="en-US" sz="1300" dirty="0"/>
                        <a:t>Nilai Max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561</a:t>
                      </a:r>
                      <a:endParaRPr lang="en-ID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52</a:t>
                      </a:r>
                      <a:endParaRPr lang="en-ID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7716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3FA14F3-14CC-D56F-0B22-409CB8781514}"/>
              </a:ext>
            </a:extLst>
          </p:cNvPr>
          <p:cNvSpPr txBox="1"/>
          <p:nvPr/>
        </p:nvSpPr>
        <p:spPr>
          <a:xfrm>
            <a:off x="7436112" y="1808465"/>
            <a:ext cx="600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dirty="0"/>
              <a:t>.  </a:t>
            </a: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Statistik</a:t>
            </a:r>
            <a:r>
              <a:rPr lang="en-US" b="1" dirty="0"/>
              <a:t>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19F7A3-CE8B-1E65-338B-ECFC316892B5}"/>
              </a:ext>
            </a:extLst>
          </p:cNvPr>
          <p:cNvSpPr/>
          <p:nvPr/>
        </p:nvSpPr>
        <p:spPr>
          <a:xfrm>
            <a:off x="7225791" y="1738125"/>
            <a:ext cx="4830221" cy="46064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78A17-9405-4BBA-984F-557F863B0591}"/>
              </a:ext>
            </a:extLst>
          </p:cNvPr>
          <p:cNvSpPr txBox="1"/>
          <p:nvPr/>
        </p:nvSpPr>
        <p:spPr>
          <a:xfrm>
            <a:off x="245046" y="6388444"/>
            <a:ext cx="4192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Diolah</a:t>
            </a:r>
            <a:r>
              <a:rPr lang="en-US" sz="1400" dirty="0"/>
              <a:t> </a:t>
            </a:r>
            <a:r>
              <a:rPr lang="en-US" sz="1400" dirty="0" err="1"/>
              <a:t>sebelum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penghapusan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/kata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09910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0998B-777A-A2F7-1F01-D2D3876B5D04}"/>
              </a:ext>
            </a:extLst>
          </p:cNvPr>
          <p:cNvSpPr txBox="1"/>
          <p:nvPr/>
        </p:nvSpPr>
        <p:spPr>
          <a:xfrm>
            <a:off x="1274075" y="1017487"/>
            <a:ext cx="286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(2)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3A58E-4203-CB15-44D5-03794A44512F}"/>
              </a:ext>
            </a:extLst>
          </p:cNvPr>
          <p:cNvSpPr txBox="1"/>
          <p:nvPr/>
        </p:nvSpPr>
        <p:spPr>
          <a:xfrm>
            <a:off x="1274075" y="663544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HASIL PENELITIAN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BD09E-791A-3164-E373-367F3F0D7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1" y="658911"/>
            <a:ext cx="606534" cy="7633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36ABE9-9DD2-6107-5076-CDFA9F8B431B}"/>
              </a:ext>
            </a:extLst>
          </p:cNvPr>
          <p:cNvSpPr txBox="1"/>
          <p:nvPr/>
        </p:nvSpPr>
        <p:spPr>
          <a:xfrm>
            <a:off x="565415" y="1883994"/>
            <a:ext cx="6004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  <a:r>
              <a:rPr lang="en-US" dirty="0"/>
              <a:t>.  </a:t>
            </a:r>
            <a:r>
              <a:rPr lang="en-US" b="1" dirty="0" err="1"/>
              <a:t>Komposisi</a:t>
            </a:r>
            <a:r>
              <a:rPr lang="en-US" b="1" dirty="0"/>
              <a:t> </a:t>
            </a:r>
            <a:r>
              <a:rPr lang="en-US" b="1" dirty="0" err="1"/>
              <a:t>Apakah</a:t>
            </a:r>
            <a:r>
              <a:rPr lang="en-US" b="1" dirty="0"/>
              <a:t> Tweet </a:t>
            </a:r>
            <a:r>
              <a:rPr lang="en-US" b="1" dirty="0" err="1"/>
              <a:t>Mengandung</a:t>
            </a:r>
            <a:r>
              <a:rPr lang="en-US" b="1" dirty="0"/>
              <a:t> </a:t>
            </a:r>
            <a:r>
              <a:rPr lang="en-US" b="1" i="1" dirty="0"/>
              <a:t>Hate Speech</a:t>
            </a:r>
          </a:p>
          <a:p>
            <a:r>
              <a:rPr lang="en-ID" dirty="0" err="1"/>
              <a:t>Membandingkan</a:t>
            </a:r>
            <a:r>
              <a:rPr lang="en-ID" dirty="0"/>
              <a:t> tweet yang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i="1" dirty="0"/>
              <a:t>Hate Speech </a:t>
            </a:r>
            <a:r>
              <a:rPr lang="en-ID" dirty="0"/>
              <a:t>(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) dan yang </a:t>
            </a:r>
            <a:r>
              <a:rPr lang="en-ID" dirty="0" err="1"/>
              <a:t>Tidak</a:t>
            </a:r>
            <a:r>
              <a:rPr lang="en-ID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A14F3-14CC-D56F-0B22-409CB8781514}"/>
              </a:ext>
            </a:extLst>
          </p:cNvPr>
          <p:cNvSpPr txBox="1"/>
          <p:nvPr/>
        </p:nvSpPr>
        <p:spPr>
          <a:xfrm>
            <a:off x="7042217" y="1853586"/>
            <a:ext cx="600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  <a:r>
              <a:rPr lang="en-US" dirty="0"/>
              <a:t>.  </a:t>
            </a:r>
            <a:r>
              <a:rPr lang="en-US" b="1" dirty="0" err="1"/>
              <a:t>Melihat</a:t>
            </a:r>
            <a:r>
              <a:rPr lang="en-US" b="1" dirty="0"/>
              <a:t> Kata yang </a:t>
            </a:r>
            <a:r>
              <a:rPr lang="en-US" b="1" dirty="0" err="1"/>
              <a:t>sering</a:t>
            </a:r>
            <a:r>
              <a:rPr lang="en-US" b="1" dirty="0"/>
              <a:t> </a:t>
            </a:r>
            <a:r>
              <a:rPr lang="en-US" b="1" dirty="0" err="1"/>
              <a:t>Muncul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19F7A3-CE8B-1E65-338B-ECFC316892B5}"/>
              </a:ext>
            </a:extLst>
          </p:cNvPr>
          <p:cNvSpPr/>
          <p:nvPr/>
        </p:nvSpPr>
        <p:spPr>
          <a:xfrm>
            <a:off x="6831897" y="1738125"/>
            <a:ext cx="5224115" cy="46064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CB0F19-C7DB-8CEA-B792-324FED08A610}"/>
              </a:ext>
            </a:extLst>
          </p:cNvPr>
          <p:cNvGrpSpPr/>
          <p:nvPr/>
        </p:nvGrpSpPr>
        <p:grpSpPr>
          <a:xfrm>
            <a:off x="3113045" y="2873446"/>
            <a:ext cx="3569112" cy="3128222"/>
            <a:chOff x="3113045" y="2873446"/>
            <a:chExt cx="3569112" cy="31282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B5A6F6-7034-A80C-0C71-9B91E7EC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3045" y="2873446"/>
              <a:ext cx="3569112" cy="31282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7843DD-2045-B61D-6BBD-77FADEEF492C}"/>
                </a:ext>
              </a:extLst>
            </p:cNvPr>
            <p:cNvSpPr txBox="1"/>
            <p:nvPr/>
          </p:nvSpPr>
          <p:spPr>
            <a:xfrm>
              <a:off x="4105653" y="3719831"/>
              <a:ext cx="20347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dirty="0"/>
                <a:t>Tweet </a:t>
              </a:r>
              <a:r>
                <a:rPr lang="en-ID" sz="1200" b="1" dirty="0" err="1"/>
                <a:t>tidak</a:t>
              </a:r>
              <a:r>
                <a:rPr lang="en-ID" sz="1200" b="1" dirty="0"/>
                <a:t> </a:t>
              </a:r>
              <a:r>
                <a:rPr lang="en-ID" sz="1200" b="1" dirty="0" err="1"/>
                <a:t>mengandung</a:t>
              </a:r>
              <a:r>
                <a:rPr lang="en-ID" sz="1200" b="1" dirty="0"/>
                <a:t> Hate Speech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D98A3A-A789-104C-E1EB-50EB9743F51E}"/>
                </a:ext>
              </a:extLst>
            </p:cNvPr>
            <p:cNvSpPr txBox="1"/>
            <p:nvPr/>
          </p:nvSpPr>
          <p:spPr>
            <a:xfrm>
              <a:off x="4466216" y="4760722"/>
              <a:ext cx="16494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dirty="0"/>
                <a:t>Tweet </a:t>
              </a:r>
              <a:r>
                <a:rPr lang="en-ID" sz="1200" b="1" dirty="0" err="1"/>
                <a:t>mengandung</a:t>
              </a:r>
              <a:r>
                <a:rPr lang="en-ID" sz="1200" b="1" dirty="0"/>
                <a:t> Hate Speech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B9AF1E2-E7A4-1224-EA86-4E94CC319AE6}"/>
              </a:ext>
            </a:extLst>
          </p:cNvPr>
          <p:cNvSpPr txBox="1"/>
          <p:nvPr/>
        </p:nvSpPr>
        <p:spPr>
          <a:xfrm>
            <a:off x="7144391" y="5236384"/>
            <a:ext cx="47215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KESIMPULAN:</a:t>
            </a:r>
          </a:p>
          <a:p>
            <a:r>
              <a:rPr lang="en-ID" sz="1600" dirty="0"/>
              <a:t>Kata yang paling </a:t>
            </a:r>
            <a:r>
              <a:rPr lang="en-ID" sz="1600" dirty="0" err="1"/>
              <a:t>muncul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kata “dan”,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“dan” </a:t>
            </a:r>
            <a:r>
              <a:rPr lang="en-ID" sz="1600" dirty="0" err="1"/>
              <a:t>merupakan</a:t>
            </a:r>
            <a:r>
              <a:rPr lang="en-ID" sz="1600" dirty="0"/>
              <a:t> kata </a:t>
            </a:r>
            <a:r>
              <a:rPr lang="en-ID" sz="1600" dirty="0" err="1"/>
              <a:t>hubung</a:t>
            </a:r>
            <a:r>
              <a:rPr lang="en-ID" sz="1600" dirty="0"/>
              <a:t>.</a:t>
            </a:r>
            <a:endParaRPr lang="en-ID" sz="16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965300-FA62-5DEF-17D5-776BE9767D1C}"/>
              </a:ext>
            </a:extLst>
          </p:cNvPr>
          <p:cNvSpPr/>
          <p:nvPr/>
        </p:nvSpPr>
        <p:spPr>
          <a:xfrm>
            <a:off x="303131" y="1740762"/>
            <a:ext cx="6266482" cy="460376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FE27AC-5D2C-DC6E-AA0E-16055526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130" y="2593753"/>
            <a:ext cx="4791817" cy="2502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9ECAEE-9B4B-E39B-0B8B-BACD01EEAA84}"/>
              </a:ext>
            </a:extLst>
          </p:cNvPr>
          <p:cNvSpPr txBox="1"/>
          <p:nvPr/>
        </p:nvSpPr>
        <p:spPr>
          <a:xfrm>
            <a:off x="790421" y="5006366"/>
            <a:ext cx="3213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KESIMPULAN:</a:t>
            </a:r>
          </a:p>
          <a:p>
            <a:r>
              <a:rPr lang="en-ID" sz="1600" dirty="0"/>
              <a:t>Tweet yang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mengandung</a:t>
            </a:r>
            <a:r>
              <a:rPr lang="en-ID" sz="1600" dirty="0"/>
              <a:t> </a:t>
            </a:r>
            <a:r>
              <a:rPr lang="en-ID" sz="1600" i="1" dirty="0"/>
              <a:t>Hate Speech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daripada</a:t>
            </a:r>
            <a:r>
              <a:rPr lang="en-ID" sz="1600" dirty="0"/>
              <a:t> tweet yang </a:t>
            </a:r>
            <a:r>
              <a:rPr lang="en-ID" sz="1600" dirty="0" err="1"/>
              <a:t>mengandung</a:t>
            </a:r>
            <a:r>
              <a:rPr lang="en-ID" sz="1600" dirty="0"/>
              <a:t> </a:t>
            </a:r>
            <a:r>
              <a:rPr lang="en-ID" sz="1600" i="1" dirty="0"/>
              <a:t>hate speech</a:t>
            </a:r>
          </a:p>
        </p:txBody>
      </p:sp>
    </p:spTree>
    <p:extLst>
      <p:ext uri="{BB962C8B-B14F-4D97-AF65-F5344CB8AC3E}">
        <p14:creationId xmlns:p14="http://schemas.microsoft.com/office/powerpoint/2010/main" val="169793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67FC34-997E-2642-2426-CF82E6F51647}"/>
              </a:ext>
            </a:extLst>
          </p:cNvPr>
          <p:cNvSpPr/>
          <p:nvPr/>
        </p:nvSpPr>
        <p:spPr>
          <a:xfrm>
            <a:off x="-15240" y="1158240"/>
            <a:ext cx="12192000" cy="731520"/>
          </a:xfrm>
          <a:prstGeom prst="roundRect">
            <a:avLst/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KESIMPULAN &amp; SARAN</a:t>
            </a:r>
            <a:endParaRPr lang="en-ID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0DDC4-6553-C170-8174-59D5F5DEDCB6}"/>
              </a:ext>
            </a:extLst>
          </p:cNvPr>
          <p:cNvSpPr/>
          <p:nvPr/>
        </p:nvSpPr>
        <p:spPr>
          <a:xfrm>
            <a:off x="243840" y="2133600"/>
            <a:ext cx="5678658" cy="45720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B655B-8319-42B2-B233-C01104F78F70}"/>
              </a:ext>
            </a:extLst>
          </p:cNvPr>
          <p:cNvSpPr txBox="1"/>
          <p:nvPr/>
        </p:nvSpPr>
        <p:spPr>
          <a:xfrm>
            <a:off x="396240" y="2230120"/>
            <a:ext cx="1599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KESIMPULAN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B34D4-12CE-52D3-424C-7233D0D67F79}"/>
              </a:ext>
            </a:extLst>
          </p:cNvPr>
          <p:cNvSpPr/>
          <p:nvPr/>
        </p:nvSpPr>
        <p:spPr>
          <a:xfrm>
            <a:off x="6269504" y="2133600"/>
            <a:ext cx="5703168" cy="45720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A2C08-6CD3-364E-5140-D58916059134}"/>
              </a:ext>
            </a:extLst>
          </p:cNvPr>
          <p:cNvSpPr txBox="1"/>
          <p:nvPr/>
        </p:nvSpPr>
        <p:spPr>
          <a:xfrm>
            <a:off x="6543712" y="2230120"/>
            <a:ext cx="92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SARAN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850B7-A787-6E54-0383-C4C08C971D80}"/>
              </a:ext>
            </a:extLst>
          </p:cNvPr>
          <p:cNvSpPr txBox="1"/>
          <p:nvPr/>
        </p:nvSpPr>
        <p:spPr>
          <a:xfrm>
            <a:off x="441533" y="2656410"/>
            <a:ext cx="53454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D" sz="1600" dirty="0"/>
              <a:t>Proses yang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i="1" dirty="0"/>
              <a:t>data cleansing </a:t>
            </a:r>
            <a:r>
              <a:rPr lang="en-ID" sz="1600" dirty="0" err="1"/>
              <a:t>adalah</a:t>
            </a:r>
            <a:r>
              <a:rPr lang="en-ID" sz="1600" dirty="0"/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D" sz="1600" dirty="0" err="1"/>
              <a:t>Menghilangkan</a:t>
            </a:r>
            <a:r>
              <a:rPr lang="en-ID" sz="1600" dirty="0"/>
              <a:t> data </a:t>
            </a:r>
            <a:r>
              <a:rPr lang="en-ID" sz="1600" dirty="0" err="1"/>
              <a:t>duplikat</a:t>
            </a:r>
            <a:endParaRPr lang="en-ID" sz="16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D" sz="1600" dirty="0" err="1"/>
              <a:t>Menghilangkan</a:t>
            </a:r>
            <a:r>
              <a:rPr lang="en-ID" sz="1600" dirty="0"/>
              <a:t> </a:t>
            </a:r>
            <a:r>
              <a:rPr lang="en-ID" sz="1600" dirty="0" err="1"/>
              <a:t>karakter</a:t>
            </a:r>
            <a:r>
              <a:rPr lang="en-ID" sz="1600" dirty="0"/>
              <a:t> yang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perlu</a:t>
            </a:r>
            <a:endParaRPr lang="en-ID" sz="16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D" sz="1600" dirty="0" err="1"/>
              <a:t>Menormalisasi</a:t>
            </a:r>
            <a:r>
              <a:rPr lang="en-ID" sz="1600" dirty="0"/>
              <a:t> kata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baku</a:t>
            </a:r>
            <a:endParaRPr lang="en-ID" sz="1600" dirty="0"/>
          </a:p>
          <a:p>
            <a:pPr lvl="1" algn="just"/>
            <a:endParaRPr lang="en-ID" sz="1600" dirty="0"/>
          </a:p>
          <a:p>
            <a:pPr marL="342900" indent="-342900" algn="just">
              <a:buAutoNum type="arabicPeriod"/>
            </a:pPr>
            <a:r>
              <a:rPr lang="en-ID" sz="1600" dirty="0" err="1"/>
              <a:t>Analisi</a:t>
            </a:r>
            <a:r>
              <a:rPr lang="en-ID" sz="1600" dirty="0"/>
              <a:t> </a:t>
            </a:r>
            <a:r>
              <a:rPr lang="en-ID" sz="1600" dirty="0" err="1"/>
              <a:t>deskriptif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D" sz="1600" dirty="0"/>
              <a:t>Tweet yang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mengandung</a:t>
            </a:r>
            <a:r>
              <a:rPr lang="en-ID" sz="1600" dirty="0"/>
              <a:t> </a:t>
            </a:r>
            <a:r>
              <a:rPr lang="en-ID" sz="1600" dirty="0" err="1"/>
              <a:t>ujaran</a:t>
            </a:r>
            <a:r>
              <a:rPr lang="en-ID" sz="1600" dirty="0"/>
              <a:t> </a:t>
            </a:r>
            <a:r>
              <a:rPr lang="en-ID" sz="1600" dirty="0" err="1"/>
              <a:t>kebencian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daripada</a:t>
            </a:r>
            <a:r>
              <a:rPr lang="en-ID" sz="1600" dirty="0"/>
              <a:t> tweet yang </a:t>
            </a:r>
            <a:r>
              <a:rPr lang="en-ID" sz="1600" dirty="0" err="1"/>
              <a:t>mengandung</a:t>
            </a:r>
            <a:r>
              <a:rPr lang="en-ID" sz="1600" dirty="0"/>
              <a:t> </a:t>
            </a:r>
            <a:r>
              <a:rPr lang="en-ID" sz="1600" dirty="0" err="1"/>
              <a:t>ujaran</a:t>
            </a:r>
            <a:r>
              <a:rPr lang="en-ID" sz="1600" dirty="0"/>
              <a:t> </a:t>
            </a:r>
            <a:r>
              <a:rPr lang="en-ID" sz="1600" dirty="0" err="1"/>
              <a:t>kebencian</a:t>
            </a:r>
            <a:r>
              <a:rPr lang="en-ID" sz="1600" dirty="0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D" sz="1600" dirty="0"/>
              <a:t>Kata yang paling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muncul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“</a:t>
            </a:r>
            <a:r>
              <a:rPr lang="en-ID" sz="1600" b="1" dirty="0"/>
              <a:t>dan</a:t>
            </a:r>
            <a:r>
              <a:rPr lang="en-ID" sz="1600" dirty="0"/>
              <a:t>”.</a:t>
            </a:r>
          </a:p>
          <a:p>
            <a:pPr lvl="1" algn="just"/>
            <a:endParaRPr lang="en-ID" sz="1600" dirty="0"/>
          </a:p>
          <a:p>
            <a:pPr marL="342900" indent="-342900" algn="just">
              <a:buAutoNum type="arabicPeriod"/>
            </a:pPr>
            <a:r>
              <a:rPr lang="en-ID" sz="1600" dirty="0"/>
              <a:t>API </a:t>
            </a:r>
            <a:r>
              <a:rPr lang="en-ID" sz="1600" dirty="0" err="1"/>
              <a:t>untuk</a:t>
            </a:r>
            <a:r>
              <a:rPr lang="en-ID" sz="1600" dirty="0"/>
              <a:t> cleansing data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/>
              <a:t>teks</a:t>
            </a:r>
            <a:r>
              <a:rPr lang="en-ID" sz="1600" dirty="0"/>
              <a:t> </a:t>
            </a:r>
            <a:r>
              <a:rPr lang="en-ID" sz="1600" dirty="0" err="1"/>
              <a:t>berjalan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. </a:t>
            </a:r>
            <a:r>
              <a:rPr lang="en-ID" sz="1600" dirty="0" err="1"/>
              <a:t>Begitupun</a:t>
            </a:r>
            <a:r>
              <a:rPr lang="en-ID" sz="1600" dirty="0"/>
              <a:t> database </a:t>
            </a:r>
            <a:r>
              <a:rPr lang="en-ID" sz="1600" dirty="0" err="1"/>
              <a:t>berhasil</a:t>
            </a:r>
            <a:r>
              <a:rPr lang="en-ID" sz="1600" dirty="0"/>
              <a:t> </a:t>
            </a:r>
            <a:r>
              <a:rPr lang="en-ID" sz="1600" dirty="0" err="1"/>
              <a:t>dibuat</a:t>
            </a:r>
            <a:r>
              <a:rPr lang="en-ID" sz="1600" dirty="0"/>
              <a:t>. </a:t>
            </a:r>
            <a:r>
              <a:rPr lang="en-ID" sz="1600" dirty="0" err="1"/>
              <a:t>Namun</a:t>
            </a:r>
            <a:r>
              <a:rPr lang="en-ID" sz="1600" dirty="0"/>
              <a:t>,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file (csv)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mengalami</a:t>
            </a:r>
            <a:r>
              <a:rPr lang="en-ID" sz="1600" dirty="0"/>
              <a:t> </a:t>
            </a:r>
            <a:r>
              <a:rPr lang="en-ID" sz="1600" i="1" dirty="0"/>
              <a:t>error</a:t>
            </a:r>
            <a:r>
              <a:rPr lang="en-ID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4AAB1-3AF3-B4AE-3EE0-B31F4076161C}"/>
              </a:ext>
            </a:extLst>
          </p:cNvPr>
          <p:cNvSpPr txBox="1"/>
          <p:nvPr/>
        </p:nvSpPr>
        <p:spPr>
          <a:xfrm>
            <a:off x="6543712" y="2625502"/>
            <a:ext cx="52520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D" sz="1600" dirty="0" err="1"/>
              <a:t>Sepertinya</a:t>
            </a:r>
            <a:r>
              <a:rPr lang="en-ID" sz="1600" dirty="0"/>
              <a:t>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proses </a:t>
            </a:r>
            <a:r>
              <a:rPr lang="en-ID" sz="1600" dirty="0" err="1"/>
              <a:t>penghilangan</a:t>
            </a:r>
            <a:r>
              <a:rPr lang="en-ID" sz="1600" dirty="0"/>
              <a:t> kata </a:t>
            </a:r>
            <a:r>
              <a:rPr lang="en-ID" sz="1600" dirty="0" err="1"/>
              <a:t>hubung</a:t>
            </a:r>
            <a:r>
              <a:rPr lang="en-ID" sz="1600" dirty="0"/>
              <a:t> pada </a:t>
            </a:r>
            <a:r>
              <a:rPr lang="en-ID" sz="1600" dirty="0" err="1"/>
              <a:t>tahap</a:t>
            </a:r>
            <a:r>
              <a:rPr lang="en-ID" sz="1600" dirty="0"/>
              <a:t> pre-processing,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terlihat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kata yang paling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muncul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kata “dan”, “yang”, dan </a:t>
            </a:r>
            <a:r>
              <a:rPr lang="en-ID" sz="1600" dirty="0" err="1"/>
              <a:t>sejenisnya</a:t>
            </a:r>
            <a:r>
              <a:rPr lang="en-ID" sz="1600" dirty="0"/>
              <a:t> yang </a:t>
            </a:r>
            <a:r>
              <a:rPr lang="en-ID" sz="1600" dirty="0" err="1"/>
              <a:t>merupakankata</a:t>
            </a:r>
            <a:r>
              <a:rPr lang="en-ID" sz="1600" dirty="0"/>
              <a:t> </a:t>
            </a:r>
            <a:r>
              <a:rPr lang="en-ID" sz="1600" dirty="0" err="1"/>
              <a:t>hubung</a:t>
            </a:r>
            <a:r>
              <a:rPr lang="en-ID" sz="1600" dirty="0"/>
              <a:t>.</a:t>
            </a:r>
          </a:p>
          <a:p>
            <a:pPr lvl="1" algn="just"/>
            <a:endParaRPr lang="en-ID" sz="1600" dirty="0"/>
          </a:p>
          <a:p>
            <a:pPr marL="342900" indent="-342900" algn="just">
              <a:buAutoNum type="arabicPeriod"/>
            </a:pPr>
            <a:r>
              <a:rPr lang="en-ID" sz="1600" dirty="0" err="1"/>
              <a:t>Analisi</a:t>
            </a:r>
            <a:r>
              <a:rPr lang="en-ID" sz="1600" dirty="0"/>
              <a:t> </a:t>
            </a:r>
            <a:r>
              <a:rPr lang="en-ID" sz="1600" dirty="0" err="1"/>
              <a:t>deskriptif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digali</a:t>
            </a:r>
            <a:r>
              <a:rPr lang="en-ID" sz="1600" dirty="0"/>
              <a:t> dan </a:t>
            </a:r>
            <a:r>
              <a:rPr lang="en-ID" sz="1600" dirty="0" err="1"/>
              <a:t>diolah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eksploratif</a:t>
            </a:r>
            <a:r>
              <a:rPr lang="en-ID" sz="1600" dirty="0"/>
              <a:t>.</a:t>
            </a:r>
          </a:p>
          <a:p>
            <a:pPr lvl="1" algn="just"/>
            <a:endParaRPr lang="en-ID" sz="1600" dirty="0"/>
          </a:p>
          <a:p>
            <a:pPr marL="342900" indent="-342900" algn="just">
              <a:buAutoNum type="arabicPeriod"/>
            </a:pPr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unggah</a:t>
            </a:r>
            <a:r>
              <a:rPr lang="en-ID" sz="1600" dirty="0"/>
              <a:t> dan </a:t>
            </a:r>
            <a:r>
              <a:rPr lang="en-ID" sz="1600" dirty="0" err="1"/>
              <a:t>membaca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file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diulik</a:t>
            </a:r>
            <a:r>
              <a:rPr lang="en-ID" sz="1600" dirty="0"/>
              <a:t> Kembali </a:t>
            </a:r>
            <a:r>
              <a:rPr lang="en-ID" sz="1600" dirty="0" err="1"/>
              <a:t>supaya</a:t>
            </a:r>
            <a:r>
              <a:rPr lang="en-ID" sz="1600" dirty="0"/>
              <a:t> API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file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berjalan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0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67FC34-997E-2642-2426-CF82E6F51647}"/>
              </a:ext>
            </a:extLst>
          </p:cNvPr>
          <p:cNvSpPr/>
          <p:nvPr/>
        </p:nvSpPr>
        <p:spPr>
          <a:xfrm>
            <a:off x="-15240" y="1158240"/>
            <a:ext cx="12192000" cy="731520"/>
          </a:xfrm>
          <a:prstGeom prst="roundRect">
            <a:avLst/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PENDAHULUAN</a:t>
            </a:r>
            <a:endParaRPr lang="en-ID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532DE-DE35-511F-0D57-2448ACA5FB2E}"/>
              </a:ext>
            </a:extLst>
          </p:cNvPr>
          <p:cNvSpPr/>
          <p:nvPr/>
        </p:nvSpPr>
        <p:spPr>
          <a:xfrm>
            <a:off x="243840" y="2133600"/>
            <a:ext cx="6859325" cy="457200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4FC53-84C4-42CE-1FCC-338F1954C661}"/>
              </a:ext>
            </a:extLst>
          </p:cNvPr>
          <p:cNvSpPr txBox="1"/>
          <p:nvPr/>
        </p:nvSpPr>
        <p:spPr>
          <a:xfrm>
            <a:off x="256607" y="2174907"/>
            <a:ext cx="685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0066"/>
                </a:solidFill>
              </a:rPr>
              <a:t>LATAR BELAKANG</a:t>
            </a:r>
            <a:endParaRPr lang="en-ID" sz="2000" b="1" dirty="0">
              <a:solidFill>
                <a:srgbClr val="66006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68B74-B0B8-738C-43D2-7A45BC8F993B}"/>
              </a:ext>
            </a:extLst>
          </p:cNvPr>
          <p:cNvSpPr/>
          <p:nvPr/>
        </p:nvSpPr>
        <p:spPr>
          <a:xfrm>
            <a:off x="7275443" y="2133597"/>
            <a:ext cx="4673200" cy="226800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B0790-D66B-8829-14A2-37F969A8B5CF}"/>
              </a:ext>
            </a:extLst>
          </p:cNvPr>
          <p:cNvSpPr txBox="1"/>
          <p:nvPr/>
        </p:nvSpPr>
        <p:spPr>
          <a:xfrm>
            <a:off x="7420732" y="2177111"/>
            <a:ext cx="4527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0066"/>
                </a:solidFill>
              </a:rPr>
              <a:t>RUMUSAN MASALAH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C270A-BFCC-DCE5-7627-79C013BE8F16}"/>
              </a:ext>
            </a:extLst>
          </p:cNvPr>
          <p:cNvSpPr/>
          <p:nvPr/>
        </p:nvSpPr>
        <p:spPr>
          <a:xfrm>
            <a:off x="7275443" y="4539418"/>
            <a:ext cx="4673200" cy="2160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7AF1CF-1004-5333-F9A9-D36691624E07}"/>
              </a:ext>
            </a:extLst>
          </p:cNvPr>
          <p:cNvSpPr txBox="1"/>
          <p:nvPr/>
        </p:nvSpPr>
        <p:spPr>
          <a:xfrm>
            <a:off x="7407480" y="4579120"/>
            <a:ext cx="4527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0066"/>
                </a:solidFill>
              </a:rPr>
              <a:t>TUJUAN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EB66-6A16-71F4-ECC0-6E18E2AFBF69}"/>
              </a:ext>
            </a:extLst>
          </p:cNvPr>
          <p:cNvSpPr txBox="1"/>
          <p:nvPr/>
        </p:nvSpPr>
        <p:spPr>
          <a:xfrm>
            <a:off x="296365" y="2550718"/>
            <a:ext cx="67537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b="1" i="1" dirty="0"/>
              <a:t>Hate speech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ujaran</a:t>
            </a:r>
            <a:r>
              <a:rPr lang="en-ID" sz="1600" dirty="0"/>
              <a:t> </a:t>
            </a:r>
            <a:r>
              <a:rPr lang="en-ID" sz="1600" dirty="0" err="1"/>
              <a:t>kebencian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</a:t>
            </a:r>
            <a:r>
              <a:rPr lang="en-ID" sz="1600" dirty="0" err="1"/>
              <a:t>ekspresi</a:t>
            </a:r>
            <a:r>
              <a:rPr lang="en-ID" sz="1600" dirty="0"/>
              <a:t> yang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menyebarkan</a:t>
            </a:r>
            <a:r>
              <a:rPr lang="en-ID" sz="1600" dirty="0"/>
              <a:t> rasa </a:t>
            </a:r>
            <a:r>
              <a:rPr lang="en-ID" sz="1600" dirty="0" err="1"/>
              <a:t>kebencian</a:t>
            </a:r>
            <a:r>
              <a:rPr lang="en-ID" sz="1600" dirty="0"/>
              <a:t> dan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kekerasan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diskriminasi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seseorang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sekelompok</a:t>
            </a:r>
            <a:r>
              <a:rPr lang="en-ID" sz="1600" dirty="0"/>
              <a:t> orang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alasan</a:t>
            </a:r>
            <a:r>
              <a:rPr lang="en-ID" sz="1600" dirty="0"/>
              <a:t> </a:t>
            </a:r>
            <a:r>
              <a:rPr lang="en-US" sz="1600" dirty="0"/>
              <a:t>(Davidson, </a:t>
            </a:r>
            <a:r>
              <a:rPr lang="en-US" sz="1600" dirty="0" err="1"/>
              <a:t>Warmsley</a:t>
            </a:r>
            <a:r>
              <a:rPr lang="en-US" sz="1600" dirty="0"/>
              <a:t>, Macy, &amp; Weber, 2017)</a:t>
            </a:r>
            <a:r>
              <a:rPr lang="en-ID" sz="1600" dirty="0"/>
              <a:t>. </a:t>
            </a:r>
            <a:r>
              <a:rPr lang="en-ID" sz="1600" dirty="0" err="1"/>
              <a:t>Kasus</a:t>
            </a:r>
            <a:r>
              <a:rPr lang="en-ID" sz="1600" dirty="0"/>
              <a:t> </a:t>
            </a:r>
            <a:r>
              <a:rPr lang="en-ID" sz="1600" i="1" dirty="0"/>
              <a:t>hate speech </a:t>
            </a:r>
            <a:r>
              <a:rPr lang="en-ID" sz="1600" dirty="0"/>
              <a:t>sangat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jumpai</a:t>
            </a:r>
            <a:r>
              <a:rPr lang="en-ID" sz="1600" dirty="0"/>
              <a:t> di media </a:t>
            </a:r>
            <a:r>
              <a:rPr lang="en-ID" sz="1600" dirty="0" err="1"/>
              <a:t>sosial,salah</a:t>
            </a:r>
            <a:r>
              <a:rPr lang="en-ID" sz="1600" dirty="0"/>
              <a:t> </a:t>
            </a:r>
            <a:r>
              <a:rPr lang="en-ID" sz="1600" dirty="0" err="1"/>
              <a:t>satunya</a:t>
            </a:r>
            <a:r>
              <a:rPr lang="en-ID" sz="1600" dirty="0"/>
              <a:t> di </a:t>
            </a:r>
            <a:r>
              <a:rPr lang="en-ID" sz="1600" b="1" dirty="0"/>
              <a:t>Twitter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Twitter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kebebasan</a:t>
            </a:r>
            <a:r>
              <a:rPr lang="en-ID" sz="1600" dirty="0"/>
              <a:t> </a:t>
            </a:r>
            <a:r>
              <a:rPr lang="en-ID" sz="1600" dirty="0" err="1"/>
              <a:t>kepada</a:t>
            </a:r>
            <a:r>
              <a:rPr lang="en-ID" sz="1600" dirty="0"/>
              <a:t> </a:t>
            </a:r>
            <a:r>
              <a:rPr lang="en-ID" sz="1600" dirty="0" err="1"/>
              <a:t>penggunanya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mengekspresikan</a:t>
            </a:r>
            <a:r>
              <a:rPr lang="en-ID" sz="1600" dirty="0"/>
              <a:t> </a:t>
            </a:r>
            <a:r>
              <a:rPr lang="en-ID" sz="1600" dirty="0" err="1"/>
              <a:t>diri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i="1" dirty="0"/>
              <a:t>tweet (</a:t>
            </a:r>
            <a:r>
              <a:rPr lang="en-ID" sz="1600" dirty="0" err="1"/>
              <a:t>Kicauan</a:t>
            </a:r>
            <a:r>
              <a:rPr lang="en-ID" sz="1600" dirty="0"/>
              <a:t>) </a:t>
            </a:r>
            <a:r>
              <a:rPr lang="en-ID" sz="1600" dirty="0" err="1"/>
              <a:t>dengan</a:t>
            </a:r>
            <a:r>
              <a:rPr lang="en-ID" sz="1600" dirty="0"/>
              <a:t> batas </a:t>
            </a:r>
            <a:r>
              <a:rPr lang="en-ID" sz="1600" dirty="0" err="1"/>
              <a:t>maksimal</a:t>
            </a:r>
            <a:r>
              <a:rPr lang="en-ID" sz="1600" dirty="0"/>
              <a:t> 280 </a:t>
            </a:r>
            <a:r>
              <a:rPr lang="en-ID" sz="1600" dirty="0" err="1"/>
              <a:t>karakter</a:t>
            </a:r>
            <a:r>
              <a:rPr lang="en-ID" sz="1600" dirty="0"/>
              <a:t>. </a:t>
            </a:r>
            <a:r>
              <a:rPr lang="en-ID" sz="1600" dirty="0" err="1"/>
              <a:t>Adanya</a:t>
            </a:r>
            <a:r>
              <a:rPr lang="en-ID" sz="1600" dirty="0"/>
              <a:t> Batasan </a:t>
            </a:r>
            <a:r>
              <a:rPr lang="en-ID" sz="1600" dirty="0" err="1"/>
              <a:t>karakter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i="1" dirty="0"/>
              <a:t>tweet</a:t>
            </a:r>
            <a:r>
              <a:rPr lang="en-ID" sz="1600" dirty="0"/>
              <a:t> </a:t>
            </a:r>
            <a:r>
              <a:rPr lang="en-ID" sz="1600" dirty="0" err="1"/>
              <a:t>mengalami</a:t>
            </a:r>
            <a:r>
              <a:rPr lang="en-ID" sz="1600" dirty="0"/>
              <a:t> </a:t>
            </a:r>
            <a:r>
              <a:rPr lang="en-ID" sz="1600" dirty="0" err="1"/>
              <a:t>penyingkatan</a:t>
            </a:r>
            <a:r>
              <a:rPr lang="en-ID" sz="1600" dirty="0"/>
              <a:t> kata, </a:t>
            </a:r>
            <a:r>
              <a:rPr lang="en-ID" sz="1600" dirty="0" err="1"/>
              <a:t>penggunaan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yang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sesuai</a:t>
            </a:r>
            <a:r>
              <a:rPr lang="en-ID" sz="1600" dirty="0"/>
              <a:t>, </a:t>
            </a:r>
            <a:r>
              <a:rPr lang="en-ID" sz="1600" dirty="0" err="1"/>
              <a:t>ataupun</a:t>
            </a:r>
            <a:r>
              <a:rPr lang="en-ID" sz="1600" dirty="0"/>
              <a:t>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kesalahan</a:t>
            </a:r>
            <a:r>
              <a:rPr lang="en-ID" sz="1600" dirty="0"/>
              <a:t> </a:t>
            </a:r>
            <a:r>
              <a:rPr lang="en-ID" sz="1600" dirty="0" err="1"/>
              <a:t>eja</a:t>
            </a:r>
            <a:r>
              <a:rPr lang="en-ID" sz="1600" dirty="0"/>
              <a:t>. Karena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diperlukan</a:t>
            </a:r>
            <a:r>
              <a:rPr lang="en-ID" sz="1600" dirty="0"/>
              <a:t> proses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menormalisasi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. 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Objek</a:t>
            </a:r>
            <a:r>
              <a:rPr lang="en-ID" sz="1600" dirty="0"/>
              <a:t> </a:t>
            </a:r>
            <a:r>
              <a:rPr lang="en-ID" sz="1600" dirty="0" err="1"/>
              <a:t>penelitian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ialah</a:t>
            </a:r>
            <a:r>
              <a:rPr lang="en-ID" sz="1600" dirty="0"/>
              <a:t> data </a:t>
            </a:r>
            <a:r>
              <a:rPr lang="en-ID" sz="1600" dirty="0" err="1"/>
              <a:t>saduran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" sz="1600" u="sng" dirty="0">
                <a:solidFill>
                  <a:schemeClr val="hlink"/>
                </a:solidFill>
                <a:ea typeface="Montserrat"/>
                <a:cs typeface="Montserrat"/>
                <a:sym typeface="Montserrat"/>
                <a:hlinkClick r:id="rId4"/>
              </a:rPr>
              <a:t>Kaggle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judul</a:t>
            </a:r>
            <a:r>
              <a:rPr lang="en-ID" sz="1600" dirty="0"/>
              <a:t> </a:t>
            </a:r>
            <a:r>
              <a:rPr lang="en-US" sz="1600" dirty="0"/>
              <a:t>"Multi-label Hate Speech and Abusive Language Detection in {I}</a:t>
            </a:r>
            <a:r>
              <a:rPr lang="en-US" sz="1600" dirty="0" err="1"/>
              <a:t>ndonesian</a:t>
            </a:r>
            <a:r>
              <a:rPr lang="en-US" sz="1600" dirty="0"/>
              <a:t> Twitter“ yang </a:t>
            </a:r>
            <a:r>
              <a:rPr lang="en-US" sz="1600" dirty="0" err="1"/>
              <a:t>ditulis</a:t>
            </a:r>
            <a:r>
              <a:rPr lang="en-US" sz="1600" dirty="0"/>
              <a:t> oleh </a:t>
            </a:r>
            <a:r>
              <a:rPr lang="en-US" sz="1600" dirty="0" err="1"/>
              <a:t>Muhamaad</a:t>
            </a:r>
            <a:r>
              <a:rPr lang="en-US" sz="1600" dirty="0"/>
              <a:t> </a:t>
            </a:r>
            <a:r>
              <a:rPr lang="en-US" sz="1600" dirty="0" err="1"/>
              <a:t>Okky</a:t>
            </a:r>
            <a:r>
              <a:rPr lang="en-US" sz="1600" dirty="0"/>
              <a:t> Ibrahim dan Indra Budi. Data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mengklasifikasikan</a:t>
            </a:r>
            <a:r>
              <a:rPr lang="en-US" sz="1600" dirty="0"/>
              <a:t> </a:t>
            </a:r>
            <a:r>
              <a:rPr lang="en-US" sz="1600" i="1" dirty="0"/>
              <a:t>Hate Speech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label.</a:t>
            </a:r>
            <a:endParaRPr lang="en-ID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13F09-FC17-2FF5-33B0-4711E17CD018}"/>
              </a:ext>
            </a:extLst>
          </p:cNvPr>
          <p:cNvSpPr txBox="1"/>
          <p:nvPr/>
        </p:nvSpPr>
        <p:spPr>
          <a:xfrm>
            <a:off x="7275444" y="2583387"/>
            <a:ext cx="4659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D" sz="1600" dirty="0" err="1"/>
              <a:t>Bagaimana</a:t>
            </a:r>
            <a:r>
              <a:rPr lang="en-ID" sz="1600" dirty="0"/>
              <a:t> proses yang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i="1" dirty="0"/>
              <a:t>data cleansing </a:t>
            </a:r>
            <a:r>
              <a:rPr lang="en-ID" sz="1600" dirty="0"/>
              <a:t>?</a:t>
            </a:r>
          </a:p>
          <a:p>
            <a:pPr marL="342900" indent="-342900" algn="just">
              <a:buAutoNum type="arabicPeriod"/>
            </a:pPr>
            <a:r>
              <a:rPr lang="en-ID" sz="1600" dirty="0" err="1"/>
              <a:t>Bagaimana</a:t>
            </a:r>
            <a:r>
              <a:rPr lang="en-ID" sz="1600" dirty="0"/>
              <a:t> Hasil </a:t>
            </a:r>
            <a:r>
              <a:rPr lang="en-ID" sz="1600" dirty="0" err="1"/>
              <a:t>Analisis</a:t>
            </a:r>
            <a:r>
              <a:rPr lang="en-ID" sz="1600" dirty="0"/>
              <a:t> </a:t>
            </a:r>
            <a:r>
              <a:rPr lang="en-ID" sz="1600" dirty="0" err="1"/>
              <a:t>Deskriptif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objek</a:t>
            </a:r>
            <a:r>
              <a:rPr lang="en-ID" sz="1600" dirty="0"/>
              <a:t> </a:t>
            </a:r>
            <a:r>
              <a:rPr lang="en-ID" sz="1600" dirty="0" err="1"/>
              <a:t>penelitian</a:t>
            </a:r>
            <a:r>
              <a:rPr lang="en-ID" sz="1600" dirty="0"/>
              <a:t>?</a:t>
            </a:r>
          </a:p>
          <a:p>
            <a:pPr marL="342900" indent="-342900" algn="just">
              <a:buAutoNum type="arabicPeriod"/>
            </a:pPr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API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memproses</a:t>
            </a:r>
            <a:r>
              <a:rPr lang="en-ID" sz="1600" dirty="0"/>
              <a:t> text/file cleansing dan </a:t>
            </a:r>
            <a:r>
              <a:rPr lang="en-ID" sz="1600" dirty="0" err="1"/>
              <a:t>menghasilkan</a:t>
            </a:r>
            <a:r>
              <a:rPr lang="en-ID" sz="1600" dirty="0"/>
              <a:t> output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/>
              <a:t>teks</a:t>
            </a:r>
            <a:r>
              <a:rPr lang="en-ID" sz="1600" dirty="0"/>
              <a:t>/file yang </a:t>
            </a:r>
            <a:r>
              <a:rPr lang="en-ID" sz="1600" dirty="0" err="1"/>
              <a:t>sudah</a:t>
            </a:r>
            <a:r>
              <a:rPr lang="en-ID" sz="1600" dirty="0"/>
              <a:t> di-</a:t>
            </a:r>
            <a:r>
              <a:rPr lang="en-ID" sz="1600" i="1" dirty="0"/>
              <a:t>cleansing</a:t>
            </a:r>
            <a:r>
              <a:rPr lang="en-ID" sz="16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4A1BC-39E0-F355-32D3-37C4A21C1F64}"/>
              </a:ext>
            </a:extLst>
          </p:cNvPr>
          <p:cNvSpPr txBox="1"/>
          <p:nvPr/>
        </p:nvSpPr>
        <p:spPr>
          <a:xfrm>
            <a:off x="7268817" y="4886520"/>
            <a:ext cx="4659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proses yang </a:t>
            </a: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melakuakn</a:t>
            </a:r>
            <a:r>
              <a:rPr lang="en-ID" sz="1600" dirty="0"/>
              <a:t> </a:t>
            </a:r>
            <a:r>
              <a:rPr lang="en-ID" sz="1600" i="1" dirty="0"/>
              <a:t>Data Cleansing</a:t>
            </a:r>
          </a:p>
          <a:p>
            <a:pPr marL="342900" indent="-342900" algn="just">
              <a:buAutoNum type="arabicPeriod"/>
            </a:pPr>
            <a:r>
              <a:rPr lang="en-ID" sz="1600" dirty="0" err="1"/>
              <a:t>Menjabarkan</a:t>
            </a:r>
            <a:r>
              <a:rPr lang="en-ID" sz="1600" dirty="0"/>
              <a:t> Hasil </a:t>
            </a:r>
            <a:r>
              <a:rPr lang="en-ID" sz="1600" dirty="0" err="1"/>
              <a:t>Analisis</a:t>
            </a:r>
            <a:r>
              <a:rPr lang="en-ID" sz="1600" dirty="0"/>
              <a:t> </a:t>
            </a:r>
            <a:r>
              <a:rPr lang="en-ID" sz="1600" dirty="0" err="1"/>
              <a:t>Deskriptif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objek</a:t>
            </a:r>
            <a:r>
              <a:rPr lang="en-ID" sz="1600" dirty="0"/>
              <a:t> </a:t>
            </a:r>
            <a:r>
              <a:rPr lang="en-ID" sz="1600" dirty="0" err="1"/>
              <a:t>penelitian</a:t>
            </a:r>
            <a:r>
              <a:rPr lang="en-ID" sz="1600" dirty="0"/>
              <a:t>.</a:t>
            </a:r>
          </a:p>
          <a:p>
            <a:pPr marL="342900" indent="-342900" algn="just">
              <a:buAutoNum type="arabicPeriod"/>
            </a:pPr>
            <a:r>
              <a:rPr lang="en-ID" sz="1600" dirty="0" err="1"/>
              <a:t>Membuat</a:t>
            </a:r>
            <a:r>
              <a:rPr lang="en-ID" sz="1600" dirty="0"/>
              <a:t> API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memproses</a:t>
            </a:r>
            <a:r>
              <a:rPr lang="en-ID" sz="1600" dirty="0"/>
              <a:t> text cleansing dan </a:t>
            </a:r>
            <a:r>
              <a:rPr lang="en-ID" sz="1600" dirty="0" err="1"/>
              <a:t>menghasilkan</a:t>
            </a:r>
            <a:r>
              <a:rPr lang="en-ID" sz="1600" dirty="0"/>
              <a:t> output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/>
              <a:t>teks</a:t>
            </a:r>
            <a:r>
              <a:rPr lang="en-ID" sz="1600" dirty="0"/>
              <a:t> yang </a:t>
            </a:r>
            <a:r>
              <a:rPr lang="en-ID" sz="1600" dirty="0" err="1"/>
              <a:t>sudah</a:t>
            </a:r>
            <a:r>
              <a:rPr lang="en-ID" sz="1600" dirty="0"/>
              <a:t> di-cleansing.</a:t>
            </a:r>
          </a:p>
        </p:txBody>
      </p:sp>
    </p:spTree>
    <p:extLst>
      <p:ext uri="{BB962C8B-B14F-4D97-AF65-F5344CB8AC3E}">
        <p14:creationId xmlns:p14="http://schemas.microsoft.com/office/powerpoint/2010/main" val="186925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73285" y="1582833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67FC34-997E-2642-2426-CF82E6F51647}"/>
              </a:ext>
            </a:extLst>
          </p:cNvPr>
          <p:cNvSpPr/>
          <p:nvPr/>
        </p:nvSpPr>
        <p:spPr>
          <a:xfrm>
            <a:off x="-15240" y="1158240"/>
            <a:ext cx="12192000" cy="731520"/>
          </a:xfrm>
          <a:prstGeom prst="roundRect">
            <a:avLst/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METODOLOGI PENELITIAN</a:t>
            </a:r>
            <a:endParaRPr lang="en-ID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C519C4-E1AC-F803-F334-A8B45E4B1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19" y="2314353"/>
            <a:ext cx="8961142" cy="41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1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63108DE-F52A-5789-9D71-497F529FA2A8}"/>
              </a:ext>
            </a:extLst>
          </p:cNvPr>
          <p:cNvSpPr/>
          <p:nvPr/>
        </p:nvSpPr>
        <p:spPr>
          <a:xfrm>
            <a:off x="283597" y="1379752"/>
            <a:ext cx="3359361" cy="4057552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F5FFD-4256-98B0-F40E-7E77242A2614}"/>
              </a:ext>
            </a:extLst>
          </p:cNvPr>
          <p:cNvSpPr txBox="1"/>
          <p:nvPr/>
        </p:nvSpPr>
        <p:spPr>
          <a:xfrm>
            <a:off x="190832" y="287802"/>
            <a:ext cx="850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METODOLOGI PENELITIAN [2]</a:t>
            </a:r>
          </a:p>
          <a:p>
            <a:r>
              <a:rPr lang="en-US" sz="1600" dirty="0" err="1">
                <a:solidFill>
                  <a:srgbClr val="660066"/>
                </a:solidFill>
              </a:rPr>
              <a:t>Menjelaskan</a:t>
            </a:r>
            <a:r>
              <a:rPr lang="en-US" sz="1600" dirty="0">
                <a:solidFill>
                  <a:srgbClr val="660066"/>
                </a:solidFill>
              </a:rPr>
              <a:t> </a:t>
            </a:r>
            <a:r>
              <a:rPr lang="en-US" sz="1600" dirty="0" err="1">
                <a:solidFill>
                  <a:srgbClr val="660066"/>
                </a:solidFill>
              </a:rPr>
              <a:t>apa</a:t>
            </a:r>
            <a:r>
              <a:rPr lang="en-US" sz="1600" dirty="0">
                <a:solidFill>
                  <a:srgbClr val="660066"/>
                </a:solidFill>
              </a:rPr>
              <a:t> </a:t>
            </a:r>
            <a:r>
              <a:rPr lang="en-US" sz="1600" dirty="0" err="1">
                <a:solidFill>
                  <a:srgbClr val="660066"/>
                </a:solidFill>
              </a:rPr>
              <a:t>saja</a:t>
            </a:r>
            <a:r>
              <a:rPr lang="en-US" sz="1600" dirty="0">
                <a:solidFill>
                  <a:srgbClr val="660066"/>
                </a:solidFill>
              </a:rPr>
              <a:t> yang </a:t>
            </a:r>
            <a:r>
              <a:rPr lang="en-US" sz="1600" dirty="0" err="1">
                <a:solidFill>
                  <a:srgbClr val="660066"/>
                </a:solidFill>
              </a:rPr>
              <a:t>dilakukan</a:t>
            </a:r>
            <a:r>
              <a:rPr lang="en-US" sz="1600" dirty="0">
                <a:solidFill>
                  <a:srgbClr val="660066"/>
                </a:solidFill>
              </a:rPr>
              <a:t> </a:t>
            </a:r>
            <a:r>
              <a:rPr lang="en-US" sz="1600" dirty="0" err="1">
                <a:solidFill>
                  <a:srgbClr val="660066"/>
                </a:solidFill>
              </a:rPr>
              <a:t>disetiap</a:t>
            </a:r>
            <a:r>
              <a:rPr lang="en-US" sz="1600" dirty="0">
                <a:solidFill>
                  <a:srgbClr val="660066"/>
                </a:solidFill>
              </a:rPr>
              <a:t> </a:t>
            </a:r>
            <a:r>
              <a:rPr lang="en-US" sz="1600" dirty="0" err="1">
                <a:solidFill>
                  <a:srgbClr val="660066"/>
                </a:solidFill>
              </a:rPr>
              <a:t>tahapan</a:t>
            </a:r>
            <a:r>
              <a:rPr lang="en-US" sz="1600" dirty="0">
                <a:solidFill>
                  <a:srgbClr val="660066"/>
                </a:solidFill>
              </a:rPr>
              <a:t>/proses </a:t>
            </a:r>
            <a:r>
              <a:rPr lang="en-US" sz="1600" dirty="0" err="1">
                <a:solidFill>
                  <a:srgbClr val="660066"/>
                </a:solidFill>
              </a:rPr>
              <a:t>dalam</a:t>
            </a:r>
            <a:r>
              <a:rPr lang="en-US" sz="1600" dirty="0">
                <a:solidFill>
                  <a:srgbClr val="660066"/>
                </a:solidFill>
              </a:rPr>
              <a:t> </a:t>
            </a:r>
            <a:r>
              <a:rPr lang="en-US" sz="1600" dirty="0" err="1">
                <a:solidFill>
                  <a:srgbClr val="660066"/>
                </a:solidFill>
              </a:rPr>
              <a:t>penelitian</a:t>
            </a:r>
            <a:endParaRPr lang="en-ID" sz="1600" dirty="0">
              <a:solidFill>
                <a:srgbClr val="66006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BA8D6C-7C10-7525-3A0D-65284BC28C26}"/>
              </a:ext>
            </a:extLst>
          </p:cNvPr>
          <p:cNvSpPr/>
          <p:nvPr/>
        </p:nvSpPr>
        <p:spPr>
          <a:xfrm>
            <a:off x="4200669" y="1888639"/>
            <a:ext cx="3419858" cy="3956151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F173C-6C04-7A1D-21B8-34537C40805A}"/>
              </a:ext>
            </a:extLst>
          </p:cNvPr>
          <p:cNvSpPr/>
          <p:nvPr/>
        </p:nvSpPr>
        <p:spPr>
          <a:xfrm>
            <a:off x="8178238" y="2329694"/>
            <a:ext cx="3572786" cy="4071106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EC301-13D5-5D40-A20E-2F222AD56E6C}"/>
              </a:ext>
            </a:extLst>
          </p:cNvPr>
          <p:cNvSpPr txBox="1"/>
          <p:nvPr/>
        </p:nvSpPr>
        <p:spPr>
          <a:xfrm>
            <a:off x="283597" y="1420696"/>
            <a:ext cx="357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0066"/>
                </a:solidFill>
              </a:rPr>
              <a:t>PRE-PROCESSING DATA</a:t>
            </a:r>
            <a:endParaRPr lang="en-ID" sz="2000" b="1" dirty="0">
              <a:solidFill>
                <a:srgbClr val="66006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09FF4-C087-E384-ACDB-F1D31B5797E2}"/>
              </a:ext>
            </a:extLst>
          </p:cNvPr>
          <p:cNvSpPr txBox="1"/>
          <p:nvPr/>
        </p:nvSpPr>
        <p:spPr>
          <a:xfrm>
            <a:off x="4200670" y="1929584"/>
            <a:ext cx="357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0066"/>
                </a:solidFill>
              </a:rPr>
              <a:t>PEMBUATAN API &amp; DATABASE</a:t>
            </a:r>
            <a:endParaRPr lang="en-ID" sz="2000" b="1" dirty="0">
              <a:solidFill>
                <a:srgbClr val="6600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77CF2-243F-FFA9-84D7-D6DB442BCA39}"/>
              </a:ext>
            </a:extLst>
          </p:cNvPr>
          <p:cNvSpPr txBox="1"/>
          <p:nvPr/>
        </p:nvSpPr>
        <p:spPr>
          <a:xfrm>
            <a:off x="8181523" y="2387372"/>
            <a:ext cx="357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0066"/>
                </a:solidFill>
              </a:rPr>
              <a:t>EXPLORATORY DATA ANALYSIS</a:t>
            </a:r>
            <a:endParaRPr lang="en-ID" sz="2000" b="1" dirty="0">
              <a:solidFill>
                <a:srgbClr val="66006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63F1A-56C5-37DA-F080-0896D7ED0FED}"/>
              </a:ext>
            </a:extLst>
          </p:cNvPr>
          <p:cNvSpPr txBox="1"/>
          <p:nvPr/>
        </p:nvSpPr>
        <p:spPr>
          <a:xfrm>
            <a:off x="440977" y="2079140"/>
            <a:ext cx="300707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Drop </a:t>
            </a:r>
            <a:r>
              <a:rPr lang="en-US" sz="1600" dirty="0" err="1"/>
              <a:t>Duplikat</a:t>
            </a:r>
            <a:r>
              <a:rPr lang="en-US" sz="1600" dirty="0"/>
              <a:t> : </a:t>
            </a:r>
            <a:r>
              <a:rPr lang="en-US" sz="1600" dirty="0" err="1"/>
              <a:t>menghilangkan</a:t>
            </a:r>
            <a:r>
              <a:rPr lang="en-US" sz="1600" dirty="0"/>
              <a:t> data </a:t>
            </a:r>
            <a:r>
              <a:rPr lang="en-US" sz="1600" dirty="0" err="1"/>
              <a:t>duplikat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Cleansing Data: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300" dirty="0"/>
              <a:t>Lower-casing : </a:t>
            </a:r>
            <a:r>
              <a:rPr lang="en-US" sz="1300" dirty="0" err="1"/>
              <a:t>Menjadikan</a:t>
            </a:r>
            <a:r>
              <a:rPr lang="en-US" sz="1300" dirty="0"/>
              <a:t> </a:t>
            </a:r>
            <a:r>
              <a:rPr lang="en-US" sz="1300" dirty="0" err="1"/>
              <a:t>semua</a:t>
            </a:r>
            <a:r>
              <a:rPr lang="en-US" sz="1300" dirty="0"/>
              <a:t> </a:t>
            </a:r>
            <a:r>
              <a:rPr lang="en-US" sz="1300" dirty="0" err="1"/>
              <a:t>huruf</a:t>
            </a:r>
            <a:r>
              <a:rPr lang="en-US" sz="1300" dirty="0"/>
              <a:t> </a:t>
            </a:r>
            <a:r>
              <a:rPr lang="en-US" sz="1300" dirty="0" err="1"/>
              <a:t>menjadi</a:t>
            </a:r>
            <a:r>
              <a:rPr lang="en-US" sz="1300" dirty="0"/>
              <a:t> </a:t>
            </a:r>
            <a:r>
              <a:rPr lang="en-US" sz="1300" dirty="0" err="1"/>
              <a:t>huruf</a:t>
            </a:r>
            <a:r>
              <a:rPr lang="en-US" sz="1300" dirty="0"/>
              <a:t> </a:t>
            </a:r>
            <a:r>
              <a:rPr lang="en-US" sz="1300" dirty="0" err="1"/>
              <a:t>kecil</a:t>
            </a:r>
            <a:endParaRPr lang="en-US" sz="13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300" dirty="0" err="1"/>
              <a:t>Menghilangkan</a:t>
            </a:r>
            <a:r>
              <a:rPr lang="en-US" sz="1300" dirty="0"/>
              <a:t> </a:t>
            </a:r>
            <a:r>
              <a:rPr lang="en-US" sz="1300" dirty="0" err="1"/>
              <a:t>karakter</a:t>
            </a:r>
            <a:r>
              <a:rPr lang="en-US" sz="1300" dirty="0"/>
              <a:t> </a:t>
            </a:r>
            <a:r>
              <a:rPr lang="en-US" sz="1300" dirty="0" err="1"/>
              <a:t>selain</a:t>
            </a:r>
            <a:r>
              <a:rPr lang="en-US" sz="1300" dirty="0"/>
              <a:t> alfa-</a:t>
            </a:r>
            <a:r>
              <a:rPr lang="en-US" sz="1300" dirty="0" err="1"/>
              <a:t>numerik</a:t>
            </a:r>
            <a:r>
              <a:rPr lang="en-US" sz="1300" dirty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300" dirty="0" err="1"/>
              <a:t>Menghilangkan</a:t>
            </a:r>
            <a:r>
              <a:rPr lang="en-US" sz="1300" dirty="0"/>
              <a:t> URL.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300" dirty="0" err="1"/>
              <a:t>Menghilangkan</a:t>
            </a:r>
            <a:r>
              <a:rPr lang="en-US" sz="1300" dirty="0"/>
              <a:t> kata Retweet.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300" dirty="0" err="1"/>
              <a:t>Menghilangkan</a:t>
            </a:r>
            <a:r>
              <a:rPr lang="en-US" sz="1300" dirty="0"/>
              <a:t> kata RT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300" dirty="0" err="1"/>
              <a:t>Menghilangkan</a:t>
            </a:r>
            <a:r>
              <a:rPr lang="en-US" sz="1300" dirty="0"/>
              <a:t> </a:t>
            </a:r>
            <a:r>
              <a:rPr lang="en-US" sz="1300" dirty="0" err="1"/>
              <a:t>spasi</a:t>
            </a:r>
            <a:endParaRPr lang="en-US" sz="13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300" dirty="0" err="1"/>
              <a:t>Menormalisasi</a:t>
            </a:r>
            <a:r>
              <a:rPr lang="en-US" sz="1300" dirty="0"/>
              <a:t> kata yang </a:t>
            </a:r>
            <a:r>
              <a:rPr lang="en-US" sz="1300" dirty="0" err="1"/>
              <a:t>tidak</a:t>
            </a:r>
            <a:r>
              <a:rPr lang="en-US" sz="1300" dirty="0"/>
              <a:t> </a:t>
            </a:r>
            <a:r>
              <a:rPr lang="en-US" sz="1300" dirty="0" err="1"/>
              <a:t>baku</a:t>
            </a:r>
            <a:endParaRPr lang="en-ID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2CC92-5F8E-1D9C-96EA-2535C219B8C1}"/>
              </a:ext>
            </a:extLst>
          </p:cNvPr>
          <p:cNvSpPr txBox="1"/>
          <p:nvPr/>
        </p:nvSpPr>
        <p:spPr>
          <a:xfrm>
            <a:off x="8208922" y="3044024"/>
            <a:ext cx="34496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dan </a:t>
            </a:r>
            <a:r>
              <a:rPr lang="en-US" sz="1600" dirty="0" err="1"/>
              <a:t>Jumlah</a:t>
            </a:r>
            <a:r>
              <a:rPr lang="en-US" sz="1600" dirty="0"/>
              <a:t> Kata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Tweet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deskripsi</a:t>
            </a:r>
            <a:r>
              <a:rPr lang="en-US" sz="1600" dirty="0"/>
              <a:t> data statistic (</a:t>
            </a:r>
            <a:r>
              <a:rPr lang="en-US" sz="1600" dirty="0" err="1"/>
              <a:t>sebelum</a:t>
            </a:r>
            <a:r>
              <a:rPr lang="en-US" sz="1600" dirty="0"/>
              <a:t> pre-processing Langkah ke-2)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komposisi</a:t>
            </a:r>
            <a:r>
              <a:rPr lang="en-US" sz="1600" dirty="0"/>
              <a:t> tweet yang </a:t>
            </a:r>
            <a:r>
              <a:rPr lang="en-US" sz="1600" dirty="0" err="1"/>
              <a:t>mengandung</a:t>
            </a:r>
            <a:r>
              <a:rPr lang="en-US" sz="1600" dirty="0"/>
              <a:t> hate-speech dan yang </a:t>
            </a:r>
            <a:r>
              <a:rPr lang="en-US" sz="1600" dirty="0" err="1"/>
              <a:t>tidak</a:t>
            </a:r>
            <a:r>
              <a:rPr lang="en-US" sz="1600" dirty="0"/>
              <a:t>.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Melihat</a:t>
            </a:r>
            <a:r>
              <a:rPr lang="en-US" sz="1600" dirty="0"/>
              <a:t> kata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5B02D-C156-E6F2-C6BB-89B514229E18}"/>
              </a:ext>
            </a:extLst>
          </p:cNvPr>
          <p:cNvSpPr txBox="1"/>
          <p:nvPr/>
        </p:nvSpPr>
        <p:spPr>
          <a:xfrm>
            <a:off x="4291850" y="2623607"/>
            <a:ext cx="315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/>
              <a:t>Membuat</a:t>
            </a:r>
            <a:r>
              <a:rPr lang="en-US" sz="1600" dirty="0"/>
              <a:t> API </a:t>
            </a:r>
            <a:r>
              <a:rPr lang="en-US" sz="1600" dirty="0" err="1"/>
              <a:t>untuk</a:t>
            </a:r>
            <a:r>
              <a:rPr lang="en-US" sz="1600" dirty="0"/>
              <a:t> cleansing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masukan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teks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Membuat</a:t>
            </a:r>
            <a:r>
              <a:rPr lang="en-US" sz="1600" dirty="0"/>
              <a:t> API </a:t>
            </a:r>
            <a:r>
              <a:rPr lang="en-US" sz="1600" dirty="0" err="1"/>
              <a:t>untuk</a:t>
            </a:r>
            <a:r>
              <a:rPr lang="en-US" sz="1600" dirty="0"/>
              <a:t> Cleansing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masukan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file (csv)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Membuat</a:t>
            </a:r>
            <a:r>
              <a:rPr lang="en-US" sz="1600" dirty="0"/>
              <a:t> database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menampung</a:t>
            </a:r>
            <a:r>
              <a:rPr lang="en-US" sz="1600" dirty="0"/>
              <a:t> </a:t>
            </a:r>
            <a:r>
              <a:rPr lang="en-US" sz="1600" dirty="0" err="1"/>
              <a:t>masukan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dan </a:t>
            </a:r>
            <a:r>
              <a:rPr lang="en-US" sz="1600" dirty="0" err="1"/>
              <a:t>sesudah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i="1" dirty="0"/>
              <a:t>cleansing</a:t>
            </a:r>
            <a:r>
              <a:rPr lang="en-US" sz="1600" dirty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6052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67FC34-997E-2642-2426-CF82E6F51647}"/>
              </a:ext>
            </a:extLst>
          </p:cNvPr>
          <p:cNvSpPr/>
          <p:nvPr/>
        </p:nvSpPr>
        <p:spPr>
          <a:xfrm>
            <a:off x="-15240" y="1158240"/>
            <a:ext cx="12192000" cy="731520"/>
          </a:xfrm>
          <a:prstGeom prst="roundRect">
            <a:avLst/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HASIL PENELITIAN</a:t>
            </a:r>
            <a:endParaRPr lang="en-ID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 descr="Paper">
            <a:extLst>
              <a:ext uri="{FF2B5EF4-FFF2-40B4-BE49-F238E27FC236}">
                <a16:creationId xmlns:a16="http://schemas.microsoft.com/office/drawing/2014/main" id="{D4B67320-AB7C-8A71-B368-A838FD8AE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838" y="2982479"/>
            <a:ext cx="2034209" cy="2034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D6403-0833-8E27-AEC8-AC762AEB78EB}"/>
              </a:ext>
            </a:extLst>
          </p:cNvPr>
          <p:cNvSpPr txBox="1"/>
          <p:nvPr/>
        </p:nvSpPr>
        <p:spPr>
          <a:xfrm>
            <a:off x="2029369" y="3656469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660066"/>
                </a:solidFill>
                <a:latin typeface="Bahnschrift SemiBold" panose="020B0502040204020203" pitchFamily="34" charset="0"/>
              </a:rPr>
              <a:t>1</a:t>
            </a:r>
            <a:endParaRPr lang="en-ID" sz="6000" b="1" dirty="0">
              <a:solidFill>
                <a:srgbClr val="660066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21248-35B0-8E32-D47B-6C70E5557124}"/>
              </a:ext>
            </a:extLst>
          </p:cNvPr>
          <p:cNvSpPr txBox="1"/>
          <p:nvPr/>
        </p:nvSpPr>
        <p:spPr>
          <a:xfrm>
            <a:off x="974016" y="4976597"/>
            <a:ext cx="2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Pre-Processing Data</a:t>
            </a:r>
            <a:endParaRPr lang="en-ID" dirty="0"/>
          </a:p>
        </p:txBody>
      </p:sp>
      <p:pic>
        <p:nvPicPr>
          <p:cNvPr id="14" name="Graphic 13" descr="Paper">
            <a:extLst>
              <a:ext uri="{FF2B5EF4-FFF2-40B4-BE49-F238E27FC236}">
                <a16:creationId xmlns:a16="http://schemas.microsoft.com/office/drawing/2014/main" id="{CFFED458-3474-0836-75DA-A62C0EE64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2324" y="2982479"/>
            <a:ext cx="2034209" cy="2034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7A3175-5D65-F7E4-6ACE-1588EAFEAC38}"/>
              </a:ext>
            </a:extLst>
          </p:cNvPr>
          <p:cNvSpPr txBox="1"/>
          <p:nvPr/>
        </p:nvSpPr>
        <p:spPr>
          <a:xfrm>
            <a:off x="5792595" y="3656469"/>
            <a:ext cx="5822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660066"/>
                </a:solidFill>
                <a:latin typeface="Bahnschrift SemiBold" panose="020B0502040204020203" pitchFamily="34" charset="0"/>
              </a:rPr>
              <a:t>2</a:t>
            </a:r>
            <a:endParaRPr lang="en-ID" sz="6000" b="1" dirty="0">
              <a:solidFill>
                <a:srgbClr val="660066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88750-BCEB-1F54-A65C-FE5BD0C60A37}"/>
              </a:ext>
            </a:extLst>
          </p:cNvPr>
          <p:cNvSpPr txBox="1"/>
          <p:nvPr/>
        </p:nvSpPr>
        <p:spPr>
          <a:xfrm>
            <a:off x="5165620" y="4976597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dan Database</a:t>
            </a:r>
            <a:endParaRPr lang="en-ID" dirty="0"/>
          </a:p>
        </p:txBody>
      </p:sp>
      <p:pic>
        <p:nvPicPr>
          <p:cNvPr id="17" name="Graphic 16" descr="Paper">
            <a:extLst>
              <a:ext uri="{FF2B5EF4-FFF2-40B4-BE49-F238E27FC236}">
                <a16:creationId xmlns:a16="http://schemas.microsoft.com/office/drawing/2014/main" id="{A14E0E4A-B36E-2608-ECF2-9B6605851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7335" y="2982479"/>
            <a:ext cx="2034209" cy="20342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202531-29DD-C4DD-0FFD-A33C9F457BCD}"/>
              </a:ext>
            </a:extLst>
          </p:cNvPr>
          <p:cNvSpPr txBox="1"/>
          <p:nvPr/>
        </p:nvSpPr>
        <p:spPr>
          <a:xfrm>
            <a:off x="9410858" y="3656469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660066"/>
                </a:solidFill>
                <a:latin typeface="Bahnschrift SemiBold" panose="020B0502040204020203" pitchFamily="34" charset="0"/>
              </a:rPr>
              <a:t>3</a:t>
            </a:r>
            <a:endParaRPr lang="en-ID" sz="6000" b="1" dirty="0">
              <a:solidFill>
                <a:srgbClr val="660066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06970-F380-B836-AEE4-7D7F5121F42B}"/>
              </a:ext>
            </a:extLst>
          </p:cNvPr>
          <p:cNvSpPr txBox="1"/>
          <p:nvPr/>
        </p:nvSpPr>
        <p:spPr>
          <a:xfrm>
            <a:off x="8472884" y="4976597"/>
            <a:ext cx="25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2A508F-8ECD-77CE-EA92-F4C036C22CDA}"/>
              </a:ext>
            </a:extLst>
          </p:cNvPr>
          <p:cNvSpPr/>
          <p:nvPr/>
        </p:nvSpPr>
        <p:spPr>
          <a:xfrm>
            <a:off x="8064439" y="2618940"/>
            <a:ext cx="3240000" cy="32400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AC0CC0-B79F-9701-D5BA-3CB8208F551C}"/>
              </a:ext>
            </a:extLst>
          </p:cNvPr>
          <p:cNvSpPr/>
          <p:nvPr/>
        </p:nvSpPr>
        <p:spPr>
          <a:xfrm>
            <a:off x="4390920" y="2608184"/>
            <a:ext cx="3240000" cy="32400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27014C-68F0-22C7-10C5-3B3494FCB789}"/>
              </a:ext>
            </a:extLst>
          </p:cNvPr>
          <p:cNvSpPr/>
          <p:nvPr/>
        </p:nvSpPr>
        <p:spPr>
          <a:xfrm>
            <a:off x="599098" y="2618940"/>
            <a:ext cx="3240000" cy="324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306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0998B-777A-A2F7-1F01-D2D3876B5D04}"/>
              </a:ext>
            </a:extLst>
          </p:cNvPr>
          <p:cNvSpPr txBox="1"/>
          <p:nvPr/>
        </p:nvSpPr>
        <p:spPr>
          <a:xfrm>
            <a:off x="1274075" y="1017487"/>
            <a:ext cx="2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Pre-Processing Data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272815-1683-E558-E0B0-C8FCAAEB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08" y="554657"/>
            <a:ext cx="789367" cy="9256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73A58E-4203-CB15-44D5-03794A44512F}"/>
              </a:ext>
            </a:extLst>
          </p:cNvPr>
          <p:cNvSpPr txBox="1"/>
          <p:nvPr/>
        </p:nvSpPr>
        <p:spPr>
          <a:xfrm>
            <a:off x="1274075" y="663544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HASIL PENELITIAN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5D1CE51-29E4-BF93-0AC7-5E5769987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56795"/>
              </p:ext>
            </p:extLst>
          </p:nvPr>
        </p:nvGraphicFramePr>
        <p:xfrm>
          <a:off x="993170" y="3304045"/>
          <a:ext cx="428199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1660">
                  <a:extLst>
                    <a:ext uri="{9D8B030D-6E8A-4147-A177-3AD203B41FA5}">
                      <a16:colId xmlns:a16="http://schemas.microsoft.com/office/drawing/2014/main" val="1244791867"/>
                    </a:ext>
                  </a:extLst>
                </a:gridCol>
                <a:gridCol w="900333">
                  <a:extLst>
                    <a:ext uri="{9D8B030D-6E8A-4147-A177-3AD203B41FA5}">
                      <a16:colId xmlns:a16="http://schemas.microsoft.com/office/drawing/2014/main" val="20375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Jumlah</a:t>
                      </a:r>
                      <a:r>
                        <a:rPr lang="en-US" sz="1600" dirty="0"/>
                        <a:t> baris </a:t>
                      </a:r>
                      <a:r>
                        <a:rPr lang="en-US" sz="1600" dirty="0" err="1"/>
                        <a:t>sebelum</a:t>
                      </a:r>
                      <a:r>
                        <a:rPr lang="en-US" sz="1600" dirty="0"/>
                        <a:t> Drop </a:t>
                      </a:r>
                      <a:r>
                        <a:rPr lang="en-US" sz="1600" dirty="0" err="1"/>
                        <a:t>Duplikat</a:t>
                      </a:r>
                      <a:r>
                        <a:rPr lang="en-US" sz="1600" dirty="0"/>
                        <a:t> </a:t>
                      </a:r>
                      <a:endParaRPr lang="en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 13169</a:t>
                      </a:r>
                      <a:endParaRPr lang="en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3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Jumlah</a:t>
                      </a:r>
                      <a:r>
                        <a:rPr lang="en-US" sz="1600" b="1" dirty="0"/>
                        <a:t> baris </a:t>
                      </a:r>
                      <a:r>
                        <a:rPr lang="en-US" sz="1600" b="1" dirty="0" err="1"/>
                        <a:t>setelah</a:t>
                      </a:r>
                      <a:r>
                        <a:rPr lang="en-US" sz="1600" b="1" dirty="0"/>
                        <a:t> Drop </a:t>
                      </a:r>
                      <a:r>
                        <a:rPr lang="en-US" sz="1600" b="1" dirty="0" err="1"/>
                        <a:t>Duplikat</a:t>
                      </a:r>
                      <a:r>
                        <a:rPr lang="en-US" sz="1600" b="1" dirty="0"/>
                        <a:t> </a:t>
                      </a:r>
                      <a:endParaRPr lang="en-ID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: 13044</a:t>
                      </a:r>
                      <a:endParaRPr lang="en-ID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47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Jumlah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Duplikat</a:t>
                      </a:r>
                      <a:r>
                        <a:rPr lang="en-US" sz="1600" dirty="0"/>
                        <a:t> </a:t>
                      </a:r>
                      <a:endParaRPr lang="en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 125</a:t>
                      </a:r>
                      <a:endParaRPr lang="en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824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591FE4-9CB1-CFD1-8678-1DF2EFB5C9E0}"/>
              </a:ext>
            </a:extLst>
          </p:cNvPr>
          <p:cNvSpPr txBox="1"/>
          <p:nvPr/>
        </p:nvSpPr>
        <p:spPr>
          <a:xfrm>
            <a:off x="914713" y="2153772"/>
            <a:ext cx="3609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dirty="0"/>
              <a:t>.  </a:t>
            </a:r>
            <a:r>
              <a:rPr lang="en-US" b="1" dirty="0"/>
              <a:t>Drop </a:t>
            </a:r>
            <a:r>
              <a:rPr lang="en-US" b="1" dirty="0" err="1"/>
              <a:t>Duplikat</a:t>
            </a:r>
            <a:endParaRPr lang="en-US" b="1" dirty="0"/>
          </a:p>
          <a:p>
            <a:r>
              <a:rPr lang="en-ID" dirty="0" err="1"/>
              <a:t>Menghilangkan</a:t>
            </a:r>
            <a:r>
              <a:rPr lang="en-ID" dirty="0"/>
              <a:t> data yang </a:t>
            </a:r>
            <a:r>
              <a:rPr lang="en-ID" dirty="0" err="1"/>
              <a:t>sama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AB465-013C-8E8D-101F-2D6BC0D207CB}"/>
              </a:ext>
            </a:extLst>
          </p:cNvPr>
          <p:cNvSpPr/>
          <p:nvPr/>
        </p:nvSpPr>
        <p:spPr>
          <a:xfrm>
            <a:off x="813575" y="2201746"/>
            <a:ext cx="4695755" cy="24545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1A1DC-31F9-9D95-42F9-6B2E6A8A3E5F}"/>
              </a:ext>
            </a:extLst>
          </p:cNvPr>
          <p:cNvSpPr txBox="1"/>
          <p:nvPr/>
        </p:nvSpPr>
        <p:spPr>
          <a:xfrm>
            <a:off x="6339268" y="3381026"/>
            <a:ext cx="4594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dirty="0"/>
              <a:t>.  </a:t>
            </a:r>
            <a:r>
              <a:rPr lang="en-US" b="1" dirty="0"/>
              <a:t>Cleansing Data</a:t>
            </a:r>
          </a:p>
          <a:p>
            <a:r>
              <a:rPr lang="en-ID" dirty="0" err="1"/>
              <a:t>Menghilangkan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dan </a:t>
            </a:r>
            <a:r>
              <a:rPr lang="en-ID" dirty="0" err="1"/>
              <a:t>menormalisasi</a:t>
            </a:r>
            <a:r>
              <a:rPr lang="en-ID" dirty="0"/>
              <a:t> kata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baku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539A7B-9189-E685-C60C-B654BC0D5319}"/>
              </a:ext>
            </a:extLst>
          </p:cNvPr>
          <p:cNvSpPr/>
          <p:nvPr/>
        </p:nvSpPr>
        <p:spPr>
          <a:xfrm>
            <a:off x="6238131" y="3429000"/>
            <a:ext cx="4695755" cy="24545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DF78E-9CC8-DDDD-3C63-438325827250}"/>
              </a:ext>
            </a:extLst>
          </p:cNvPr>
          <p:cNvSpPr txBox="1"/>
          <p:nvPr/>
        </p:nvSpPr>
        <p:spPr>
          <a:xfrm>
            <a:off x="6604213" y="4624691"/>
            <a:ext cx="459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 </a:t>
            </a:r>
          </a:p>
          <a:p>
            <a:r>
              <a:rPr lang="en-ID" sz="1600" dirty="0"/>
              <a:t>Hasil </a:t>
            </a:r>
            <a:r>
              <a:rPr lang="en-ID" sz="1600" dirty="0" err="1"/>
              <a:t>dari</a:t>
            </a:r>
            <a:r>
              <a:rPr lang="en-ID" sz="1600" dirty="0"/>
              <a:t> cleansing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dilihat</a:t>
            </a:r>
            <a:r>
              <a:rPr lang="en-ID" sz="1600" dirty="0"/>
              <a:t> </a:t>
            </a:r>
            <a:r>
              <a:rPr lang="en-ID" sz="1600" dirty="0" err="1"/>
              <a:t>langsung</a:t>
            </a:r>
            <a:r>
              <a:rPr lang="en-ID" sz="1600" dirty="0"/>
              <a:t> di file </a:t>
            </a:r>
            <a:r>
              <a:rPr lang="it-IT" sz="1600" dirty="0"/>
              <a:t> </a:t>
            </a:r>
            <a:r>
              <a:rPr lang="en-US" sz="1600" dirty="0" err="1"/>
              <a:t>Preproses_dan_EDA_GOLD_Challenge_NZ</a:t>
            </a:r>
            <a:r>
              <a:rPr lang="it-IT" sz="1600" dirty="0"/>
              <a:t>.ipynb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1802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0998B-777A-A2F7-1F01-D2D3876B5D04}"/>
              </a:ext>
            </a:extLst>
          </p:cNvPr>
          <p:cNvSpPr txBox="1"/>
          <p:nvPr/>
        </p:nvSpPr>
        <p:spPr>
          <a:xfrm>
            <a:off x="1274075" y="1017487"/>
            <a:ext cx="21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dan Database (1)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3A58E-4203-CB15-44D5-03794A44512F}"/>
              </a:ext>
            </a:extLst>
          </p:cNvPr>
          <p:cNvSpPr txBox="1"/>
          <p:nvPr/>
        </p:nvSpPr>
        <p:spPr>
          <a:xfrm>
            <a:off x="1274075" y="663544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HASIL PENELITIAN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B69AC-0686-CEBC-9ECF-E4A41914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53" y="620811"/>
            <a:ext cx="704002" cy="8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544E70-F65E-B687-E54C-4B37FC5D2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59" y="2934893"/>
            <a:ext cx="3436019" cy="19897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E4F191-64C3-930F-BBE2-726B139BC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008" y="2934893"/>
            <a:ext cx="5840816" cy="3283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C9B8DD-7048-549A-6BDD-6E7E5AC8DB90}"/>
              </a:ext>
            </a:extLst>
          </p:cNvPr>
          <p:cNvSpPr txBox="1"/>
          <p:nvPr/>
        </p:nvSpPr>
        <p:spPr>
          <a:xfrm>
            <a:off x="534221" y="1850201"/>
            <a:ext cx="4286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dirty="0"/>
              <a:t>.  </a:t>
            </a:r>
            <a:r>
              <a:rPr lang="en-US" dirty="0" err="1"/>
              <a:t>Klik</a:t>
            </a:r>
            <a:r>
              <a:rPr lang="en-US" dirty="0"/>
              <a:t> link local host </a:t>
            </a:r>
            <a:r>
              <a:rPr lang="en-US" dirty="0">
                <a:sym typeface="Wingdings" panose="05000000000000000000" pitchFamily="2" charset="2"/>
                <a:hlinkClick r:id="rId7"/>
              </a:rPr>
              <a:t>http://127.0.0.1:5000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ACEEB-9FD0-24E8-B1C3-A6E9BD35B819}"/>
              </a:ext>
            </a:extLst>
          </p:cNvPr>
          <p:cNvSpPr txBox="1"/>
          <p:nvPr/>
        </p:nvSpPr>
        <p:spPr>
          <a:xfrm>
            <a:off x="5574008" y="1852882"/>
            <a:ext cx="54158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link local host </a:t>
            </a: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dirty="0">
                <a:sym typeface="Wingdings" panose="05000000000000000000" pitchFamily="2" charset="2"/>
                <a:hlinkClick r:id="rId8"/>
              </a:rPr>
              <a:t>http://127.0.0.1:5000/docs/</a:t>
            </a:r>
            <a:endParaRPr lang="en-US" i="1" dirty="0">
              <a:sym typeface="Wingdings" panose="05000000000000000000" pitchFamily="2" charset="2"/>
            </a:endParaRPr>
          </a:p>
          <a:p>
            <a:r>
              <a:rPr lang="en-US" sz="1600" i="1" dirty="0">
                <a:sym typeface="Wingdings" panose="05000000000000000000" pitchFamily="2" charset="2"/>
              </a:rPr>
              <a:t>      Mohon </a:t>
            </a:r>
            <a:r>
              <a:rPr lang="en-US" sz="1600" i="1" dirty="0" err="1">
                <a:sym typeface="Wingdings" panose="05000000000000000000" pitchFamily="2" charset="2"/>
              </a:rPr>
              <a:t>tambahkan</a:t>
            </a:r>
            <a:r>
              <a:rPr lang="en-US" sz="1600" i="1" dirty="0">
                <a:sym typeface="Wingdings" panose="05000000000000000000" pitchFamily="2" charset="2"/>
              </a:rPr>
              <a:t> </a:t>
            </a:r>
            <a:r>
              <a:rPr lang="en-US" sz="1600" b="1" i="1" dirty="0">
                <a:sym typeface="Wingdings" panose="05000000000000000000" pitchFamily="2" charset="2"/>
              </a:rPr>
              <a:t>/docs </a:t>
            </a:r>
            <a:r>
              <a:rPr lang="en-US" sz="1600" i="1" dirty="0" err="1">
                <a:sym typeface="Wingdings" panose="05000000000000000000" pitchFamily="2" charset="2"/>
              </a:rPr>
              <a:t>untuk</a:t>
            </a:r>
            <a:r>
              <a:rPr lang="en-US" sz="1600" i="1" dirty="0">
                <a:sym typeface="Wingdings" panose="05000000000000000000" pitchFamily="2" charset="2"/>
              </a:rPr>
              <a:t> </a:t>
            </a:r>
            <a:r>
              <a:rPr lang="en-US" sz="1600" i="1" dirty="0" err="1">
                <a:sym typeface="Wingdings" panose="05000000000000000000" pitchFamily="2" charset="2"/>
              </a:rPr>
              <a:t>memunculkan</a:t>
            </a:r>
            <a:r>
              <a:rPr lang="en-US" sz="1600" i="1" dirty="0">
                <a:sym typeface="Wingdings" panose="05000000000000000000" pitchFamily="2" charset="2"/>
              </a:rPr>
              <a:t> swagger UI</a:t>
            </a:r>
            <a:endParaRPr lang="en-ID" sz="1600" i="1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D8E77-0953-747F-D46A-BFB96D443814}"/>
              </a:ext>
            </a:extLst>
          </p:cNvPr>
          <p:cNvSpPr/>
          <p:nvPr/>
        </p:nvSpPr>
        <p:spPr>
          <a:xfrm>
            <a:off x="410817" y="1709530"/>
            <a:ext cx="4731026" cy="4943061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960AA-3D20-0B73-6FD7-9D338B744665}"/>
              </a:ext>
            </a:extLst>
          </p:cNvPr>
          <p:cNvSpPr/>
          <p:nvPr/>
        </p:nvSpPr>
        <p:spPr>
          <a:xfrm>
            <a:off x="5324709" y="1709530"/>
            <a:ext cx="6333069" cy="4943061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20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0998B-777A-A2F7-1F01-D2D3876B5D04}"/>
              </a:ext>
            </a:extLst>
          </p:cNvPr>
          <p:cNvSpPr txBox="1"/>
          <p:nvPr/>
        </p:nvSpPr>
        <p:spPr>
          <a:xfrm>
            <a:off x="1274075" y="1017487"/>
            <a:ext cx="21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dan Database (2)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3A58E-4203-CB15-44D5-03794A44512F}"/>
              </a:ext>
            </a:extLst>
          </p:cNvPr>
          <p:cNvSpPr txBox="1"/>
          <p:nvPr/>
        </p:nvSpPr>
        <p:spPr>
          <a:xfrm>
            <a:off x="1274075" y="663544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HASIL PENELITIAN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B69AC-0686-CEBC-9ECF-E4A41914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53" y="620811"/>
            <a:ext cx="704002" cy="818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DE8C3-4983-2D34-5EB1-B78EF7573C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90" t="11857" r="22930" b="7586"/>
          <a:stretch/>
        </p:blipFill>
        <p:spPr>
          <a:xfrm>
            <a:off x="5726954" y="2016783"/>
            <a:ext cx="5372100" cy="43697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559E1-839F-4C28-31D9-B1D632E76BD0}"/>
              </a:ext>
            </a:extLst>
          </p:cNvPr>
          <p:cNvSpPr txBox="1"/>
          <p:nvPr/>
        </p:nvSpPr>
        <p:spPr>
          <a:xfrm>
            <a:off x="594253" y="1834726"/>
            <a:ext cx="4656916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r>
              <a:rPr lang="en-US" dirty="0"/>
              <a:t>.  Text-Processing</a:t>
            </a:r>
          </a:p>
          <a:p>
            <a:endParaRPr lang="en-ID" dirty="0"/>
          </a:p>
          <a:p>
            <a:r>
              <a:rPr lang="en-ID" sz="1200" dirty="0"/>
              <a:t>3.1 </a:t>
            </a:r>
            <a:r>
              <a:rPr lang="en-ID" sz="1200" dirty="0" err="1"/>
              <a:t>Percobaan</a:t>
            </a:r>
            <a:r>
              <a:rPr lang="en-ID" sz="1200" dirty="0"/>
              <a:t> 1</a:t>
            </a:r>
          </a:p>
          <a:p>
            <a:r>
              <a:rPr lang="en-ID" sz="1200" dirty="0" err="1"/>
              <a:t>Masukan</a:t>
            </a:r>
            <a:r>
              <a:rPr lang="en-ID" sz="1200" dirty="0"/>
              <a:t> Teks : </a:t>
            </a:r>
            <a:r>
              <a:rPr lang="it-IT" sz="1200" dirty="0"/>
              <a:t>"</a:t>
            </a:r>
            <a:r>
              <a:rPr lang="en-ID" sz="1200" dirty="0"/>
              <a:t>di </a:t>
            </a:r>
            <a:r>
              <a:rPr lang="en-ID" sz="1200" dirty="0" err="1"/>
              <a:t>ujung</a:t>
            </a:r>
            <a:r>
              <a:rPr lang="en-ID" sz="1200" dirty="0"/>
              <a:t> </a:t>
            </a:r>
            <a:r>
              <a:rPr lang="en-ID" sz="1200" dirty="0" err="1"/>
              <a:t>jalan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bencong</a:t>
            </a:r>
            <a:r>
              <a:rPr lang="en-ID" sz="1200" dirty="0"/>
              <a:t> </a:t>
            </a:r>
            <a:r>
              <a:rPr lang="en-ID" sz="1200" dirty="0" err="1"/>
              <a:t>gila</a:t>
            </a:r>
            <a:r>
              <a:rPr lang="en-ID" sz="1200" dirty="0"/>
              <a:t> </a:t>
            </a:r>
            <a:r>
              <a:rPr lang="en-ID" sz="1200" dirty="0" err="1"/>
              <a:t>tuh</a:t>
            </a:r>
            <a:r>
              <a:rPr lang="it-IT" sz="1200" dirty="0"/>
              <a:t>"</a:t>
            </a:r>
            <a:endParaRPr lang="en-ID" sz="1200" dirty="0"/>
          </a:p>
          <a:p>
            <a:r>
              <a:rPr lang="en-ID" sz="1200" dirty="0" err="1"/>
              <a:t>Keluaran</a:t>
            </a:r>
            <a:r>
              <a:rPr lang="en-ID" sz="1200" dirty="0"/>
              <a:t> Teks : </a:t>
            </a:r>
            <a:r>
              <a:rPr lang="it-IT" sz="1200" dirty="0"/>
              <a:t>"di ujung jalan ada ***disensor*** ***disensor*** itu "</a:t>
            </a:r>
          </a:p>
          <a:p>
            <a:endParaRPr lang="it-IT" sz="1200" dirty="0"/>
          </a:p>
          <a:p>
            <a:r>
              <a:rPr lang="en-ID" sz="1200" dirty="0"/>
              <a:t>3.2 </a:t>
            </a:r>
            <a:r>
              <a:rPr lang="en-ID" sz="1200" dirty="0" err="1"/>
              <a:t>Percobaan</a:t>
            </a:r>
            <a:r>
              <a:rPr lang="en-ID" sz="1200" dirty="0"/>
              <a:t> 2</a:t>
            </a:r>
          </a:p>
          <a:p>
            <a:r>
              <a:rPr lang="en-ID" sz="1200" dirty="0" err="1"/>
              <a:t>Masukan</a:t>
            </a:r>
            <a:r>
              <a:rPr lang="en-ID" sz="1200" dirty="0"/>
              <a:t> Teks : </a:t>
            </a:r>
            <a:r>
              <a:rPr lang="it-IT" sz="1200" dirty="0"/>
              <a:t>"sebel banget masa adek gw dikatain bego "</a:t>
            </a:r>
          </a:p>
          <a:p>
            <a:r>
              <a:rPr lang="en-ID" sz="1200" dirty="0" err="1"/>
              <a:t>Keluaran</a:t>
            </a:r>
            <a:r>
              <a:rPr lang="en-ID" sz="1200" dirty="0"/>
              <a:t> Teks : </a:t>
            </a:r>
            <a:r>
              <a:rPr lang="it-IT" sz="1200" dirty="0"/>
              <a:t>"kesal banget masa adik gue diejek ***disensor***"</a:t>
            </a:r>
          </a:p>
          <a:p>
            <a:endParaRPr lang="en-ID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44279-E217-AC7C-8EB8-7909E0C29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165" y="5347183"/>
            <a:ext cx="3505200" cy="10287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007505-7604-2EDD-1C11-9C2C44F63B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4969" y="5068406"/>
            <a:ext cx="2060728" cy="278775"/>
          </a:xfrm>
          <a:prstGeom prst="bentConnector3">
            <a:avLst>
              <a:gd name="adj1" fmla="val 9998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496D32B-0D4D-4E77-EDAE-4FB32FFD0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11" y="4035974"/>
            <a:ext cx="3362325" cy="990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FD747C8-A8CF-A9CD-602F-AC2C12208E95}"/>
              </a:ext>
            </a:extLst>
          </p:cNvPr>
          <p:cNvSpPr/>
          <p:nvPr/>
        </p:nvSpPr>
        <p:spPr>
          <a:xfrm>
            <a:off x="410817" y="1709530"/>
            <a:ext cx="11186930" cy="4943061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30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1726903B-39E6-796B-75F0-172E638D1F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2332" y="1568656"/>
            <a:ext cx="2903475" cy="5451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CED993-F877-0967-95F1-24B6EEA50CB2}"/>
              </a:ext>
            </a:extLst>
          </p:cNvPr>
          <p:cNvGrpSpPr/>
          <p:nvPr/>
        </p:nvGrpSpPr>
        <p:grpSpPr>
          <a:xfrm>
            <a:off x="9749548" y="357536"/>
            <a:ext cx="1957744" cy="659952"/>
            <a:chOff x="9749547" y="357535"/>
            <a:chExt cx="1957744" cy="659953"/>
          </a:xfrm>
        </p:grpSpPr>
        <p:pic>
          <p:nvPicPr>
            <p:cNvPr id="5" name="Google Shape;74;p15">
              <a:extLst>
                <a:ext uri="{FF2B5EF4-FFF2-40B4-BE49-F238E27FC236}">
                  <a16:creationId xmlns:a16="http://schemas.microsoft.com/office/drawing/2014/main" id="{5C127597-80AE-F76A-6D36-B50922E681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9547" y="357535"/>
              <a:ext cx="1909045" cy="506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EEB9-1709-49E9-29DA-6AB380349FB2}"/>
                </a:ext>
              </a:extLst>
            </p:cNvPr>
            <p:cNvSpPr txBox="1"/>
            <p:nvPr/>
          </p:nvSpPr>
          <p:spPr>
            <a:xfrm>
              <a:off x="10857315" y="709711"/>
              <a:ext cx="849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WAVE - 8</a:t>
              </a:r>
              <a:endParaRPr lang="en-ID" sz="1400" u="sng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0998B-777A-A2F7-1F01-D2D3876B5D04}"/>
              </a:ext>
            </a:extLst>
          </p:cNvPr>
          <p:cNvSpPr txBox="1"/>
          <p:nvPr/>
        </p:nvSpPr>
        <p:spPr>
          <a:xfrm>
            <a:off x="1274075" y="1017487"/>
            <a:ext cx="21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dan Database (3)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3A58E-4203-CB15-44D5-03794A44512F}"/>
              </a:ext>
            </a:extLst>
          </p:cNvPr>
          <p:cNvSpPr txBox="1"/>
          <p:nvPr/>
        </p:nvSpPr>
        <p:spPr>
          <a:xfrm>
            <a:off x="1274075" y="663544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HASIL PENELITIAN</a:t>
            </a:r>
            <a:endParaRPr lang="en-ID" sz="2000" b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B69AC-0686-CEBC-9ECF-E4A41914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53" y="620811"/>
            <a:ext cx="704002" cy="818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559E1-839F-4C28-31D9-B1D632E76BD0}"/>
              </a:ext>
            </a:extLst>
          </p:cNvPr>
          <p:cNvSpPr txBox="1"/>
          <p:nvPr/>
        </p:nvSpPr>
        <p:spPr>
          <a:xfrm>
            <a:off x="594253" y="1834726"/>
            <a:ext cx="211032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r>
              <a:rPr lang="en-US" dirty="0"/>
              <a:t>.  File-Processing</a:t>
            </a:r>
          </a:p>
          <a:p>
            <a:endParaRPr lang="en-ID" dirty="0"/>
          </a:p>
          <a:p>
            <a:r>
              <a:rPr lang="en-ID" sz="1200" dirty="0"/>
              <a:t>4.1 </a:t>
            </a:r>
            <a:r>
              <a:rPr lang="en-ID" sz="1200" dirty="0" err="1"/>
              <a:t>Percobaan</a:t>
            </a:r>
            <a:r>
              <a:rPr lang="en-ID" sz="1200" dirty="0"/>
              <a:t> 1</a:t>
            </a:r>
          </a:p>
          <a:p>
            <a:r>
              <a:rPr lang="en-ID" sz="1200" dirty="0" err="1"/>
              <a:t>Masukan</a:t>
            </a:r>
            <a:r>
              <a:rPr lang="en-ID" sz="1200" dirty="0"/>
              <a:t> File : </a:t>
            </a:r>
            <a:r>
              <a:rPr lang="en-US" sz="1200" dirty="0"/>
              <a:t>data_teroris.csv</a:t>
            </a:r>
          </a:p>
          <a:p>
            <a:r>
              <a:rPr lang="en-US" sz="1200" dirty="0" err="1"/>
              <a:t>Keluaran</a:t>
            </a:r>
            <a:r>
              <a:rPr lang="en-US" sz="1200" dirty="0"/>
              <a:t> : Error</a:t>
            </a:r>
            <a:endParaRPr lang="it-IT" sz="1200" dirty="0"/>
          </a:p>
          <a:p>
            <a:endParaRPr lang="en-ID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747C8-A8CF-A9CD-602F-AC2C12208E95}"/>
              </a:ext>
            </a:extLst>
          </p:cNvPr>
          <p:cNvSpPr/>
          <p:nvPr/>
        </p:nvSpPr>
        <p:spPr>
          <a:xfrm>
            <a:off x="410817" y="1709530"/>
            <a:ext cx="11186930" cy="4943061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1DD17F-FF5A-694D-0725-0BFBA3CAF7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62" t="10329" r="13692" b="7010"/>
          <a:stretch/>
        </p:blipFill>
        <p:spPr>
          <a:xfrm>
            <a:off x="5755900" y="1928820"/>
            <a:ext cx="5558200" cy="450448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007505-7604-2EDD-1C11-9C2C44F63BEC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2945089" y="4772677"/>
            <a:ext cx="3589757" cy="295729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342847C-D9BB-AA20-ADB9-B2FAB049B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53" y="3514483"/>
            <a:ext cx="4701670" cy="12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4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7309</TotalTime>
  <Words>1002</Words>
  <Application>Microsoft Office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 Light</vt:lpstr>
      <vt:lpstr>Bahnschrift SemiBold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31</cp:revision>
  <dcterms:created xsi:type="dcterms:W3CDTF">2023-05-16T16:44:00Z</dcterms:created>
  <dcterms:modified xsi:type="dcterms:W3CDTF">2023-05-22T15:24:19Z</dcterms:modified>
</cp:coreProperties>
</file>