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58" r:id="rId4"/>
    <p:sldId id="262" r:id="rId5"/>
  </p:sldIdLst>
  <p:sldSz cx="11430000" cy="5981700"/>
  <p:notesSz cx="11430000" cy="5981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8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384"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7250" y="1854327"/>
            <a:ext cx="9715500" cy="12561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714500" y="3349752"/>
            <a:ext cx="8001000" cy="14954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71500" y="1375791"/>
            <a:ext cx="4972050" cy="394792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886450" y="1375791"/>
            <a:ext cx="4972050" cy="394792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71500" y="239268"/>
            <a:ext cx="10287000" cy="95707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71500" y="1375791"/>
            <a:ext cx="10287000" cy="394792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886200" y="5562981"/>
            <a:ext cx="3657600" cy="2990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1500" y="5562981"/>
            <a:ext cx="2628900" cy="2990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8229600" y="5562981"/>
            <a:ext cx="2628900" cy="2990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9AB846"/>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1430000" cy="5981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AB846">
            <a:alpha val="31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ED652-DAC1-6F37-F116-F0765BBD0CEF}"/>
              </a:ext>
            </a:extLst>
          </p:cNvPr>
          <p:cNvSpPr txBox="1"/>
          <p:nvPr/>
        </p:nvSpPr>
        <p:spPr>
          <a:xfrm>
            <a:off x="3086099" y="400050"/>
            <a:ext cx="5257800" cy="923330"/>
          </a:xfrm>
          <a:prstGeom prst="rect">
            <a:avLst/>
          </a:prstGeom>
          <a:noFill/>
        </p:spPr>
        <p:txBody>
          <a:bodyPr wrap="square" rtlCol="0">
            <a:spAutoFit/>
          </a:bodyPr>
          <a:lstStyle/>
          <a:p>
            <a:pPr algn="ctr"/>
            <a:r>
              <a:rPr lang="en-IN" sz="5400" u="sng" dirty="0">
                <a:latin typeface="Arial Black" panose="020B0A04020102020204" pitchFamily="34" charset="0"/>
              </a:rPr>
              <a:t>Introduction</a:t>
            </a:r>
          </a:p>
        </p:txBody>
      </p:sp>
      <p:sp>
        <p:nvSpPr>
          <p:cNvPr id="3" name="TextBox 2">
            <a:extLst>
              <a:ext uri="{FF2B5EF4-FFF2-40B4-BE49-F238E27FC236}">
                <a16:creationId xmlns:a16="http://schemas.microsoft.com/office/drawing/2014/main" id="{58F1CBA0-2486-7AD1-B93F-2B484D0AD31E}"/>
              </a:ext>
            </a:extLst>
          </p:cNvPr>
          <p:cNvSpPr txBox="1"/>
          <p:nvPr/>
        </p:nvSpPr>
        <p:spPr>
          <a:xfrm>
            <a:off x="2285999" y="1619250"/>
            <a:ext cx="6857999" cy="3539430"/>
          </a:xfrm>
          <a:prstGeom prst="rect">
            <a:avLst/>
          </a:prstGeom>
          <a:noFill/>
        </p:spPr>
        <p:txBody>
          <a:bodyPr wrap="square" rtlCol="0">
            <a:spAutoFit/>
          </a:bodyPr>
          <a:lstStyle/>
          <a:p>
            <a:pPr algn="ctr"/>
            <a:r>
              <a:rPr lang="en-US" sz="2800" dirty="0"/>
              <a:t>Welcome to our presentation on transforming </a:t>
            </a:r>
            <a:r>
              <a:rPr lang="en-IN" sz="2800" dirty="0"/>
              <a:t>conventional medicines into </a:t>
            </a:r>
            <a:r>
              <a:rPr lang="en-US" sz="2800" dirty="0"/>
              <a:t> herbal remedies by the usage of AI. We’ll show how AI can create </a:t>
            </a:r>
            <a:r>
              <a:rPr lang="en-US" sz="2800" dirty="0" err="1"/>
              <a:t>personalised</a:t>
            </a:r>
            <a:r>
              <a:rPr lang="en-US" sz="2800" dirty="0"/>
              <a:t> herbal recipes, offering natural alternatives to traditional medicines using advanced technologies like NLP, and machine learning. Discover the future of herbalism powered by AI.</a:t>
            </a:r>
            <a:endParaRPr lang="en-IN" sz="2800" dirty="0"/>
          </a:p>
        </p:txBody>
      </p:sp>
    </p:spTree>
    <p:extLst>
      <p:ext uri="{BB962C8B-B14F-4D97-AF65-F5344CB8AC3E}">
        <p14:creationId xmlns:p14="http://schemas.microsoft.com/office/powerpoint/2010/main" val="342172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9AB846">
            <a:alpha val="31000"/>
          </a:srgbClr>
        </a:solidFill>
        <a:effectLst/>
      </p:bgPr>
    </p:bg>
    <p:spTree>
      <p:nvGrpSpPr>
        <p:cNvPr id="1" name=""/>
        <p:cNvGrpSpPr/>
        <p:nvPr/>
      </p:nvGrpSpPr>
      <p:grpSpPr>
        <a:xfrm>
          <a:off x="0" y="0"/>
          <a:ext cx="0" cy="0"/>
          <a:chOff x="0" y="0"/>
          <a:chExt cx="0" cy="0"/>
        </a:xfrm>
      </p:grpSpPr>
      <p:pic>
        <p:nvPicPr>
          <p:cNvPr id="2" name="object 2"/>
          <p:cNvPicPr/>
          <p:nvPr/>
        </p:nvPicPr>
        <p:blipFill rotWithShape="1">
          <a:blip r:embed="rId2" cstate="print"/>
          <a:srcRect l="-1" r="66444"/>
          <a:stretch/>
        </p:blipFill>
        <p:spPr>
          <a:xfrm>
            <a:off x="0" y="0"/>
            <a:ext cx="4114800" cy="5981700"/>
          </a:xfrm>
          <a:prstGeom prst="rect">
            <a:avLst/>
          </a:prstGeom>
        </p:spPr>
      </p:pic>
      <p:sp>
        <p:nvSpPr>
          <p:cNvPr id="3" name="TextBox 2">
            <a:extLst>
              <a:ext uri="{FF2B5EF4-FFF2-40B4-BE49-F238E27FC236}">
                <a16:creationId xmlns:a16="http://schemas.microsoft.com/office/drawing/2014/main" id="{4D525297-E0AE-43DA-ADB4-88017D66E17A}"/>
              </a:ext>
            </a:extLst>
          </p:cNvPr>
          <p:cNvSpPr txBox="1"/>
          <p:nvPr/>
        </p:nvSpPr>
        <p:spPr>
          <a:xfrm>
            <a:off x="4851712" y="388620"/>
            <a:ext cx="5536580" cy="707886"/>
          </a:xfrm>
          <a:prstGeom prst="rect">
            <a:avLst/>
          </a:prstGeom>
          <a:noFill/>
        </p:spPr>
        <p:txBody>
          <a:bodyPr wrap="none" rtlCol="0">
            <a:spAutoFit/>
          </a:bodyPr>
          <a:lstStyle/>
          <a:p>
            <a:r>
              <a:rPr lang="en-IN" sz="4000" u="sng" dirty="0">
                <a:latin typeface="Arial Black" panose="020B0A04020102020204" pitchFamily="34" charset="0"/>
              </a:rPr>
              <a:t>Problem statement</a:t>
            </a:r>
          </a:p>
        </p:txBody>
      </p:sp>
      <p:sp>
        <p:nvSpPr>
          <p:cNvPr id="4" name="TextBox 3">
            <a:extLst>
              <a:ext uri="{FF2B5EF4-FFF2-40B4-BE49-F238E27FC236}">
                <a16:creationId xmlns:a16="http://schemas.microsoft.com/office/drawing/2014/main" id="{7A06421E-9B4A-6954-D314-30079ECE88CD}"/>
              </a:ext>
            </a:extLst>
          </p:cNvPr>
          <p:cNvSpPr txBox="1"/>
          <p:nvPr/>
        </p:nvSpPr>
        <p:spPr>
          <a:xfrm>
            <a:off x="4419600" y="1619250"/>
            <a:ext cx="6831980" cy="3046988"/>
          </a:xfrm>
          <a:prstGeom prst="rect">
            <a:avLst/>
          </a:prstGeom>
          <a:noFill/>
        </p:spPr>
        <p:txBody>
          <a:bodyPr wrap="square" rtlCol="0">
            <a:spAutoFit/>
          </a:bodyPr>
          <a:lstStyle/>
          <a:p>
            <a:r>
              <a:rPr lang="en-US" sz="2400" dirty="0"/>
              <a:t>Commercially available medications often contain synthetic chemicals that can have harmful effects on the body, leading to various side effects. While some individuals, particularly those with chronic illnesses—common in old age or inherited in certain cases—must rely on these medications, prolonged use can result in irreversible damage to vital organs, such as the kidneys and liver.</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AB846">
            <a:alpha val="35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ED652-DAC1-6F37-F116-F0765BBD0CEF}"/>
              </a:ext>
            </a:extLst>
          </p:cNvPr>
          <p:cNvSpPr txBox="1"/>
          <p:nvPr/>
        </p:nvSpPr>
        <p:spPr>
          <a:xfrm>
            <a:off x="-685800" y="247650"/>
            <a:ext cx="7219952" cy="769441"/>
          </a:xfrm>
          <a:prstGeom prst="rect">
            <a:avLst/>
          </a:prstGeom>
          <a:noFill/>
        </p:spPr>
        <p:txBody>
          <a:bodyPr wrap="square" rtlCol="0">
            <a:spAutoFit/>
          </a:bodyPr>
          <a:lstStyle/>
          <a:p>
            <a:pPr algn="ctr"/>
            <a:r>
              <a:rPr lang="en-IN" sz="4400" u="sng" dirty="0">
                <a:latin typeface="Arial Black" panose="020B0A04020102020204" pitchFamily="34" charset="0"/>
              </a:rPr>
              <a:t>Proposed Solution</a:t>
            </a:r>
          </a:p>
        </p:txBody>
      </p:sp>
      <p:sp>
        <p:nvSpPr>
          <p:cNvPr id="3" name="TextBox 2">
            <a:extLst>
              <a:ext uri="{FF2B5EF4-FFF2-40B4-BE49-F238E27FC236}">
                <a16:creationId xmlns:a16="http://schemas.microsoft.com/office/drawing/2014/main" id="{58F1CBA0-2486-7AD1-B93F-2B484D0AD31E}"/>
              </a:ext>
            </a:extLst>
          </p:cNvPr>
          <p:cNvSpPr txBox="1"/>
          <p:nvPr/>
        </p:nvSpPr>
        <p:spPr>
          <a:xfrm>
            <a:off x="0" y="1329035"/>
            <a:ext cx="7448552" cy="4154984"/>
          </a:xfrm>
          <a:prstGeom prst="rect">
            <a:avLst/>
          </a:prstGeom>
          <a:solidFill>
            <a:schemeClr val="bg1">
              <a:alpha val="0"/>
            </a:schemeClr>
          </a:solidFill>
        </p:spPr>
        <p:txBody>
          <a:bodyPr wrap="square" rtlCol="0">
            <a:spAutoFit/>
          </a:bodyPr>
          <a:lstStyle/>
          <a:p>
            <a:r>
              <a:rPr lang="en-US" sz="2400" dirty="0"/>
              <a:t>To address this issue, we’ve planned to develop a platform that allows users to input the name of a conventional medicine. Our AI module then identifies equivalent herbal alternatives, providing not only these substitutes but also suggesting healthy recipes and optimal consumption techniques using those herbs. This solution leverages the power of large language models (LLMs), natural language processing (NLP), and machine learning to deliver accurate, tailored, and effective recommendations that promote natural healing and well-being. Moreover , this solution is also Eco-friendly and </a:t>
            </a:r>
            <a:r>
              <a:rPr lang="en-IN" sz="2400" dirty="0"/>
              <a:t>sustainable.</a:t>
            </a:r>
          </a:p>
        </p:txBody>
      </p:sp>
      <p:pic>
        <p:nvPicPr>
          <p:cNvPr id="5" name="Picture 4">
            <a:extLst>
              <a:ext uri="{FF2B5EF4-FFF2-40B4-BE49-F238E27FC236}">
                <a16:creationId xmlns:a16="http://schemas.microsoft.com/office/drawing/2014/main" id="{862475B6-D8AD-67C3-884A-60F94CC83572}"/>
              </a:ext>
            </a:extLst>
          </p:cNvPr>
          <p:cNvPicPr>
            <a:picLocks noChangeAspect="1"/>
          </p:cNvPicPr>
          <p:nvPr/>
        </p:nvPicPr>
        <p:blipFill rotWithShape="1">
          <a:blip r:embed="rId2">
            <a:extLst>
              <a:ext uri="{28A0092B-C50C-407E-A947-70E740481C1C}">
                <a14:useLocalDpi xmlns:a14="http://schemas.microsoft.com/office/drawing/2010/main" val="0"/>
              </a:ext>
            </a:extLst>
          </a:blip>
          <a:srcRect l="5923" r="3484"/>
          <a:stretch/>
        </p:blipFill>
        <p:spPr>
          <a:xfrm>
            <a:off x="7467600" y="-19050"/>
            <a:ext cx="3981448" cy="6038850"/>
          </a:xfrm>
          <a:prstGeom prst="rect">
            <a:avLst/>
          </a:prstGeom>
        </p:spPr>
      </p:pic>
    </p:spTree>
    <p:extLst>
      <p:ext uri="{BB962C8B-B14F-4D97-AF65-F5344CB8AC3E}">
        <p14:creationId xmlns:p14="http://schemas.microsoft.com/office/powerpoint/2010/main" val="2463863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220</Words>
  <Application>Microsoft Office PowerPoint</Application>
  <PresentationFormat>Custom</PresentationFormat>
  <Paragraphs>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 Black</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Simran Priyadarshini</cp:lastModifiedBy>
  <cp:revision>6</cp:revision>
  <dcterms:created xsi:type="dcterms:W3CDTF">2024-08-29T10:26:13Z</dcterms:created>
  <dcterms:modified xsi:type="dcterms:W3CDTF">2024-08-29T12:16:21Z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LastSaved">
    <vt:filetime>2024-08-29T00:00:00Z</vt:filetime>
  </property>
</Properties>
</file>