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58" r:id="rId4"/>
    <p:sldId id="262" r:id="rId5"/>
    <p:sldId id="263" r:id="rId6"/>
    <p:sldId id="266" r:id="rId7"/>
    <p:sldId id="264" r:id="rId8"/>
    <p:sldId id="265" r:id="rId9"/>
    <p:sldId id="267" r:id="rId10"/>
  </p:sldIdLst>
  <p:sldSz cx="11430000" cy="5981700"/>
  <p:notesSz cx="11430000" cy="5981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8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2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1854327"/>
            <a:ext cx="9715500" cy="12561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714500" y="3349752"/>
            <a:ext cx="8001000" cy="1495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71500" y="1375791"/>
            <a:ext cx="4972050" cy="394792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886450" y="1375791"/>
            <a:ext cx="4972050" cy="394792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1500" y="239268"/>
            <a:ext cx="10287000" cy="95707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71500" y="1375791"/>
            <a:ext cx="10287000" cy="394792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886200" y="5562981"/>
            <a:ext cx="3657600" cy="2990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5562981"/>
            <a:ext cx="2628900" cy="2990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8229600" y="5562981"/>
            <a:ext cx="2628900" cy="2990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9AB846"/>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1430000" cy="5981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AB846">
            <a:alpha val="31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ED652-DAC1-6F37-F116-F0765BBD0CEF}"/>
              </a:ext>
            </a:extLst>
          </p:cNvPr>
          <p:cNvSpPr txBox="1"/>
          <p:nvPr/>
        </p:nvSpPr>
        <p:spPr>
          <a:xfrm>
            <a:off x="3086099" y="400050"/>
            <a:ext cx="5257800" cy="923330"/>
          </a:xfrm>
          <a:prstGeom prst="rect">
            <a:avLst/>
          </a:prstGeom>
          <a:noFill/>
        </p:spPr>
        <p:txBody>
          <a:bodyPr wrap="square" rtlCol="0">
            <a:spAutoFit/>
          </a:bodyPr>
          <a:lstStyle/>
          <a:p>
            <a:pPr algn="ctr"/>
            <a:r>
              <a:rPr lang="en-IN" sz="5400" u="sng" dirty="0">
                <a:latin typeface="Arial Black" panose="020B0A04020102020204" pitchFamily="34" charset="0"/>
              </a:rPr>
              <a:t>Introduction</a:t>
            </a:r>
          </a:p>
        </p:txBody>
      </p:sp>
      <p:sp>
        <p:nvSpPr>
          <p:cNvPr id="3" name="TextBox 2">
            <a:extLst>
              <a:ext uri="{FF2B5EF4-FFF2-40B4-BE49-F238E27FC236}">
                <a16:creationId xmlns:a16="http://schemas.microsoft.com/office/drawing/2014/main" id="{58F1CBA0-2486-7AD1-B93F-2B484D0AD31E}"/>
              </a:ext>
            </a:extLst>
          </p:cNvPr>
          <p:cNvSpPr txBox="1"/>
          <p:nvPr/>
        </p:nvSpPr>
        <p:spPr>
          <a:xfrm>
            <a:off x="2285999" y="1619250"/>
            <a:ext cx="6857999" cy="3539430"/>
          </a:xfrm>
          <a:prstGeom prst="rect">
            <a:avLst/>
          </a:prstGeom>
          <a:noFill/>
        </p:spPr>
        <p:txBody>
          <a:bodyPr wrap="square" rtlCol="0">
            <a:spAutoFit/>
          </a:bodyPr>
          <a:lstStyle/>
          <a:p>
            <a:pPr algn="ctr"/>
            <a:r>
              <a:rPr lang="en-US" sz="2800" dirty="0"/>
              <a:t>Welcome to our presentation on transforming </a:t>
            </a:r>
            <a:r>
              <a:rPr lang="en-IN" sz="2800" dirty="0"/>
              <a:t>conventional medicines into </a:t>
            </a:r>
            <a:r>
              <a:rPr lang="en-US" sz="2800" dirty="0"/>
              <a:t> herbal remedies by the usage of AI. We’ll show how AI can create </a:t>
            </a:r>
            <a:r>
              <a:rPr lang="en-US" sz="2800" dirty="0" err="1"/>
              <a:t>personalised</a:t>
            </a:r>
            <a:r>
              <a:rPr lang="en-US" sz="2800" dirty="0"/>
              <a:t> herbal recipes, offering natural alternatives to traditional medicines using advanced technologies like NLP, and machine learning. Discover the future of herbalism powered by AI.</a:t>
            </a:r>
            <a:endParaRPr lang="en-IN" sz="2800" dirty="0"/>
          </a:p>
        </p:txBody>
      </p:sp>
    </p:spTree>
    <p:extLst>
      <p:ext uri="{BB962C8B-B14F-4D97-AF65-F5344CB8AC3E}">
        <p14:creationId xmlns:p14="http://schemas.microsoft.com/office/powerpoint/2010/main" val="342172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9AB846">
            <a:alpha val="31000"/>
          </a:srgbClr>
        </a:solidFill>
        <a:effectLst/>
      </p:bgPr>
    </p:bg>
    <p:spTree>
      <p:nvGrpSpPr>
        <p:cNvPr id="1" name=""/>
        <p:cNvGrpSpPr/>
        <p:nvPr/>
      </p:nvGrpSpPr>
      <p:grpSpPr>
        <a:xfrm>
          <a:off x="0" y="0"/>
          <a:ext cx="0" cy="0"/>
          <a:chOff x="0" y="0"/>
          <a:chExt cx="0" cy="0"/>
        </a:xfrm>
      </p:grpSpPr>
      <p:pic>
        <p:nvPicPr>
          <p:cNvPr id="2" name="object 2"/>
          <p:cNvPicPr/>
          <p:nvPr/>
        </p:nvPicPr>
        <p:blipFill rotWithShape="1">
          <a:blip r:embed="rId2" cstate="print"/>
          <a:srcRect l="-1" r="66444"/>
          <a:stretch/>
        </p:blipFill>
        <p:spPr>
          <a:xfrm>
            <a:off x="0" y="0"/>
            <a:ext cx="4114800" cy="5981700"/>
          </a:xfrm>
          <a:prstGeom prst="rect">
            <a:avLst/>
          </a:prstGeom>
        </p:spPr>
      </p:pic>
      <p:sp>
        <p:nvSpPr>
          <p:cNvPr id="3" name="TextBox 2">
            <a:extLst>
              <a:ext uri="{FF2B5EF4-FFF2-40B4-BE49-F238E27FC236}">
                <a16:creationId xmlns:a16="http://schemas.microsoft.com/office/drawing/2014/main" id="{4D525297-E0AE-43DA-ADB4-88017D66E17A}"/>
              </a:ext>
            </a:extLst>
          </p:cNvPr>
          <p:cNvSpPr txBox="1"/>
          <p:nvPr/>
        </p:nvSpPr>
        <p:spPr>
          <a:xfrm>
            <a:off x="4851712" y="388620"/>
            <a:ext cx="5536580" cy="707886"/>
          </a:xfrm>
          <a:prstGeom prst="rect">
            <a:avLst/>
          </a:prstGeom>
          <a:noFill/>
        </p:spPr>
        <p:txBody>
          <a:bodyPr wrap="none" rtlCol="0">
            <a:spAutoFit/>
          </a:bodyPr>
          <a:lstStyle/>
          <a:p>
            <a:r>
              <a:rPr lang="en-IN" sz="4000" u="sng" dirty="0">
                <a:latin typeface="Arial Black" panose="020B0A04020102020204" pitchFamily="34" charset="0"/>
              </a:rPr>
              <a:t>Problem statement</a:t>
            </a:r>
          </a:p>
        </p:txBody>
      </p:sp>
      <p:sp>
        <p:nvSpPr>
          <p:cNvPr id="4" name="TextBox 3">
            <a:extLst>
              <a:ext uri="{FF2B5EF4-FFF2-40B4-BE49-F238E27FC236}">
                <a16:creationId xmlns:a16="http://schemas.microsoft.com/office/drawing/2014/main" id="{7A06421E-9B4A-6954-D314-30079ECE88CD}"/>
              </a:ext>
            </a:extLst>
          </p:cNvPr>
          <p:cNvSpPr txBox="1"/>
          <p:nvPr/>
        </p:nvSpPr>
        <p:spPr>
          <a:xfrm>
            <a:off x="4419600" y="1619250"/>
            <a:ext cx="6831980" cy="3046988"/>
          </a:xfrm>
          <a:prstGeom prst="rect">
            <a:avLst/>
          </a:prstGeom>
          <a:noFill/>
        </p:spPr>
        <p:txBody>
          <a:bodyPr wrap="square" rtlCol="0">
            <a:spAutoFit/>
          </a:bodyPr>
          <a:lstStyle/>
          <a:p>
            <a:r>
              <a:rPr lang="en-US" sz="2400" dirty="0"/>
              <a:t>Commercially available medications often contain synthetic chemicals that can have harmful effects on the body, leading to various side effects. While some individuals, particularly those with chronic illnesses—common in old age or inherited in certain cases—must rely on these medications, prolonged use can result in irreversible damage to vital organs, such as the kidneys and liver.</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AB846">
            <a:alpha val="35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ED652-DAC1-6F37-F116-F0765BBD0CEF}"/>
              </a:ext>
            </a:extLst>
          </p:cNvPr>
          <p:cNvSpPr txBox="1"/>
          <p:nvPr/>
        </p:nvSpPr>
        <p:spPr>
          <a:xfrm>
            <a:off x="-685800" y="247650"/>
            <a:ext cx="7219952" cy="769441"/>
          </a:xfrm>
          <a:prstGeom prst="rect">
            <a:avLst/>
          </a:prstGeom>
          <a:noFill/>
        </p:spPr>
        <p:txBody>
          <a:bodyPr wrap="square" rtlCol="0">
            <a:spAutoFit/>
          </a:bodyPr>
          <a:lstStyle/>
          <a:p>
            <a:pPr algn="ctr"/>
            <a:r>
              <a:rPr lang="en-IN" sz="4400" u="sng" dirty="0">
                <a:latin typeface="Arial Black" panose="020B0A04020102020204" pitchFamily="34" charset="0"/>
              </a:rPr>
              <a:t>Proposed Solution</a:t>
            </a:r>
          </a:p>
        </p:txBody>
      </p:sp>
      <p:sp>
        <p:nvSpPr>
          <p:cNvPr id="3" name="TextBox 2">
            <a:extLst>
              <a:ext uri="{FF2B5EF4-FFF2-40B4-BE49-F238E27FC236}">
                <a16:creationId xmlns:a16="http://schemas.microsoft.com/office/drawing/2014/main" id="{58F1CBA0-2486-7AD1-B93F-2B484D0AD31E}"/>
              </a:ext>
            </a:extLst>
          </p:cNvPr>
          <p:cNvSpPr txBox="1"/>
          <p:nvPr/>
        </p:nvSpPr>
        <p:spPr>
          <a:xfrm>
            <a:off x="0" y="1329035"/>
            <a:ext cx="7448552" cy="4154984"/>
          </a:xfrm>
          <a:prstGeom prst="rect">
            <a:avLst/>
          </a:prstGeom>
          <a:solidFill>
            <a:schemeClr val="bg1">
              <a:alpha val="0"/>
            </a:schemeClr>
          </a:solidFill>
        </p:spPr>
        <p:txBody>
          <a:bodyPr wrap="square" rtlCol="0">
            <a:spAutoFit/>
          </a:bodyPr>
          <a:lstStyle/>
          <a:p>
            <a:r>
              <a:rPr lang="en-US" sz="2400" dirty="0"/>
              <a:t>To address this issue, we’ve planned to develop a platform that allows users to input the name of a conventional medicine. Our AI module then identifies equivalent herbal alternatives, providing not only these substitutes but also suggesting healthy recipes and optimal consumption techniques using those herbs. This solution leverages the power of large language models (LLMs), natural language processing (NLP), and machine learning to deliver accurate, tailored, and effective recommendations that promote natural healing and well-being. Moreover , this solution is also Eco-friendly and </a:t>
            </a:r>
            <a:r>
              <a:rPr lang="en-IN" sz="2400" dirty="0"/>
              <a:t>sustainable.</a:t>
            </a:r>
          </a:p>
        </p:txBody>
      </p:sp>
      <p:pic>
        <p:nvPicPr>
          <p:cNvPr id="5" name="Picture 4">
            <a:extLst>
              <a:ext uri="{FF2B5EF4-FFF2-40B4-BE49-F238E27FC236}">
                <a16:creationId xmlns:a16="http://schemas.microsoft.com/office/drawing/2014/main" id="{862475B6-D8AD-67C3-884A-60F94CC83572}"/>
              </a:ext>
            </a:extLst>
          </p:cNvPr>
          <p:cNvPicPr>
            <a:picLocks noChangeAspect="1"/>
          </p:cNvPicPr>
          <p:nvPr/>
        </p:nvPicPr>
        <p:blipFill rotWithShape="1">
          <a:blip r:embed="rId2">
            <a:extLst>
              <a:ext uri="{28A0092B-C50C-407E-A947-70E740481C1C}">
                <a14:useLocalDpi xmlns:a14="http://schemas.microsoft.com/office/drawing/2010/main" val="0"/>
              </a:ext>
            </a:extLst>
          </a:blip>
          <a:srcRect l="5923" r="3484"/>
          <a:stretch/>
        </p:blipFill>
        <p:spPr>
          <a:xfrm>
            <a:off x="7467600" y="-19050"/>
            <a:ext cx="3981448" cy="6038850"/>
          </a:xfrm>
          <a:prstGeom prst="rect">
            <a:avLst/>
          </a:prstGeom>
        </p:spPr>
      </p:pic>
    </p:spTree>
    <p:extLst>
      <p:ext uri="{BB962C8B-B14F-4D97-AF65-F5344CB8AC3E}">
        <p14:creationId xmlns:p14="http://schemas.microsoft.com/office/powerpoint/2010/main" val="246386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AB846">
            <a:alpha val="37000"/>
          </a:srgb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0016FB-5080-8922-BB07-A61D38DFEEE9}"/>
              </a:ext>
            </a:extLst>
          </p:cNvPr>
          <p:cNvSpPr txBox="1"/>
          <p:nvPr/>
        </p:nvSpPr>
        <p:spPr>
          <a:xfrm>
            <a:off x="228600" y="323850"/>
            <a:ext cx="10820400" cy="830997"/>
          </a:xfrm>
          <a:prstGeom prst="rect">
            <a:avLst/>
          </a:prstGeom>
          <a:noFill/>
        </p:spPr>
        <p:txBody>
          <a:bodyPr wrap="square" rtlCol="0">
            <a:spAutoFit/>
          </a:bodyPr>
          <a:lstStyle/>
          <a:p>
            <a:pPr algn="ctr"/>
            <a:r>
              <a:rPr lang="en-IN" sz="4800" b="1" u="sng" dirty="0">
                <a:latin typeface="Arial Black" panose="020B0A04020102020204" pitchFamily="34" charset="0"/>
              </a:rPr>
              <a:t>Method of Implementation</a:t>
            </a:r>
          </a:p>
        </p:txBody>
      </p:sp>
      <p:sp>
        <p:nvSpPr>
          <p:cNvPr id="5" name="TextBox 4">
            <a:extLst>
              <a:ext uri="{FF2B5EF4-FFF2-40B4-BE49-F238E27FC236}">
                <a16:creationId xmlns:a16="http://schemas.microsoft.com/office/drawing/2014/main" id="{F63DAB50-EE75-0C90-F701-FF889FAF428B}"/>
              </a:ext>
            </a:extLst>
          </p:cNvPr>
          <p:cNvSpPr txBox="1"/>
          <p:nvPr/>
        </p:nvSpPr>
        <p:spPr>
          <a:xfrm>
            <a:off x="381000" y="1314450"/>
            <a:ext cx="10668000" cy="4585871"/>
          </a:xfrm>
          <a:prstGeom prst="rect">
            <a:avLst/>
          </a:prstGeom>
          <a:noFill/>
        </p:spPr>
        <p:txBody>
          <a:bodyPr wrap="square" rtlCol="0">
            <a:spAutoFit/>
          </a:bodyPr>
          <a:lstStyle/>
          <a:p>
            <a:pPr marL="285750" indent="-285750">
              <a:buFont typeface="Arial" panose="020B0604020202020204" pitchFamily="34" charset="0"/>
              <a:buChar char="•"/>
            </a:pPr>
            <a:r>
              <a:rPr lang="en-IN" sz="2400" b="1" u="sng" dirty="0"/>
              <a:t>Research and Data collection:</a:t>
            </a:r>
          </a:p>
          <a:p>
            <a:r>
              <a:rPr lang="en-IN" dirty="0"/>
              <a:t>	1)</a:t>
            </a:r>
            <a:r>
              <a:rPr lang="en-US" dirty="0"/>
              <a:t> </a:t>
            </a:r>
            <a:r>
              <a:rPr lang="en-US" sz="2000" u="sng" dirty="0"/>
              <a:t>Herbal Database</a:t>
            </a:r>
            <a:r>
              <a:rPr lang="en-US" dirty="0"/>
              <a:t>: Gather information on herbs and their medicinal properties by consulting herbal 	medicine books, and research papers, or collaborating with a herbalist.</a:t>
            </a:r>
            <a:endParaRPr lang="en-IN" dirty="0"/>
          </a:p>
          <a:p>
            <a:r>
              <a:rPr lang="en-IN" dirty="0"/>
              <a:t>	2)</a:t>
            </a:r>
            <a:r>
              <a:rPr lang="en-US" dirty="0"/>
              <a:t> </a:t>
            </a:r>
            <a:r>
              <a:rPr lang="en-US" sz="2000" u="sng" dirty="0"/>
              <a:t>Mapping Diseases to Medicines and Herbs</a:t>
            </a:r>
            <a:r>
              <a:rPr lang="en-US" sz="2000" b="1" u="sng" dirty="0"/>
              <a:t>: </a:t>
            </a:r>
            <a:r>
              <a:rPr lang="en-US" dirty="0"/>
              <a:t>Create a database that links diseases to 	conventional  medicines and then to herbal alternatives.</a:t>
            </a:r>
          </a:p>
          <a:p>
            <a:pPr marL="285750" indent="-285750">
              <a:buFont typeface="Arial" panose="020B0604020202020204" pitchFamily="34" charset="0"/>
              <a:buChar char="•"/>
            </a:pPr>
            <a:r>
              <a:rPr lang="en-US" sz="2400" b="1" u="sng" dirty="0"/>
              <a:t>Technical Architecture:</a:t>
            </a:r>
          </a:p>
          <a:p>
            <a:r>
              <a:rPr lang="en-US" dirty="0"/>
              <a:t>	1) Design an intuitive UI using HTML, CSS, and JavaScript.</a:t>
            </a:r>
          </a:p>
          <a:p>
            <a:r>
              <a:rPr lang="en-US" dirty="0"/>
              <a:t>	2) Ensuring that our website complies with health-related regulations, such as HIPAA and 	implementation of SSL for secure data transition.</a:t>
            </a:r>
          </a:p>
          <a:p>
            <a:r>
              <a:rPr lang="en-US" dirty="0"/>
              <a:t>	3) Developing an API that allows the frontend to communicate with the database.</a:t>
            </a:r>
          </a:p>
          <a:p>
            <a:pPr marL="285750" indent="-285750">
              <a:buFont typeface="Arial" panose="020B0604020202020204" pitchFamily="34" charset="0"/>
              <a:buChar char="•"/>
            </a:pPr>
            <a:r>
              <a:rPr lang="en-US" sz="2400" b="1" u="sng" dirty="0"/>
              <a:t>Target Audience:</a:t>
            </a:r>
          </a:p>
          <a:p>
            <a:pPr lvl="1"/>
            <a:r>
              <a:rPr lang="en-US" dirty="0"/>
              <a:t>	1) Individuals seeking natural remedies.</a:t>
            </a:r>
          </a:p>
          <a:p>
            <a:pPr lvl="1"/>
            <a:r>
              <a:rPr lang="en-US" dirty="0"/>
              <a:t>	2) Someone with chronic disease or inherited diseases who need </a:t>
            </a:r>
            <a:r>
              <a:rPr lang="en-IN" dirty="0"/>
              <a:t>continued medication throughout 	their life.</a:t>
            </a:r>
            <a:endParaRPr lang="en-US" dirty="0"/>
          </a:p>
          <a:p>
            <a:pPr lvl="1"/>
            <a:r>
              <a:rPr lang="en-US" dirty="0"/>
              <a:t>	3) Healthcare providers</a:t>
            </a:r>
            <a:r>
              <a:rPr lang="en-IN" dirty="0"/>
              <a:t>.</a:t>
            </a:r>
          </a:p>
        </p:txBody>
      </p:sp>
    </p:spTree>
    <p:extLst>
      <p:ext uri="{BB962C8B-B14F-4D97-AF65-F5344CB8AC3E}">
        <p14:creationId xmlns:p14="http://schemas.microsoft.com/office/powerpoint/2010/main" val="164188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AB846">
            <a:alpha val="37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21D616-4A1A-E00D-72AF-C9BF36B7A576}"/>
              </a:ext>
            </a:extLst>
          </p:cNvPr>
          <p:cNvSpPr txBox="1"/>
          <p:nvPr/>
        </p:nvSpPr>
        <p:spPr>
          <a:xfrm>
            <a:off x="2133600" y="323850"/>
            <a:ext cx="7162800" cy="769441"/>
          </a:xfrm>
          <a:prstGeom prst="rect">
            <a:avLst/>
          </a:prstGeom>
          <a:noFill/>
        </p:spPr>
        <p:txBody>
          <a:bodyPr wrap="square" rtlCol="0">
            <a:spAutoFit/>
          </a:bodyPr>
          <a:lstStyle/>
          <a:p>
            <a:pPr algn="ctr"/>
            <a:r>
              <a:rPr lang="en-IN" sz="4400" b="1" u="sng" dirty="0">
                <a:latin typeface="Arial Black" panose="020B0A04020102020204" pitchFamily="34" charset="0"/>
              </a:rPr>
              <a:t>Feasibility</a:t>
            </a:r>
          </a:p>
        </p:txBody>
      </p:sp>
      <p:sp>
        <p:nvSpPr>
          <p:cNvPr id="4" name="TextBox 3">
            <a:extLst>
              <a:ext uri="{FF2B5EF4-FFF2-40B4-BE49-F238E27FC236}">
                <a16:creationId xmlns:a16="http://schemas.microsoft.com/office/drawing/2014/main" id="{A1817987-FD93-A9AD-13EE-F0053E7E1DBD}"/>
              </a:ext>
            </a:extLst>
          </p:cNvPr>
          <p:cNvSpPr txBox="1"/>
          <p:nvPr/>
        </p:nvSpPr>
        <p:spPr>
          <a:xfrm>
            <a:off x="632460" y="1314450"/>
            <a:ext cx="10820400" cy="3970318"/>
          </a:xfrm>
          <a:prstGeom prst="rect">
            <a:avLst/>
          </a:prstGeom>
          <a:noFill/>
        </p:spPr>
        <p:txBody>
          <a:bodyPr wrap="square" rtlCol="0">
            <a:spAutoFit/>
          </a:bodyPr>
          <a:lstStyle/>
          <a:p>
            <a:pPr marL="285750" indent="-285750">
              <a:buFont typeface="Arial" panose="020B0604020202020204" pitchFamily="34" charset="0"/>
              <a:buChar char="•"/>
            </a:pPr>
            <a:r>
              <a:rPr lang="en-IN" sz="2400" b="1" u="sng" dirty="0"/>
              <a:t>Technical Feasibility:</a:t>
            </a:r>
          </a:p>
          <a:p>
            <a:r>
              <a:rPr lang="en-IN" dirty="0"/>
              <a:t>	1)</a:t>
            </a:r>
            <a:r>
              <a:rPr lang="en-US" dirty="0"/>
              <a:t> Using widely adopted technologies (Flask, React) ensures ease of implementation.</a:t>
            </a:r>
            <a:r>
              <a:rPr lang="en-IN" dirty="0"/>
              <a:t>	</a:t>
            </a:r>
          </a:p>
          <a:p>
            <a:r>
              <a:rPr lang="en-IN" dirty="0"/>
              <a:t>	2)</a:t>
            </a:r>
            <a:r>
              <a:rPr lang="en-US" dirty="0"/>
              <a:t> Access to free/affordable tools (e.g., VS Code, GitHub, Heroku) supports development.</a:t>
            </a:r>
          </a:p>
          <a:p>
            <a:pPr marL="342900" indent="-342900">
              <a:buFont typeface="Arial" panose="020B0604020202020204" pitchFamily="34" charset="0"/>
              <a:buChar char="•"/>
            </a:pPr>
            <a:r>
              <a:rPr lang="en-US" sz="2400" b="1" u="sng" dirty="0"/>
              <a:t>Resource Feasibility:</a:t>
            </a:r>
          </a:p>
          <a:p>
            <a:r>
              <a:rPr lang="en-US" dirty="0"/>
              <a:t>	1) Project divided into phases (learning, development, testing) with realistic timelines.</a:t>
            </a:r>
          </a:p>
          <a:p>
            <a:r>
              <a:rPr lang="en-US" dirty="0"/>
              <a:t>	2) Minimal initial costs; potential expenses include domain, hosting, and APIs.</a:t>
            </a:r>
          </a:p>
          <a:p>
            <a:r>
              <a:rPr lang="en-US" dirty="0"/>
              <a:t>	3) Clear task allocation based on skill sets.</a:t>
            </a:r>
          </a:p>
          <a:p>
            <a:pPr marL="285750" indent="-285750">
              <a:buFont typeface="Arial" panose="020B0604020202020204" pitchFamily="34" charset="0"/>
              <a:buChar char="•"/>
            </a:pPr>
            <a:r>
              <a:rPr lang="en-US" sz="2400" b="1" u="sng" dirty="0"/>
              <a:t>Market Feasibility:</a:t>
            </a:r>
          </a:p>
          <a:p>
            <a:pPr lvl="1"/>
            <a:r>
              <a:rPr lang="en-US" dirty="0"/>
              <a:t>	1) Targeting users interested in natural remedies and alternative medicine.</a:t>
            </a:r>
          </a:p>
          <a:p>
            <a:pPr lvl="1"/>
            <a:r>
              <a:rPr lang="en-US" dirty="0"/>
              <a:t>	2) Differentiation through user-friendly design and focused herbal alternatives.</a:t>
            </a:r>
          </a:p>
          <a:p>
            <a:pPr lvl="1"/>
            <a:r>
              <a:rPr lang="en-US" dirty="0"/>
              <a:t>	</a:t>
            </a:r>
            <a:endParaRPr lang="en-IN" dirty="0"/>
          </a:p>
          <a:p>
            <a:endParaRPr lang="en-IN" dirty="0"/>
          </a:p>
          <a:p>
            <a:endParaRPr lang="en-IN" dirty="0"/>
          </a:p>
        </p:txBody>
      </p:sp>
    </p:spTree>
    <p:extLst>
      <p:ext uri="{BB962C8B-B14F-4D97-AF65-F5344CB8AC3E}">
        <p14:creationId xmlns:p14="http://schemas.microsoft.com/office/powerpoint/2010/main" val="210964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AB846">
            <a:alpha val="37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B9C88-BE00-17D6-1048-81E4A4A51745}"/>
              </a:ext>
            </a:extLst>
          </p:cNvPr>
          <p:cNvSpPr txBox="1"/>
          <p:nvPr/>
        </p:nvSpPr>
        <p:spPr>
          <a:xfrm>
            <a:off x="762000" y="1390650"/>
            <a:ext cx="9601200" cy="3724096"/>
          </a:xfrm>
          <a:prstGeom prst="rect">
            <a:avLst/>
          </a:prstGeom>
          <a:noFill/>
        </p:spPr>
        <p:txBody>
          <a:bodyPr wrap="square" rtlCol="0">
            <a:spAutoFit/>
          </a:bodyPr>
          <a:lstStyle/>
          <a:p>
            <a:pPr marL="285750" indent="-285750">
              <a:buFont typeface="Arial" panose="020B0604020202020204" pitchFamily="34" charset="0"/>
              <a:buChar char="•"/>
            </a:pPr>
            <a:r>
              <a:rPr lang="en-IN" sz="2400" b="1" u="sng" dirty="0"/>
              <a:t>Business </a:t>
            </a:r>
            <a:r>
              <a:rPr lang="en-IN" sz="2400" b="1" u="sng" dirty="0" err="1"/>
              <a:t>Scalabilit</a:t>
            </a:r>
            <a:r>
              <a:rPr lang="en-IN" sz="2400" b="1" u="sng" dirty="0"/>
              <a:t>:</a:t>
            </a:r>
          </a:p>
          <a:p>
            <a:r>
              <a:rPr lang="en-IN" dirty="0"/>
              <a:t>	1) </a:t>
            </a:r>
            <a:r>
              <a:rPr lang="en-IN" sz="2000" u="sng" dirty="0"/>
              <a:t>User Growth</a:t>
            </a:r>
            <a:r>
              <a:rPr lang="en-IN" b="1" dirty="0"/>
              <a:t>:</a:t>
            </a:r>
            <a:r>
              <a:rPr lang="en-US" dirty="0"/>
              <a:t> Infrastructure designed to scale with growing user base..</a:t>
            </a:r>
            <a:r>
              <a:rPr lang="en-IN" dirty="0"/>
              <a:t>	</a:t>
            </a:r>
          </a:p>
          <a:p>
            <a:r>
              <a:rPr lang="en-IN" dirty="0"/>
              <a:t>	2)</a:t>
            </a:r>
            <a:r>
              <a:rPr lang="en-US" dirty="0"/>
              <a:t> </a:t>
            </a:r>
            <a:r>
              <a:rPr lang="en-US" sz="2000" u="sng" dirty="0"/>
              <a:t>Feature Expansion</a:t>
            </a:r>
            <a:r>
              <a:rPr lang="en-US" dirty="0"/>
              <a:t>: Architecture allows for adding new features like user accounts or 	forums.</a:t>
            </a:r>
          </a:p>
          <a:p>
            <a:r>
              <a:rPr lang="en-US" dirty="0"/>
              <a:t>	3) </a:t>
            </a:r>
            <a:r>
              <a:rPr lang="en-US" sz="2000" u="sng" dirty="0"/>
              <a:t>Geographical Reach</a:t>
            </a:r>
            <a:r>
              <a:rPr lang="en-US" dirty="0"/>
              <a:t>: Potential to support multiple languages and regions.</a:t>
            </a:r>
          </a:p>
          <a:p>
            <a:pPr marL="342900" indent="-342900">
              <a:buFont typeface="Arial" panose="020B0604020202020204" pitchFamily="34" charset="0"/>
              <a:buChar char="•"/>
            </a:pPr>
            <a:r>
              <a:rPr lang="en-US" sz="2400" b="1" u="sng" dirty="0"/>
              <a:t>Financial Scalability:</a:t>
            </a:r>
          </a:p>
          <a:p>
            <a:r>
              <a:rPr lang="en-US" dirty="0"/>
              <a:t>	1) </a:t>
            </a:r>
            <a:r>
              <a:rPr lang="en-US" sz="2000" u="sng" dirty="0"/>
              <a:t>Monetization</a:t>
            </a:r>
            <a:r>
              <a:rPr lang="en-US" b="1" dirty="0"/>
              <a:t>: </a:t>
            </a:r>
            <a:r>
              <a:rPr lang="en-US" dirty="0"/>
              <a:t>Options include premium memberships, ads, and partnership.</a:t>
            </a:r>
          </a:p>
          <a:p>
            <a:r>
              <a:rPr lang="en-US" dirty="0"/>
              <a:t>	2) </a:t>
            </a:r>
            <a:r>
              <a:rPr lang="en-US" sz="2000" u="sng" dirty="0"/>
              <a:t>Cost Management</a:t>
            </a:r>
            <a:r>
              <a:rPr lang="en-US" dirty="0"/>
              <a:t>: Start with low-cost setup; increase infrastructure investment 	as revenue grows</a:t>
            </a:r>
          </a:p>
          <a:p>
            <a:endParaRPr lang="en-IN" dirty="0"/>
          </a:p>
          <a:p>
            <a:endParaRPr lang="en-IN" dirty="0"/>
          </a:p>
          <a:p>
            <a:endParaRPr lang="en-IN" dirty="0"/>
          </a:p>
        </p:txBody>
      </p:sp>
      <p:sp>
        <p:nvSpPr>
          <p:cNvPr id="3" name="TextBox 2">
            <a:extLst>
              <a:ext uri="{FF2B5EF4-FFF2-40B4-BE49-F238E27FC236}">
                <a16:creationId xmlns:a16="http://schemas.microsoft.com/office/drawing/2014/main" id="{935FAEF3-6CC8-276A-A220-30579DAD3B21}"/>
              </a:ext>
            </a:extLst>
          </p:cNvPr>
          <p:cNvSpPr txBox="1"/>
          <p:nvPr/>
        </p:nvSpPr>
        <p:spPr>
          <a:xfrm>
            <a:off x="2057400" y="247650"/>
            <a:ext cx="7010400" cy="1323439"/>
          </a:xfrm>
          <a:prstGeom prst="rect">
            <a:avLst/>
          </a:prstGeom>
          <a:noFill/>
        </p:spPr>
        <p:txBody>
          <a:bodyPr wrap="square" rtlCol="0">
            <a:spAutoFit/>
          </a:bodyPr>
          <a:lstStyle/>
          <a:p>
            <a:pPr algn="ctr"/>
            <a:r>
              <a:rPr lang="en-IN" sz="4000" b="1" u="sng" dirty="0">
                <a:latin typeface="Arial Black" panose="020B0A04020102020204" pitchFamily="34" charset="0"/>
              </a:rPr>
              <a:t>Feasibility</a:t>
            </a:r>
          </a:p>
          <a:p>
            <a:pPr algn="ctr"/>
            <a:endParaRPr lang="en-IN" sz="4000" dirty="0"/>
          </a:p>
        </p:txBody>
      </p:sp>
    </p:spTree>
    <p:extLst>
      <p:ext uri="{BB962C8B-B14F-4D97-AF65-F5344CB8AC3E}">
        <p14:creationId xmlns:p14="http://schemas.microsoft.com/office/powerpoint/2010/main" val="393011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AB846">
            <a:alpha val="37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F03B71-65C9-8A79-365F-BF810BE6E763}"/>
              </a:ext>
            </a:extLst>
          </p:cNvPr>
          <p:cNvSpPr txBox="1"/>
          <p:nvPr/>
        </p:nvSpPr>
        <p:spPr>
          <a:xfrm>
            <a:off x="2057400" y="247650"/>
            <a:ext cx="7010400" cy="923330"/>
          </a:xfrm>
          <a:prstGeom prst="rect">
            <a:avLst/>
          </a:prstGeom>
          <a:noFill/>
        </p:spPr>
        <p:txBody>
          <a:bodyPr wrap="square" rtlCol="0">
            <a:spAutoFit/>
          </a:bodyPr>
          <a:lstStyle/>
          <a:p>
            <a:pPr algn="ctr"/>
            <a:r>
              <a:rPr lang="en-IN" sz="5400" b="1" u="sng" dirty="0">
                <a:latin typeface="Arial Black" panose="020B0A04020102020204" pitchFamily="34" charset="0"/>
              </a:rPr>
              <a:t>Impact</a:t>
            </a:r>
          </a:p>
        </p:txBody>
      </p:sp>
      <p:grpSp>
        <p:nvGrpSpPr>
          <p:cNvPr id="7" name="Group 6">
            <a:extLst>
              <a:ext uri="{FF2B5EF4-FFF2-40B4-BE49-F238E27FC236}">
                <a16:creationId xmlns:a16="http://schemas.microsoft.com/office/drawing/2014/main" id="{86BB9BF9-0074-284A-1257-0229AE9CE407}"/>
              </a:ext>
            </a:extLst>
          </p:cNvPr>
          <p:cNvGrpSpPr/>
          <p:nvPr/>
        </p:nvGrpSpPr>
        <p:grpSpPr>
          <a:xfrm>
            <a:off x="762000" y="1170980"/>
            <a:ext cx="9601200" cy="5104388"/>
            <a:chOff x="762000" y="1390650"/>
            <a:chExt cx="9601200" cy="5104388"/>
          </a:xfrm>
        </p:grpSpPr>
        <p:sp>
          <p:nvSpPr>
            <p:cNvPr id="2" name="TextBox 1">
              <a:extLst>
                <a:ext uri="{FF2B5EF4-FFF2-40B4-BE49-F238E27FC236}">
                  <a16:creationId xmlns:a16="http://schemas.microsoft.com/office/drawing/2014/main" id="{7531666B-CE26-3AFE-A659-60ADB79CFE6C}"/>
                </a:ext>
              </a:extLst>
            </p:cNvPr>
            <p:cNvSpPr txBox="1"/>
            <p:nvPr/>
          </p:nvSpPr>
          <p:spPr>
            <a:xfrm>
              <a:off x="762000" y="1390650"/>
              <a:ext cx="9601200" cy="2769989"/>
            </a:xfrm>
            <a:prstGeom prst="rect">
              <a:avLst/>
            </a:prstGeom>
            <a:noFill/>
          </p:spPr>
          <p:txBody>
            <a:bodyPr wrap="square" rtlCol="0">
              <a:spAutoFit/>
            </a:bodyPr>
            <a:lstStyle/>
            <a:p>
              <a:pPr marL="285750" indent="-285750">
                <a:buFont typeface="Arial" panose="020B0604020202020204" pitchFamily="34" charset="0"/>
                <a:buChar char="•"/>
              </a:pPr>
              <a:r>
                <a:rPr lang="en-IN" sz="2400" b="1" u="sng" dirty="0"/>
                <a:t>Health Awareness:</a:t>
              </a:r>
            </a:p>
            <a:p>
              <a:r>
                <a:rPr lang="en-IN" dirty="0"/>
                <a:t>	1) </a:t>
              </a:r>
              <a:r>
                <a:rPr lang="en-US" dirty="0"/>
                <a:t>Provides users with knowledge about herbal alternatives, promoting informed health 	choices.</a:t>
              </a:r>
              <a:r>
                <a:rPr lang="en-IN" dirty="0"/>
                <a:t>	</a:t>
              </a:r>
              <a:endParaRPr lang="en-US" dirty="0"/>
            </a:p>
            <a:p>
              <a:pPr marL="342900" indent="-342900">
                <a:buFont typeface="Arial" panose="020B0604020202020204" pitchFamily="34" charset="0"/>
                <a:buChar char="•"/>
              </a:pPr>
              <a:r>
                <a:rPr lang="en-US" sz="2400" b="1" u="sng" dirty="0"/>
                <a:t>Cost-Effective Healthcare:</a:t>
              </a:r>
            </a:p>
            <a:p>
              <a:r>
                <a:rPr lang="en-US" dirty="0"/>
                <a:t>	1) Offers lower-cost herbal options compared to conventional medicines, making 	healthcare more accessible..</a:t>
              </a:r>
            </a:p>
            <a:p>
              <a:r>
                <a:rPr lang="en-US" dirty="0"/>
                <a:t>	2) Potentially decreases dependency on expensive pharmaceutical drugs.</a:t>
              </a:r>
              <a:endParaRPr lang="en-IN" dirty="0"/>
            </a:p>
            <a:p>
              <a:endParaRPr lang="en-IN" dirty="0"/>
            </a:p>
            <a:p>
              <a:endParaRPr lang="en-IN" dirty="0"/>
            </a:p>
          </p:txBody>
        </p:sp>
        <p:sp>
          <p:nvSpPr>
            <p:cNvPr id="6" name="TextBox 5">
              <a:extLst>
                <a:ext uri="{FF2B5EF4-FFF2-40B4-BE49-F238E27FC236}">
                  <a16:creationId xmlns:a16="http://schemas.microsoft.com/office/drawing/2014/main" id="{4E7424FF-CC23-7316-7ECD-13EDC9A5D991}"/>
                </a:ext>
              </a:extLst>
            </p:cNvPr>
            <p:cNvSpPr txBox="1"/>
            <p:nvPr/>
          </p:nvSpPr>
          <p:spPr>
            <a:xfrm>
              <a:off x="762000" y="3448050"/>
              <a:ext cx="9601200" cy="3046988"/>
            </a:xfrm>
            <a:prstGeom prst="rect">
              <a:avLst/>
            </a:prstGeom>
            <a:noFill/>
          </p:spPr>
          <p:txBody>
            <a:bodyPr wrap="square" rtlCol="0">
              <a:spAutoFit/>
            </a:bodyPr>
            <a:lstStyle/>
            <a:p>
              <a:pPr marL="285750" indent="-285750">
                <a:buFont typeface="Arial" panose="020B0604020202020204" pitchFamily="34" charset="0"/>
                <a:buChar char="•"/>
              </a:pPr>
              <a:r>
                <a:rPr lang="en-IN" sz="2400" b="1" u="sng" dirty="0"/>
                <a:t>Cultural Preservation:</a:t>
              </a:r>
            </a:p>
            <a:p>
              <a:r>
                <a:rPr lang="en-IN" dirty="0"/>
                <a:t>	1)</a:t>
              </a:r>
              <a:r>
                <a:rPr lang="en-US" dirty="0"/>
                <a:t> Revives and preserves knowledge of herbal remedies and traditional medicine practices.</a:t>
              </a:r>
            </a:p>
            <a:p>
              <a:r>
                <a:rPr lang="en-US" dirty="0"/>
                <a:t>	2) Encourages the use of locally sourced herbs, supporting local farmers and small 	businesses.</a:t>
              </a:r>
              <a:r>
                <a:rPr lang="en-IN" dirty="0"/>
                <a:t>	</a:t>
              </a:r>
              <a:endParaRPr lang="en-US" dirty="0"/>
            </a:p>
            <a:p>
              <a:pPr marL="342900" indent="-342900">
                <a:buFont typeface="Arial" panose="020B0604020202020204" pitchFamily="34" charset="0"/>
                <a:buChar char="•"/>
              </a:pPr>
              <a:r>
                <a:rPr lang="en-US" sz="2400" b="1" u="sng" dirty="0"/>
                <a:t>Cost-Effective Healthcare:</a:t>
              </a:r>
            </a:p>
            <a:p>
              <a:r>
                <a:rPr lang="en-US" dirty="0"/>
                <a:t>	1) Offers lower-cost herbal options compared to conventional medicines, making 	healthcare more accessible..</a:t>
              </a:r>
            </a:p>
            <a:p>
              <a:r>
                <a:rPr lang="en-US" dirty="0"/>
                <a:t>	2) Potentially decreases dependency on expensive pharmaceutical drugs.</a:t>
              </a:r>
              <a:endParaRPr lang="en-IN" dirty="0"/>
            </a:p>
            <a:p>
              <a:endParaRPr lang="en-IN" dirty="0"/>
            </a:p>
            <a:p>
              <a:endParaRPr lang="en-IN" dirty="0"/>
            </a:p>
          </p:txBody>
        </p:sp>
      </p:grpSp>
    </p:spTree>
    <p:extLst>
      <p:ext uri="{BB962C8B-B14F-4D97-AF65-F5344CB8AC3E}">
        <p14:creationId xmlns:p14="http://schemas.microsoft.com/office/powerpoint/2010/main" val="166704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AB846">
            <a:alpha val="37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5B810-47AE-D49C-B220-14B7BBB1C92D}"/>
              </a:ext>
            </a:extLst>
          </p:cNvPr>
          <p:cNvSpPr txBox="1"/>
          <p:nvPr/>
        </p:nvSpPr>
        <p:spPr>
          <a:xfrm>
            <a:off x="762000" y="1390650"/>
            <a:ext cx="9601200" cy="3046988"/>
          </a:xfrm>
          <a:prstGeom prst="rect">
            <a:avLst/>
          </a:prstGeom>
          <a:noFill/>
        </p:spPr>
        <p:txBody>
          <a:bodyPr wrap="square" rtlCol="0">
            <a:spAutoFit/>
          </a:bodyPr>
          <a:lstStyle/>
          <a:p>
            <a:pPr marL="285750" indent="-285750">
              <a:buFont typeface="Arial" panose="020B0604020202020204" pitchFamily="34" charset="0"/>
              <a:buChar char="•"/>
            </a:pPr>
            <a:r>
              <a:rPr lang="en-IN" sz="2400" b="1" u="sng" dirty="0"/>
              <a:t>Environmental Sustainability:</a:t>
            </a:r>
          </a:p>
          <a:p>
            <a:r>
              <a:rPr lang="en-IN" dirty="0"/>
              <a:t>	1) </a:t>
            </a:r>
            <a:r>
              <a:rPr lang="en-US" dirty="0"/>
              <a:t>Encourages the use of natural, sustainable resources, reducing the environmental impact 	of synthetic pharmaceuticals.</a:t>
            </a:r>
            <a:r>
              <a:rPr lang="en-IN" dirty="0"/>
              <a:t>	</a:t>
            </a:r>
          </a:p>
          <a:p>
            <a:r>
              <a:rPr lang="en-IN" dirty="0"/>
              <a:t>	2) </a:t>
            </a:r>
            <a:r>
              <a:rPr lang="en-US" dirty="0"/>
              <a:t>Promotes the cultivation and conservation of medicinal plants</a:t>
            </a:r>
          </a:p>
          <a:p>
            <a:pPr marL="342900" indent="-342900">
              <a:buFont typeface="Arial" panose="020B0604020202020204" pitchFamily="34" charset="0"/>
              <a:buChar char="•"/>
            </a:pPr>
            <a:r>
              <a:rPr lang="en-US" sz="2400" b="1" u="sng" dirty="0"/>
              <a:t>Cost-Effective Healthcare:</a:t>
            </a:r>
          </a:p>
          <a:p>
            <a:r>
              <a:rPr lang="en-US" dirty="0"/>
              <a:t>	1) Offers lower-cost herbal options compared to conventional medicines, making 	healthcare more accessible..</a:t>
            </a:r>
          </a:p>
          <a:p>
            <a:r>
              <a:rPr lang="en-US" dirty="0"/>
              <a:t>	2) Potentially decreases dependency on expensive pharmaceutical drugs.</a:t>
            </a:r>
            <a:endParaRPr lang="en-IN" dirty="0"/>
          </a:p>
          <a:p>
            <a:endParaRPr lang="en-IN" dirty="0"/>
          </a:p>
          <a:p>
            <a:endParaRPr lang="en-IN" dirty="0"/>
          </a:p>
        </p:txBody>
      </p:sp>
      <p:sp>
        <p:nvSpPr>
          <p:cNvPr id="3" name="TextBox 2">
            <a:extLst>
              <a:ext uri="{FF2B5EF4-FFF2-40B4-BE49-F238E27FC236}">
                <a16:creationId xmlns:a16="http://schemas.microsoft.com/office/drawing/2014/main" id="{8BBBBDDD-B62B-EC1E-3FF2-7A23F3F62480}"/>
              </a:ext>
            </a:extLst>
          </p:cNvPr>
          <p:cNvSpPr txBox="1"/>
          <p:nvPr/>
        </p:nvSpPr>
        <p:spPr>
          <a:xfrm>
            <a:off x="2057400" y="247650"/>
            <a:ext cx="7010400" cy="923330"/>
          </a:xfrm>
          <a:prstGeom prst="rect">
            <a:avLst/>
          </a:prstGeom>
          <a:noFill/>
        </p:spPr>
        <p:txBody>
          <a:bodyPr wrap="square" rtlCol="0">
            <a:spAutoFit/>
          </a:bodyPr>
          <a:lstStyle/>
          <a:p>
            <a:pPr algn="ctr"/>
            <a:r>
              <a:rPr lang="en-IN" sz="5400" b="1" u="sng" dirty="0">
                <a:latin typeface="Arial Black" panose="020B0A04020102020204" pitchFamily="34" charset="0"/>
              </a:rPr>
              <a:t>Impact</a:t>
            </a:r>
          </a:p>
        </p:txBody>
      </p:sp>
      <p:sp>
        <p:nvSpPr>
          <p:cNvPr id="4" name="TextBox 3">
            <a:extLst>
              <a:ext uri="{FF2B5EF4-FFF2-40B4-BE49-F238E27FC236}">
                <a16:creationId xmlns:a16="http://schemas.microsoft.com/office/drawing/2014/main" id="{617515C5-2A56-E571-0104-1218F9B2D21A}"/>
              </a:ext>
            </a:extLst>
          </p:cNvPr>
          <p:cNvSpPr txBox="1"/>
          <p:nvPr/>
        </p:nvSpPr>
        <p:spPr>
          <a:xfrm>
            <a:off x="762000" y="3981450"/>
            <a:ext cx="9601200" cy="1846659"/>
          </a:xfrm>
          <a:prstGeom prst="rect">
            <a:avLst/>
          </a:prstGeom>
          <a:noFill/>
        </p:spPr>
        <p:txBody>
          <a:bodyPr wrap="square" rtlCol="0">
            <a:spAutoFit/>
          </a:bodyPr>
          <a:lstStyle/>
          <a:p>
            <a:pPr marL="285750" indent="-285750">
              <a:buFont typeface="Arial" panose="020B0604020202020204" pitchFamily="34" charset="0"/>
              <a:buChar char="•"/>
            </a:pPr>
            <a:r>
              <a:rPr lang="en-IN" sz="2400" b="1" u="sng" dirty="0"/>
              <a:t>Innovation in Healthcare:</a:t>
            </a:r>
          </a:p>
          <a:p>
            <a:r>
              <a:rPr lang="en-IN" dirty="0"/>
              <a:t>	1)</a:t>
            </a:r>
            <a:r>
              <a:rPr lang="en-US" dirty="0"/>
              <a:t> Introduces a modern platform that bridges the gap between traditional and conventional 	medicine.</a:t>
            </a:r>
          </a:p>
          <a:p>
            <a:r>
              <a:rPr lang="en-US" dirty="0"/>
              <a:t>	2) Offers personalized recommendations, enhancing user experience and 	treatment effectiveness.</a:t>
            </a:r>
            <a:r>
              <a:rPr lang="en-IN" dirty="0"/>
              <a:t>	</a:t>
            </a:r>
            <a:endParaRPr lang="en-US" dirty="0"/>
          </a:p>
          <a:p>
            <a:endParaRPr lang="en-IN" dirty="0"/>
          </a:p>
        </p:txBody>
      </p:sp>
    </p:spTree>
    <p:extLst>
      <p:ext uri="{BB962C8B-B14F-4D97-AF65-F5344CB8AC3E}">
        <p14:creationId xmlns:p14="http://schemas.microsoft.com/office/powerpoint/2010/main" val="2040453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824</Words>
  <Application>Microsoft Office PowerPoint</Application>
  <PresentationFormat>Custom</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Simran Priyadarshini</dc:creator>
  <cp:lastModifiedBy>NADIA IMRAN (RA2311003011533)</cp:lastModifiedBy>
  <cp:revision>7</cp:revision>
  <dcterms:created xsi:type="dcterms:W3CDTF">2024-08-29T10:26:13Z</dcterms:created>
  <dcterms:modified xsi:type="dcterms:W3CDTF">2024-08-30T06:50:49Z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LastSaved">
    <vt:filetime>2024-08-29T00:00:00Z</vt:filetime>
  </property>
</Properties>
</file>