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405" r:id="rId1"/>
  </p:sldMasterIdLst>
  <p:notesMasterIdLst>
    <p:notesMasterId r:id="rId83"/>
  </p:notesMasterIdLst>
  <p:handoutMasterIdLst>
    <p:handoutMasterId r:id="rId84"/>
  </p:handoutMasterIdLst>
  <p:sldIdLst>
    <p:sldId id="311" r:id="rId2"/>
    <p:sldId id="446" r:id="rId3"/>
    <p:sldId id="622" r:id="rId4"/>
    <p:sldId id="444" r:id="rId5"/>
    <p:sldId id="437" r:id="rId6"/>
    <p:sldId id="516" r:id="rId7"/>
    <p:sldId id="489" r:id="rId8"/>
    <p:sldId id="518" r:id="rId9"/>
    <p:sldId id="490" r:id="rId10"/>
    <p:sldId id="520" r:id="rId11"/>
    <p:sldId id="491" r:id="rId12"/>
    <p:sldId id="621" r:id="rId13"/>
    <p:sldId id="492" r:id="rId14"/>
    <p:sldId id="493" r:id="rId15"/>
    <p:sldId id="495" r:id="rId16"/>
    <p:sldId id="498" r:id="rId17"/>
    <p:sldId id="499" r:id="rId18"/>
    <p:sldId id="500" r:id="rId19"/>
    <p:sldId id="501" r:id="rId20"/>
    <p:sldId id="502" r:id="rId21"/>
    <p:sldId id="519" r:id="rId22"/>
    <p:sldId id="503" r:id="rId23"/>
    <p:sldId id="504" r:id="rId24"/>
    <p:sldId id="505" r:id="rId25"/>
    <p:sldId id="506" r:id="rId26"/>
    <p:sldId id="508" r:id="rId27"/>
    <p:sldId id="509" r:id="rId28"/>
    <p:sldId id="510" r:id="rId29"/>
    <p:sldId id="623" r:id="rId30"/>
    <p:sldId id="627" r:id="rId31"/>
    <p:sldId id="629" r:id="rId32"/>
    <p:sldId id="628" r:id="rId33"/>
    <p:sldId id="630" r:id="rId34"/>
    <p:sldId id="511" r:id="rId35"/>
    <p:sldId id="512" r:id="rId36"/>
    <p:sldId id="513" r:id="rId37"/>
    <p:sldId id="514" r:id="rId38"/>
    <p:sldId id="515" r:id="rId39"/>
    <p:sldId id="471" r:id="rId40"/>
    <p:sldId id="472" r:id="rId41"/>
    <p:sldId id="599" r:id="rId42"/>
    <p:sldId id="600" r:id="rId43"/>
    <p:sldId id="601" r:id="rId44"/>
    <p:sldId id="620" r:id="rId45"/>
    <p:sldId id="602" r:id="rId46"/>
    <p:sldId id="603" r:id="rId47"/>
    <p:sldId id="604" r:id="rId48"/>
    <p:sldId id="625" r:id="rId49"/>
    <p:sldId id="567" r:id="rId50"/>
    <p:sldId id="568" r:id="rId51"/>
    <p:sldId id="569" r:id="rId52"/>
    <p:sldId id="572" r:id="rId53"/>
    <p:sldId id="294" r:id="rId54"/>
    <p:sldId id="295" r:id="rId55"/>
    <p:sldId id="293" r:id="rId56"/>
    <p:sldId id="296" r:id="rId57"/>
    <p:sldId id="297" r:id="rId58"/>
    <p:sldId id="298" r:id="rId59"/>
    <p:sldId id="299" r:id="rId60"/>
    <p:sldId id="300" r:id="rId61"/>
    <p:sldId id="626" r:id="rId62"/>
    <p:sldId id="624" r:id="rId63"/>
    <p:sldId id="450" r:id="rId64"/>
    <p:sldId id="454" r:id="rId65"/>
    <p:sldId id="455" r:id="rId66"/>
    <p:sldId id="456" r:id="rId67"/>
    <p:sldId id="451" r:id="rId68"/>
    <p:sldId id="464" r:id="rId69"/>
    <p:sldId id="452" r:id="rId70"/>
    <p:sldId id="453" r:id="rId71"/>
    <p:sldId id="462" r:id="rId72"/>
    <p:sldId id="463" r:id="rId73"/>
    <p:sldId id="457" r:id="rId74"/>
    <p:sldId id="458" r:id="rId75"/>
    <p:sldId id="459" r:id="rId76"/>
    <p:sldId id="460" r:id="rId77"/>
    <p:sldId id="461" r:id="rId78"/>
    <p:sldId id="484" r:id="rId79"/>
    <p:sldId id="487" r:id="rId80"/>
    <p:sldId id="485" r:id="rId81"/>
    <p:sldId id="486" r:id="rId82"/>
  </p:sldIdLst>
  <p:sldSz cx="9144000" cy="6858000" type="screen4x3"/>
  <p:notesSz cx="7010400" cy="9236075"/>
  <p:defaultTextStyle>
    <a:defPPr>
      <a:defRPr lang="en-GB"/>
    </a:defPPr>
    <a:lvl1pPr algn="l" rtl="0" eaLnBrk="0" fontAlgn="base" hangingPunct="0">
      <a:spcBef>
        <a:spcPct val="50000"/>
      </a:spcBef>
      <a:spcAft>
        <a:spcPct val="0"/>
      </a:spcAft>
      <a:defRPr kern="1200">
        <a:solidFill>
          <a:schemeClr val="tx1"/>
        </a:solidFill>
        <a:latin typeface="Frutiger 55 Roman" pitchFamily="34" charset="0"/>
        <a:ea typeface="+mn-ea"/>
        <a:cs typeface="+mn-cs"/>
      </a:defRPr>
    </a:lvl1pPr>
    <a:lvl2pPr marL="457200" algn="l" rtl="0" eaLnBrk="0" fontAlgn="base" hangingPunct="0">
      <a:spcBef>
        <a:spcPct val="50000"/>
      </a:spcBef>
      <a:spcAft>
        <a:spcPct val="0"/>
      </a:spcAft>
      <a:defRPr kern="1200">
        <a:solidFill>
          <a:schemeClr val="tx1"/>
        </a:solidFill>
        <a:latin typeface="Frutiger 55 Roman" pitchFamily="34" charset="0"/>
        <a:ea typeface="+mn-ea"/>
        <a:cs typeface="+mn-cs"/>
      </a:defRPr>
    </a:lvl2pPr>
    <a:lvl3pPr marL="914400" algn="l" rtl="0" eaLnBrk="0" fontAlgn="base" hangingPunct="0">
      <a:spcBef>
        <a:spcPct val="50000"/>
      </a:spcBef>
      <a:spcAft>
        <a:spcPct val="0"/>
      </a:spcAft>
      <a:defRPr kern="1200">
        <a:solidFill>
          <a:schemeClr val="tx1"/>
        </a:solidFill>
        <a:latin typeface="Frutiger 55 Roman" pitchFamily="34" charset="0"/>
        <a:ea typeface="+mn-ea"/>
        <a:cs typeface="+mn-cs"/>
      </a:defRPr>
    </a:lvl3pPr>
    <a:lvl4pPr marL="1371600" algn="l" rtl="0" eaLnBrk="0" fontAlgn="base" hangingPunct="0">
      <a:spcBef>
        <a:spcPct val="50000"/>
      </a:spcBef>
      <a:spcAft>
        <a:spcPct val="0"/>
      </a:spcAft>
      <a:defRPr kern="1200">
        <a:solidFill>
          <a:schemeClr val="tx1"/>
        </a:solidFill>
        <a:latin typeface="Frutiger 55 Roman" pitchFamily="34" charset="0"/>
        <a:ea typeface="+mn-ea"/>
        <a:cs typeface="+mn-cs"/>
      </a:defRPr>
    </a:lvl4pPr>
    <a:lvl5pPr marL="1828800" algn="l" rtl="0" eaLnBrk="0" fontAlgn="base" hangingPunct="0">
      <a:spcBef>
        <a:spcPct val="50000"/>
      </a:spcBef>
      <a:spcAft>
        <a:spcPct val="0"/>
      </a:spcAft>
      <a:defRPr kern="1200">
        <a:solidFill>
          <a:schemeClr val="tx1"/>
        </a:solidFill>
        <a:latin typeface="Frutiger 55 Roman" pitchFamily="34" charset="0"/>
        <a:ea typeface="+mn-ea"/>
        <a:cs typeface="+mn-cs"/>
      </a:defRPr>
    </a:lvl5pPr>
    <a:lvl6pPr marL="2286000" algn="l" defTabSz="914400" rtl="0" eaLnBrk="1" latinLnBrk="0" hangingPunct="1">
      <a:defRPr kern="1200">
        <a:solidFill>
          <a:schemeClr val="tx1"/>
        </a:solidFill>
        <a:latin typeface="Frutiger 55 Roman" pitchFamily="34" charset="0"/>
        <a:ea typeface="+mn-ea"/>
        <a:cs typeface="+mn-cs"/>
      </a:defRPr>
    </a:lvl6pPr>
    <a:lvl7pPr marL="2743200" algn="l" defTabSz="914400" rtl="0" eaLnBrk="1" latinLnBrk="0" hangingPunct="1">
      <a:defRPr kern="1200">
        <a:solidFill>
          <a:schemeClr val="tx1"/>
        </a:solidFill>
        <a:latin typeface="Frutiger 55 Roman" pitchFamily="34" charset="0"/>
        <a:ea typeface="+mn-ea"/>
        <a:cs typeface="+mn-cs"/>
      </a:defRPr>
    </a:lvl7pPr>
    <a:lvl8pPr marL="3200400" algn="l" defTabSz="914400" rtl="0" eaLnBrk="1" latinLnBrk="0" hangingPunct="1">
      <a:defRPr kern="1200">
        <a:solidFill>
          <a:schemeClr val="tx1"/>
        </a:solidFill>
        <a:latin typeface="Frutiger 55 Roman" pitchFamily="34" charset="0"/>
        <a:ea typeface="+mn-ea"/>
        <a:cs typeface="+mn-cs"/>
      </a:defRPr>
    </a:lvl8pPr>
    <a:lvl9pPr marL="3657600" algn="l" defTabSz="914400" rtl="0" eaLnBrk="1" latinLnBrk="0" hangingPunct="1">
      <a:defRPr kern="1200">
        <a:solidFill>
          <a:schemeClr val="tx1"/>
        </a:solidFill>
        <a:latin typeface="Frutiger 55 Roman" pitchFamily="3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orient="horz" pos="3792">
          <p15:clr>
            <a:srgbClr val="A4A3A4"/>
          </p15:clr>
        </p15:guide>
        <p15:guide id="3" orient="horz" pos="2304">
          <p15:clr>
            <a:srgbClr val="A4A3A4"/>
          </p15:clr>
        </p15:guide>
        <p15:guide id="4" pos="3144">
          <p15:clr>
            <a:srgbClr val="A4A3A4"/>
          </p15:clr>
        </p15:guide>
        <p15:guide id="5" pos="5472">
          <p15:clr>
            <a:srgbClr val="A4A3A4"/>
          </p15:clr>
        </p15:guide>
        <p15:guide id="6" pos="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6E"/>
    <a:srgbClr val="FDA970"/>
    <a:srgbClr val="3783FF"/>
    <a:srgbClr val="FF7F17"/>
    <a:srgbClr val="6F4BB7"/>
    <a:srgbClr val="193D85"/>
    <a:srgbClr val="DDF2FA"/>
    <a:srgbClr val="FFF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19" autoAdjust="0"/>
    <p:restoredTop sz="97311" autoAdjust="0"/>
  </p:normalViewPr>
  <p:slideViewPr>
    <p:cSldViewPr>
      <p:cViewPr varScale="1">
        <p:scale>
          <a:sx n="62" d="100"/>
          <a:sy n="62" d="100"/>
        </p:scale>
        <p:origin x="91" y="58"/>
      </p:cViewPr>
      <p:guideLst>
        <p:guide orient="horz" pos="816"/>
        <p:guide orient="horz" pos="3792"/>
        <p:guide orient="horz" pos="2304"/>
        <p:guide pos="3144"/>
        <p:guide pos="5472"/>
        <p:guide pos="8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1"/>
            <a:ext cx="65" cy="184666"/>
          </a:xfrm>
          <a:prstGeom prst="rect">
            <a:avLst/>
          </a:prstGeom>
          <a:noFill/>
          <a:ln>
            <a:noFill/>
          </a:ln>
          <a:effectLst/>
        </p:spPr>
        <p:txBody>
          <a:bodyPr vert="horz" wrap="none" lIns="0" tIns="0" rIns="0" bIns="0" numCol="1" anchor="t" anchorCtr="0" compatLnSpc="1">
            <a:prstTxWarp prst="textNoShape">
              <a:avLst/>
            </a:prstTxWarp>
            <a:spAutoFit/>
          </a:bodyPr>
          <a:lstStyle>
            <a:lvl1pPr defTabSz="885825">
              <a:defRPr sz="1200"/>
            </a:lvl1pPr>
          </a:lstStyle>
          <a:p>
            <a:pPr>
              <a:defRPr/>
            </a:pPr>
            <a:endParaRPr lang="en-GB"/>
          </a:p>
        </p:txBody>
      </p:sp>
      <p:sp>
        <p:nvSpPr>
          <p:cNvPr id="112643" name="Rectangle 3"/>
          <p:cNvSpPr>
            <a:spLocks noGrp="1" noChangeArrowheads="1"/>
          </p:cNvSpPr>
          <p:nvPr>
            <p:ph type="dt" sz="quarter" idx="1"/>
          </p:nvPr>
        </p:nvSpPr>
        <p:spPr bwMode="auto">
          <a:xfrm>
            <a:off x="6988030" y="1"/>
            <a:ext cx="65" cy="184666"/>
          </a:xfrm>
          <a:prstGeom prst="rect">
            <a:avLst/>
          </a:prstGeom>
          <a:noFill/>
          <a:ln>
            <a:noFill/>
          </a:ln>
          <a:effectLst/>
        </p:spPr>
        <p:txBody>
          <a:bodyPr vert="horz" wrap="none" lIns="0" tIns="0" rIns="0" bIns="0" numCol="1" anchor="t" anchorCtr="0" compatLnSpc="1">
            <a:prstTxWarp prst="textNoShape">
              <a:avLst/>
            </a:prstTxWarp>
            <a:spAutoFit/>
          </a:bodyPr>
          <a:lstStyle>
            <a:lvl1pPr algn="r" defTabSz="885825">
              <a:defRPr sz="1200"/>
            </a:lvl1pPr>
          </a:lstStyle>
          <a:p>
            <a:pPr>
              <a:defRPr/>
            </a:pPr>
            <a:endParaRPr lang="en-GB"/>
          </a:p>
        </p:txBody>
      </p:sp>
      <p:sp>
        <p:nvSpPr>
          <p:cNvPr id="112644" name="Rectangle 4"/>
          <p:cNvSpPr>
            <a:spLocks noGrp="1" noChangeArrowheads="1"/>
          </p:cNvSpPr>
          <p:nvPr>
            <p:ph type="ftr" sz="quarter" idx="2"/>
          </p:nvPr>
        </p:nvSpPr>
        <p:spPr bwMode="auto">
          <a:xfrm>
            <a:off x="0" y="9016663"/>
            <a:ext cx="65" cy="184666"/>
          </a:xfrm>
          <a:prstGeom prst="rect">
            <a:avLst/>
          </a:prstGeom>
          <a:noFill/>
          <a:ln>
            <a:noFill/>
          </a:ln>
          <a:effectLst/>
        </p:spPr>
        <p:txBody>
          <a:bodyPr vert="horz" wrap="none" lIns="0" tIns="0" rIns="0" bIns="0" numCol="1" anchor="b" anchorCtr="0" compatLnSpc="1">
            <a:prstTxWarp prst="textNoShape">
              <a:avLst/>
            </a:prstTxWarp>
            <a:spAutoFit/>
          </a:bodyPr>
          <a:lstStyle>
            <a:lvl1pPr defTabSz="885825">
              <a:defRPr sz="1200"/>
            </a:lvl1pPr>
          </a:lstStyle>
          <a:p>
            <a:pPr>
              <a:defRPr/>
            </a:pPr>
            <a:endParaRPr lang="en-GB"/>
          </a:p>
        </p:txBody>
      </p:sp>
      <p:sp>
        <p:nvSpPr>
          <p:cNvPr id="112645" name="Rectangle 5"/>
          <p:cNvSpPr>
            <a:spLocks noGrp="1" noChangeArrowheads="1"/>
          </p:cNvSpPr>
          <p:nvPr>
            <p:ph type="sldNum" sz="quarter" idx="3"/>
          </p:nvPr>
        </p:nvSpPr>
        <p:spPr bwMode="auto">
          <a:xfrm>
            <a:off x="6800542" y="9016663"/>
            <a:ext cx="187552" cy="184666"/>
          </a:xfrm>
          <a:prstGeom prst="rect">
            <a:avLst/>
          </a:prstGeom>
          <a:noFill/>
          <a:ln>
            <a:noFill/>
          </a:ln>
          <a:effectLst/>
        </p:spPr>
        <p:txBody>
          <a:bodyPr vert="horz" wrap="none" lIns="0" tIns="0" rIns="0" bIns="0" numCol="1" anchor="b" anchorCtr="0" compatLnSpc="1">
            <a:prstTxWarp prst="textNoShape">
              <a:avLst/>
            </a:prstTxWarp>
            <a:spAutoFit/>
          </a:bodyPr>
          <a:lstStyle>
            <a:lvl1pPr algn="r" defTabSz="885825">
              <a:defRPr sz="1200"/>
            </a:lvl1pPr>
          </a:lstStyle>
          <a:p>
            <a:pPr>
              <a:defRPr/>
            </a:pPr>
            <a:fld id="{C952F080-C6DB-4887-B0D9-A0F7CFABAFF3}" type="slidenum">
              <a:rPr lang="en-GB"/>
              <a:pPr>
                <a:defRPr/>
              </a:pPr>
              <a:t>‹#›</a:t>
            </a:fld>
            <a:endParaRPr lang="en-GB"/>
          </a:p>
        </p:txBody>
      </p:sp>
    </p:spTree>
    <p:extLst>
      <p:ext uri="{BB962C8B-B14F-4D97-AF65-F5344CB8AC3E}">
        <p14:creationId xmlns:p14="http://schemas.microsoft.com/office/powerpoint/2010/main" val="18104191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2T14:54:36.214"/>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2T16:03:59.246"/>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idx="2"/>
          </p:nvPr>
        </p:nvSpPr>
        <p:spPr bwMode="auto">
          <a:xfrm>
            <a:off x="855663" y="276225"/>
            <a:ext cx="3529012" cy="264636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3515" y="3250315"/>
            <a:ext cx="5947687" cy="5289264"/>
          </a:xfrm>
          <a:prstGeom prst="rect">
            <a:avLst/>
          </a:prstGeom>
          <a:noFill/>
          <a:ln>
            <a:noFill/>
          </a:ln>
          <a:effectLst/>
        </p:spPr>
        <p:txBody>
          <a:bodyPr vert="horz" wrap="square" lIns="0" tIns="0" rIns="0" bIns="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247" name="Rectangle 7"/>
          <p:cNvSpPr>
            <a:spLocks noGrp="1" noChangeArrowheads="1"/>
          </p:cNvSpPr>
          <p:nvPr>
            <p:ph type="sldNum" sz="quarter" idx="5"/>
          </p:nvPr>
        </p:nvSpPr>
        <p:spPr bwMode="auto">
          <a:xfrm>
            <a:off x="3949723" y="8785959"/>
            <a:ext cx="3038371" cy="415370"/>
          </a:xfrm>
          <a:prstGeom prst="rect">
            <a:avLst/>
          </a:prstGeom>
          <a:noFill/>
          <a:ln>
            <a:noFill/>
          </a:ln>
          <a:effectLst/>
        </p:spPr>
        <p:txBody>
          <a:bodyPr vert="horz" wrap="square" lIns="19982" tIns="0" rIns="19982" bIns="0" numCol="1" anchor="b" anchorCtr="0" compatLnSpc="1">
            <a:prstTxWarp prst="textNoShape">
              <a:avLst/>
            </a:prstTxWarp>
          </a:bodyPr>
          <a:lstStyle>
            <a:lvl1pPr algn="r" defTabSz="949325">
              <a:spcBef>
                <a:spcPct val="0"/>
              </a:spcBef>
              <a:defRPr sz="1100">
                <a:latin typeface="Frutiger 45 Light" pitchFamily="34" charset="0"/>
              </a:defRPr>
            </a:lvl1pPr>
          </a:lstStyle>
          <a:p>
            <a:pPr>
              <a:defRPr/>
            </a:pPr>
            <a:fld id="{ECCDA046-0DA8-43EE-87DF-DD0114A99273}" type="slidenum">
              <a:rPr lang="en-GB"/>
              <a:pPr>
                <a:defRPr/>
              </a:pPr>
              <a:t>‹#›</a:t>
            </a:fld>
            <a:endParaRPr lang="en-GB"/>
          </a:p>
        </p:txBody>
      </p:sp>
      <p:sp>
        <p:nvSpPr>
          <p:cNvPr id="89093" name="Line 8"/>
          <p:cNvSpPr>
            <a:spLocks noChangeShapeType="1"/>
          </p:cNvSpPr>
          <p:nvPr/>
        </p:nvSpPr>
        <p:spPr bwMode="gray">
          <a:xfrm>
            <a:off x="683515" y="3112912"/>
            <a:ext cx="5923788" cy="0"/>
          </a:xfrm>
          <a:prstGeom prst="line">
            <a:avLst/>
          </a:prstGeom>
          <a:noFill/>
          <a:ln w="25400">
            <a:solidFill>
              <a:schemeClr val="bg2"/>
            </a:solidFill>
            <a:round/>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1843554872"/>
      </p:ext>
    </p:extLst>
  </p:cSld>
  <p:clrMap bg1="lt1" tx1="dk1" bg2="lt2" tx2="dk2" accent1="accent1" accent2="accent2" accent3="accent3" accent4="accent4" accent5="accent5" accent6="accent6" hlink="hlink" folHlink="folHlink"/>
  <p:notesStyle>
    <a:lvl1pPr marL="193675" indent="-193675" algn="l" rtl="0" eaLnBrk="0" fontAlgn="base" hangingPunct="0">
      <a:spcBef>
        <a:spcPct val="30000"/>
      </a:spcBef>
      <a:spcAft>
        <a:spcPct val="0"/>
      </a:spcAft>
      <a:buClr>
        <a:schemeClr val="tx2"/>
      </a:buClr>
      <a:buSzPct val="123000"/>
      <a:buFont typeface="Symbol" pitchFamily="18" charset="2"/>
      <a:buChar char="¨"/>
      <a:defRPr sz="1200" kern="1200">
        <a:solidFill>
          <a:schemeClr val="tx1"/>
        </a:solidFill>
        <a:latin typeface="Frutiger 55 Roman"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55 Roman"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endParaRPr lang="en-US" altLang="en-US"/>
          </a:p>
        </p:txBody>
      </p:sp>
      <p:sp>
        <p:nvSpPr>
          <p:cNvPr id="90116" name="Slide Number Placeholder 3"/>
          <p:cNvSpPr>
            <a:spLocks noGrp="1"/>
          </p:cNvSpPr>
          <p:nvPr>
            <p:ph type="sldNum" sz="quarter" idx="5"/>
          </p:nvPr>
        </p:nvSpPr>
        <p:spPr>
          <a:noFill/>
          <a:ln>
            <a:miter lim="800000"/>
            <a:headEnd/>
            <a:tailEnd/>
          </a:ln>
        </p:spPr>
        <p:txBody>
          <a:bodyPr/>
          <a:lstStyle/>
          <a:p>
            <a:fld id="{B666DDBA-7D62-4B91-A129-2B988F4662F4}" type="slidenum">
              <a:rPr lang="en-GB" altLang="en-US" smtClean="0">
                <a:latin typeface="Frutiger 45 Light" charset="0"/>
              </a:rPr>
              <a:pPr/>
              <a:t>23</a:t>
            </a:fld>
            <a:endParaRPr lang="en-GB" altLang="en-US">
              <a:latin typeface="Frutiger 45 Light"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6187EEAE-3851-44E8-A417-1FC3BA0ADE2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04F84EB2-E495-4FED-A253-D0103FB856E5}" type="slidenum">
              <a:rPr lang="en-GB" altLang="en-US" sz="1100">
                <a:latin typeface="Frutiger 45 Light" charset="0"/>
              </a:rPr>
              <a:pPr>
                <a:spcBef>
                  <a:spcPct val="0"/>
                </a:spcBef>
              </a:pPr>
              <a:t>52</a:t>
            </a:fld>
            <a:endParaRPr lang="en-GB" altLang="en-US" sz="1100">
              <a:latin typeface="Frutiger 45 Light" charset="0"/>
            </a:endParaRPr>
          </a:p>
        </p:txBody>
      </p:sp>
      <p:sp>
        <p:nvSpPr>
          <p:cNvPr id="79875" name="Rectangle 1">
            <a:extLst>
              <a:ext uri="{FF2B5EF4-FFF2-40B4-BE49-F238E27FC236}">
                <a16:creationId xmlns:a16="http://schemas.microsoft.com/office/drawing/2014/main" id="{B72ABD9B-DDE9-4780-8674-B1386A3C81B0}"/>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Text Box 2">
            <a:extLst>
              <a:ext uri="{FF2B5EF4-FFF2-40B4-BE49-F238E27FC236}">
                <a16:creationId xmlns:a16="http://schemas.microsoft.com/office/drawing/2014/main" id="{F1F1CC7E-09FA-4137-A161-A67A083B5E25}"/>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DE6102E2-164F-446D-A626-892E66D86D7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E98A7134-0DD1-4C9C-A31F-3FB2B4184869}" type="slidenum">
              <a:rPr lang="en-GB" altLang="en-US" sz="1100">
                <a:latin typeface="Frutiger 45 Light" charset="0"/>
              </a:rPr>
              <a:pPr>
                <a:spcBef>
                  <a:spcPct val="0"/>
                </a:spcBef>
              </a:pPr>
              <a:t>53</a:t>
            </a:fld>
            <a:endParaRPr lang="en-GB" altLang="en-US" sz="1100">
              <a:latin typeface="Frutiger 45 Light" charset="0"/>
            </a:endParaRPr>
          </a:p>
        </p:txBody>
      </p:sp>
      <p:sp>
        <p:nvSpPr>
          <p:cNvPr id="80899" name="Rectangle 1">
            <a:extLst>
              <a:ext uri="{FF2B5EF4-FFF2-40B4-BE49-F238E27FC236}">
                <a16:creationId xmlns:a16="http://schemas.microsoft.com/office/drawing/2014/main" id="{BE5E10F6-6BA3-4754-8264-DCAF40FE3559}"/>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a:extLst>
              <a:ext uri="{FF2B5EF4-FFF2-40B4-BE49-F238E27FC236}">
                <a16:creationId xmlns:a16="http://schemas.microsoft.com/office/drawing/2014/main" id="{1CEA7634-4E2B-4ACB-A4C4-95392D19AE51}"/>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a:extLst>
              <a:ext uri="{FF2B5EF4-FFF2-40B4-BE49-F238E27FC236}">
                <a16:creationId xmlns:a16="http://schemas.microsoft.com/office/drawing/2014/main" id="{9ACBA427-AFF0-4F01-A152-EE231808783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4413F6AB-67FF-438C-A34E-F498A590CFFD}" type="slidenum">
              <a:rPr lang="en-GB" altLang="en-US" sz="1100">
                <a:latin typeface="Frutiger 45 Light" charset="0"/>
              </a:rPr>
              <a:pPr>
                <a:spcBef>
                  <a:spcPct val="0"/>
                </a:spcBef>
              </a:pPr>
              <a:t>54</a:t>
            </a:fld>
            <a:endParaRPr lang="en-GB" altLang="en-US" sz="1100">
              <a:latin typeface="Frutiger 45 Light" charset="0"/>
            </a:endParaRPr>
          </a:p>
        </p:txBody>
      </p:sp>
      <p:sp>
        <p:nvSpPr>
          <p:cNvPr id="81923" name="Rectangle 1">
            <a:extLst>
              <a:ext uri="{FF2B5EF4-FFF2-40B4-BE49-F238E27FC236}">
                <a16:creationId xmlns:a16="http://schemas.microsoft.com/office/drawing/2014/main" id="{EB2DD11D-3727-4DB3-8279-38E7C59E467B}"/>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Text Box 2">
            <a:extLst>
              <a:ext uri="{FF2B5EF4-FFF2-40B4-BE49-F238E27FC236}">
                <a16:creationId xmlns:a16="http://schemas.microsoft.com/office/drawing/2014/main" id="{99DA48C5-8BD4-449A-BB3A-9381F41EE445}"/>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05D01296-9BA2-4820-A04D-36AB267E2D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711BD82F-35A4-4071-96C8-1BD1239C3F4B}" type="slidenum">
              <a:rPr lang="en-GB" altLang="en-US" sz="1100">
                <a:latin typeface="Frutiger 45 Light" charset="0"/>
              </a:rPr>
              <a:pPr>
                <a:spcBef>
                  <a:spcPct val="0"/>
                </a:spcBef>
              </a:pPr>
              <a:t>55</a:t>
            </a:fld>
            <a:endParaRPr lang="en-GB" altLang="en-US" sz="1100">
              <a:latin typeface="Frutiger 45 Light" charset="0"/>
            </a:endParaRPr>
          </a:p>
        </p:txBody>
      </p:sp>
      <p:sp>
        <p:nvSpPr>
          <p:cNvPr id="82947" name="Rectangle 1">
            <a:extLst>
              <a:ext uri="{FF2B5EF4-FFF2-40B4-BE49-F238E27FC236}">
                <a16:creationId xmlns:a16="http://schemas.microsoft.com/office/drawing/2014/main" id="{D4A6046D-21AB-46D2-9E20-27084E056047}"/>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a:extLst>
              <a:ext uri="{FF2B5EF4-FFF2-40B4-BE49-F238E27FC236}">
                <a16:creationId xmlns:a16="http://schemas.microsoft.com/office/drawing/2014/main" id="{B1599A22-CA14-4E25-B45B-CCE00F591280}"/>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D42FDCB8-A6C4-40ED-925E-FDE264A5E3F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B5C799DA-1410-4524-948D-80BE0A7F04F0}" type="slidenum">
              <a:rPr lang="en-GB" altLang="en-US" sz="1100">
                <a:latin typeface="Frutiger 45 Light" charset="0"/>
              </a:rPr>
              <a:pPr>
                <a:spcBef>
                  <a:spcPct val="0"/>
                </a:spcBef>
              </a:pPr>
              <a:t>56</a:t>
            </a:fld>
            <a:endParaRPr lang="en-GB" altLang="en-US" sz="1100">
              <a:latin typeface="Frutiger 45 Light" charset="0"/>
            </a:endParaRPr>
          </a:p>
        </p:txBody>
      </p:sp>
      <p:sp>
        <p:nvSpPr>
          <p:cNvPr id="83971" name="Rectangle 1">
            <a:extLst>
              <a:ext uri="{FF2B5EF4-FFF2-40B4-BE49-F238E27FC236}">
                <a16:creationId xmlns:a16="http://schemas.microsoft.com/office/drawing/2014/main" id="{9B2C6CB2-A7BF-427B-9147-3CB527EB440A}"/>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Text Box 2">
            <a:extLst>
              <a:ext uri="{FF2B5EF4-FFF2-40B4-BE49-F238E27FC236}">
                <a16:creationId xmlns:a16="http://schemas.microsoft.com/office/drawing/2014/main" id="{2842E9CB-908C-4836-99A7-D7600088771F}"/>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CCFC8A70-38AE-49D1-B3FA-B44D14A23D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2A5AA19B-0155-4038-93E1-C9C13DED4FA7}" type="slidenum">
              <a:rPr lang="en-GB" altLang="en-US" sz="1100">
                <a:latin typeface="Frutiger 45 Light" charset="0"/>
              </a:rPr>
              <a:pPr>
                <a:spcBef>
                  <a:spcPct val="0"/>
                </a:spcBef>
              </a:pPr>
              <a:t>57</a:t>
            </a:fld>
            <a:endParaRPr lang="en-GB" altLang="en-US" sz="1100">
              <a:latin typeface="Frutiger 45 Light" charset="0"/>
            </a:endParaRPr>
          </a:p>
        </p:txBody>
      </p:sp>
      <p:sp>
        <p:nvSpPr>
          <p:cNvPr id="84995" name="Rectangle 1">
            <a:extLst>
              <a:ext uri="{FF2B5EF4-FFF2-40B4-BE49-F238E27FC236}">
                <a16:creationId xmlns:a16="http://schemas.microsoft.com/office/drawing/2014/main" id="{18C983D9-CE6F-4427-820C-B44D66C6033C}"/>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a:extLst>
              <a:ext uri="{FF2B5EF4-FFF2-40B4-BE49-F238E27FC236}">
                <a16:creationId xmlns:a16="http://schemas.microsoft.com/office/drawing/2014/main" id="{689186EF-713C-4E04-BCD9-1B9B69DF095A}"/>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305091D7-BF1C-40ED-B41A-394C4443832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FE167BEB-C3DB-4A4F-86F5-ABFE3FEA3094}" type="slidenum">
              <a:rPr lang="en-GB" altLang="en-US" sz="1100">
                <a:latin typeface="Frutiger 45 Light" charset="0"/>
              </a:rPr>
              <a:pPr>
                <a:spcBef>
                  <a:spcPct val="0"/>
                </a:spcBef>
              </a:pPr>
              <a:t>58</a:t>
            </a:fld>
            <a:endParaRPr lang="en-GB" altLang="en-US" sz="1100">
              <a:latin typeface="Frutiger 45 Light" charset="0"/>
            </a:endParaRPr>
          </a:p>
        </p:txBody>
      </p:sp>
      <p:sp>
        <p:nvSpPr>
          <p:cNvPr id="86019" name="Rectangle 1">
            <a:extLst>
              <a:ext uri="{FF2B5EF4-FFF2-40B4-BE49-F238E27FC236}">
                <a16:creationId xmlns:a16="http://schemas.microsoft.com/office/drawing/2014/main" id="{3F1F7E6C-8E48-4CCD-8423-EF290BA62F18}"/>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Text Box 2">
            <a:extLst>
              <a:ext uri="{FF2B5EF4-FFF2-40B4-BE49-F238E27FC236}">
                <a16:creationId xmlns:a16="http://schemas.microsoft.com/office/drawing/2014/main" id="{3BFB871B-55DE-4DEF-A7DF-2A565202EF74}"/>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B395F96E-C892-47C0-85F1-3EEC81DFCA7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E580F89C-12AA-4A38-A0DE-F698666CCBDF}" type="slidenum">
              <a:rPr lang="en-GB" altLang="en-US" sz="1100">
                <a:latin typeface="Frutiger 45 Light" charset="0"/>
              </a:rPr>
              <a:pPr>
                <a:spcBef>
                  <a:spcPct val="0"/>
                </a:spcBef>
              </a:pPr>
              <a:t>59</a:t>
            </a:fld>
            <a:endParaRPr lang="en-GB" altLang="en-US" sz="1100">
              <a:latin typeface="Frutiger 45 Light" charset="0"/>
            </a:endParaRPr>
          </a:p>
        </p:txBody>
      </p:sp>
      <p:sp>
        <p:nvSpPr>
          <p:cNvPr id="87043" name="Rectangle 1">
            <a:extLst>
              <a:ext uri="{FF2B5EF4-FFF2-40B4-BE49-F238E27FC236}">
                <a16:creationId xmlns:a16="http://schemas.microsoft.com/office/drawing/2014/main" id="{04CC1DC0-8786-480F-AC88-5906BB6C09FB}"/>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a:extLst>
              <a:ext uri="{FF2B5EF4-FFF2-40B4-BE49-F238E27FC236}">
                <a16:creationId xmlns:a16="http://schemas.microsoft.com/office/drawing/2014/main" id="{831D4E9F-E9EE-49E1-86BB-98CA4A753410}"/>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B395F96E-C892-47C0-85F1-3EEC81DFCA7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pPr>
            <a:fld id="{E580F89C-12AA-4A38-A0DE-F698666CCBDF}" type="slidenum">
              <a:rPr lang="en-GB" altLang="en-US" sz="1100">
                <a:latin typeface="Frutiger 45 Light" charset="0"/>
              </a:rPr>
              <a:pPr>
                <a:spcBef>
                  <a:spcPct val="0"/>
                </a:spcBef>
              </a:pPr>
              <a:t>60</a:t>
            </a:fld>
            <a:endParaRPr lang="en-GB" altLang="en-US" sz="1100">
              <a:latin typeface="Frutiger 45 Light" charset="0"/>
            </a:endParaRPr>
          </a:p>
        </p:txBody>
      </p:sp>
      <p:sp>
        <p:nvSpPr>
          <p:cNvPr id="87043" name="Rectangle 1">
            <a:extLst>
              <a:ext uri="{FF2B5EF4-FFF2-40B4-BE49-F238E27FC236}">
                <a16:creationId xmlns:a16="http://schemas.microsoft.com/office/drawing/2014/main" id="{04CC1DC0-8786-480F-AC88-5906BB6C09FB}"/>
              </a:ext>
            </a:extLst>
          </p:cNvPr>
          <p:cNvSpPr>
            <a:spLocks noGrp="1" noRot="1" noChangeAspect="1" noChangeArrowheads="1" noTextEdit="1"/>
          </p:cNvSpPr>
          <p:nvPr>
            <p:ph type="sldImg"/>
          </p:nvPr>
        </p:nvSpPr>
        <p:spPr>
          <a:xfrm>
            <a:off x="838200" y="277813"/>
            <a:ext cx="3544888"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a:extLst>
              <a:ext uri="{FF2B5EF4-FFF2-40B4-BE49-F238E27FC236}">
                <a16:creationId xmlns:a16="http://schemas.microsoft.com/office/drawing/2014/main" id="{831D4E9F-E9EE-49E1-86BB-98CA4A753410}"/>
              </a:ext>
            </a:extLst>
          </p:cNvPr>
          <p:cNvSpPr txBox="1">
            <a:spLocks noChangeArrowheads="1"/>
          </p:cNvSpPr>
          <p:nvPr/>
        </p:nvSpPr>
        <p:spPr bwMode="auto">
          <a:xfrm>
            <a:off x="681038" y="3267075"/>
            <a:ext cx="59261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Tree>
    <p:extLst>
      <p:ext uri="{BB962C8B-B14F-4D97-AF65-F5344CB8AC3E}">
        <p14:creationId xmlns:p14="http://schemas.microsoft.com/office/powerpoint/2010/main" val="356334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4">
            <a:extLst>
              <a:ext uri="{FF2B5EF4-FFF2-40B4-BE49-F238E27FC236}">
                <a16:creationId xmlns:a16="http://schemas.microsoft.com/office/drawing/2014/main" id="{BAF19368-1515-4FC6-B65A-6D22AAA9D6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D212D70E-CCA4-45D2-BBAA-D88983531C6E}"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61</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83971" name="Rectangle 1">
            <a:extLst>
              <a:ext uri="{FF2B5EF4-FFF2-40B4-BE49-F238E27FC236}">
                <a16:creationId xmlns:a16="http://schemas.microsoft.com/office/drawing/2014/main" id="{53D1F3BD-38DF-44AF-AC71-653E130408CF}"/>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079D84F2-91AA-4D87-A35A-4BC5CC30B8D5}"/>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9551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4">
            <a:extLst>
              <a:ext uri="{FF2B5EF4-FFF2-40B4-BE49-F238E27FC236}">
                <a16:creationId xmlns:a16="http://schemas.microsoft.com/office/drawing/2014/main" id="{BC80FFD7-FC78-4754-B6F1-3489C64FEA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94AEB9D2-011C-4457-94AC-1E0A7315372A}"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40</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77827" name="Rectangle 1">
            <a:extLst>
              <a:ext uri="{FF2B5EF4-FFF2-40B4-BE49-F238E27FC236}">
                <a16:creationId xmlns:a16="http://schemas.microsoft.com/office/drawing/2014/main" id="{E4123EAF-081A-40E9-854F-4CC231BDBB1B}"/>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a:extLst>
              <a:ext uri="{FF2B5EF4-FFF2-40B4-BE49-F238E27FC236}">
                <a16:creationId xmlns:a16="http://schemas.microsoft.com/office/drawing/2014/main" id="{C038E567-DD82-4745-8B80-41C49308169A}"/>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AA746465-C8EF-4279-A82B-76620AEF794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D790B269-BD86-42A0-8A16-B8A176DD63FC}"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41</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78851" name="Rectangle 1">
            <a:extLst>
              <a:ext uri="{FF2B5EF4-FFF2-40B4-BE49-F238E27FC236}">
                <a16:creationId xmlns:a16="http://schemas.microsoft.com/office/drawing/2014/main" id="{3B6C423A-68CF-4158-BD8E-4D079B2E4162}"/>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a:extLst>
              <a:ext uri="{FF2B5EF4-FFF2-40B4-BE49-F238E27FC236}">
                <a16:creationId xmlns:a16="http://schemas.microsoft.com/office/drawing/2014/main" id="{D0A044F6-47F5-4BA5-82BE-D804644F1F50}"/>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76699268-77E9-4E1C-9A6F-2167DCB7BF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588852D2-C556-47CB-A8E7-0D743ADD3F46}"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42</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79875" name="Rectangle 1">
            <a:extLst>
              <a:ext uri="{FF2B5EF4-FFF2-40B4-BE49-F238E27FC236}">
                <a16:creationId xmlns:a16="http://schemas.microsoft.com/office/drawing/2014/main" id="{D10BBC40-7C7F-4FAD-A946-F6221F371BF2}"/>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a:extLst>
              <a:ext uri="{FF2B5EF4-FFF2-40B4-BE49-F238E27FC236}">
                <a16:creationId xmlns:a16="http://schemas.microsoft.com/office/drawing/2014/main" id="{617C243A-6A23-43A9-B72A-6C14E804D236}"/>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4">
            <a:extLst>
              <a:ext uri="{FF2B5EF4-FFF2-40B4-BE49-F238E27FC236}">
                <a16:creationId xmlns:a16="http://schemas.microsoft.com/office/drawing/2014/main" id="{EC58D525-608F-40DE-8451-E2734FAC71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94871116-E93E-4417-AD7E-80C913B5C055}"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43</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80899" name="Rectangle 1">
            <a:extLst>
              <a:ext uri="{FF2B5EF4-FFF2-40B4-BE49-F238E27FC236}">
                <a16:creationId xmlns:a16="http://schemas.microsoft.com/office/drawing/2014/main" id="{5B894C56-3108-404A-BFEB-FC97682EB4EC}"/>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70BC641C-4765-458E-A798-6C688DDABEE1}"/>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4">
            <a:extLst>
              <a:ext uri="{FF2B5EF4-FFF2-40B4-BE49-F238E27FC236}">
                <a16:creationId xmlns:a16="http://schemas.microsoft.com/office/drawing/2014/main" id="{DC11EAE8-42BB-4ACC-8840-ECB2D2A2CB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29303845-D3D0-49D9-BDC5-3F5781C98B1A}"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44</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81923" name="Rectangle 1">
            <a:extLst>
              <a:ext uri="{FF2B5EF4-FFF2-40B4-BE49-F238E27FC236}">
                <a16:creationId xmlns:a16="http://schemas.microsoft.com/office/drawing/2014/main" id="{944D2051-81AA-4681-A812-09DC1D8C6CB9}"/>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a:extLst>
              <a:ext uri="{FF2B5EF4-FFF2-40B4-BE49-F238E27FC236}">
                <a16:creationId xmlns:a16="http://schemas.microsoft.com/office/drawing/2014/main" id="{C5DC155C-DABA-4AC7-80BE-A1FE7AE475EA}"/>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4">
            <a:extLst>
              <a:ext uri="{FF2B5EF4-FFF2-40B4-BE49-F238E27FC236}">
                <a16:creationId xmlns:a16="http://schemas.microsoft.com/office/drawing/2014/main" id="{90FB2F84-8B94-4EF4-9436-BA95964D7B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A6F5D398-9DF6-4293-805F-FDFEFA76AC93}"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45</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82947" name="Rectangle 1">
            <a:extLst>
              <a:ext uri="{FF2B5EF4-FFF2-40B4-BE49-F238E27FC236}">
                <a16:creationId xmlns:a16="http://schemas.microsoft.com/office/drawing/2014/main" id="{7811FCB2-5CF0-4D11-95A3-0F4FA9535311}"/>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a:extLst>
              <a:ext uri="{FF2B5EF4-FFF2-40B4-BE49-F238E27FC236}">
                <a16:creationId xmlns:a16="http://schemas.microsoft.com/office/drawing/2014/main" id="{BE0199C0-C17B-4F7C-9089-6802862A54C9}"/>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4">
            <a:extLst>
              <a:ext uri="{FF2B5EF4-FFF2-40B4-BE49-F238E27FC236}">
                <a16:creationId xmlns:a16="http://schemas.microsoft.com/office/drawing/2014/main" id="{BAF19368-1515-4FC6-B65A-6D22AAA9D6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D212D70E-CCA4-45D2-BBAA-D88983531C6E}"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46</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83971" name="Rectangle 1">
            <a:extLst>
              <a:ext uri="{FF2B5EF4-FFF2-40B4-BE49-F238E27FC236}">
                <a16:creationId xmlns:a16="http://schemas.microsoft.com/office/drawing/2014/main" id="{53D1F3BD-38DF-44AF-AC71-653E130408CF}"/>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079D84F2-91AA-4D87-A35A-4BC5CC30B8D5}"/>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4">
            <a:extLst>
              <a:ext uri="{FF2B5EF4-FFF2-40B4-BE49-F238E27FC236}">
                <a16:creationId xmlns:a16="http://schemas.microsoft.com/office/drawing/2014/main" id="{BAF19368-1515-4FC6-B65A-6D22AAA9D6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defTabSz="949325">
              <a:tabLst>
                <a:tab pos="457200" algn="l"/>
                <a:tab pos="914400" algn="l"/>
                <a:tab pos="1371600" algn="l"/>
                <a:tab pos="1828800" algn="l"/>
                <a:tab pos="2286000" algn="l"/>
                <a:tab pos="2743200" algn="l"/>
              </a:tabLst>
              <a:defRPr>
                <a:solidFill>
                  <a:schemeClr val="tx1"/>
                </a:solidFill>
                <a:latin typeface="Frutiger 55 Roman" pitchFamily="32" charset="0"/>
              </a:defRPr>
            </a:lvl1pPr>
            <a:lvl2pPr marL="742950" indent="-285750" defTabSz="949325">
              <a:tabLst>
                <a:tab pos="457200" algn="l"/>
                <a:tab pos="914400" algn="l"/>
                <a:tab pos="1371600" algn="l"/>
                <a:tab pos="1828800" algn="l"/>
                <a:tab pos="2286000" algn="l"/>
                <a:tab pos="2743200" algn="l"/>
              </a:tabLst>
              <a:defRPr>
                <a:solidFill>
                  <a:schemeClr val="tx1"/>
                </a:solidFill>
                <a:latin typeface="Frutiger 55 Roman" pitchFamily="32" charset="0"/>
              </a:defRPr>
            </a:lvl2pPr>
            <a:lvl3pPr marL="11430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3pPr>
            <a:lvl4pPr marL="16002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4pPr>
            <a:lvl5pPr marL="2057400" indent="-228600" defTabSz="949325">
              <a:tabLst>
                <a:tab pos="457200" algn="l"/>
                <a:tab pos="914400" algn="l"/>
                <a:tab pos="1371600" algn="l"/>
                <a:tab pos="1828800" algn="l"/>
                <a:tab pos="2286000" algn="l"/>
                <a:tab pos="2743200" algn="l"/>
              </a:tabLst>
              <a:defRPr>
                <a:solidFill>
                  <a:schemeClr val="tx1"/>
                </a:solidFill>
                <a:latin typeface="Frutiger 55 Roman" pitchFamily="32" charset="0"/>
              </a:defRPr>
            </a:lvl5pPr>
            <a:lvl6pPr marL="25146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6pPr>
            <a:lvl7pPr marL="29718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7pPr>
            <a:lvl8pPr marL="34290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8pPr>
            <a:lvl9pPr marL="3886200" indent="-228600" defTabSz="949325"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Frutiger 55 Roman" pitchFamily="32" charset="0"/>
              </a:defRPr>
            </a:lvl9pPr>
          </a:lstStyle>
          <a:p>
            <a:fld id="{D212D70E-CCA4-45D2-BBAA-D88983531C6E}" type="slidenum">
              <a:rPr lang="en-GB" altLang="en-US">
                <a:solidFill>
                  <a:srgbClr val="000000"/>
                </a:solidFill>
                <a:latin typeface="Frutiger 45 Light" charset="0"/>
                <a:ea typeface="Microsoft YaHei" panose="020B0503020204020204" pitchFamily="34" charset="-122"/>
                <a:cs typeface="Segoe UI" panose="020B0502040204020203" pitchFamily="34" charset="0"/>
              </a:rPr>
              <a:pPr/>
              <a:t>47</a:t>
            </a:fld>
            <a:endParaRPr lang="en-GB" altLang="en-US">
              <a:solidFill>
                <a:srgbClr val="000000"/>
              </a:solidFill>
              <a:latin typeface="Frutiger 45 Light" charset="0"/>
              <a:ea typeface="Microsoft YaHei" panose="020B0503020204020204" pitchFamily="34" charset="-122"/>
              <a:cs typeface="Segoe UI" panose="020B0502040204020203" pitchFamily="34" charset="0"/>
            </a:endParaRPr>
          </a:p>
        </p:txBody>
      </p:sp>
      <p:sp>
        <p:nvSpPr>
          <p:cNvPr id="83971" name="Rectangle 1">
            <a:extLst>
              <a:ext uri="{FF2B5EF4-FFF2-40B4-BE49-F238E27FC236}">
                <a16:creationId xmlns:a16="http://schemas.microsoft.com/office/drawing/2014/main" id="{53D1F3BD-38DF-44AF-AC71-653E130408CF}"/>
              </a:ext>
            </a:extLst>
          </p:cNvPr>
          <p:cNvSpPr>
            <a:spLocks noGrp="1" noRot="1" noChangeAspect="1" noChangeArrowheads="1" noTextEdit="1"/>
          </p:cNvSpPr>
          <p:nvPr>
            <p:ph type="sldImg"/>
          </p:nvPr>
        </p:nvSpPr>
        <p:spPr>
          <a:xfrm>
            <a:off x="838200" y="277813"/>
            <a:ext cx="3546475" cy="26590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079D84F2-91AA-4D87-A35A-4BC5CC30B8D5}"/>
              </a:ext>
            </a:extLst>
          </p:cNvPr>
          <p:cNvSpPr>
            <a:spLocks noGrp="1" noChangeArrowheads="1"/>
          </p:cNvSpPr>
          <p:nvPr>
            <p:ph type="body" idx="1"/>
          </p:nvPr>
        </p:nvSpPr>
        <p:spPr>
          <a:xfrm>
            <a:off x="681038" y="3267075"/>
            <a:ext cx="5927725" cy="5316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9713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SlideLogo"/>
          <p:cNvSpPr txBox="1">
            <a:spLocks noChangeArrowheads="1"/>
          </p:cNvSpPr>
          <p:nvPr userDrawn="1"/>
        </p:nvSpPr>
        <p:spPr bwMode="black">
          <a:xfrm>
            <a:off x="381000" y="271463"/>
            <a:ext cx="2667000" cy="566737"/>
          </a:xfrm>
          <a:prstGeom prst="rect">
            <a:avLst/>
          </a:prstGeom>
          <a:noFill/>
          <a:ln>
            <a:noFill/>
          </a:ln>
          <a:effectLst/>
        </p:spPr>
        <p:txBody>
          <a:bodyPr lIns="0" tIns="0" rIns="0" bIns="0">
            <a:spAutoFit/>
          </a:bodyPr>
          <a:lstStyle>
            <a:lvl1pPr>
              <a:spcBef>
                <a:spcPct val="0"/>
              </a:spcBef>
              <a:defRPr sz="2400">
                <a:solidFill>
                  <a:schemeClr val="tx1"/>
                </a:solidFill>
                <a:latin typeface="Times New Roman" pitchFamily="18" charset="0"/>
              </a:defRPr>
            </a:lvl1pPr>
            <a:lvl2pPr marL="306388">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defRPr/>
            </a:pPr>
            <a:r>
              <a:rPr lang="en-GB" sz="2800">
                <a:solidFill>
                  <a:srgbClr val="000000"/>
                </a:solidFill>
                <a:latin typeface="UBS Investment Bank" pitchFamily="2" charset="2"/>
              </a:rPr>
              <a:t>a</a:t>
            </a:r>
            <a:r>
              <a:rPr lang="en-GB" sz="2800">
                <a:solidFill>
                  <a:srgbClr val="FF0000"/>
                </a:solidFill>
                <a:latin typeface="UBS Investment Bank" pitchFamily="2" charset="2"/>
              </a:rPr>
              <a:t>b</a:t>
            </a:r>
            <a:r>
              <a:rPr lang="en-GB" sz="2800">
                <a:latin typeface="UBS Investment Bank" pitchFamily="2" charset="2"/>
              </a:rPr>
              <a:t>cd</a:t>
            </a:r>
          </a:p>
          <a:p>
            <a:pPr lvl="1">
              <a:lnSpc>
                <a:spcPts val="800"/>
              </a:lnSpc>
              <a:spcBef>
                <a:spcPts val="300"/>
              </a:spcBef>
              <a:defRPr/>
            </a:pPr>
            <a:endParaRPr lang="en-GB" sz="2800">
              <a:solidFill>
                <a:srgbClr val="FF0000"/>
              </a:solidFill>
              <a:latin typeface="UBS Investment Bank" pitchFamily="2" charset="2"/>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9127BD22-A960-42FA-AA61-6182D5139567}" type="datetimeFigureOut">
              <a:rPr lang="en-US"/>
              <a:pPr>
                <a:defRPr/>
              </a:pPr>
              <a:t>9/23/2023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807C4E-AE0B-4758-B06F-C2D56C18C3C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63E889A-C86C-4435-B503-CA56EC942020}" type="datetimeFigureOut">
              <a:rPr lang="en-US"/>
              <a:pPr>
                <a:defRPr/>
              </a:pPr>
              <a:t>9/23/2023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2A531C-C210-4305-A748-DA1E3114C74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5573F77-269C-4AF7-AEE1-7632D1AA36AA}" type="datetimeFigureOut">
              <a:rPr lang="en-US"/>
              <a:pPr>
                <a:defRPr/>
              </a:pPr>
              <a:t>9/23/2023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B4C43D-6209-4C3C-AE26-846597C70EB2}"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BE1C66-56FE-47B9-813C-C5DBA48B055E}" type="datetimeFigureOut">
              <a:rPr lang="en-US"/>
              <a:pPr>
                <a:defRPr/>
              </a:pPr>
              <a:t>9/23/2023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29F901-B437-4C82-84A5-5992109F6204}"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B09A6B-3F9F-4518-91AF-5120E854AABB}" type="datetimeFigureOut">
              <a:rPr lang="en-US"/>
              <a:pPr>
                <a:defRPr/>
              </a:pPr>
              <a:t>9/23/2023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5551EF-B396-4EB2-8824-55ADBA0EFF9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5437DE5-2CB0-45E6-B68C-0346C84C6150}" type="datetimeFigureOut">
              <a:rPr lang="en-US"/>
              <a:pPr>
                <a:defRPr/>
              </a:pPr>
              <a:t>9/23/2023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87B5E9-392B-47DF-ADA3-F02A1D8F2DB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A449874-DA89-4BDF-80F6-76949632F9B9}" type="datetimeFigureOut">
              <a:rPr lang="en-US"/>
              <a:pPr>
                <a:defRPr/>
              </a:pPr>
              <a:t>9/23/2023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4E56899-987E-4A9B-927F-924CAE97F0F9}"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5A5D253-2A2B-47E4-BDA6-8DC391BFDD77}" type="datetimeFigureOut">
              <a:rPr lang="en-US"/>
              <a:pPr>
                <a:defRPr/>
              </a:pPr>
              <a:t>9/23/2023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1098CCE-0F26-472D-A2CB-3D232589D82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35FA64-8ACA-4DEE-BA1E-97095B1BE627}" type="datetimeFigureOut">
              <a:rPr lang="en-US"/>
              <a:pPr>
                <a:defRPr/>
              </a:pPr>
              <a:t>9/23/2023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6A0881-0146-49D1-9628-5ACC8FC799E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0AA4AE3-A892-48BE-B756-584AF374EF0B}" type="datetimeFigureOut">
              <a:rPr lang="en-US"/>
              <a:pPr>
                <a:defRPr/>
              </a:pPr>
              <a:t>9/23/2023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DB2832-1F1A-4A71-8BBD-353928F1EE6C}"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92172DA-FBF4-4861-8DE9-4FD368562FB4}" type="datetimeFigureOut">
              <a:rPr lang="en-US"/>
              <a:pPr>
                <a:defRPr/>
              </a:pPr>
              <a:t>9/23/2023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E385B5-649C-4A7F-A35B-B7C8F1A71F7A}"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52D888F-1773-4A10-B2B5-4FC315BA83D8}" type="datetimeFigureOut">
              <a:rPr lang="en-US"/>
              <a:pPr>
                <a:defRPr/>
              </a:pPr>
              <a:t>9/23/2023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DD0CDB-D50C-4F11-8411-8BC99B36672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776" r:id="rId1"/>
    <p:sldLayoutId id="2147484766" r:id="rId2"/>
    <p:sldLayoutId id="2147484767" r:id="rId3"/>
    <p:sldLayoutId id="2147484768" r:id="rId4"/>
    <p:sldLayoutId id="2147484769" r:id="rId5"/>
    <p:sldLayoutId id="2147484770" r:id="rId6"/>
    <p:sldLayoutId id="2147484771" r:id="rId7"/>
    <p:sldLayoutId id="2147484772" r:id="rId8"/>
    <p:sldLayoutId id="2147484773" r:id="rId9"/>
    <p:sldLayoutId id="2147484774" r:id="rId10"/>
    <p:sldLayoutId id="214748477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mazon.com/SciPy-NumPy-An-Overview-Developers/dp/1449305466#reader_1449305466" TargetMode="External"/><Relationship Id="rId2" Type="http://schemas.openxmlformats.org/officeDocument/2006/relationships/hyperlink" Target="https://www.py4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oodreads.com/book/show/22221113-python-for-finance" TargetMode="External"/><Relationship Id="rId7" Type="http://schemas.openxmlformats.org/officeDocument/2006/relationships/customXml" Target="../ink/ink1.xml"/><Relationship Id="rId2" Type="http://schemas.openxmlformats.org/officeDocument/2006/relationships/hyperlink" Target="https://docs.python.org/3/library/exceptions.html#base-classes" TargetMode="External"/><Relationship Id="rId1" Type="http://schemas.openxmlformats.org/officeDocument/2006/relationships/slideLayout" Target="../slideLayouts/slideLayout2.xml"/><Relationship Id="rId6" Type="http://schemas.openxmlformats.org/officeDocument/2006/relationships/hyperlink" Target="https://ocw.mit.edu/courses/electrical-engineering-and-computer-science/6-0001-introduction-to-computer-science-and-programming-in-python-fall-2016/" TargetMode="External"/><Relationship Id="rId5" Type="http://schemas.openxmlformats.org/officeDocument/2006/relationships/hyperlink" Target="https://pandas.pydata.org/docs/user_guide/index.html" TargetMode="External"/><Relationship Id="rId10" Type="http://schemas.openxmlformats.org/officeDocument/2006/relationships/image" Target="../media/image2.png"/><Relationship Id="rId4" Type="http://schemas.openxmlformats.org/officeDocument/2006/relationships/hyperlink" Target="http://faculty.marshall.usc.edu/gareth-james/ISL/" TargetMode="External"/><Relationship Id="rId9" Type="http://schemas.openxmlformats.org/officeDocument/2006/relationships/customXml" Target="../ink/ink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docs.python.org/3/reference/compound_stmts.html#for"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docs.python.org/3/library/stdtypes.html#tuple" TargetMode="External"/><Relationship Id="rId5" Type="http://schemas.openxmlformats.org/officeDocument/2006/relationships/hyperlink" Target="https://docs.python.org/3/library/stdtypes.html#list" TargetMode="External"/><Relationship Id="rId4" Type="http://schemas.openxmlformats.org/officeDocument/2006/relationships/hyperlink" Target="https://docs.python.org/3/library/stdtypes.html#rang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pl.it/@enaard/Python-3#main.py"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cikit-learn.org/stable/dataset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39888"/>
            <a:ext cx="7924800" cy="1027112"/>
          </a:xfrm>
        </p:spPr>
        <p:txBody>
          <a:bodyPr/>
          <a:lstStyle/>
          <a:p>
            <a:pPr eaLnBrk="1" hangingPunct="1"/>
            <a:r>
              <a:rPr lang="en-US" altLang="en-US" dirty="0"/>
              <a:t>Introduction to data mining and decision making in Python</a:t>
            </a:r>
          </a:p>
        </p:txBody>
      </p:sp>
      <p:sp>
        <p:nvSpPr>
          <p:cNvPr id="4099" name="Rectangle 3"/>
          <p:cNvSpPr>
            <a:spLocks noGrp="1" noChangeArrowheads="1"/>
          </p:cNvSpPr>
          <p:nvPr>
            <p:ph type="subTitle" idx="1"/>
          </p:nvPr>
        </p:nvSpPr>
        <p:spPr>
          <a:xfrm>
            <a:off x="1066800" y="3271378"/>
            <a:ext cx="5943600" cy="904875"/>
          </a:xfrm>
        </p:spPr>
        <p:txBody>
          <a:bodyPr rtlCol="0">
            <a:normAutofit/>
          </a:bodyPr>
          <a:lstStyle/>
          <a:p>
            <a:pPr eaLnBrk="1" fontAlgn="auto" hangingPunct="1">
              <a:spcAft>
                <a:spcPts val="0"/>
              </a:spcAft>
              <a:buFont typeface="Arial" panose="020B0604020202020204" pitchFamily="34" charset="0"/>
              <a:buNone/>
              <a:defRPr/>
            </a:pPr>
            <a:r>
              <a:rPr lang="en-US" altLang="en-US" sz="2400" dirty="0"/>
              <a:t>           Nadia Udler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274638"/>
            <a:ext cx="8077200" cy="715962"/>
          </a:xfrm>
        </p:spPr>
        <p:txBody>
          <a:bodyPr/>
          <a:lstStyle/>
          <a:p>
            <a:pPr eaLnBrk="1" hangingPunct="1"/>
            <a:r>
              <a:rPr lang="en-US" altLang="en-US" sz="3200" b="1" dirty="0"/>
              <a:t>Type annotations</a:t>
            </a:r>
          </a:p>
        </p:txBody>
      </p:sp>
      <p:sp>
        <p:nvSpPr>
          <p:cNvPr id="133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2377D08-2A66-489B-82BB-6A6A6EBE3319}" type="slidenum">
              <a:rPr lang="en-GB" altLang="en-US" smtClean="0">
                <a:solidFill>
                  <a:schemeClr val="bg2"/>
                </a:solidFill>
              </a:rPr>
              <a:pPr/>
              <a:t>9</a:t>
            </a:fld>
            <a:endParaRPr lang="en-GB" altLang="en-US">
              <a:solidFill>
                <a:schemeClr val="bg2"/>
              </a:solidFill>
            </a:endParaRPr>
          </a:p>
        </p:txBody>
      </p:sp>
      <p:sp>
        <p:nvSpPr>
          <p:cNvPr id="1331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1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1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1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 name="Content Placeholder 1"/>
          <p:cNvSpPr>
            <a:spLocks noGrp="1"/>
          </p:cNvSpPr>
          <p:nvPr>
            <p:ph idx="1"/>
          </p:nvPr>
        </p:nvSpPr>
        <p:spPr>
          <a:xfrm>
            <a:off x="381000" y="1066800"/>
            <a:ext cx="8305800" cy="5059363"/>
          </a:xfrm>
        </p:spPr>
        <p:txBody>
          <a:bodyPr/>
          <a:lstStyle/>
          <a:p>
            <a:pPr>
              <a:spcBef>
                <a:spcPct val="50000"/>
              </a:spcBef>
              <a:buFontTx/>
              <a:buNone/>
              <a:defRPr/>
            </a:pPr>
            <a:r>
              <a:rPr lang="en-US" sz="1600" b="1" dirty="0">
                <a:latin typeface="Arial" panose="020B0604020202020204" pitchFamily="34" charset="0"/>
                <a:cs typeface="Arial" panose="020B0604020202020204" pitchFamily="34" charset="0"/>
              </a:rPr>
              <a:t>Added in Python 3.5 (PEP 484)</a:t>
            </a:r>
          </a:p>
          <a:p>
            <a:pPr>
              <a:spcBef>
                <a:spcPct val="50000"/>
              </a:spcBef>
              <a:buFontTx/>
              <a:buNone/>
              <a:defRPr/>
            </a:pPr>
            <a:r>
              <a:rPr lang="en-US" sz="1600" b="1" dirty="0">
                <a:latin typeface="Arial" panose="020B0604020202020204" pitchFamily="34" charset="0"/>
                <a:cs typeface="Arial" panose="020B0604020202020204" pitchFamily="34" charset="0"/>
              </a:rPr>
              <a:t>https://www.python.org/dev/peps/pep-0484/</a:t>
            </a:r>
          </a:p>
          <a:p>
            <a:pPr>
              <a:spcBef>
                <a:spcPct val="50000"/>
              </a:spcBef>
              <a:buFontTx/>
              <a:buNone/>
              <a:defRPr/>
            </a:pPr>
            <a:r>
              <a:rPr lang="en-US" sz="1600" b="1" dirty="0">
                <a:latin typeface="Arial" panose="020B0604020202020204" pitchFamily="34" charset="0"/>
                <a:cs typeface="Arial" panose="020B0604020202020204" pitchFamily="34" charset="0"/>
              </a:rPr>
              <a:t>Does not affect the code at runtime</a:t>
            </a:r>
          </a:p>
          <a:p>
            <a:pPr>
              <a:spcBef>
                <a:spcPct val="50000"/>
              </a:spcBef>
              <a:buFontTx/>
              <a:buNone/>
              <a:defRPr/>
            </a:pPr>
            <a:endParaRPr lang="en-US" sz="1600" b="1" dirty="0">
              <a:latin typeface="Arial" panose="020B0604020202020204" pitchFamily="34" charset="0"/>
              <a:cs typeface="Arial" panose="020B0604020202020204" pitchFamily="34" charset="0"/>
            </a:endParaRPr>
          </a:p>
          <a:p>
            <a:pPr>
              <a:spcBef>
                <a:spcPct val="50000"/>
              </a:spcBef>
              <a:buFontTx/>
              <a:buNone/>
              <a:defRPr/>
            </a:pPr>
            <a:r>
              <a:rPr lang="en-US" sz="1600" b="1" dirty="0">
                <a:latin typeface="Arial" panose="020B0604020202020204" pitchFamily="34" charset="0"/>
                <a:cs typeface="Arial" panose="020B0604020202020204" pitchFamily="34" charset="0"/>
              </a:rPr>
              <a:t>Used  as a hint to someone reading the  code</a:t>
            </a:r>
          </a:p>
          <a:p>
            <a:pPr>
              <a:spcBef>
                <a:spcPct val="50000"/>
              </a:spcBef>
              <a:buFontTx/>
              <a:buNone/>
              <a:defRPr/>
            </a:pPr>
            <a:endParaRPr lang="en-US" sz="1600" b="1" dirty="0">
              <a:latin typeface="Arial" panose="020B0604020202020204" pitchFamily="34" charset="0"/>
              <a:cs typeface="Arial" panose="020B0604020202020204" pitchFamily="34" charset="0"/>
            </a:endParaRPr>
          </a:p>
          <a:p>
            <a:pPr>
              <a:spcBef>
                <a:spcPct val="50000"/>
              </a:spcBef>
              <a:buFontTx/>
              <a:buNone/>
              <a:defRPr/>
            </a:pPr>
            <a:r>
              <a:rPr lang="en-US" sz="1600" b="1" dirty="0">
                <a:latin typeface="Arial" panose="020B0604020202020204" pitchFamily="34" charset="0"/>
                <a:cs typeface="Arial" panose="020B0604020202020204" pitchFamily="34" charset="0"/>
              </a:rPr>
              <a:t>X : int = 5</a:t>
            </a:r>
          </a:p>
          <a:p>
            <a:pPr>
              <a:spcBef>
                <a:spcPct val="50000"/>
              </a:spcBef>
              <a:buFontTx/>
              <a:buNone/>
              <a:defRPr/>
            </a:pPr>
            <a:endParaRPr lang="en-US" sz="1600" b="1" dirty="0">
              <a:latin typeface="Arial" panose="020B0604020202020204" pitchFamily="34" charset="0"/>
              <a:cs typeface="Arial" panose="020B0604020202020204" pitchFamily="34" charset="0"/>
            </a:endParaRPr>
          </a:p>
          <a:p>
            <a:pPr>
              <a:spcBef>
                <a:spcPct val="50000"/>
              </a:spcBef>
              <a:buFontTx/>
              <a:buNone/>
              <a:defRPr/>
            </a:pPr>
            <a:r>
              <a:rPr lang="en-US" sz="1600" b="1" dirty="0">
                <a:latin typeface="Arial" panose="020B0604020202020204" pitchFamily="34" charset="0"/>
                <a:cs typeface="Arial" panose="020B0604020202020204" pitchFamily="34" charset="0"/>
              </a:rPr>
              <a:t>def </a:t>
            </a:r>
            <a:r>
              <a:rPr lang="en-US" sz="1600" b="1" dirty="0" err="1">
                <a:latin typeface="Arial" panose="020B0604020202020204" pitchFamily="34" charset="0"/>
                <a:cs typeface="Arial" panose="020B0604020202020204" pitchFamily="34" charset="0"/>
              </a:rPr>
              <a:t>myfunct</a:t>
            </a:r>
            <a:r>
              <a:rPr lang="en-US" sz="1600" b="1" dirty="0">
                <a:latin typeface="Arial" panose="020B0604020202020204" pitchFamily="34" charset="0"/>
                <a:cs typeface="Arial" panose="020B0604020202020204" pitchFamily="34" charset="0"/>
              </a:rPr>
              <a:t>() -&gt;</a:t>
            </a:r>
            <a:r>
              <a:rPr lang="en-US" sz="1600" b="1" dirty="0">
                <a:latin typeface="Arial" panose="020B0604020202020204" pitchFamily="34" charset="0"/>
                <a:cs typeface="Arial" panose="020B0604020202020204" pitchFamily="34" charset="0"/>
                <a:sym typeface="Wingdings" panose="05000000000000000000" pitchFamily="2" charset="2"/>
              </a:rPr>
              <a:t> int:</a:t>
            </a:r>
          </a:p>
          <a:p>
            <a:pPr>
              <a:spcBef>
                <a:spcPct val="50000"/>
              </a:spcBef>
              <a:buFontTx/>
              <a:buNone/>
              <a:defRPr/>
            </a:pPr>
            <a:r>
              <a:rPr lang="en-US" sz="1600" b="1" dirty="0">
                <a:latin typeface="Arial" panose="020B0604020202020204" pitchFamily="34" charset="0"/>
                <a:cs typeface="Arial" panose="020B0604020202020204" pitchFamily="34" charset="0"/>
                <a:sym typeface="Wingdings" panose="05000000000000000000" pitchFamily="2" charset="2"/>
              </a:rPr>
              <a:t>    pass</a:t>
            </a:r>
            <a:endParaRPr lang="en-US" sz="1200" dirty="0">
              <a:latin typeface="Arial" panose="020B0604020202020204" pitchFamily="34" charset="0"/>
              <a:cs typeface="Arial" panose="020B0604020202020204" pitchFamily="34" charset="0"/>
            </a:endParaRPr>
          </a:p>
          <a:p>
            <a:pPr>
              <a:spcBef>
                <a:spcPct val="50000"/>
              </a:spcBef>
              <a:buFontTx/>
              <a:buNone/>
              <a:defRPr/>
            </a:pPr>
            <a:endParaRPr lang="en-US" sz="1200" dirty="0">
              <a:latin typeface="Arial" panose="020B0604020202020204" pitchFamily="34" charset="0"/>
              <a:cs typeface="Arial" panose="020B0604020202020204" pitchFamily="34" charset="0"/>
            </a:endParaRPr>
          </a:p>
          <a:p>
            <a:pPr>
              <a:spcBef>
                <a:spcPct val="50000"/>
              </a:spcBef>
              <a:buFontTx/>
              <a:buNone/>
              <a:defRPr/>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223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42900" y="152400"/>
            <a:ext cx="8077200" cy="487362"/>
          </a:xfrm>
        </p:spPr>
        <p:txBody>
          <a:bodyPr/>
          <a:lstStyle/>
          <a:p>
            <a:pPr eaLnBrk="1" hangingPunct="1"/>
            <a:r>
              <a:rPr lang="en-US" altLang="en-US" sz="2000" b="1" dirty="0"/>
              <a:t>Memory Management in Python</a:t>
            </a:r>
          </a:p>
        </p:txBody>
      </p:sp>
      <p:sp>
        <p:nvSpPr>
          <p:cNvPr id="1433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0768543-F5B3-4162-A586-B51A0074B9AD}" type="slidenum">
              <a:rPr lang="en-GB" altLang="en-US" smtClean="0">
                <a:solidFill>
                  <a:schemeClr val="bg2"/>
                </a:solidFill>
              </a:rPr>
              <a:pPr/>
              <a:t>10</a:t>
            </a:fld>
            <a:endParaRPr lang="en-GB" altLang="en-US">
              <a:solidFill>
                <a:schemeClr val="bg2"/>
              </a:solidFill>
            </a:endParaRPr>
          </a:p>
        </p:txBody>
      </p:sp>
      <p:sp>
        <p:nvSpPr>
          <p:cNvPr id="1434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8" name="Content Placeholder 1"/>
          <p:cNvSpPr>
            <a:spLocks noGrp="1"/>
          </p:cNvSpPr>
          <p:nvPr>
            <p:ph idx="1"/>
          </p:nvPr>
        </p:nvSpPr>
        <p:spPr>
          <a:xfrm>
            <a:off x="228600" y="714375"/>
            <a:ext cx="8305800" cy="5059363"/>
          </a:xfrm>
        </p:spPr>
        <p:txBody>
          <a:bodyPr/>
          <a:lstStyle/>
          <a:p>
            <a:pPr>
              <a:spcBef>
                <a:spcPct val="50000"/>
              </a:spcBef>
              <a:buFontTx/>
              <a:buNone/>
            </a:pPr>
            <a:r>
              <a:rPr lang="en-US" altLang="en-US" sz="1200" b="1" dirty="0">
                <a:latin typeface="Arial" charset="0"/>
                <a:cs typeface="Arial" charset="0"/>
              </a:rPr>
              <a:t>Everything is an object in Python!</a:t>
            </a:r>
          </a:p>
          <a:p>
            <a:pPr>
              <a:spcBef>
                <a:spcPct val="50000"/>
              </a:spcBef>
              <a:buFontTx/>
              <a:buNone/>
            </a:pPr>
            <a:r>
              <a:rPr lang="en-US" altLang="en-US" sz="1200" dirty="0">
                <a:latin typeface="Arial" charset="0"/>
                <a:cs typeface="Arial" charset="0"/>
              </a:rPr>
              <a:t>https://realpython.com/pointers-in-python/#objects-in-python</a:t>
            </a:r>
          </a:p>
          <a:p>
            <a:pPr>
              <a:spcBef>
                <a:spcPct val="50000"/>
              </a:spcBef>
              <a:buFontTx/>
              <a:buNone/>
            </a:pPr>
            <a:r>
              <a:rPr lang="en-US" altLang="en-US" sz="1200" dirty="0">
                <a:latin typeface="Arial" charset="0"/>
                <a:cs typeface="Arial" charset="0"/>
              </a:rPr>
              <a:t>Example:</a:t>
            </a:r>
          </a:p>
          <a:p>
            <a:pPr>
              <a:spcBef>
                <a:spcPct val="50000"/>
              </a:spcBef>
              <a:buFontTx/>
              <a:buNone/>
            </a:pPr>
            <a:endParaRPr lang="en-US" altLang="en-US" sz="1200" b="1" dirty="0">
              <a:latin typeface="Arial" charset="0"/>
              <a:cs typeface="Arial" charset="0"/>
            </a:endParaRPr>
          </a:p>
          <a:p>
            <a:pPr>
              <a:spcBef>
                <a:spcPct val="50000"/>
              </a:spcBef>
              <a:buFontTx/>
              <a:buNone/>
            </a:pPr>
            <a:endParaRPr lang="en-US" altLang="en-US" sz="1200" dirty="0">
              <a:latin typeface="Arial" charset="0"/>
              <a:cs typeface="Arial" charset="0"/>
            </a:endParaRPr>
          </a:p>
          <a:p>
            <a:pPr>
              <a:spcBef>
                <a:spcPct val="50000"/>
              </a:spcBef>
              <a:buFontTx/>
              <a:buNone/>
            </a:pPr>
            <a:r>
              <a:rPr lang="en-US" altLang="en-US" sz="1200" dirty="0">
                <a:latin typeface="Arial" charset="0"/>
                <a:cs typeface="Arial" charset="0"/>
              </a:rPr>
              <a:t>first assignment :memory location for x is chosen and integer value 3 is saved  there</a:t>
            </a:r>
          </a:p>
          <a:p>
            <a:pPr>
              <a:spcBef>
                <a:spcPct val="50000"/>
              </a:spcBef>
              <a:buFontTx/>
              <a:buNone/>
            </a:pPr>
            <a:r>
              <a:rPr lang="en-US" altLang="en-US" sz="1200" dirty="0">
                <a:latin typeface="Arial" charset="0"/>
                <a:cs typeface="Arial" charset="0"/>
              </a:rPr>
              <a:t>second assignment: y points to the memory location of x (differs from our intuition and the ways of C and C++)</a:t>
            </a:r>
          </a:p>
          <a:p>
            <a:pPr>
              <a:spcBef>
                <a:spcPct val="50000"/>
              </a:spcBef>
              <a:buNone/>
            </a:pPr>
            <a:r>
              <a:rPr lang="en-US" altLang="en-US" sz="1200" dirty="0">
                <a:latin typeface="Arial" charset="0"/>
                <a:cs typeface="Arial" charset="0"/>
              </a:rPr>
              <a:t>third assignment y is set to the integer value 2 (and x still has 3 )</a:t>
            </a:r>
          </a:p>
          <a:p>
            <a:pPr>
              <a:spcBef>
                <a:spcPct val="50000"/>
              </a:spcBef>
              <a:buNone/>
            </a:pPr>
            <a:endParaRPr lang="en-US" altLang="en-US" sz="1200" dirty="0">
              <a:latin typeface="Arial" charset="0"/>
              <a:cs typeface="Arial" charset="0"/>
            </a:endParaRPr>
          </a:p>
          <a:p>
            <a:pPr>
              <a:spcBef>
                <a:spcPct val="50000"/>
              </a:spcBef>
              <a:buFontTx/>
              <a:buNone/>
            </a:pPr>
            <a:r>
              <a:rPr lang="en-US" altLang="en-US" sz="1200" b="1" dirty="0">
                <a:latin typeface="Arial" charset="0"/>
                <a:cs typeface="Arial" charset="0"/>
              </a:rPr>
              <a:t>identity function </a:t>
            </a:r>
            <a:r>
              <a:rPr lang="en-US" altLang="en-US" sz="1200" dirty="0">
                <a:latin typeface="Arial" charset="0"/>
                <a:cs typeface="Arial" charset="0"/>
              </a:rPr>
              <a:t>id() : </a:t>
            </a:r>
          </a:p>
          <a:p>
            <a:pPr>
              <a:spcBef>
                <a:spcPct val="50000"/>
              </a:spcBef>
              <a:buFontTx/>
              <a:buNone/>
            </a:pPr>
            <a:r>
              <a:rPr lang="en-US" altLang="en-US" sz="1200" dirty="0">
                <a:latin typeface="Arial" charset="0"/>
                <a:cs typeface="Arial" charset="0"/>
              </a:rPr>
              <a:t>        every instance (object or variable) has an identity, i.e. an integer which is unique within the script or program, </a:t>
            </a:r>
          </a:p>
          <a:p>
            <a:pPr>
              <a:spcBef>
                <a:spcPct val="50000"/>
              </a:spcBef>
              <a:buFontTx/>
              <a:buNone/>
            </a:pPr>
            <a:r>
              <a:rPr lang="en-US" altLang="en-US" sz="1200" dirty="0">
                <a:latin typeface="Arial" charset="0"/>
                <a:cs typeface="Arial" charset="0"/>
              </a:rPr>
              <a:t>        i.e. other objects have different identities. </a:t>
            </a:r>
            <a:endParaRPr lang="en-US" altLang="en-US" sz="1200" dirty="0"/>
          </a:p>
          <a:p>
            <a:pPr>
              <a:spcBef>
                <a:spcPct val="50000"/>
              </a:spcBef>
              <a:buFontTx/>
              <a:buNone/>
            </a:pPr>
            <a:endParaRPr lang="en-US" altLang="en-US" sz="1200" dirty="0"/>
          </a:p>
          <a:p>
            <a:pPr>
              <a:spcBef>
                <a:spcPct val="50000"/>
              </a:spcBef>
              <a:buFontTx/>
              <a:buNone/>
            </a:pPr>
            <a:endParaRPr lang="en-US" altLang="en-US" sz="1200" dirty="0">
              <a:latin typeface="Arial" charset="0"/>
              <a:cs typeface="Arial" charset="0"/>
            </a:endParaRPr>
          </a:p>
          <a:p>
            <a:pPr>
              <a:spcBef>
                <a:spcPct val="50000"/>
              </a:spcBef>
              <a:buFontTx/>
              <a:buNone/>
            </a:pPr>
            <a:endParaRPr lang="en-US" altLang="en-US" sz="1200" dirty="0">
              <a:latin typeface="Arial" charset="0"/>
              <a:cs typeface="Arial" charset="0"/>
            </a:endParaRPr>
          </a:p>
        </p:txBody>
      </p:sp>
      <p:pic>
        <p:nvPicPr>
          <p:cNvPr id="14349" name="Picture 2"/>
          <p:cNvPicPr>
            <a:picLocks noChangeAspect="1" noChangeArrowheads="1"/>
          </p:cNvPicPr>
          <p:nvPr/>
        </p:nvPicPr>
        <p:blipFill>
          <a:blip r:embed="rId2" cstate="print"/>
          <a:srcRect/>
          <a:stretch>
            <a:fillRect/>
          </a:stretch>
        </p:blipFill>
        <p:spPr bwMode="auto">
          <a:xfrm>
            <a:off x="457200" y="1524000"/>
            <a:ext cx="504825" cy="533400"/>
          </a:xfrm>
          <a:prstGeom prst="rect">
            <a:avLst/>
          </a:prstGeom>
          <a:noFill/>
          <a:ln w="28575">
            <a:noFill/>
            <a:miter lim="800000"/>
            <a:headEnd/>
            <a:tailEnd/>
          </a:ln>
        </p:spPr>
      </p:pic>
      <p:pic>
        <p:nvPicPr>
          <p:cNvPr id="14350" name="Picture 8"/>
          <p:cNvPicPr>
            <a:picLocks noChangeAspect="1" noChangeArrowheads="1"/>
          </p:cNvPicPr>
          <p:nvPr/>
        </p:nvPicPr>
        <p:blipFill>
          <a:blip r:embed="rId3" cstate="print"/>
          <a:srcRect/>
          <a:stretch>
            <a:fillRect/>
          </a:stretch>
        </p:blipFill>
        <p:spPr bwMode="auto">
          <a:xfrm>
            <a:off x="4572000" y="3749675"/>
            <a:ext cx="990600" cy="1949450"/>
          </a:xfrm>
          <a:prstGeom prst="rect">
            <a:avLst/>
          </a:prstGeom>
          <a:noFill/>
          <a:ln w="2857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274638"/>
            <a:ext cx="8077200" cy="487362"/>
          </a:xfrm>
        </p:spPr>
        <p:txBody>
          <a:bodyPr/>
          <a:lstStyle/>
          <a:p>
            <a:pPr eaLnBrk="1" hangingPunct="1"/>
            <a:r>
              <a:rPr lang="en-US" altLang="en-US" sz="2000" b="1" dirty="0"/>
              <a:t>What is new in Python 3.8: Walrus operator</a:t>
            </a:r>
          </a:p>
        </p:txBody>
      </p:sp>
      <p:sp>
        <p:nvSpPr>
          <p:cNvPr id="1433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0768543-F5B3-4162-A586-B51A0074B9AD}" type="slidenum">
              <a:rPr lang="en-GB" altLang="en-US" smtClean="0">
                <a:solidFill>
                  <a:schemeClr val="bg2"/>
                </a:solidFill>
              </a:rPr>
              <a:pPr/>
              <a:t>11</a:t>
            </a:fld>
            <a:endParaRPr lang="en-GB" altLang="en-US">
              <a:solidFill>
                <a:schemeClr val="bg2"/>
              </a:solidFill>
            </a:endParaRPr>
          </a:p>
        </p:txBody>
      </p:sp>
      <p:sp>
        <p:nvSpPr>
          <p:cNvPr id="1434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4348" name="Content Placeholder 1"/>
          <p:cNvSpPr>
            <a:spLocks noGrp="1"/>
          </p:cNvSpPr>
          <p:nvPr>
            <p:ph idx="1"/>
          </p:nvPr>
        </p:nvSpPr>
        <p:spPr>
          <a:xfrm>
            <a:off x="228600" y="714375"/>
            <a:ext cx="8305800" cy="5059363"/>
          </a:xfrm>
        </p:spPr>
        <p:txBody>
          <a:bodyPr/>
          <a:lstStyle/>
          <a:p>
            <a:pPr>
              <a:spcBef>
                <a:spcPct val="50000"/>
              </a:spcBef>
              <a:buFontTx/>
              <a:buNone/>
            </a:pPr>
            <a:r>
              <a:rPr lang="en-US" altLang="en-US" sz="1600" dirty="0">
                <a:latin typeface="Arial" charset="0"/>
                <a:cs typeface="Arial" charset="0"/>
              </a:rPr>
              <a:t>-     Added in Python 3.8</a:t>
            </a:r>
          </a:p>
          <a:p>
            <a:pPr>
              <a:spcBef>
                <a:spcPct val="50000"/>
              </a:spcBef>
              <a:buFontTx/>
              <a:buNone/>
            </a:pPr>
            <a:endParaRPr lang="en-US" altLang="en-US" sz="1600" dirty="0">
              <a:latin typeface="Arial" charset="0"/>
              <a:cs typeface="Arial" charset="0"/>
            </a:endParaRPr>
          </a:p>
          <a:p>
            <a:pPr>
              <a:spcBef>
                <a:spcPct val="50000"/>
              </a:spcBef>
              <a:buFontTx/>
              <a:buNone/>
            </a:pPr>
            <a:r>
              <a:rPr lang="en-US" altLang="en-US" sz="1600" dirty="0">
                <a:latin typeface="Arial" charset="0"/>
                <a:cs typeface="Arial" charset="0"/>
              </a:rPr>
              <a:t>-     Assignment and return in the same expression</a:t>
            </a:r>
          </a:p>
          <a:p>
            <a:pPr>
              <a:spcBef>
                <a:spcPct val="50000"/>
              </a:spcBef>
              <a:buFontTx/>
              <a:buNone/>
            </a:pPr>
            <a:endParaRPr lang="en-US" altLang="en-US" sz="1600" dirty="0">
              <a:latin typeface="Arial" charset="0"/>
              <a:cs typeface="Arial" charset="0"/>
            </a:endParaRPr>
          </a:p>
          <a:p>
            <a:pPr>
              <a:spcBef>
                <a:spcPct val="50000"/>
              </a:spcBef>
              <a:buFontTx/>
              <a:buChar char="-"/>
            </a:pPr>
            <a:r>
              <a:rPr lang="en-US" altLang="en-US" sz="1600" dirty="0">
                <a:latin typeface="Arial" charset="0"/>
                <a:cs typeface="Arial" charset="0"/>
              </a:rPr>
              <a:t>Example:</a:t>
            </a:r>
          </a:p>
          <a:p>
            <a:pPr marL="0" indent="0">
              <a:spcBef>
                <a:spcPct val="50000"/>
              </a:spcBef>
              <a:buNone/>
            </a:pPr>
            <a:r>
              <a:rPr lang="en-US" altLang="en-US" sz="1800" dirty="0">
                <a:latin typeface="Arial" charset="0"/>
                <a:cs typeface="Arial" charset="0"/>
              </a:rPr>
              <a:t>      walrus=5</a:t>
            </a:r>
          </a:p>
          <a:p>
            <a:pPr>
              <a:spcBef>
                <a:spcPct val="50000"/>
              </a:spcBef>
              <a:buFontTx/>
              <a:buNone/>
            </a:pPr>
            <a:r>
              <a:rPr lang="en-US" altLang="en-US" sz="1800" dirty="0">
                <a:latin typeface="Arial" charset="0"/>
                <a:cs typeface="Arial" charset="0"/>
              </a:rPr>
              <a:t>      print (walrus)</a:t>
            </a:r>
          </a:p>
          <a:p>
            <a:pPr>
              <a:spcBef>
                <a:spcPct val="50000"/>
              </a:spcBef>
              <a:buFontTx/>
              <a:buNone/>
            </a:pPr>
            <a:r>
              <a:rPr lang="en-US" altLang="en-US" sz="1800" dirty="0">
                <a:latin typeface="Arial" charset="0"/>
                <a:cs typeface="Arial" charset="0"/>
              </a:rPr>
              <a:t>          same as </a:t>
            </a:r>
          </a:p>
          <a:p>
            <a:pPr>
              <a:spcBef>
                <a:spcPct val="50000"/>
              </a:spcBef>
              <a:buFontTx/>
              <a:buNone/>
            </a:pPr>
            <a:r>
              <a:rPr lang="en-US" altLang="en-US" sz="1800" dirty="0">
                <a:latin typeface="Arial" charset="0"/>
                <a:cs typeface="Arial" charset="0"/>
              </a:rPr>
              <a:t>     print (walrus := 5)</a:t>
            </a:r>
          </a:p>
          <a:p>
            <a:pPr>
              <a:spcBef>
                <a:spcPct val="50000"/>
              </a:spcBef>
              <a:buFontTx/>
              <a:buNone/>
            </a:pPr>
            <a:r>
              <a:rPr lang="en-US" altLang="en-US" sz="1200" dirty="0">
                <a:latin typeface="Arial" charset="0"/>
                <a:cs typeface="Arial" charset="0"/>
              </a:rPr>
              <a:t>https://realpython.com/lessons/assignment-expressions/</a:t>
            </a:r>
          </a:p>
        </p:txBody>
      </p:sp>
    </p:spTree>
    <p:extLst>
      <p:ext uri="{BB962C8B-B14F-4D97-AF65-F5344CB8AC3E}">
        <p14:creationId xmlns:p14="http://schemas.microsoft.com/office/powerpoint/2010/main" val="64721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274638"/>
            <a:ext cx="8077200" cy="715962"/>
          </a:xfrm>
        </p:spPr>
        <p:txBody>
          <a:bodyPr/>
          <a:lstStyle/>
          <a:p>
            <a:pPr eaLnBrk="1" hangingPunct="1"/>
            <a:r>
              <a:rPr lang="en-US" altLang="en-US" sz="2400" b="1" dirty="0"/>
              <a:t>Numbers</a:t>
            </a:r>
          </a:p>
        </p:txBody>
      </p:sp>
      <p:sp>
        <p:nvSpPr>
          <p:cNvPr id="153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B2DEC95-69E0-4580-BDF4-FA913ABAB842}" type="slidenum">
              <a:rPr lang="en-GB" altLang="en-US" smtClean="0">
                <a:solidFill>
                  <a:schemeClr val="bg2"/>
                </a:solidFill>
              </a:rPr>
              <a:pPr/>
              <a:t>12</a:t>
            </a:fld>
            <a:endParaRPr lang="en-GB" altLang="en-US">
              <a:solidFill>
                <a:schemeClr val="bg2"/>
              </a:solidFill>
            </a:endParaRPr>
          </a:p>
        </p:txBody>
      </p:sp>
      <p:sp>
        <p:nvSpPr>
          <p:cNvPr id="1536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6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6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6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6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6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7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7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5372" name="Content Placeholder 1"/>
          <p:cNvSpPr>
            <a:spLocks noGrp="1"/>
          </p:cNvSpPr>
          <p:nvPr>
            <p:ph idx="1"/>
          </p:nvPr>
        </p:nvSpPr>
        <p:spPr>
          <a:xfrm>
            <a:off x="228600" y="714375"/>
            <a:ext cx="8305800" cy="5534025"/>
          </a:xfrm>
        </p:spPr>
        <p:txBody>
          <a:bodyPr/>
          <a:lstStyle/>
          <a:p>
            <a:r>
              <a:rPr lang="en-US" altLang="en-US" sz="1200" b="1" dirty="0">
                <a:latin typeface="Arial" charset="0"/>
                <a:cs typeface="Arial" charset="0"/>
              </a:rPr>
              <a:t>Integers</a:t>
            </a:r>
          </a:p>
          <a:p>
            <a:pPr lvl="1"/>
            <a:r>
              <a:rPr lang="en-US" altLang="en-US" sz="1200" dirty="0">
                <a:latin typeface="Arial" charset="0"/>
                <a:cs typeface="Arial" charset="0"/>
              </a:rPr>
              <a:t>Normal integers</a:t>
            </a:r>
            <a:br>
              <a:rPr lang="en-US" altLang="en-US" sz="1200" dirty="0">
                <a:latin typeface="Arial" charset="0"/>
                <a:cs typeface="Arial" charset="0"/>
              </a:rPr>
            </a:br>
            <a:r>
              <a:rPr lang="en-US" altLang="en-US" sz="1200" dirty="0">
                <a:latin typeface="Arial" charset="0"/>
                <a:cs typeface="Arial" charset="0"/>
              </a:rPr>
              <a:t>e.g. 4321 </a:t>
            </a:r>
          </a:p>
          <a:p>
            <a:pPr lvl="1"/>
            <a:r>
              <a:rPr lang="en-US" altLang="en-US" sz="1200" dirty="0">
                <a:latin typeface="Arial" charset="0"/>
                <a:cs typeface="Arial" charset="0"/>
              </a:rPr>
              <a:t>Octal literals (base 8) </a:t>
            </a:r>
          </a:p>
          <a:p>
            <a:pPr lvl="1"/>
            <a:r>
              <a:rPr lang="en-US" altLang="en-US" sz="1200" dirty="0">
                <a:latin typeface="Arial" charset="0"/>
                <a:cs typeface="Arial" charset="0"/>
              </a:rPr>
              <a:t>Hexadecimal literals (base 16)</a:t>
            </a:r>
            <a:br>
              <a:rPr lang="en-US" altLang="en-US" sz="1200" dirty="0">
                <a:latin typeface="Arial" charset="0"/>
                <a:cs typeface="Arial" charset="0"/>
              </a:rPr>
            </a:br>
            <a:r>
              <a:rPr lang="en-US" altLang="en-US" sz="1200" dirty="0">
                <a:latin typeface="Arial" charset="0"/>
                <a:cs typeface="Arial" charset="0"/>
              </a:rPr>
              <a:t>Hexadecimal literals have to be prefixed either by "0x" or "0X".</a:t>
            </a:r>
            <a:br>
              <a:rPr lang="en-US" altLang="en-US" sz="1200" dirty="0">
                <a:latin typeface="Arial" charset="0"/>
                <a:cs typeface="Arial" charset="0"/>
              </a:rPr>
            </a:br>
            <a:r>
              <a:rPr lang="en-US" altLang="en-US" sz="1200" dirty="0">
                <a:latin typeface="Arial" charset="0"/>
                <a:cs typeface="Arial" charset="0"/>
              </a:rPr>
              <a:t>example:</a:t>
            </a:r>
            <a:br>
              <a:rPr lang="en-US" altLang="en-US" sz="1200" dirty="0">
                <a:latin typeface="Arial" charset="0"/>
                <a:cs typeface="Arial" charset="0"/>
              </a:rPr>
            </a:br>
            <a:r>
              <a:rPr lang="en-US" altLang="en-US" sz="1200" dirty="0" err="1">
                <a:latin typeface="Arial" charset="0"/>
                <a:cs typeface="Arial" charset="0"/>
              </a:rPr>
              <a:t>hex_number</a:t>
            </a:r>
            <a:r>
              <a:rPr lang="en-US" altLang="en-US" sz="1200" dirty="0">
                <a:latin typeface="Arial" charset="0"/>
                <a:cs typeface="Arial" charset="0"/>
              </a:rPr>
              <a:t> = 0xA0F</a:t>
            </a:r>
            <a:br>
              <a:rPr lang="en-US" altLang="en-US" sz="1200" dirty="0">
                <a:latin typeface="Arial" charset="0"/>
                <a:cs typeface="Arial" charset="0"/>
              </a:rPr>
            </a:br>
            <a:r>
              <a:rPr lang="en-US" altLang="en-US" sz="1200" dirty="0">
                <a:latin typeface="Arial" charset="0"/>
                <a:cs typeface="Arial" charset="0"/>
              </a:rPr>
              <a:t>print </a:t>
            </a:r>
            <a:r>
              <a:rPr lang="en-US" altLang="en-US" sz="1200" dirty="0" err="1">
                <a:latin typeface="Arial" charset="0"/>
                <a:cs typeface="Arial" charset="0"/>
              </a:rPr>
              <a:t>hex_number</a:t>
            </a:r>
            <a:br>
              <a:rPr lang="en-US" altLang="en-US" sz="1200" dirty="0">
                <a:latin typeface="Arial" charset="0"/>
                <a:cs typeface="Arial" charset="0"/>
              </a:rPr>
            </a:br>
            <a:r>
              <a:rPr lang="en-US" altLang="en-US" sz="1200" dirty="0">
                <a:latin typeface="Arial" charset="0"/>
                <a:cs typeface="Arial" charset="0"/>
              </a:rPr>
              <a:t> returns 2575 </a:t>
            </a:r>
          </a:p>
          <a:p>
            <a:r>
              <a:rPr lang="en-US" altLang="en-US" sz="1200" b="1" dirty="0">
                <a:latin typeface="Arial" charset="0"/>
                <a:cs typeface="Arial" charset="0"/>
              </a:rPr>
              <a:t>Long integers</a:t>
            </a:r>
            <a:br>
              <a:rPr lang="en-US" altLang="en-US" sz="1200" dirty="0">
                <a:latin typeface="Arial" charset="0"/>
                <a:cs typeface="Arial" charset="0"/>
              </a:rPr>
            </a:br>
            <a:r>
              <a:rPr lang="en-US" altLang="en-US" sz="1200" dirty="0">
                <a:latin typeface="Arial" charset="0"/>
                <a:cs typeface="Arial" charset="0"/>
              </a:rPr>
              <a:t>these numbers are of </a:t>
            </a:r>
            <a:r>
              <a:rPr lang="en-US" altLang="en-US" sz="1200" dirty="0" err="1">
                <a:latin typeface="Arial" charset="0"/>
                <a:cs typeface="Arial" charset="0"/>
              </a:rPr>
              <a:t>unlimeted</a:t>
            </a:r>
            <a:r>
              <a:rPr lang="en-US" altLang="en-US" sz="1200" dirty="0">
                <a:latin typeface="Arial" charset="0"/>
                <a:cs typeface="Arial" charset="0"/>
              </a:rPr>
              <a:t> size</a:t>
            </a:r>
            <a:br>
              <a:rPr lang="en-US" altLang="en-US" sz="1200" dirty="0">
                <a:latin typeface="Arial" charset="0"/>
                <a:cs typeface="Arial" charset="0"/>
              </a:rPr>
            </a:br>
            <a:r>
              <a:rPr lang="en-US" altLang="en-US" sz="1200" dirty="0">
                <a:latin typeface="Arial" charset="0"/>
                <a:cs typeface="Arial" charset="0"/>
              </a:rPr>
              <a:t>e.g.42000000000000000000L</a:t>
            </a:r>
          </a:p>
          <a:p>
            <a:r>
              <a:rPr lang="en-US" altLang="en-US" sz="1200" b="1" dirty="0">
                <a:latin typeface="Arial" charset="0"/>
                <a:cs typeface="Arial" charset="0"/>
              </a:rPr>
              <a:t>Floating-point numbers</a:t>
            </a:r>
            <a:br>
              <a:rPr lang="en-US" altLang="en-US" sz="1200" dirty="0">
                <a:latin typeface="Arial" charset="0"/>
                <a:cs typeface="Arial" charset="0"/>
              </a:rPr>
            </a:br>
            <a:r>
              <a:rPr lang="en-US" altLang="en-US" sz="1200" dirty="0">
                <a:latin typeface="Arial" charset="0"/>
                <a:cs typeface="Arial" charset="0"/>
              </a:rPr>
              <a:t>for example: 42.11, 3.1415e-10</a:t>
            </a:r>
          </a:p>
          <a:p>
            <a:r>
              <a:rPr lang="en-US" altLang="en-US" sz="1200" b="1" dirty="0">
                <a:latin typeface="Arial" charset="0"/>
                <a:cs typeface="Arial" charset="0"/>
              </a:rPr>
              <a:t>Complex numbers</a:t>
            </a:r>
            <a:br>
              <a:rPr lang="en-US" altLang="en-US" sz="1200" dirty="0">
                <a:latin typeface="Arial" charset="0"/>
                <a:cs typeface="Arial" charset="0"/>
              </a:rPr>
            </a:br>
            <a:r>
              <a:rPr lang="en-US" altLang="en-US" sz="1200" dirty="0">
                <a:latin typeface="Arial" charset="0"/>
                <a:cs typeface="Arial" charset="0"/>
              </a:rPr>
              <a:t>Complex numbers are written as </a:t>
            </a:r>
            <a:r>
              <a:rPr lang="en-US" altLang="en-US" sz="1200" i="1" dirty="0">
                <a:latin typeface="Arial" charset="0"/>
                <a:cs typeface="Arial" charset="0"/>
              </a:rPr>
              <a:t>&lt;real part&gt;</a:t>
            </a:r>
            <a:r>
              <a:rPr lang="en-US" altLang="en-US" sz="1200" dirty="0">
                <a:latin typeface="Arial" charset="0"/>
                <a:cs typeface="Arial" charset="0"/>
              </a:rPr>
              <a:t> + </a:t>
            </a:r>
            <a:r>
              <a:rPr lang="en-US" altLang="en-US" sz="1200" i="1" dirty="0">
                <a:latin typeface="Arial" charset="0"/>
                <a:cs typeface="Arial" charset="0"/>
              </a:rPr>
              <a:t>&lt;imaginary part&gt;</a:t>
            </a:r>
            <a:r>
              <a:rPr lang="en-US" altLang="en-US" sz="1200" dirty="0">
                <a:latin typeface="Arial" charset="0"/>
                <a:cs typeface="Arial" charset="0"/>
              </a:rPr>
              <a:t>j</a:t>
            </a:r>
            <a:br>
              <a:rPr lang="en-US" altLang="en-US" sz="1200" dirty="0">
                <a:latin typeface="Arial" charset="0"/>
                <a:cs typeface="Arial" charset="0"/>
              </a:rPr>
            </a:br>
            <a:r>
              <a:rPr lang="en-US" altLang="en-US" sz="1200" dirty="0">
                <a:latin typeface="Arial" charset="0"/>
                <a:cs typeface="Arial" charset="0"/>
              </a:rPr>
              <a:t>examples:</a:t>
            </a:r>
            <a:br>
              <a:rPr lang="en-US" altLang="en-US" sz="1200" dirty="0">
                <a:latin typeface="Arial" charset="0"/>
                <a:cs typeface="Arial" charset="0"/>
              </a:rPr>
            </a:br>
            <a:r>
              <a:rPr lang="en-US" altLang="en-US" sz="1200" dirty="0">
                <a:latin typeface="Arial" charset="0"/>
                <a:cs typeface="Arial" charset="0"/>
              </a:rPr>
              <a:t>x = 3 + 4j</a:t>
            </a:r>
            <a:br>
              <a:rPr lang="en-US" altLang="en-US" sz="1200" dirty="0">
                <a:latin typeface="Arial" charset="0"/>
                <a:cs typeface="Arial" charset="0"/>
              </a:rPr>
            </a:br>
            <a:r>
              <a:rPr lang="en-US" altLang="en-US" sz="1200" dirty="0">
                <a:latin typeface="Arial" charset="0"/>
                <a:cs typeface="Arial" charset="0"/>
              </a:rPr>
              <a:t>y = 2 - 3j</a:t>
            </a:r>
            <a:br>
              <a:rPr lang="en-US" altLang="en-US" sz="1200" dirty="0">
                <a:latin typeface="Arial" charset="0"/>
                <a:cs typeface="Arial" charset="0"/>
              </a:rPr>
            </a:br>
            <a:r>
              <a:rPr lang="en-US" altLang="en-US" sz="1200" dirty="0">
                <a:latin typeface="Arial" charset="0"/>
                <a:cs typeface="Arial" charset="0"/>
              </a:rPr>
              <a:t>z = x + y</a:t>
            </a:r>
            <a:br>
              <a:rPr lang="en-US" altLang="en-US" sz="1200" dirty="0">
                <a:latin typeface="Arial" charset="0"/>
                <a:cs typeface="Arial" charset="0"/>
              </a:rPr>
            </a:br>
            <a:r>
              <a:rPr lang="en-US" altLang="en-US" sz="1200" dirty="0">
                <a:latin typeface="Arial" charset="0"/>
                <a:cs typeface="Arial" charset="0"/>
              </a:rPr>
              <a:t>print (z)</a:t>
            </a:r>
            <a:br>
              <a:rPr lang="en-US" altLang="en-US" sz="1200" dirty="0">
                <a:latin typeface="Arial" charset="0"/>
                <a:cs typeface="Arial" charset="0"/>
              </a:rPr>
            </a:br>
            <a:r>
              <a:rPr lang="en-US" altLang="en-US" sz="1200" dirty="0">
                <a:latin typeface="Arial" charset="0"/>
                <a:cs typeface="Arial" charset="0"/>
              </a:rPr>
              <a:t>returns (5+1j) </a:t>
            </a:r>
          </a:p>
          <a:p>
            <a:pPr>
              <a:spcBef>
                <a:spcPct val="50000"/>
              </a:spcBef>
              <a:buFontTx/>
              <a:buNone/>
            </a:pPr>
            <a:endParaRPr lang="en-US" altLang="en-US" sz="1100" dirty="0">
              <a:latin typeface="Arial"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274638"/>
            <a:ext cx="8077200" cy="411162"/>
          </a:xfrm>
        </p:spPr>
        <p:txBody>
          <a:bodyPr/>
          <a:lstStyle/>
          <a:p>
            <a:pPr eaLnBrk="1" hangingPunct="1"/>
            <a:r>
              <a:rPr lang="en-US" altLang="en-US" sz="2400" b="1" dirty="0"/>
              <a:t>Strings</a:t>
            </a:r>
          </a:p>
        </p:txBody>
      </p:sp>
      <p:sp>
        <p:nvSpPr>
          <p:cNvPr id="1638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B43906-8EE1-4584-BD1E-9A86BF76B9E1}" type="slidenum">
              <a:rPr lang="en-GB" altLang="en-US" smtClean="0">
                <a:solidFill>
                  <a:schemeClr val="bg2"/>
                </a:solidFill>
              </a:rPr>
              <a:pPr/>
              <a:t>13</a:t>
            </a:fld>
            <a:endParaRPr lang="en-GB" altLang="en-US">
              <a:solidFill>
                <a:schemeClr val="bg2"/>
              </a:solidFill>
            </a:endParaRPr>
          </a:p>
        </p:txBody>
      </p:sp>
      <p:sp>
        <p:nvSpPr>
          <p:cNvPr id="1638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8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6396" name="Content Placeholder 1"/>
          <p:cNvSpPr>
            <a:spLocks noGrp="1"/>
          </p:cNvSpPr>
          <p:nvPr>
            <p:ph idx="1"/>
          </p:nvPr>
        </p:nvSpPr>
        <p:spPr>
          <a:xfrm>
            <a:off x="381000" y="685800"/>
            <a:ext cx="8343900" cy="5638800"/>
          </a:xfrm>
        </p:spPr>
        <p:txBody>
          <a:bodyPr/>
          <a:lstStyle/>
          <a:p>
            <a:pPr marL="0" indent="0">
              <a:buNone/>
            </a:pPr>
            <a:br>
              <a:rPr lang="en-US" altLang="en-US" sz="1200" dirty="0">
                <a:latin typeface="Arial" charset="0"/>
                <a:cs typeface="Arial" charset="0"/>
              </a:rPr>
            </a:br>
            <a:r>
              <a:rPr lang="en-US" altLang="en-US" sz="1200" dirty="0">
                <a:latin typeface="Arial" charset="0"/>
                <a:cs typeface="Arial" charset="0"/>
              </a:rPr>
              <a:t>Single quotes ('), double quotes ("), triple quotes, both single (''') and (""") are allowed to mark strings</a:t>
            </a:r>
            <a:br>
              <a:rPr lang="en-US" altLang="en-US" sz="1200" dirty="0">
                <a:latin typeface="Arial" charset="0"/>
                <a:cs typeface="Arial" charset="0"/>
              </a:rPr>
            </a:br>
            <a:r>
              <a:rPr lang="en-US" altLang="en-US" sz="1200" dirty="0">
                <a:latin typeface="Arial" charset="0"/>
                <a:cs typeface="Arial" charset="0"/>
              </a:rPr>
              <a:t>String - sequence of characters - letters, numbers, and special characters </a:t>
            </a:r>
          </a:p>
          <a:p>
            <a:pPr marL="0" indent="0">
              <a:buNone/>
            </a:pPr>
            <a:r>
              <a:rPr lang="en-US" altLang="en-US" sz="1200" dirty="0">
                <a:latin typeface="Arial" charset="0"/>
                <a:cs typeface="Arial" charset="0"/>
              </a:rPr>
              <a:t>Character - string of size one.</a:t>
            </a:r>
          </a:p>
          <a:p>
            <a:pPr marL="0" indent="0">
              <a:buNone/>
            </a:pPr>
            <a:r>
              <a:rPr lang="en-US" altLang="en-US" sz="1200" dirty="0">
                <a:latin typeface="Arial" charset="0"/>
                <a:cs typeface="Arial" charset="0"/>
              </a:rPr>
              <a:t>Counting the indices  : </a:t>
            </a:r>
          </a:p>
          <a:p>
            <a:pPr marL="0" indent="0">
              <a:buNone/>
            </a:pPr>
            <a:r>
              <a:rPr lang="en-US" altLang="en-US" sz="1200" dirty="0">
                <a:latin typeface="Arial" charset="0"/>
                <a:cs typeface="Arial" charset="0"/>
              </a:rPr>
              <a:t>       from the right. - negative numbers are used, starting with -1 for the most right character. </a:t>
            </a:r>
          </a:p>
          <a:p>
            <a:pPr marL="0" indent="0">
              <a:buNone/>
            </a:pPr>
            <a:r>
              <a:rPr lang="en-US" altLang="en-US" sz="1200" dirty="0">
                <a:latin typeface="Arial" charset="0"/>
                <a:cs typeface="Arial" charset="0"/>
              </a:rPr>
              <a:t>       from the le - positive numbers are used, starting with  0  for the most  left character. </a:t>
            </a:r>
          </a:p>
          <a:p>
            <a:pPr marL="0" indent="0">
              <a:buNone/>
            </a:pPr>
            <a:r>
              <a:rPr lang="en-US" altLang="en-US" sz="1200" dirty="0">
                <a:latin typeface="Arial" charset="0"/>
                <a:cs typeface="Arial" charset="0"/>
              </a:rPr>
              <a:t>Operators and functions for strings: </a:t>
            </a:r>
          </a:p>
          <a:p>
            <a:r>
              <a:rPr lang="en-US" altLang="en-US" sz="1200" b="1" dirty="0">
                <a:latin typeface="Arial" charset="0"/>
                <a:cs typeface="Arial" charset="0"/>
              </a:rPr>
              <a:t>Concatenation</a:t>
            </a:r>
            <a:br>
              <a:rPr lang="en-US" altLang="en-US" sz="1200" dirty="0">
                <a:latin typeface="Arial" charset="0"/>
                <a:cs typeface="Arial" charset="0"/>
              </a:rPr>
            </a:br>
            <a:r>
              <a:rPr lang="en-US" altLang="en-US" sz="1200" dirty="0">
                <a:latin typeface="Arial" charset="0"/>
                <a:cs typeface="Arial" charset="0"/>
              </a:rPr>
              <a:t>Strings can be glued together (concatenated) with the + operator:</a:t>
            </a:r>
            <a:br>
              <a:rPr lang="en-US" altLang="en-US" sz="1200" dirty="0">
                <a:latin typeface="Arial" charset="0"/>
                <a:cs typeface="Arial" charset="0"/>
              </a:rPr>
            </a:br>
            <a:r>
              <a:rPr lang="en-US" altLang="en-US" sz="1200" dirty="0">
                <a:latin typeface="Arial" charset="0"/>
                <a:cs typeface="Arial" charset="0"/>
              </a:rPr>
              <a:t>"Hello" + "World" -&gt; "HelloWorld" </a:t>
            </a:r>
          </a:p>
          <a:p>
            <a:r>
              <a:rPr lang="en-US" altLang="en-US" sz="1200" b="1" dirty="0">
                <a:latin typeface="Arial" charset="0"/>
                <a:cs typeface="Arial" charset="0"/>
              </a:rPr>
              <a:t>Repetition</a:t>
            </a:r>
            <a:br>
              <a:rPr lang="en-US" altLang="en-US" sz="1200" dirty="0">
                <a:latin typeface="Arial" charset="0"/>
                <a:cs typeface="Arial" charset="0"/>
              </a:rPr>
            </a:br>
            <a:r>
              <a:rPr lang="en-US" altLang="en-US" sz="1200" dirty="0">
                <a:latin typeface="Arial" charset="0"/>
                <a:cs typeface="Arial" charset="0"/>
              </a:rPr>
              <a:t>String can be repeated or repeatedly concatenated with the asterisk operator "*":</a:t>
            </a:r>
            <a:br>
              <a:rPr lang="en-US" altLang="en-US" sz="1200" dirty="0">
                <a:latin typeface="Arial" charset="0"/>
                <a:cs typeface="Arial" charset="0"/>
              </a:rPr>
            </a:br>
            <a:r>
              <a:rPr lang="en-US" altLang="en-US" sz="1200" dirty="0">
                <a:latin typeface="Arial" charset="0"/>
                <a:cs typeface="Arial" charset="0"/>
              </a:rPr>
              <a:t>"*-*" * 3 -&gt; "*-**-**-*" </a:t>
            </a:r>
          </a:p>
          <a:p>
            <a:r>
              <a:rPr lang="en-US" altLang="en-US" sz="1200" b="1" dirty="0">
                <a:latin typeface="Arial" charset="0"/>
                <a:cs typeface="Arial" charset="0"/>
              </a:rPr>
              <a:t>Indexing</a:t>
            </a:r>
            <a:br>
              <a:rPr lang="en-US" altLang="en-US" sz="1200" dirty="0">
                <a:latin typeface="Arial" charset="0"/>
                <a:cs typeface="Arial" charset="0"/>
              </a:rPr>
            </a:br>
            <a:r>
              <a:rPr lang="en-US" altLang="en-US" sz="1200" dirty="0">
                <a:latin typeface="Arial" charset="0"/>
                <a:cs typeface="Arial" charset="0"/>
              </a:rPr>
              <a:t>"Python"[0] -&gt; "P" </a:t>
            </a:r>
          </a:p>
          <a:p>
            <a:r>
              <a:rPr lang="en-US" altLang="en-US" sz="1200" b="1" dirty="0">
                <a:latin typeface="Arial" charset="0"/>
                <a:cs typeface="Arial" charset="0"/>
              </a:rPr>
              <a:t>Slicing</a:t>
            </a:r>
            <a:br>
              <a:rPr lang="en-US" altLang="en-US" sz="1200" dirty="0">
                <a:latin typeface="Arial" charset="0"/>
                <a:cs typeface="Arial" charset="0"/>
              </a:rPr>
            </a:br>
            <a:r>
              <a:rPr lang="en-US" altLang="en-US" sz="1200" dirty="0">
                <a:latin typeface="Arial" charset="0"/>
                <a:cs typeface="Arial" charset="0"/>
              </a:rPr>
              <a:t>"Python"[2:4] -&gt; "</a:t>
            </a:r>
            <a:r>
              <a:rPr lang="en-US" altLang="en-US" sz="1200" dirty="0" err="1">
                <a:latin typeface="Arial" charset="0"/>
                <a:cs typeface="Arial" charset="0"/>
              </a:rPr>
              <a:t>th</a:t>
            </a:r>
            <a:r>
              <a:rPr lang="en-US" altLang="en-US" sz="1200" dirty="0">
                <a:latin typeface="Arial" charset="0"/>
                <a:cs typeface="Arial" charset="0"/>
              </a:rPr>
              <a:t>" </a:t>
            </a:r>
          </a:p>
          <a:p>
            <a:r>
              <a:rPr lang="en-US" altLang="en-US" sz="1200" b="1" dirty="0">
                <a:latin typeface="Arial" charset="0"/>
                <a:cs typeface="Arial" charset="0"/>
              </a:rPr>
              <a:t>Size</a:t>
            </a:r>
            <a:br>
              <a:rPr lang="en-US" altLang="en-US" sz="1200" dirty="0">
                <a:latin typeface="Arial" charset="0"/>
                <a:cs typeface="Arial" charset="0"/>
              </a:rPr>
            </a:br>
            <a:r>
              <a:rPr lang="en-US" altLang="en-US" sz="1200" dirty="0" err="1">
                <a:latin typeface="Arial" charset="0"/>
                <a:cs typeface="Arial" charset="0"/>
              </a:rPr>
              <a:t>len</a:t>
            </a:r>
            <a:r>
              <a:rPr lang="en-US" altLang="en-US" sz="1200" dirty="0">
                <a:latin typeface="Arial" charset="0"/>
                <a:cs typeface="Arial" charset="0"/>
              </a:rPr>
              <a:t>("Python") -&gt; </a:t>
            </a:r>
          </a:p>
          <a:p>
            <a:r>
              <a:rPr lang="en-US" altLang="en-US" sz="1200" dirty="0">
                <a:latin typeface="Arial" charset="0"/>
                <a:cs typeface="Arial" charset="0"/>
              </a:rPr>
              <a:t>Like  strings in Java and unlike C or C++, Python strings cannot be changed. Trying to change an indexed position will raise an error</a:t>
            </a:r>
          </a:p>
          <a:p>
            <a:pPr marL="457200" lvl="1" indent="0">
              <a:buFont typeface="Arial" charset="0"/>
              <a:buNone/>
            </a:pPr>
            <a:r>
              <a:rPr lang="en-US" altLang="en-US" sz="1200" dirty="0">
                <a:latin typeface="Arial" charset="0"/>
                <a:cs typeface="Arial" charset="0"/>
              </a:rPr>
              <a:t>s = "Some things are immutable!"</a:t>
            </a:r>
          </a:p>
          <a:p>
            <a:pPr marL="457200" lvl="1" indent="0">
              <a:buFont typeface="Arial" charset="0"/>
              <a:buNone/>
            </a:pPr>
            <a:r>
              <a:rPr lang="en-US" altLang="en-US" sz="1200" dirty="0">
                <a:latin typeface="Arial" charset="0"/>
                <a:cs typeface="Arial" charset="0"/>
              </a:rPr>
              <a:t>s[1]=“r”</a:t>
            </a:r>
          </a:p>
          <a:p>
            <a:pPr marL="457200" lvl="1" indent="0">
              <a:buFont typeface="Arial" charset="0"/>
              <a:buNone/>
            </a:pPr>
            <a:r>
              <a:rPr lang="en-US" altLang="en-US" sz="1200" dirty="0">
                <a:latin typeface="Arial" charset="0"/>
                <a:cs typeface="Arial" charset="0"/>
              </a:rPr>
              <a:t>Will return error:</a:t>
            </a:r>
          </a:p>
          <a:p>
            <a:pPr marL="457200" lvl="1" indent="0">
              <a:buFont typeface="Arial" charset="0"/>
              <a:buNone/>
            </a:pPr>
            <a:r>
              <a:rPr lang="en-US" altLang="en-US" sz="1200" dirty="0" err="1">
                <a:latin typeface="Arial" charset="0"/>
                <a:cs typeface="Arial" charset="0"/>
              </a:rPr>
              <a:t>TypeError</a:t>
            </a:r>
            <a:r>
              <a:rPr lang="en-US" altLang="en-US" sz="1200" dirty="0">
                <a:latin typeface="Arial" charset="0"/>
                <a:cs typeface="Arial" charset="0"/>
              </a:rPr>
              <a:t>: '</a:t>
            </a:r>
            <a:r>
              <a:rPr lang="en-US" altLang="en-US" sz="1200" dirty="0" err="1">
                <a:latin typeface="Arial" charset="0"/>
                <a:cs typeface="Arial" charset="0"/>
              </a:rPr>
              <a:t>str</a:t>
            </a:r>
            <a:r>
              <a:rPr lang="en-US" altLang="en-US" sz="1200" dirty="0">
                <a:latin typeface="Arial" charset="0"/>
                <a:cs typeface="Arial" charset="0"/>
              </a:rPr>
              <a:t>' object does not support item assignment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04800" y="274638"/>
            <a:ext cx="8382000" cy="409571"/>
          </a:xfrm>
        </p:spPr>
        <p:txBody>
          <a:bodyPr/>
          <a:lstStyle/>
          <a:p>
            <a:pPr eaLnBrk="1" hangingPunct="1"/>
            <a:r>
              <a:rPr lang="en-US" altLang="en-US" sz="2400" b="1" dirty="0"/>
              <a:t>Input from keyboard</a:t>
            </a:r>
          </a:p>
        </p:txBody>
      </p:sp>
      <p:sp>
        <p:nvSpPr>
          <p:cNvPr id="1843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57CEE56-A8E3-43D8-A60A-D039A8D0BE6F}" type="slidenum">
              <a:rPr lang="en-GB" altLang="en-US" smtClean="0">
                <a:solidFill>
                  <a:schemeClr val="bg2"/>
                </a:solidFill>
              </a:rPr>
              <a:pPr/>
              <a:t>14</a:t>
            </a:fld>
            <a:endParaRPr lang="en-GB" altLang="en-US">
              <a:solidFill>
                <a:schemeClr val="bg2"/>
              </a:solidFill>
            </a:endParaRPr>
          </a:p>
        </p:txBody>
      </p:sp>
      <p:sp>
        <p:nvSpPr>
          <p:cNvPr id="1843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3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3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3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4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4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4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4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8444" name="Content Placeholder 1"/>
          <p:cNvSpPr>
            <a:spLocks noGrp="1"/>
          </p:cNvSpPr>
          <p:nvPr>
            <p:ph idx="1"/>
          </p:nvPr>
        </p:nvSpPr>
        <p:spPr>
          <a:xfrm>
            <a:off x="457200" y="990600"/>
            <a:ext cx="8229600" cy="5059363"/>
          </a:xfrm>
        </p:spPr>
        <p:txBody>
          <a:bodyPr/>
          <a:lstStyle/>
          <a:p>
            <a:pPr>
              <a:spcBef>
                <a:spcPct val="50000"/>
              </a:spcBef>
              <a:buFontTx/>
              <a:buNone/>
            </a:pPr>
            <a:r>
              <a:rPr lang="en-US" altLang="en-US" sz="1200" dirty="0">
                <a:latin typeface="Arial" charset="0"/>
                <a:cs typeface="Arial" charset="0"/>
              </a:rPr>
              <a:t>In version 3.x : built-in function </a:t>
            </a:r>
            <a:r>
              <a:rPr lang="en-US" altLang="en-US" sz="1200" b="1" dirty="0">
                <a:latin typeface="Arial" charset="0"/>
                <a:cs typeface="Arial" charset="0"/>
              </a:rPr>
              <a:t>input([</a:t>
            </a:r>
            <a:r>
              <a:rPr lang="en-US" altLang="en-US" sz="1200" dirty="0" err="1">
                <a:latin typeface="Arial" charset="0"/>
                <a:cs typeface="Arial" charset="0"/>
              </a:rPr>
              <a:t>promtp</a:t>
            </a:r>
            <a:r>
              <a:rPr lang="en-US" altLang="en-US" sz="1200" dirty="0">
                <a:latin typeface="Arial" charset="0"/>
                <a:cs typeface="Arial" charset="0"/>
              </a:rPr>
              <a:t> string]).  </a:t>
            </a:r>
            <a:br>
              <a:rPr lang="en-US" altLang="en-US" sz="1200" dirty="0">
                <a:latin typeface="Arial" charset="0"/>
                <a:cs typeface="Arial" charset="0"/>
              </a:rPr>
            </a:br>
            <a:endParaRPr lang="en-US" altLang="en-US" sz="1200" dirty="0">
              <a:latin typeface="Arial" charset="0"/>
              <a:cs typeface="Arial" charset="0"/>
            </a:endParaRPr>
          </a:p>
          <a:p>
            <a:pPr>
              <a:spcBef>
                <a:spcPct val="50000"/>
              </a:spcBef>
              <a:buFontTx/>
              <a:buNone/>
              <a:defRPr/>
            </a:pPr>
            <a:r>
              <a:rPr lang="en-US" sz="1400" dirty="0">
                <a:latin typeface="Arial" panose="020B0604020202020204" pitchFamily="34" charset="0"/>
                <a:cs typeface="Arial" panose="020B0604020202020204" pitchFamily="34" charset="0"/>
              </a:rPr>
              <a:t>Note:</a:t>
            </a:r>
          </a:p>
          <a:p>
            <a:pPr>
              <a:spcBef>
                <a:spcPct val="50000"/>
              </a:spcBef>
              <a:buFontTx/>
              <a:buNone/>
              <a:defRPr/>
            </a:pPr>
            <a:r>
              <a:rPr lang="en-US" sz="1400" dirty="0">
                <a:latin typeface="Arial" panose="020B0604020202020204" pitchFamily="34" charset="0"/>
                <a:cs typeface="Arial" panose="020B0604020202020204" pitchFamily="34" charset="0"/>
              </a:rPr>
              <a:t>Python 3.x function input() behaves like </a:t>
            </a:r>
            <a:r>
              <a:rPr lang="en-US" sz="1400" dirty="0" err="1">
                <a:latin typeface="Arial" panose="020B0604020202020204" pitchFamily="34" charset="0"/>
                <a:cs typeface="Arial" panose="020B0604020202020204" pitchFamily="34" charset="0"/>
              </a:rPr>
              <a:t>raw_input</a:t>
            </a:r>
            <a:r>
              <a:rPr lang="en-US" sz="1400" dirty="0">
                <a:latin typeface="Arial" panose="020B0604020202020204" pitchFamily="34" charset="0"/>
                <a:cs typeface="Arial" panose="020B0604020202020204" pitchFamily="34" charset="0"/>
              </a:rPr>
              <a:t>() in v.2.x.</a:t>
            </a:r>
          </a:p>
          <a:p>
            <a:pPr>
              <a:spcBef>
                <a:spcPct val="50000"/>
              </a:spcBef>
              <a:buFontTx/>
              <a:buNone/>
              <a:defRPr/>
            </a:pPr>
            <a:r>
              <a:rPr lang="en-US" sz="1400" dirty="0">
                <a:latin typeface="Arial" panose="020B0604020202020204" pitchFamily="34" charset="0"/>
                <a:cs typeface="Arial" panose="020B0604020202020204" pitchFamily="34" charset="0"/>
              </a:rPr>
              <a:t>There is no more </a:t>
            </a:r>
            <a:r>
              <a:rPr lang="en-US" sz="1400" dirty="0" err="1">
                <a:latin typeface="Arial" panose="020B0604020202020204" pitchFamily="34" charset="0"/>
                <a:cs typeface="Arial" panose="020B0604020202020204" pitchFamily="34" charset="0"/>
              </a:rPr>
              <a:t>raw_input</a:t>
            </a:r>
            <a:r>
              <a:rPr lang="en-US" sz="1400" dirty="0">
                <a:latin typeface="Arial" panose="020B0604020202020204" pitchFamily="34" charset="0"/>
                <a:cs typeface="Arial" panose="020B0604020202020204" pitchFamily="34" charset="0"/>
              </a:rPr>
              <a:t> function.</a:t>
            </a:r>
          </a:p>
          <a:p>
            <a:pPr>
              <a:spcBef>
                <a:spcPct val="50000"/>
              </a:spcBef>
              <a:buFontTx/>
              <a:buNone/>
              <a:defRPr/>
            </a:pPr>
            <a:r>
              <a:rPr lang="en-US" sz="1400" dirty="0">
                <a:latin typeface="Arial" panose="020B0604020202020204" pitchFamily="34" charset="0"/>
                <a:cs typeface="Arial" panose="020B0604020202020204" pitchFamily="34" charset="0"/>
              </a:rPr>
              <a:t>To get evaluated input in version 3.x, one should call </a:t>
            </a:r>
            <a:r>
              <a:rPr lang="en-US" sz="1400" dirty="0" err="1">
                <a:latin typeface="Arial" panose="020B0604020202020204" pitchFamily="34" charset="0"/>
                <a:cs typeface="Arial" panose="020B0604020202020204" pitchFamily="34" charset="0"/>
              </a:rPr>
              <a:t>eval</a:t>
            </a:r>
            <a:r>
              <a:rPr lang="en-US" sz="1400" dirty="0">
                <a:latin typeface="Arial" panose="020B0604020202020204" pitchFamily="34" charset="0"/>
                <a:cs typeface="Arial" panose="020B0604020202020204" pitchFamily="34" charset="0"/>
              </a:rPr>
              <a:t>(input())</a:t>
            </a:r>
          </a:p>
          <a:p>
            <a:pPr>
              <a:spcBef>
                <a:spcPct val="50000"/>
              </a:spcBef>
              <a:buFontTx/>
              <a:buNone/>
            </a:pPr>
            <a:endParaRPr lang="en-US" altLang="en-US" sz="1100" dirty="0">
              <a:latin typeface="Arial" charset="0"/>
              <a:cs typeface="Arial" charset="0"/>
            </a:endParaRPr>
          </a:p>
          <a:p>
            <a:pPr>
              <a:spcBef>
                <a:spcPct val="50000"/>
              </a:spcBef>
              <a:buFontTx/>
              <a:buNone/>
            </a:pPr>
            <a:endParaRPr lang="en-US" altLang="en-US" sz="1100" dirty="0">
              <a:latin typeface="Arial" charset="0"/>
              <a:cs typeface="Arial" charset="0"/>
            </a:endParaRPr>
          </a:p>
        </p:txBody>
      </p:sp>
      <p:pic>
        <p:nvPicPr>
          <p:cNvPr id="18445" name="Picture 2"/>
          <p:cNvPicPr>
            <a:picLocks noChangeAspect="1" noChangeArrowheads="1"/>
          </p:cNvPicPr>
          <p:nvPr/>
        </p:nvPicPr>
        <p:blipFill>
          <a:blip r:embed="rId2" cstate="print"/>
          <a:srcRect/>
          <a:stretch>
            <a:fillRect/>
          </a:stretch>
        </p:blipFill>
        <p:spPr bwMode="auto">
          <a:xfrm>
            <a:off x="457200" y="2971800"/>
            <a:ext cx="6257404" cy="1308100"/>
          </a:xfrm>
          <a:prstGeom prst="rect">
            <a:avLst/>
          </a:prstGeom>
          <a:noFill/>
          <a:ln w="28575">
            <a:noFill/>
            <a:miter lim="800000"/>
            <a:headEnd/>
            <a:tailEnd/>
          </a:ln>
        </p:spPr>
      </p:pic>
      <p:pic>
        <p:nvPicPr>
          <p:cNvPr id="18446" name="Picture 3"/>
          <p:cNvPicPr>
            <a:picLocks noChangeAspect="1" noChangeArrowheads="1"/>
          </p:cNvPicPr>
          <p:nvPr/>
        </p:nvPicPr>
        <p:blipFill>
          <a:blip r:embed="rId3" cstate="print"/>
          <a:srcRect/>
          <a:stretch>
            <a:fillRect/>
          </a:stretch>
        </p:blipFill>
        <p:spPr bwMode="auto">
          <a:xfrm>
            <a:off x="457200" y="4572000"/>
            <a:ext cx="5181600" cy="982891"/>
          </a:xfrm>
          <a:prstGeom prst="rect">
            <a:avLst/>
          </a:prstGeom>
          <a:noFill/>
          <a:ln w="2857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274638"/>
            <a:ext cx="8229600" cy="563558"/>
          </a:xfrm>
        </p:spPr>
        <p:txBody>
          <a:bodyPr/>
          <a:lstStyle/>
          <a:p>
            <a:pPr eaLnBrk="1" hangingPunct="1"/>
            <a:r>
              <a:rPr lang="en-US" altLang="en-US" sz="2400" b="1" dirty="0"/>
              <a:t>Conditional statements</a:t>
            </a:r>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DF82436-ABCD-45CD-9552-75D2789F0063}" type="slidenum">
              <a:rPr lang="en-GB" altLang="en-US" smtClean="0">
                <a:solidFill>
                  <a:schemeClr val="bg2"/>
                </a:solidFill>
              </a:rPr>
              <a:pPr/>
              <a:t>15</a:t>
            </a:fld>
            <a:endParaRPr lang="en-GB" altLang="en-US">
              <a:solidFill>
                <a:schemeClr val="bg2"/>
              </a:solidFill>
            </a:endParaRPr>
          </a:p>
        </p:txBody>
      </p:sp>
      <p:sp>
        <p:nvSpPr>
          <p:cNvPr id="2150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0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1516" name="Content Placeholder 1"/>
          <p:cNvSpPr>
            <a:spLocks noGrp="1"/>
          </p:cNvSpPr>
          <p:nvPr>
            <p:ph idx="1"/>
          </p:nvPr>
        </p:nvSpPr>
        <p:spPr>
          <a:xfrm>
            <a:off x="304800" y="990600"/>
            <a:ext cx="8305800" cy="5410200"/>
          </a:xfrm>
        </p:spPr>
        <p:txBody>
          <a:bodyPr/>
          <a:lstStyle/>
          <a:p>
            <a:pPr marL="0" indent="0">
              <a:buNone/>
            </a:pPr>
            <a:r>
              <a:rPr lang="en-US" altLang="en-US" sz="1400" b="1" dirty="0">
                <a:latin typeface="Arial" charset="0"/>
                <a:cs typeface="Arial" charset="0"/>
              </a:rPr>
              <a:t>Purpose:</a:t>
            </a:r>
          </a:p>
          <a:p>
            <a:r>
              <a:rPr lang="en-US" altLang="en-US" sz="1200" dirty="0">
                <a:latin typeface="Arial" charset="0"/>
                <a:cs typeface="Arial" charset="0"/>
              </a:rPr>
              <a:t>to perform different computations or actions depending on whether a condition evaluates to true or false. </a:t>
            </a:r>
          </a:p>
          <a:p>
            <a:endParaRPr lang="en-US" altLang="en-US" sz="1200" dirty="0">
              <a:latin typeface="Arial" charset="0"/>
              <a:cs typeface="Arial" charset="0"/>
            </a:endParaRPr>
          </a:p>
          <a:p>
            <a:endParaRPr lang="en-US" altLang="en-US" sz="1200" dirty="0">
              <a:latin typeface="Arial" charset="0"/>
              <a:cs typeface="Arial" charset="0"/>
            </a:endParaRPr>
          </a:p>
          <a:p>
            <a:endParaRPr lang="en-US" altLang="en-US" sz="1200" dirty="0">
              <a:latin typeface="Arial" charset="0"/>
              <a:cs typeface="Arial" charset="0"/>
            </a:endParaRPr>
          </a:p>
          <a:p>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r>
              <a:rPr lang="en-US" altLang="en-US" sz="1400" b="1" dirty="0">
                <a:latin typeface="Arial" charset="0"/>
                <a:cs typeface="Arial" charset="0"/>
              </a:rPr>
              <a:t>Example</a:t>
            </a:r>
            <a:r>
              <a:rPr lang="en-US" altLang="en-US" sz="1400" dirty="0">
                <a:latin typeface="Arial" charset="0"/>
                <a:cs typeface="Arial" charset="0"/>
              </a:rPr>
              <a:t>: </a:t>
            </a:r>
            <a:r>
              <a:rPr lang="en-US" altLang="en-US" sz="1200" dirty="0">
                <a:latin typeface="Arial" charset="0"/>
                <a:cs typeface="Arial" charset="0"/>
              </a:rPr>
              <a:t>dog years (this might be an approximate algorithm  to relate dog years to human years)</a:t>
            </a:r>
          </a:p>
          <a:p>
            <a:r>
              <a:rPr lang="en-US" altLang="en-US" sz="1200" dirty="0">
                <a:latin typeface="Arial" charset="0"/>
                <a:cs typeface="Arial" charset="0"/>
              </a:rPr>
              <a:t>A  one year old dog roughly corresponds to a fourteen year old human</a:t>
            </a:r>
          </a:p>
          <a:p>
            <a:r>
              <a:rPr lang="en-US" altLang="en-US" sz="1200" dirty="0">
                <a:latin typeface="Arial" charset="0"/>
                <a:cs typeface="Arial" charset="0"/>
              </a:rPr>
              <a:t>A dog who is two years old corresponds to a 22 year old human </a:t>
            </a:r>
          </a:p>
          <a:p>
            <a:r>
              <a:rPr lang="en-US" altLang="en-US" sz="1200" dirty="0">
                <a:latin typeface="Arial" charset="0"/>
                <a:cs typeface="Arial" charset="0"/>
              </a:rPr>
              <a:t>Every further dog year corresponds to five human years </a:t>
            </a:r>
          </a:p>
          <a:p>
            <a:endParaRPr lang="en-US" altLang="en-US" sz="1200" dirty="0">
              <a:latin typeface="Arial" charset="0"/>
              <a:cs typeface="Arial" charset="0"/>
            </a:endParaRPr>
          </a:p>
          <a:p>
            <a:r>
              <a:rPr lang="en-US" altLang="en-US" sz="1200" dirty="0">
                <a:latin typeface="Arial" charset="0"/>
                <a:cs typeface="Arial" charset="0"/>
              </a:rPr>
              <a:t>age = eval(</a:t>
            </a:r>
            <a:r>
              <a:rPr lang="en-US" altLang="en-US" sz="1200">
                <a:latin typeface="Arial" charset="0"/>
                <a:cs typeface="Arial" charset="0"/>
              </a:rPr>
              <a:t>input(‘age </a:t>
            </a:r>
            <a:r>
              <a:rPr lang="en-US" altLang="en-US" sz="1200" dirty="0">
                <a:latin typeface="Arial" charset="0"/>
                <a:cs typeface="Arial" charset="0"/>
              </a:rPr>
              <a:t>of the dog'))</a:t>
            </a:r>
          </a:p>
          <a:p>
            <a:r>
              <a:rPr lang="en-US" altLang="en-US" sz="1200" dirty="0">
                <a:latin typeface="Arial" charset="0"/>
                <a:cs typeface="Arial" charset="0"/>
              </a:rPr>
              <a:t>if age &lt; 0:</a:t>
            </a:r>
          </a:p>
          <a:p>
            <a:r>
              <a:rPr lang="en-US" altLang="en-US" sz="1200" dirty="0">
                <a:latin typeface="Arial" charset="0"/>
                <a:cs typeface="Arial" charset="0"/>
              </a:rPr>
              <a:t>    print('this can hardly be true')</a:t>
            </a:r>
          </a:p>
          <a:p>
            <a:r>
              <a:rPr lang="en-US" altLang="en-US" sz="1200" dirty="0">
                <a:latin typeface="Arial" charset="0"/>
                <a:cs typeface="Arial" charset="0"/>
              </a:rPr>
              <a:t>if age == 1:</a:t>
            </a:r>
          </a:p>
          <a:p>
            <a:r>
              <a:rPr lang="en-US" altLang="en-US" sz="1200" dirty="0">
                <a:latin typeface="Arial" charset="0"/>
                <a:cs typeface="Arial" charset="0"/>
              </a:rPr>
              <a:t>    print('about 14 human years')</a:t>
            </a:r>
          </a:p>
          <a:p>
            <a:r>
              <a:rPr lang="en-US" altLang="en-US" sz="1200" dirty="0">
                <a:latin typeface="Arial" charset="0"/>
                <a:cs typeface="Arial" charset="0"/>
              </a:rPr>
              <a:t>if age &gt;= 2:    </a:t>
            </a:r>
          </a:p>
          <a:p>
            <a:r>
              <a:rPr lang="en-US" altLang="en-US" sz="1200" dirty="0">
                <a:latin typeface="Arial" charset="0"/>
                <a:cs typeface="Arial" charset="0"/>
              </a:rPr>
              <a:t>    print(22+(age-2)*5)</a:t>
            </a:r>
          </a:p>
          <a:p>
            <a:endParaRPr lang="en-US" altLang="en-US" sz="1200" dirty="0">
              <a:latin typeface="Arial" charset="0"/>
              <a:cs typeface="Arial" charset="0"/>
            </a:endParaRPr>
          </a:p>
          <a:p>
            <a:pPr marL="0" indent="0">
              <a:buNone/>
            </a:pPr>
            <a:r>
              <a:rPr lang="en-US" altLang="en-US" sz="1200" b="1" dirty="0">
                <a:latin typeface="Arial" charset="0"/>
                <a:cs typeface="Arial" charset="0"/>
              </a:rPr>
              <a:t>Python objects evaluated to False</a:t>
            </a:r>
            <a:r>
              <a:rPr lang="en-US" altLang="en-US" sz="1200" dirty="0">
                <a:latin typeface="Arial" charset="0"/>
                <a:cs typeface="Arial" charset="0"/>
              </a:rPr>
              <a:t>:  numerical zero values (0, 0L, 0.0, 0.0+0.0j), the Boolean value False, empty strings, empty lists and empty tuples, empty dictionaries, the special value None.  All other values are considered to be True.</a:t>
            </a:r>
          </a:p>
          <a:p>
            <a:endParaRPr lang="en-US" altLang="en-US" sz="1200" dirty="0">
              <a:latin typeface="Arial" charset="0"/>
              <a:cs typeface="Arial" charset="0"/>
            </a:endParaRPr>
          </a:p>
          <a:p>
            <a:pPr marL="0" indent="0">
              <a:buNone/>
            </a:pPr>
            <a:endParaRPr lang="en-US" altLang="en-US" sz="1200" dirty="0">
              <a:latin typeface="Arial" charset="0"/>
              <a:cs typeface="Arial" charset="0"/>
            </a:endParaRPr>
          </a:p>
          <a:p>
            <a:endParaRPr lang="en-US" altLang="en-US" sz="1200" dirty="0">
              <a:latin typeface="Arial" charset="0"/>
              <a:cs typeface="Arial" charset="0"/>
            </a:endParaRPr>
          </a:p>
        </p:txBody>
      </p:sp>
      <p:pic>
        <p:nvPicPr>
          <p:cNvPr id="21517" name="Picture 14"/>
          <p:cNvPicPr>
            <a:picLocks noChangeAspect="1" noChangeArrowheads="1"/>
          </p:cNvPicPr>
          <p:nvPr/>
        </p:nvPicPr>
        <p:blipFill>
          <a:blip r:embed="rId2" cstate="print"/>
          <a:srcRect/>
          <a:stretch>
            <a:fillRect/>
          </a:stretch>
        </p:blipFill>
        <p:spPr bwMode="auto">
          <a:xfrm>
            <a:off x="716492" y="1600200"/>
            <a:ext cx="1720850" cy="1028700"/>
          </a:xfrm>
          <a:prstGeom prst="rect">
            <a:avLst/>
          </a:prstGeom>
          <a:noFill/>
          <a:ln w="2857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274638"/>
            <a:ext cx="8153400" cy="639762"/>
          </a:xfrm>
        </p:spPr>
        <p:txBody>
          <a:bodyPr/>
          <a:lstStyle/>
          <a:p>
            <a:pPr eaLnBrk="1" hangingPunct="1"/>
            <a:r>
              <a:rPr lang="en-US" altLang="en-US" sz="2400" b="1" dirty="0"/>
              <a:t>Conditional statements (cont.)</a:t>
            </a:r>
          </a:p>
        </p:txBody>
      </p:sp>
      <p:sp>
        <p:nvSpPr>
          <p:cNvPr id="2253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B56F13D-0064-454C-AB0A-19A2A8D73A62}" type="slidenum">
              <a:rPr lang="en-GB" altLang="en-US" smtClean="0">
                <a:solidFill>
                  <a:schemeClr val="bg2"/>
                </a:solidFill>
              </a:rPr>
              <a:pPr/>
              <a:t>16</a:t>
            </a:fld>
            <a:endParaRPr lang="en-GB" altLang="en-US">
              <a:solidFill>
                <a:schemeClr val="bg2"/>
              </a:solidFill>
            </a:endParaRPr>
          </a:p>
        </p:txBody>
      </p:sp>
      <p:sp>
        <p:nvSpPr>
          <p:cNvPr id="2253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3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2540" name="Content Placeholder 1"/>
          <p:cNvSpPr>
            <a:spLocks noGrp="1"/>
          </p:cNvSpPr>
          <p:nvPr>
            <p:ph idx="1"/>
          </p:nvPr>
        </p:nvSpPr>
        <p:spPr>
          <a:xfrm>
            <a:off x="304800" y="990600"/>
            <a:ext cx="8305800" cy="5410200"/>
          </a:xfrm>
        </p:spPr>
        <p:txBody>
          <a:bodyPr/>
          <a:lstStyle/>
          <a:p>
            <a:pPr marL="0" indent="0">
              <a:buFont typeface="Arial" charset="0"/>
              <a:buNone/>
            </a:pPr>
            <a:r>
              <a:rPr lang="en-US" altLang="en-US" sz="2400" b="1" dirty="0">
                <a:latin typeface="Arial" charset="0"/>
                <a:cs typeface="Arial" charset="0"/>
              </a:rPr>
              <a:t>Abbreviated If</a:t>
            </a:r>
            <a:r>
              <a:rPr lang="en-US" altLang="en-US" sz="2400" dirty="0">
                <a:latin typeface="Arial" charset="0"/>
                <a:cs typeface="Arial" charset="0"/>
              </a:rPr>
              <a:t> statement example: </a:t>
            </a:r>
          </a:p>
          <a:p>
            <a:pPr marL="0" indent="0">
              <a:buFont typeface="Arial" charset="0"/>
              <a:buNone/>
            </a:pPr>
            <a:r>
              <a:rPr lang="en-US" altLang="en-US" sz="2400" dirty="0">
                <a:latin typeface="Arial" charset="0"/>
                <a:cs typeface="Arial" charset="0"/>
              </a:rPr>
              <a:t>maximum = a if (a &gt; b) else b</a:t>
            </a:r>
          </a:p>
          <a:p>
            <a:pPr marL="0" indent="0">
              <a:buFont typeface="Arial" charset="0"/>
              <a:buNone/>
            </a:pPr>
            <a:endParaRPr lang="en-US" altLang="en-US" sz="2400" dirty="0">
              <a:latin typeface="Arial" charset="0"/>
              <a:cs typeface="Arial" charset="0"/>
            </a:endParaRPr>
          </a:p>
          <a:p>
            <a:pPr marL="0" indent="0">
              <a:buFont typeface="Arial" charset="0"/>
              <a:buNone/>
            </a:pPr>
            <a:r>
              <a:rPr lang="en-US" altLang="en-US" sz="2400" dirty="0">
                <a:latin typeface="Arial" charset="0"/>
                <a:cs typeface="Arial" charset="0"/>
              </a:rPr>
              <a:t>it corresponds to the following </a:t>
            </a:r>
            <a:r>
              <a:rPr lang="en-US" altLang="en-US" sz="2400" b="1" dirty="0">
                <a:latin typeface="Arial" charset="0"/>
                <a:cs typeface="Arial" charset="0"/>
              </a:rPr>
              <a:t>if</a:t>
            </a:r>
            <a:r>
              <a:rPr lang="en-US" altLang="en-US" sz="2400" dirty="0">
                <a:latin typeface="Arial" charset="0"/>
                <a:cs typeface="Arial" charset="0"/>
              </a:rPr>
              <a:t> statement.</a:t>
            </a:r>
          </a:p>
          <a:p>
            <a:pPr marL="0" indent="0">
              <a:buFont typeface="Arial" charset="0"/>
              <a:buNone/>
            </a:pPr>
            <a:r>
              <a:rPr lang="en-US" altLang="en-US" sz="2400" dirty="0">
                <a:latin typeface="Arial" charset="0"/>
                <a:cs typeface="Arial" charset="0"/>
              </a:rPr>
              <a:t>if a &gt; b:</a:t>
            </a:r>
          </a:p>
          <a:p>
            <a:pPr marL="0" indent="0">
              <a:buFont typeface="Arial" charset="0"/>
              <a:buNone/>
            </a:pPr>
            <a:r>
              <a:rPr lang="en-US" altLang="en-US" sz="2400" dirty="0">
                <a:latin typeface="Arial" charset="0"/>
                <a:cs typeface="Arial" charset="0"/>
              </a:rPr>
              <a:t>    maximum = a</a:t>
            </a:r>
          </a:p>
          <a:p>
            <a:pPr marL="0" indent="0">
              <a:buFont typeface="Arial" charset="0"/>
              <a:buNone/>
            </a:pPr>
            <a:r>
              <a:rPr lang="en-US" altLang="en-US" sz="2400" dirty="0">
                <a:latin typeface="Arial" charset="0"/>
                <a:cs typeface="Arial" charset="0"/>
              </a:rPr>
              <a:t>else:</a:t>
            </a:r>
          </a:p>
          <a:p>
            <a:pPr marL="0" indent="0">
              <a:buFont typeface="Arial" charset="0"/>
              <a:buNone/>
            </a:pPr>
            <a:r>
              <a:rPr lang="en-US" altLang="en-US" sz="2400" dirty="0">
                <a:latin typeface="Arial" charset="0"/>
                <a:cs typeface="Arial" charset="0"/>
              </a:rPr>
              <a:t>    maximum = 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40649"/>
            <a:ext cx="8077200" cy="411162"/>
          </a:xfrm>
        </p:spPr>
        <p:txBody>
          <a:bodyPr/>
          <a:lstStyle/>
          <a:p>
            <a:pPr eaLnBrk="1" hangingPunct="1"/>
            <a:r>
              <a:rPr lang="en-US" altLang="en-US" sz="2400" b="1" dirty="0"/>
              <a:t>Loops</a:t>
            </a:r>
          </a:p>
        </p:txBody>
      </p:sp>
      <p:sp>
        <p:nvSpPr>
          <p:cNvPr id="2355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40E88C4-F033-4C5E-9485-A1AAED9FBB06}" type="slidenum">
              <a:rPr lang="en-GB" altLang="en-US" smtClean="0">
                <a:solidFill>
                  <a:schemeClr val="bg2"/>
                </a:solidFill>
              </a:rPr>
              <a:pPr/>
              <a:t>17</a:t>
            </a:fld>
            <a:endParaRPr lang="en-GB" altLang="en-US">
              <a:solidFill>
                <a:schemeClr val="bg2"/>
              </a:solidFill>
            </a:endParaRPr>
          </a:p>
        </p:txBody>
      </p:sp>
      <p:sp>
        <p:nvSpPr>
          <p:cNvPr id="2355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5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5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5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6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6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6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6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3564" name="Content Placeholder 1"/>
          <p:cNvSpPr>
            <a:spLocks noGrp="1"/>
          </p:cNvSpPr>
          <p:nvPr>
            <p:ph idx="1"/>
          </p:nvPr>
        </p:nvSpPr>
        <p:spPr>
          <a:xfrm>
            <a:off x="381000" y="451811"/>
            <a:ext cx="8229600" cy="5791200"/>
          </a:xfrm>
        </p:spPr>
        <p:txBody>
          <a:bodyPr/>
          <a:lstStyle/>
          <a:p>
            <a:pPr marL="0" indent="0">
              <a:buFont typeface="Arial" charset="0"/>
              <a:buNone/>
            </a:pPr>
            <a:r>
              <a:rPr lang="en-US" altLang="en-US" sz="1200" b="1" dirty="0">
                <a:latin typeface="Arial" charset="0"/>
                <a:cs typeface="Arial" charset="0"/>
              </a:rPr>
              <a:t>Purpose:</a:t>
            </a:r>
          </a:p>
          <a:p>
            <a:pPr marL="0" indent="0">
              <a:buFont typeface="Arial" charset="0"/>
              <a:buNone/>
            </a:pPr>
            <a:r>
              <a:rPr lang="en-US" altLang="en-US" sz="1200" dirty="0">
                <a:latin typeface="Arial" charset="0"/>
                <a:cs typeface="Arial" charset="0"/>
              </a:rPr>
              <a:t>     to carry out a sequence of statements repeatedly.  </a:t>
            </a:r>
          </a:p>
          <a:p>
            <a:pPr marL="0" indent="0">
              <a:buFont typeface="Arial" charset="0"/>
              <a:buNone/>
            </a:pPr>
            <a:r>
              <a:rPr lang="en-US" altLang="en-US" sz="1400" b="1" dirty="0">
                <a:latin typeface="Arial" charset="0"/>
                <a:cs typeface="Arial" charset="0"/>
              </a:rPr>
              <a:t>Types of loops:</a:t>
            </a:r>
          </a:p>
          <a:p>
            <a:pPr marL="0" indent="0">
              <a:buFont typeface="Arial" charset="0"/>
              <a:buNone/>
            </a:pPr>
            <a:r>
              <a:rPr lang="en-US" altLang="en-US" sz="1200" dirty="0">
                <a:latin typeface="Arial" charset="0"/>
                <a:cs typeface="Arial" charset="0"/>
              </a:rPr>
              <a:t>     </a:t>
            </a:r>
            <a:r>
              <a:rPr lang="en-US" altLang="en-US" sz="1200" b="1" dirty="0">
                <a:latin typeface="Arial" charset="0"/>
                <a:cs typeface="Arial" charset="0"/>
              </a:rPr>
              <a:t>while loop </a:t>
            </a:r>
            <a:r>
              <a:rPr lang="en-US" altLang="en-US" sz="1200" dirty="0">
                <a:latin typeface="Arial" charset="0"/>
                <a:cs typeface="Arial" charset="0"/>
              </a:rPr>
              <a:t>and the </a:t>
            </a:r>
            <a:r>
              <a:rPr lang="en-US" altLang="en-US" sz="1200" b="1" dirty="0">
                <a:latin typeface="Arial" charset="0"/>
                <a:cs typeface="Arial" charset="0"/>
              </a:rPr>
              <a:t>for loop</a:t>
            </a:r>
            <a:r>
              <a:rPr lang="en-US" altLang="en-US" sz="1200" dirty="0">
                <a:latin typeface="Arial" charset="0"/>
                <a:cs typeface="Arial" charset="0"/>
              </a:rPr>
              <a:t>. </a:t>
            </a:r>
          </a:p>
          <a:p>
            <a:pPr marL="0" indent="0">
              <a:buFont typeface="Arial" charset="0"/>
              <a:buNone/>
            </a:pPr>
            <a:r>
              <a:rPr lang="en-US" altLang="en-US" sz="1200" b="1" dirty="0">
                <a:latin typeface="Arial" charset="0"/>
                <a:cs typeface="Arial" charset="0"/>
              </a:rPr>
              <a:t>Counter : </a:t>
            </a:r>
            <a:r>
              <a:rPr lang="en-US" altLang="en-US" sz="1200" dirty="0">
                <a:latin typeface="Arial" charset="0"/>
                <a:cs typeface="Arial" charset="0"/>
              </a:rPr>
              <a:t>integer variable that keeps track of the iterations in the loop.</a:t>
            </a:r>
          </a:p>
          <a:p>
            <a:pPr marL="0" indent="0">
              <a:buFont typeface="Arial" charset="0"/>
              <a:buNone/>
            </a:pPr>
            <a:r>
              <a:rPr lang="en-US" altLang="en-US" sz="1600" dirty="0">
                <a:latin typeface="Arial" charset="0"/>
                <a:cs typeface="Arial" charset="0"/>
              </a:rPr>
              <a:t>Simple </a:t>
            </a:r>
            <a:r>
              <a:rPr lang="en-US" altLang="en-US" sz="1600" b="1" dirty="0">
                <a:latin typeface="Arial" charset="0"/>
                <a:cs typeface="Arial" charset="0"/>
              </a:rPr>
              <a:t>while loop</a:t>
            </a:r>
            <a:r>
              <a:rPr lang="en-US" altLang="en-US" sz="1600" dirty="0">
                <a:latin typeface="Arial" charset="0"/>
                <a:cs typeface="Arial" charset="0"/>
              </a:rPr>
              <a:t>:</a:t>
            </a: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The following script calculates the sum of numbers from 1 to 100</a:t>
            </a:r>
          </a:p>
          <a:p>
            <a:pPr marL="0" indent="0">
              <a:buFont typeface="Arial" charset="0"/>
              <a:buNone/>
            </a:pPr>
            <a:endParaRPr lang="en-US" altLang="en-US" sz="1200" dirty="0">
              <a:latin typeface="Arial" charset="0"/>
              <a:cs typeface="Arial" charset="0"/>
            </a:endParaRPr>
          </a:p>
          <a:p>
            <a:pPr marL="0" indent="0">
              <a:buNone/>
            </a:pPr>
            <a:r>
              <a:rPr lang="pt-BR" altLang="en-US" sz="1200" dirty="0">
                <a:latin typeface="Arial" charset="0"/>
                <a:cs typeface="Arial" charset="0"/>
              </a:rPr>
              <a:t>n = 100</a:t>
            </a:r>
          </a:p>
          <a:p>
            <a:pPr marL="0" indent="0">
              <a:buNone/>
            </a:pPr>
            <a:r>
              <a:rPr lang="pt-BR" altLang="en-US" sz="1200" dirty="0">
                <a:latin typeface="Arial" charset="0"/>
                <a:cs typeface="Arial" charset="0"/>
              </a:rPr>
              <a:t>i = 0</a:t>
            </a:r>
          </a:p>
          <a:p>
            <a:pPr marL="0" indent="0">
              <a:buNone/>
            </a:pPr>
            <a:r>
              <a:rPr lang="pt-BR" altLang="en-US" sz="1200" dirty="0">
                <a:latin typeface="Arial" charset="0"/>
                <a:cs typeface="Arial" charset="0"/>
              </a:rPr>
              <a:t>s = 0</a:t>
            </a:r>
          </a:p>
          <a:p>
            <a:pPr marL="0" indent="0">
              <a:buNone/>
            </a:pPr>
            <a:r>
              <a:rPr lang="pt-BR" altLang="en-US" sz="1200" dirty="0">
                <a:latin typeface="Arial" charset="0"/>
                <a:cs typeface="Arial" charset="0"/>
              </a:rPr>
              <a:t>while i &lt;= n:</a:t>
            </a:r>
          </a:p>
          <a:p>
            <a:pPr marL="0" indent="0">
              <a:buNone/>
            </a:pPr>
            <a:r>
              <a:rPr lang="pt-BR" altLang="en-US" sz="1200" dirty="0">
                <a:latin typeface="Arial" charset="0"/>
                <a:cs typeface="Arial" charset="0"/>
              </a:rPr>
              <a:t>    s =s + i</a:t>
            </a:r>
          </a:p>
          <a:p>
            <a:pPr marL="0" indent="0">
              <a:buNone/>
            </a:pPr>
            <a:r>
              <a:rPr lang="pt-BR" altLang="en-US" sz="1200" dirty="0">
                <a:latin typeface="Arial" charset="0"/>
                <a:cs typeface="Arial" charset="0"/>
              </a:rPr>
              <a:t>    i = i + 1</a:t>
            </a:r>
          </a:p>
          <a:p>
            <a:pPr marL="0" indent="0">
              <a:buNone/>
            </a:pPr>
            <a:endParaRPr lang="pt-BR" altLang="en-US" sz="1200" dirty="0">
              <a:latin typeface="Arial" charset="0"/>
              <a:cs typeface="Arial" charset="0"/>
            </a:endParaRPr>
          </a:p>
          <a:p>
            <a:pPr marL="0" indent="0">
              <a:buNone/>
            </a:pPr>
            <a:r>
              <a:rPr lang="pt-BR" altLang="en-US" sz="1200" dirty="0">
                <a:latin typeface="Arial" charset="0"/>
                <a:cs typeface="Arial" charset="0"/>
              </a:rPr>
              <a:t>print(s) </a:t>
            </a:r>
            <a:endParaRPr lang="en-US" altLang="en-US" sz="1200" dirty="0">
              <a:latin typeface="Arial" charset="0"/>
              <a:cs typeface="Arial" charset="0"/>
            </a:endParaRPr>
          </a:p>
          <a:p>
            <a:pPr marL="0" indent="0">
              <a:buFont typeface="Arial" charset="0"/>
              <a:buNone/>
            </a:pPr>
            <a:br>
              <a:rPr lang="en-US" altLang="en-US" sz="1200" dirty="0"/>
            </a:br>
            <a:endParaRPr lang="en-US" altLang="en-US" sz="1200" dirty="0"/>
          </a:p>
        </p:txBody>
      </p:sp>
      <p:pic>
        <p:nvPicPr>
          <p:cNvPr id="23565" name="Picture 2"/>
          <p:cNvPicPr>
            <a:picLocks noChangeAspect="1" noChangeArrowheads="1"/>
          </p:cNvPicPr>
          <p:nvPr/>
        </p:nvPicPr>
        <p:blipFill>
          <a:blip r:embed="rId2" cstate="print"/>
          <a:srcRect/>
          <a:stretch>
            <a:fillRect/>
          </a:stretch>
        </p:blipFill>
        <p:spPr bwMode="auto">
          <a:xfrm>
            <a:off x="762000" y="1981200"/>
            <a:ext cx="2419350" cy="2039938"/>
          </a:xfrm>
          <a:prstGeom prst="rect">
            <a:avLst/>
          </a:prstGeom>
          <a:noFill/>
          <a:ln w="2857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274638"/>
            <a:ext cx="8077200" cy="411162"/>
          </a:xfrm>
        </p:spPr>
        <p:txBody>
          <a:bodyPr/>
          <a:lstStyle/>
          <a:p>
            <a:pPr eaLnBrk="1" hangingPunct="1"/>
            <a:r>
              <a:rPr lang="en-US" altLang="en-US" sz="2400" b="1" dirty="0"/>
              <a:t>Loops</a:t>
            </a:r>
          </a:p>
        </p:txBody>
      </p:sp>
      <p:sp>
        <p:nvSpPr>
          <p:cNvPr id="245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6A7094-7BA7-4E3F-9C92-6EB29222A971}" type="slidenum">
              <a:rPr lang="en-GB" altLang="en-US" smtClean="0">
                <a:solidFill>
                  <a:schemeClr val="bg2"/>
                </a:solidFill>
              </a:rPr>
              <a:pPr/>
              <a:t>18</a:t>
            </a:fld>
            <a:endParaRPr lang="en-GB" altLang="en-US">
              <a:solidFill>
                <a:schemeClr val="bg2"/>
              </a:solidFill>
            </a:endParaRPr>
          </a:p>
        </p:txBody>
      </p:sp>
      <p:sp>
        <p:nvSpPr>
          <p:cNvPr id="2458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8" name="Content Placeholder 1"/>
          <p:cNvSpPr>
            <a:spLocks noGrp="1"/>
          </p:cNvSpPr>
          <p:nvPr>
            <p:ph idx="1"/>
          </p:nvPr>
        </p:nvSpPr>
        <p:spPr>
          <a:xfrm>
            <a:off x="381000" y="914400"/>
            <a:ext cx="8305800" cy="5330825"/>
          </a:xfrm>
        </p:spPr>
        <p:txBody>
          <a:bodyPr/>
          <a:lstStyle/>
          <a:p>
            <a:pPr marL="0" indent="0">
              <a:buFont typeface="Arial" charset="0"/>
              <a:buNone/>
            </a:pPr>
            <a:endParaRPr lang="en-US" altLang="en-US" sz="1200" dirty="0">
              <a:latin typeface="Arial" charset="0"/>
              <a:cs typeface="Arial" charset="0"/>
            </a:endParaRPr>
          </a:p>
          <a:p>
            <a:pPr marL="0" indent="0">
              <a:buNone/>
            </a:pPr>
            <a:r>
              <a:rPr lang="en-US" altLang="en-US" sz="1200" dirty="0">
                <a:latin typeface="Arial" charset="0"/>
                <a:cs typeface="Arial" charset="0"/>
              </a:rPr>
              <a:t>Another form of </a:t>
            </a:r>
            <a:r>
              <a:rPr lang="en-US" altLang="en-US" sz="1200" b="1" dirty="0">
                <a:latin typeface="Arial" charset="0"/>
                <a:cs typeface="Arial" charset="0"/>
              </a:rPr>
              <a:t>while loop</a:t>
            </a:r>
            <a:r>
              <a:rPr lang="en-US" altLang="en-US" sz="1200" dirty="0">
                <a:latin typeface="Arial" charset="0"/>
                <a:cs typeface="Arial" charset="0"/>
              </a:rPr>
              <a:t>:</a:t>
            </a:r>
          </a:p>
          <a:p>
            <a:pPr marL="0" indent="0">
              <a:buFont typeface="Arial" charset="0"/>
              <a:buNone/>
            </a:pPr>
            <a:r>
              <a:rPr lang="en-US" altLang="en-US" sz="1200" dirty="0">
                <a:latin typeface="Arial" charset="0"/>
                <a:cs typeface="Arial" charset="0"/>
              </a:rPr>
              <a:t>while condition:</a:t>
            </a:r>
            <a:br>
              <a:rPr lang="en-US" altLang="en-US" sz="1200" dirty="0">
                <a:latin typeface="Arial" charset="0"/>
                <a:cs typeface="Arial" charset="0"/>
              </a:rPr>
            </a:br>
            <a:r>
              <a:rPr lang="en-US" altLang="en-US" sz="1200" dirty="0">
                <a:latin typeface="Arial" charset="0"/>
                <a:cs typeface="Arial" charset="0"/>
              </a:rPr>
              <a:t>     statement_1</a:t>
            </a:r>
            <a:br>
              <a:rPr lang="en-US" altLang="en-US" sz="1200" dirty="0">
                <a:latin typeface="Arial" charset="0"/>
                <a:cs typeface="Arial" charset="0"/>
              </a:rPr>
            </a:br>
            <a:r>
              <a:rPr lang="en-US" altLang="en-US" sz="1200" dirty="0">
                <a:latin typeface="Arial" charset="0"/>
                <a:cs typeface="Arial" charset="0"/>
              </a:rPr>
              <a:t>     ...</a:t>
            </a:r>
            <a:br>
              <a:rPr lang="en-US" altLang="en-US" sz="1200" dirty="0">
                <a:latin typeface="Arial" charset="0"/>
                <a:cs typeface="Arial" charset="0"/>
              </a:rPr>
            </a:br>
            <a:r>
              <a:rPr lang="en-US" altLang="en-US" sz="1200" dirty="0">
                <a:latin typeface="Arial" charset="0"/>
                <a:cs typeface="Arial" charset="0"/>
              </a:rPr>
              <a:t>     </a:t>
            </a:r>
            <a:r>
              <a:rPr lang="en-US" altLang="en-US" sz="1200" dirty="0" err="1">
                <a:latin typeface="Arial" charset="0"/>
                <a:cs typeface="Arial" charset="0"/>
              </a:rPr>
              <a:t>statement_n</a:t>
            </a:r>
            <a:br>
              <a:rPr lang="en-US" altLang="en-US" sz="1200" dirty="0">
                <a:latin typeface="Arial" charset="0"/>
                <a:cs typeface="Arial" charset="0"/>
              </a:rPr>
            </a:br>
            <a:r>
              <a:rPr lang="en-US" altLang="en-US" sz="1200" dirty="0">
                <a:latin typeface="Arial" charset="0"/>
                <a:cs typeface="Arial" charset="0"/>
              </a:rPr>
              <a:t>else:</a:t>
            </a:r>
            <a:br>
              <a:rPr lang="en-US" altLang="en-US" sz="1200" dirty="0">
                <a:latin typeface="Arial" charset="0"/>
                <a:cs typeface="Arial" charset="0"/>
              </a:rPr>
            </a:br>
            <a:r>
              <a:rPr lang="en-US" altLang="en-US" sz="1200" dirty="0">
                <a:latin typeface="Arial" charset="0"/>
                <a:cs typeface="Arial" charset="0"/>
              </a:rPr>
              <a:t>     statement_1</a:t>
            </a:r>
            <a:br>
              <a:rPr lang="en-US" altLang="en-US" sz="1200" dirty="0">
                <a:latin typeface="Arial" charset="0"/>
                <a:cs typeface="Arial" charset="0"/>
              </a:rPr>
            </a:br>
            <a:r>
              <a:rPr lang="en-US" altLang="en-US" sz="1200" dirty="0">
                <a:latin typeface="Arial" charset="0"/>
                <a:cs typeface="Arial" charset="0"/>
              </a:rPr>
              <a:t>     ...</a:t>
            </a:r>
            <a:br>
              <a:rPr lang="en-US" altLang="en-US" sz="1200" dirty="0">
                <a:latin typeface="Arial" charset="0"/>
                <a:cs typeface="Arial" charset="0"/>
              </a:rPr>
            </a:br>
            <a:r>
              <a:rPr lang="en-US" altLang="en-US" sz="1200" dirty="0">
                <a:latin typeface="Arial" charset="0"/>
                <a:cs typeface="Arial" charset="0"/>
              </a:rPr>
              <a:t>     </a:t>
            </a:r>
            <a:r>
              <a:rPr lang="en-US" altLang="en-US" sz="1200" dirty="0" err="1">
                <a:latin typeface="Arial" charset="0"/>
                <a:cs typeface="Arial" charset="0"/>
              </a:rPr>
              <a:t>statement_n</a:t>
            </a:r>
            <a:endParaRPr lang="en-US" altLang="en-US" sz="1200" dirty="0">
              <a:latin typeface="Arial" charset="0"/>
              <a:cs typeface="Arial" charset="0"/>
            </a:endParaRPr>
          </a:p>
          <a:p>
            <a:pPr marL="0" indent="0">
              <a:buFont typeface="Arial" charset="0"/>
              <a:buNone/>
            </a:pPr>
            <a:endParaRPr lang="en-US" altLang="en-US" sz="1200" b="1" dirty="0">
              <a:latin typeface="Arial" charset="0"/>
              <a:cs typeface="Arial" charset="0"/>
            </a:endParaRPr>
          </a:p>
          <a:p>
            <a:pPr marL="0" indent="0">
              <a:buFont typeface="Arial" charset="0"/>
              <a:buNone/>
            </a:pPr>
            <a:r>
              <a:rPr lang="en-US" altLang="en-US" sz="1200" b="1" dirty="0">
                <a:latin typeface="Arial" charset="0"/>
                <a:cs typeface="Arial" charset="0"/>
              </a:rPr>
              <a:t>Example: use together with break statement    </a:t>
            </a:r>
          </a:p>
          <a:p>
            <a:pPr marL="0" indent="0">
              <a:buFont typeface="Arial" charset="0"/>
              <a:buNone/>
            </a:pPr>
            <a:br>
              <a:rPr lang="en-US" altLang="en-US" sz="1200" dirty="0">
                <a:latin typeface="Arial" charset="0"/>
                <a:cs typeface="Arial" charset="0"/>
              </a:rPr>
            </a:br>
            <a:r>
              <a:rPr lang="en-US" altLang="en-US" sz="1200" dirty="0">
                <a:latin typeface="Arial" charset="0"/>
                <a:cs typeface="Arial" charset="0"/>
              </a:rPr>
              <a:t>If a loop is left by break, the else part is not executed. </a:t>
            </a:r>
            <a:br>
              <a:rPr lang="en-US" altLang="en-US" sz="1200" dirty="0">
                <a:latin typeface="Arial" charset="0"/>
                <a:cs typeface="Arial" charset="0"/>
              </a:rPr>
            </a:br>
            <a:br>
              <a:rPr lang="en-US" altLang="en-US" sz="1200" dirty="0">
                <a:latin typeface="Arial" charset="0"/>
                <a:cs typeface="Arial" charset="0"/>
              </a:rPr>
            </a:br>
            <a:endParaRPr lang="en-US" altLang="en-US" sz="1200" dirty="0">
              <a:latin typeface="Arial" charset="0"/>
              <a:cs typeface="Arial" charset="0"/>
            </a:endParaRPr>
          </a:p>
          <a:p>
            <a:pPr marL="0" indent="0">
              <a:buFont typeface="Arial" charset="0"/>
              <a:buNone/>
            </a:pPr>
            <a:br>
              <a:rPr lang="en-US" altLang="en-US" sz="1200" dirty="0">
                <a:latin typeface="Arial" charset="0"/>
                <a:cs typeface="Arial" charset="0"/>
              </a:rPr>
            </a:br>
            <a:endParaRPr lang="en-US" altLang="en-US" sz="1200" dirty="0">
              <a:latin typeface="Arial" charset="0"/>
              <a:cs typeface="Arial" charset="0"/>
            </a:endParaRPr>
          </a:p>
        </p:txBody>
      </p:sp>
      <p:pic>
        <p:nvPicPr>
          <p:cNvPr id="24589" name="Picture 13"/>
          <p:cNvPicPr>
            <a:picLocks noChangeAspect="1" noChangeArrowheads="1"/>
          </p:cNvPicPr>
          <p:nvPr/>
        </p:nvPicPr>
        <p:blipFill>
          <a:blip r:embed="rId2" cstate="print"/>
          <a:srcRect/>
          <a:stretch>
            <a:fillRect/>
          </a:stretch>
        </p:blipFill>
        <p:spPr bwMode="auto">
          <a:xfrm>
            <a:off x="5157788" y="621164"/>
            <a:ext cx="2462212" cy="2362200"/>
          </a:xfrm>
          <a:prstGeom prst="rect">
            <a:avLst/>
          </a:prstGeom>
          <a:noFill/>
          <a:ln w="28575">
            <a:noFill/>
            <a:miter lim="800000"/>
            <a:headEnd/>
            <a:tailEnd/>
          </a:ln>
        </p:spPr>
      </p:pic>
      <p:pic>
        <p:nvPicPr>
          <p:cNvPr id="24590" name="Picture 14"/>
          <p:cNvPicPr>
            <a:picLocks noChangeAspect="1" noChangeArrowheads="1"/>
          </p:cNvPicPr>
          <p:nvPr/>
        </p:nvPicPr>
        <p:blipFill>
          <a:blip r:embed="rId3" cstate="print"/>
          <a:srcRect/>
          <a:stretch>
            <a:fillRect/>
          </a:stretch>
        </p:blipFill>
        <p:spPr bwMode="auto">
          <a:xfrm>
            <a:off x="4807008" y="3268400"/>
            <a:ext cx="2806700" cy="2706688"/>
          </a:xfrm>
          <a:prstGeom prst="rect">
            <a:avLst/>
          </a:prstGeom>
          <a:noFill/>
          <a:ln w="2857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37639"/>
            <a:ext cx="7848600" cy="396872"/>
          </a:xfrm>
        </p:spPr>
        <p:txBody>
          <a:bodyPr/>
          <a:lstStyle/>
          <a:p>
            <a:pPr eaLnBrk="1" hangingPunct="1"/>
            <a:r>
              <a:rPr lang="en-US" altLang="en-US" dirty="0"/>
              <a:t>Books and links</a:t>
            </a:r>
          </a:p>
        </p:txBody>
      </p:sp>
      <p:sp>
        <p:nvSpPr>
          <p:cNvPr id="6147" name="Content Placeholder 2"/>
          <p:cNvSpPr>
            <a:spLocks noGrp="1"/>
          </p:cNvSpPr>
          <p:nvPr>
            <p:ph idx="1"/>
          </p:nvPr>
        </p:nvSpPr>
        <p:spPr>
          <a:xfrm>
            <a:off x="838200" y="504628"/>
            <a:ext cx="8229600" cy="5895969"/>
          </a:xfrm>
        </p:spPr>
        <p:txBody>
          <a:bodyPr/>
          <a:lstStyle/>
          <a:p>
            <a:pPr marL="457200" lvl="1" indent="0" eaLnBrk="1" hangingPunct="1">
              <a:spcBef>
                <a:spcPts val="638"/>
              </a:spcBef>
              <a:buClr>
                <a:srgbClr val="800000"/>
              </a:buClr>
              <a:buNone/>
            </a:pPr>
            <a:r>
              <a:rPr lang="en-US" altLang="en-US" sz="1600" dirty="0"/>
              <a:t>[1]Charles Severance, Python for everybody, 2016</a:t>
            </a:r>
          </a:p>
          <a:p>
            <a:pPr marL="457200" lvl="1" indent="0" eaLnBrk="1" hangingPunct="1">
              <a:spcBef>
                <a:spcPts val="638"/>
              </a:spcBef>
              <a:buClr>
                <a:srgbClr val="800000"/>
              </a:buClr>
              <a:buNone/>
            </a:pPr>
            <a:r>
              <a:rPr lang="en-US" altLang="en-US" sz="1600" u="sng" dirty="0">
                <a:solidFill>
                  <a:schemeClr val="accent1"/>
                </a:solidFill>
                <a:hlinkClick r:id="rId2">
                  <a:extLst>
                    <a:ext uri="{A12FA001-AC4F-418D-AE19-62706E023703}">
                      <ahyp:hlinkClr xmlns:ahyp="http://schemas.microsoft.com/office/drawing/2018/hyperlinkcolor" val="tx"/>
                    </a:ext>
                  </a:extLst>
                </a:hlinkClick>
              </a:rPr>
              <a:t>https://www.py4e.com/</a:t>
            </a:r>
            <a:endParaRPr lang="en-US" altLang="en-US" sz="1600" u="sng" dirty="0">
              <a:solidFill>
                <a:schemeClr val="accent1"/>
              </a:solidFill>
            </a:endParaRPr>
          </a:p>
          <a:p>
            <a:pPr marL="457200" lvl="1" indent="0" eaLnBrk="1" hangingPunct="1">
              <a:spcBef>
                <a:spcPts val="638"/>
              </a:spcBef>
              <a:buClr>
                <a:srgbClr val="800000"/>
              </a:buClr>
              <a:buNone/>
            </a:pPr>
            <a:r>
              <a:rPr lang="en-US" altLang="en-US" sz="1600"/>
              <a:t>[</a:t>
            </a:r>
            <a:r>
              <a:rPr lang="en-US" altLang="en-US" sz="1600" dirty="0"/>
              <a:t>2]Mark Pilgrim, Dive into Python 3</a:t>
            </a:r>
          </a:p>
          <a:p>
            <a:pPr marL="457200" lvl="1" indent="0" eaLnBrk="1" hangingPunct="1">
              <a:spcBef>
                <a:spcPts val="638"/>
              </a:spcBef>
              <a:buClr>
                <a:srgbClr val="800000"/>
              </a:buClr>
              <a:buNone/>
            </a:pPr>
            <a:r>
              <a:rPr lang="en-US" altLang="en-US" sz="1600" u="sng" dirty="0">
                <a:solidFill>
                  <a:schemeClr val="accent1"/>
                </a:solidFill>
              </a:rPr>
              <a:t>https://diveintopython3.problemsolving.io/</a:t>
            </a:r>
          </a:p>
          <a:p>
            <a:pPr marL="457200" lvl="1" indent="0" eaLnBrk="1" hangingPunct="1">
              <a:spcBef>
                <a:spcPts val="638"/>
              </a:spcBef>
              <a:buClr>
                <a:srgbClr val="800000"/>
              </a:buClr>
              <a:buNone/>
            </a:pPr>
            <a:r>
              <a:rPr lang="en-US" altLang="en-US" sz="1600" dirty="0"/>
              <a:t>[3]Bernd Klein</a:t>
            </a:r>
          </a:p>
          <a:p>
            <a:pPr marL="457200" lvl="1" indent="0" eaLnBrk="1" hangingPunct="1">
              <a:spcBef>
                <a:spcPts val="638"/>
              </a:spcBef>
              <a:buClr>
                <a:srgbClr val="800000"/>
              </a:buClr>
              <a:buNone/>
            </a:pPr>
            <a:r>
              <a:rPr lang="en-US" altLang="en-US" sz="1600" u="sng" dirty="0">
                <a:solidFill>
                  <a:schemeClr val="accent1"/>
                </a:solidFill>
              </a:rPr>
              <a:t>https://www.python-course.eu/python_books.php</a:t>
            </a:r>
          </a:p>
          <a:p>
            <a:pPr marL="457200" lvl="1" indent="0" eaLnBrk="1" hangingPunct="1">
              <a:spcBef>
                <a:spcPts val="638"/>
              </a:spcBef>
              <a:buClr>
                <a:srgbClr val="800000"/>
              </a:buClr>
              <a:buNone/>
            </a:pPr>
            <a:r>
              <a:rPr lang="en-US" altLang="en-US" sz="1600" dirty="0"/>
              <a:t>[4]Mark Lutz, Learning Python, 5</a:t>
            </a:r>
            <a:r>
              <a:rPr lang="en-US" altLang="en-US" sz="1600" baseline="30000" dirty="0"/>
              <a:t>th</a:t>
            </a:r>
            <a:r>
              <a:rPr lang="en-US" altLang="en-US" sz="1600" dirty="0"/>
              <a:t> edition,  2013</a:t>
            </a:r>
          </a:p>
          <a:p>
            <a:pPr marL="457200" lvl="1" indent="0" eaLnBrk="1" hangingPunct="1">
              <a:spcBef>
                <a:spcPts val="638"/>
              </a:spcBef>
              <a:buClr>
                <a:srgbClr val="800000"/>
              </a:buClr>
              <a:buNone/>
            </a:pPr>
            <a:r>
              <a:rPr lang="en-US" altLang="en-US" sz="1600" u="sng" dirty="0">
                <a:solidFill>
                  <a:schemeClr val="accent1"/>
                </a:solidFill>
              </a:rPr>
              <a:t>http://www.amazon.com/Learning-Python-Edition-Mark-Lutz/dp/1449355730</a:t>
            </a:r>
          </a:p>
          <a:p>
            <a:pPr marL="457200" lvl="1" indent="0" eaLnBrk="1" hangingPunct="1">
              <a:spcBef>
                <a:spcPts val="638"/>
              </a:spcBef>
              <a:buClr>
                <a:srgbClr val="800000"/>
              </a:buClr>
              <a:buNone/>
            </a:pPr>
            <a:r>
              <a:rPr lang="en-US" altLang="en-US" sz="1600" dirty="0"/>
              <a:t>[5]Wes, McKinney, Python for data analysis, 2012</a:t>
            </a:r>
          </a:p>
          <a:p>
            <a:pPr marL="457200" lvl="1" indent="0" eaLnBrk="1" hangingPunct="1">
              <a:spcBef>
                <a:spcPts val="638"/>
              </a:spcBef>
              <a:buClr>
                <a:srgbClr val="800000"/>
              </a:buClr>
              <a:buNone/>
            </a:pPr>
            <a:r>
              <a:rPr lang="en-US" altLang="en-US" sz="1600" dirty="0">
                <a:solidFill>
                  <a:schemeClr val="accent1"/>
                </a:solidFill>
              </a:rPr>
              <a:t>http://www.amazon.com/Python-Data-Analysis-Wrangling-IPython/dp/1449319793/ref=sr_1_1?s=books&amp;ie=UTF8&amp;qid=1422825912&amp;sr=1-1&amp;keywords=python+for+data+analysis</a:t>
            </a:r>
          </a:p>
          <a:p>
            <a:pPr marL="457200" lvl="1" indent="0" eaLnBrk="1" hangingPunct="1">
              <a:spcBef>
                <a:spcPts val="638"/>
              </a:spcBef>
              <a:buClr>
                <a:srgbClr val="800000"/>
              </a:buClr>
              <a:buNone/>
            </a:pPr>
            <a:r>
              <a:rPr lang="en-US" altLang="en-US" sz="1600" dirty="0"/>
              <a:t>[6]Eli </a:t>
            </a:r>
            <a:r>
              <a:rPr lang="en-US" altLang="en-US" sz="1600" dirty="0" err="1"/>
              <a:t>Bressert</a:t>
            </a:r>
            <a:r>
              <a:rPr lang="en-US" altLang="en-US" sz="1600" dirty="0"/>
              <a:t> , SciPy and NumPy: An overview for developers,2012 </a:t>
            </a:r>
          </a:p>
          <a:p>
            <a:pPr marL="457200" lvl="1" indent="0" eaLnBrk="1" hangingPunct="1">
              <a:spcBef>
                <a:spcPts val="638"/>
              </a:spcBef>
              <a:buClr>
                <a:srgbClr val="800000"/>
              </a:buClr>
              <a:buNone/>
            </a:pPr>
            <a:r>
              <a:rPr lang="en-US" altLang="en-US" sz="1600" u="sng" dirty="0">
                <a:solidFill>
                  <a:schemeClr val="accent1"/>
                </a:solidFill>
                <a:hlinkClick r:id="rId3">
                  <a:extLst>
                    <a:ext uri="{A12FA001-AC4F-418D-AE19-62706E023703}">
                      <ahyp:hlinkClr xmlns:ahyp="http://schemas.microsoft.com/office/drawing/2018/hyperlinkcolor" val="tx"/>
                    </a:ext>
                  </a:extLst>
                </a:hlinkClick>
              </a:rPr>
              <a:t>http://www.amazon.com/SciPy-NumPy-An-Overview-Developers/dp/1449305466#reader_1449305466</a:t>
            </a:r>
            <a:endParaRPr lang="en-US" altLang="en-US" sz="1600" u="sng" dirty="0">
              <a:solidFill>
                <a:schemeClr val="accent1"/>
              </a:solidFill>
            </a:endParaRPr>
          </a:p>
          <a:p>
            <a:pPr marL="457200" lvl="1" indent="0" eaLnBrk="1" hangingPunct="1">
              <a:spcBef>
                <a:spcPts val="638"/>
              </a:spcBef>
              <a:buClr>
                <a:srgbClr val="800000"/>
              </a:buClr>
              <a:buNone/>
            </a:pPr>
            <a:r>
              <a:rPr lang="en-US" altLang="en-US" sz="1600" dirty="0"/>
              <a:t>[7]Allen Downey, How to think like computer scientist (2002, Python 2)</a:t>
            </a:r>
          </a:p>
          <a:p>
            <a:pPr marL="457200" lvl="1" indent="0" eaLnBrk="1" hangingPunct="1">
              <a:spcBef>
                <a:spcPts val="638"/>
              </a:spcBef>
              <a:buClr>
                <a:srgbClr val="800000"/>
              </a:buClr>
              <a:buNone/>
            </a:pPr>
            <a:r>
              <a:rPr lang="en-US" altLang="en-US" sz="1600" u="sng" dirty="0">
                <a:solidFill>
                  <a:schemeClr val="accent1"/>
                </a:solidFill>
              </a:rPr>
              <a:t>http://www.greenteapress.com/thinkpython/thinkCSpy.pdf</a:t>
            </a:r>
          </a:p>
          <a:p>
            <a:pPr marL="457200" lvl="1" indent="0" eaLnBrk="1" hangingPunct="1">
              <a:spcBef>
                <a:spcPts val="638"/>
              </a:spcBef>
              <a:buClr>
                <a:srgbClr val="800000"/>
              </a:buClr>
              <a:buNone/>
            </a:pPr>
            <a:r>
              <a:rPr lang="en-US" altLang="en-US" sz="1600" dirty="0"/>
              <a:t>[8]Python documentation 3.8 and 3.9</a:t>
            </a:r>
          </a:p>
          <a:p>
            <a:pPr marL="457200" lvl="1" indent="0" eaLnBrk="1" hangingPunct="1">
              <a:spcBef>
                <a:spcPts val="638"/>
              </a:spcBef>
              <a:buClr>
                <a:srgbClr val="800000"/>
              </a:buClr>
              <a:buNone/>
            </a:pPr>
            <a:r>
              <a:rPr lang="en-US" altLang="en-US" sz="1600" u="sng" dirty="0">
                <a:solidFill>
                  <a:schemeClr val="accent1"/>
                </a:solidFill>
              </a:rPr>
              <a:t>https://www.python.org/doc/</a:t>
            </a:r>
          </a:p>
          <a:p>
            <a:pPr marL="457200" lvl="1" indent="0" eaLnBrk="1" hangingPunct="1">
              <a:spcBef>
                <a:spcPts val="638"/>
              </a:spcBef>
              <a:buClr>
                <a:srgbClr val="800000"/>
              </a:buClr>
              <a:buNone/>
            </a:pPr>
            <a:r>
              <a:rPr lang="en-US" altLang="en-US" sz="1600" u="sng" dirty="0">
                <a:solidFill>
                  <a:schemeClr val="accent1"/>
                </a:solidFill>
              </a:rPr>
              <a:t>https://docs.python.org/3.9/whatsnew/3.9.html</a:t>
            </a:r>
          </a:p>
          <a:p>
            <a:pPr marL="457200" lvl="1" indent="0" eaLnBrk="1" hangingPunct="1">
              <a:spcBef>
                <a:spcPts val="638"/>
              </a:spcBef>
              <a:buClr>
                <a:srgbClr val="800000"/>
              </a:buClr>
              <a:buNone/>
            </a:pPr>
            <a:r>
              <a:rPr lang="en-US" altLang="en-US" sz="1600" dirty="0"/>
              <a:t>[9]</a:t>
            </a:r>
            <a:r>
              <a:rPr lang="en-US" altLang="en-US" sz="1600" dirty="0" err="1"/>
              <a:t>W.Punch</a:t>
            </a:r>
            <a:r>
              <a:rPr lang="en-US" altLang="en-US" sz="1600" dirty="0"/>
              <a:t>, </a:t>
            </a:r>
            <a:r>
              <a:rPr lang="en-US" altLang="en-US" sz="1600" dirty="0" err="1"/>
              <a:t>R.Enbody</a:t>
            </a:r>
            <a:r>
              <a:rPr lang="en-US" altLang="en-US" sz="1600" dirty="0"/>
              <a:t>, Practice of Computing using Python, Pearson, 3</a:t>
            </a:r>
            <a:r>
              <a:rPr lang="en-US" altLang="en-US" sz="1600" baseline="30000" dirty="0"/>
              <a:t>RD</a:t>
            </a:r>
            <a:r>
              <a:rPr lang="en-US" altLang="en-US" sz="1600" dirty="0"/>
              <a:t> edition, 2017</a:t>
            </a:r>
          </a:p>
          <a:p>
            <a:pPr lvl="1" eaLnBrk="1" hangingPunct="1">
              <a:spcBef>
                <a:spcPts val="638"/>
              </a:spcBef>
              <a:buClr>
                <a:srgbClr val="800000"/>
              </a:buClr>
              <a:buFont typeface="Wingdings 2" pitchFamily="18" charset="2"/>
              <a:buChar char=""/>
            </a:pPr>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1</a:t>
            </a:fld>
            <a:endParaRPr lang="en-GB" altLang="en-US">
              <a:solidFill>
                <a:schemeClr val="bg2"/>
              </a:solidFill>
            </a:endParaRPr>
          </a:p>
        </p:txBody>
      </p:sp>
      <p:sp>
        <p:nvSpPr>
          <p:cNvPr id="6149"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3400" y="274638"/>
            <a:ext cx="8077200" cy="411162"/>
          </a:xfrm>
        </p:spPr>
        <p:txBody>
          <a:bodyPr/>
          <a:lstStyle/>
          <a:p>
            <a:pPr eaLnBrk="1" hangingPunct="1"/>
            <a:r>
              <a:rPr lang="en-US" altLang="en-US" sz="2000" b="1" dirty="0"/>
              <a:t>Loops: guessing number game example</a:t>
            </a:r>
          </a:p>
        </p:txBody>
      </p:sp>
      <p:sp>
        <p:nvSpPr>
          <p:cNvPr id="2560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A46FA7B-6048-49DC-B249-5F27068EF66A}" type="slidenum">
              <a:rPr lang="en-GB" altLang="en-US" smtClean="0">
                <a:solidFill>
                  <a:schemeClr val="bg2"/>
                </a:solidFill>
              </a:rPr>
              <a:pPr/>
              <a:t>19</a:t>
            </a:fld>
            <a:endParaRPr lang="en-GB" altLang="en-US">
              <a:solidFill>
                <a:schemeClr val="bg2"/>
              </a:solidFill>
            </a:endParaRPr>
          </a:p>
        </p:txBody>
      </p:sp>
      <p:sp>
        <p:nvSpPr>
          <p:cNvPr id="2560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1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1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12" name="Content Placeholder 1"/>
          <p:cNvSpPr>
            <a:spLocks noGrp="1"/>
          </p:cNvSpPr>
          <p:nvPr>
            <p:ph idx="1"/>
          </p:nvPr>
        </p:nvSpPr>
        <p:spPr>
          <a:xfrm>
            <a:off x="381000" y="647700"/>
            <a:ext cx="8229600" cy="5791200"/>
          </a:xfrm>
        </p:spPr>
        <p:txBody>
          <a:bodyPr/>
          <a:lstStyle/>
          <a:p>
            <a:pPr marL="0" indent="0">
              <a:buFont typeface="Arial" charset="0"/>
              <a:buNone/>
            </a:pPr>
            <a:r>
              <a:rPr lang="en-US" altLang="en-US" sz="1200" b="1" dirty="0">
                <a:latin typeface="Arial" charset="0"/>
                <a:cs typeface="Arial" charset="0"/>
              </a:rPr>
              <a:t>Guessing number game</a:t>
            </a:r>
            <a:r>
              <a:rPr lang="en-US" altLang="en-US" sz="1200" dirty="0">
                <a:latin typeface="Arial" charset="0"/>
                <a:cs typeface="Arial" charset="0"/>
              </a:rPr>
              <a:t>. A human player has to guess a number between a range of 1 to n. The player inputs his guess. The program informs the player if this number is larger, smaller or equal to the secret number, i.e. the number which the program has randomly created. If the player wants to give up, he or she can input 0 or negative number. </a:t>
            </a:r>
          </a:p>
          <a:p>
            <a:pPr marL="0" indent="0">
              <a:buFont typeface="Arial" charset="0"/>
              <a:buNone/>
            </a:pPr>
            <a:endParaRPr lang="en-US" altLang="en-US" sz="1200" dirty="0">
              <a:latin typeface="Arial" charset="0"/>
              <a:cs typeface="Arial" charset="0"/>
            </a:endParaRPr>
          </a:p>
          <a:p>
            <a:pPr marL="0" indent="0">
              <a:buNone/>
            </a:pPr>
            <a:r>
              <a:rPr lang="en-US" altLang="en-US" sz="1200" dirty="0">
                <a:latin typeface="Arial" charset="0"/>
                <a:cs typeface="Arial" charset="0"/>
              </a:rPr>
              <a:t>import random </a:t>
            </a:r>
          </a:p>
          <a:p>
            <a:pPr marL="0" indent="0">
              <a:buNone/>
            </a:pPr>
            <a:r>
              <a:rPr lang="en-US" altLang="en-US" sz="1200" dirty="0">
                <a:latin typeface="Arial" charset="0"/>
                <a:cs typeface="Arial" charset="0"/>
              </a:rPr>
              <a:t>n = 20</a:t>
            </a:r>
          </a:p>
          <a:p>
            <a:pPr marL="0" indent="0">
              <a:buNone/>
            </a:pPr>
            <a:endParaRPr lang="en-US" altLang="en-US" sz="1200" dirty="0">
              <a:latin typeface="Arial" charset="0"/>
              <a:cs typeface="Arial" charset="0"/>
            </a:endParaRPr>
          </a:p>
          <a:p>
            <a:pPr marL="0" indent="0">
              <a:buNone/>
            </a:pPr>
            <a:r>
              <a:rPr lang="en-US" altLang="en-US" sz="1200" dirty="0">
                <a:latin typeface="Arial" charset="0"/>
                <a:cs typeface="Arial" charset="0"/>
              </a:rPr>
              <a:t>#the number that computer thinks of </a:t>
            </a:r>
          </a:p>
          <a:p>
            <a:pPr marL="0" indent="0">
              <a:buNone/>
            </a:pPr>
            <a:r>
              <a:rPr lang="en-US" altLang="en-US" sz="1200" dirty="0" err="1">
                <a:latin typeface="Arial" charset="0"/>
                <a:cs typeface="Arial" charset="0"/>
              </a:rPr>
              <a:t>to_be_guessed</a:t>
            </a:r>
            <a:r>
              <a:rPr lang="en-US" altLang="en-US" sz="1200" dirty="0">
                <a:latin typeface="Arial" charset="0"/>
                <a:cs typeface="Arial" charset="0"/>
              </a:rPr>
              <a:t> = int(n * </a:t>
            </a:r>
            <a:r>
              <a:rPr lang="en-US" altLang="en-US" sz="1200" dirty="0" err="1">
                <a:latin typeface="Arial" charset="0"/>
                <a:cs typeface="Arial" charset="0"/>
              </a:rPr>
              <a:t>random.random</a:t>
            </a:r>
            <a:r>
              <a:rPr lang="en-US" altLang="en-US" sz="1200" dirty="0">
                <a:latin typeface="Arial" charset="0"/>
                <a:cs typeface="Arial" charset="0"/>
              </a:rPr>
              <a:t>()) + 1</a:t>
            </a:r>
          </a:p>
          <a:p>
            <a:pPr marL="0" indent="0">
              <a:buNone/>
            </a:pPr>
            <a:r>
              <a:rPr lang="en-US" altLang="en-US" sz="1200" dirty="0">
                <a:latin typeface="Arial" charset="0"/>
                <a:cs typeface="Arial" charset="0"/>
              </a:rPr>
              <a:t>#my guess</a:t>
            </a:r>
          </a:p>
          <a:p>
            <a:pPr marL="0" indent="0">
              <a:buNone/>
            </a:pPr>
            <a:r>
              <a:rPr lang="en-US" altLang="en-US" sz="1200" dirty="0">
                <a:latin typeface="Arial" charset="0"/>
                <a:cs typeface="Arial" charset="0"/>
              </a:rPr>
              <a:t>guess = 0</a:t>
            </a:r>
          </a:p>
          <a:p>
            <a:pPr marL="0" indent="0">
              <a:buNone/>
            </a:pPr>
            <a:r>
              <a:rPr lang="en-US" altLang="en-US" sz="1200" dirty="0">
                <a:latin typeface="Arial" charset="0"/>
                <a:cs typeface="Arial" charset="0"/>
              </a:rPr>
              <a:t>print ('please enter integer number between 1 and ',n+1 ) </a:t>
            </a:r>
          </a:p>
          <a:p>
            <a:pPr marL="0" indent="0">
              <a:buNone/>
            </a:pPr>
            <a:r>
              <a:rPr lang="en-US" altLang="en-US" sz="1200" dirty="0">
                <a:latin typeface="Arial" charset="0"/>
                <a:cs typeface="Arial" charset="0"/>
              </a:rPr>
              <a:t>print ('you have 5 attempts ')</a:t>
            </a:r>
          </a:p>
          <a:p>
            <a:pPr marL="0" indent="0">
              <a:buNone/>
            </a:pPr>
            <a:r>
              <a:rPr lang="en-US" altLang="en-US" sz="1200" dirty="0">
                <a:latin typeface="Arial" charset="0"/>
                <a:cs typeface="Arial" charset="0"/>
              </a:rPr>
              <a:t>counter = 0</a:t>
            </a:r>
          </a:p>
          <a:p>
            <a:pPr marL="0" indent="0">
              <a:buNone/>
            </a:pPr>
            <a:br>
              <a:rPr lang="en-US" altLang="en-US" sz="1200" dirty="0">
                <a:latin typeface="Arial" charset="0"/>
                <a:cs typeface="Arial" charset="0"/>
              </a:rPr>
            </a:br>
            <a:endParaRPr lang="en-US" altLang="en-US" sz="1200" dirty="0">
              <a:latin typeface="Arial" charset="0"/>
              <a:cs typeface="Arial" charset="0"/>
            </a:endParaRPr>
          </a:p>
          <a:p>
            <a:pPr marL="0" indent="0">
              <a:buFont typeface="Arial" charset="0"/>
              <a:buNone/>
            </a:pPr>
            <a:r>
              <a:rPr lang="en-US" altLang="en-US" sz="1200" dirty="0"/>
              <a:t>#Examples continues on the next page</a:t>
            </a:r>
          </a:p>
          <a:p>
            <a:pPr marL="0" indent="0">
              <a:buFont typeface="Arial" charset="0"/>
              <a:buNone/>
            </a:pPr>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3400" y="274638"/>
            <a:ext cx="8077200" cy="411162"/>
          </a:xfrm>
        </p:spPr>
        <p:txBody>
          <a:bodyPr/>
          <a:lstStyle/>
          <a:p>
            <a:pPr eaLnBrk="1" hangingPunct="1"/>
            <a:r>
              <a:rPr lang="en-US" altLang="en-US" sz="2000" b="1" dirty="0"/>
              <a:t>Loops: guessing number game example</a:t>
            </a:r>
          </a:p>
        </p:txBody>
      </p:sp>
      <p:sp>
        <p:nvSpPr>
          <p:cNvPr id="2560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A46FA7B-6048-49DC-B249-5F27068EF66A}" type="slidenum">
              <a:rPr lang="en-GB" altLang="en-US" smtClean="0">
                <a:solidFill>
                  <a:schemeClr val="bg2"/>
                </a:solidFill>
              </a:rPr>
              <a:pPr/>
              <a:t>20</a:t>
            </a:fld>
            <a:endParaRPr lang="en-GB" altLang="en-US">
              <a:solidFill>
                <a:schemeClr val="bg2"/>
              </a:solidFill>
            </a:endParaRPr>
          </a:p>
        </p:txBody>
      </p:sp>
      <p:sp>
        <p:nvSpPr>
          <p:cNvPr id="2560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0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1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1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5612" name="Content Placeholder 1"/>
          <p:cNvSpPr>
            <a:spLocks noGrp="1"/>
          </p:cNvSpPr>
          <p:nvPr>
            <p:ph idx="1"/>
          </p:nvPr>
        </p:nvSpPr>
        <p:spPr>
          <a:xfrm>
            <a:off x="381000" y="647700"/>
            <a:ext cx="8229600" cy="5791200"/>
          </a:xfrm>
        </p:spPr>
        <p:txBody>
          <a:bodyPr/>
          <a:lstStyle/>
          <a:p>
            <a:pPr marL="0" indent="0">
              <a:buNone/>
            </a:pPr>
            <a:r>
              <a:rPr lang="en-US" altLang="en-US" sz="1200" dirty="0">
                <a:latin typeface="Arial" charset="0"/>
                <a:cs typeface="Arial" charset="0"/>
              </a:rPr>
              <a:t>while guess != </a:t>
            </a:r>
            <a:r>
              <a:rPr lang="en-US" altLang="en-US" sz="1200" dirty="0" err="1">
                <a:latin typeface="Arial" charset="0"/>
                <a:cs typeface="Arial" charset="0"/>
              </a:rPr>
              <a:t>to_be_guessed</a:t>
            </a:r>
            <a:r>
              <a:rPr lang="en-US" altLang="en-US" sz="1200" dirty="0">
                <a:latin typeface="Arial" charset="0"/>
                <a:cs typeface="Arial" charset="0"/>
              </a:rPr>
              <a:t>:</a:t>
            </a:r>
          </a:p>
          <a:p>
            <a:pPr marL="0" indent="0">
              <a:buNone/>
            </a:pPr>
            <a:r>
              <a:rPr lang="en-US" altLang="en-US" sz="1200" dirty="0">
                <a:latin typeface="Arial" charset="0"/>
                <a:cs typeface="Arial" charset="0"/>
              </a:rPr>
              <a:t>    counter = counter + 1</a:t>
            </a:r>
          </a:p>
          <a:p>
            <a:pPr marL="0" indent="0">
              <a:buNone/>
            </a:pPr>
            <a:r>
              <a:rPr lang="en-US" altLang="en-US" sz="1200" dirty="0">
                <a:latin typeface="Arial" charset="0"/>
                <a:cs typeface="Arial" charset="0"/>
              </a:rPr>
              <a:t>    if counter &gt; 5:</a:t>
            </a:r>
          </a:p>
          <a:p>
            <a:pPr marL="0" indent="0">
              <a:buNone/>
            </a:pPr>
            <a:r>
              <a:rPr lang="en-US" altLang="en-US" sz="1200" dirty="0">
                <a:latin typeface="Arial" charset="0"/>
                <a:cs typeface="Arial" charset="0"/>
              </a:rPr>
              <a:t>        answer = input('do you want to continue? enter Y or N ')</a:t>
            </a:r>
          </a:p>
          <a:p>
            <a:pPr marL="0" indent="0">
              <a:buNone/>
            </a:pPr>
            <a:r>
              <a:rPr lang="en-US" altLang="en-US" sz="1200" dirty="0">
                <a:latin typeface="Arial" charset="0"/>
                <a:cs typeface="Arial" charset="0"/>
              </a:rPr>
              <a:t>        if answer == 'N':</a:t>
            </a:r>
          </a:p>
          <a:p>
            <a:pPr marL="0" indent="0">
              <a:buNone/>
            </a:pPr>
            <a:r>
              <a:rPr lang="en-US" altLang="en-US" sz="1200" dirty="0">
                <a:latin typeface="Arial" charset="0"/>
                <a:cs typeface="Arial" charset="0"/>
              </a:rPr>
              <a:t>            break</a:t>
            </a:r>
          </a:p>
          <a:p>
            <a:pPr marL="0" indent="0">
              <a:buNone/>
            </a:pPr>
            <a:r>
              <a:rPr lang="en-US" altLang="en-US" sz="1200" dirty="0">
                <a:latin typeface="Arial" charset="0"/>
                <a:cs typeface="Arial" charset="0"/>
              </a:rPr>
              <a:t>        counter = 0</a:t>
            </a:r>
          </a:p>
          <a:p>
            <a:pPr marL="0" indent="0">
              <a:buNone/>
            </a:pPr>
            <a:r>
              <a:rPr lang="en-US" altLang="en-US" sz="1200" dirty="0">
                <a:latin typeface="Arial" charset="0"/>
                <a:cs typeface="Arial" charset="0"/>
              </a:rPr>
              <a:t>    try:</a:t>
            </a:r>
          </a:p>
          <a:p>
            <a:pPr marL="0" indent="0">
              <a:buNone/>
            </a:pPr>
            <a:r>
              <a:rPr lang="en-US" altLang="en-US" sz="1200" dirty="0">
                <a:latin typeface="Arial" charset="0"/>
                <a:cs typeface="Arial" charset="0"/>
              </a:rPr>
              <a:t>       guess = input('enter a number:' )</a:t>
            </a:r>
          </a:p>
          <a:p>
            <a:pPr marL="0" indent="0">
              <a:buNone/>
            </a:pPr>
            <a:r>
              <a:rPr lang="en-US" altLang="en-US" sz="1200" dirty="0">
                <a:latin typeface="Arial" charset="0"/>
                <a:cs typeface="Arial" charset="0"/>
              </a:rPr>
              <a:t>       print('line 21: ',guess)</a:t>
            </a:r>
          </a:p>
          <a:p>
            <a:pPr marL="0" indent="0">
              <a:buNone/>
            </a:pPr>
            <a:r>
              <a:rPr lang="en-US" altLang="en-US" sz="1200" dirty="0">
                <a:latin typeface="Arial" charset="0"/>
                <a:cs typeface="Arial" charset="0"/>
              </a:rPr>
              <a:t>       guess=int(guess)</a:t>
            </a:r>
          </a:p>
          <a:p>
            <a:pPr marL="0" indent="0">
              <a:buNone/>
            </a:pPr>
            <a:r>
              <a:rPr lang="en-US" altLang="en-US" sz="1200" dirty="0">
                <a:latin typeface="Arial" charset="0"/>
                <a:cs typeface="Arial" charset="0"/>
              </a:rPr>
              <a:t>       print(guess)</a:t>
            </a:r>
          </a:p>
          <a:p>
            <a:pPr marL="0" indent="0">
              <a:buNone/>
            </a:pPr>
            <a:r>
              <a:rPr lang="en-US" altLang="en-US" sz="1200" dirty="0">
                <a:latin typeface="Arial" charset="0"/>
                <a:cs typeface="Arial" charset="0"/>
              </a:rPr>
              <a:t>    except </a:t>
            </a:r>
            <a:r>
              <a:rPr lang="en-US" altLang="en-US" sz="1200" dirty="0" err="1">
                <a:latin typeface="Arial" charset="0"/>
                <a:cs typeface="Arial" charset="0"/>
              </a:rPr>
              <a:t>ValueError</a:t>
            </a:r>
            <a:r>
              <a:rPr lang="en-US" altLang="en-US" sz="1200" dirty="0">
                <a:latin typeface="Arial" charset="0"/>
                <a:cs typeface="Arial" charset="0"/>
              </a:rPr>
              <a:t>:</a:t>
            </a:r>
          </a:p>
          <a:p>
            <a:pPr marL="0" indent="0">
              <a:buNone/>
            </a:pPr>
            <a:r>
              <a:rPr lang="en-US" altLang="en-US" sz="1200" dirty="0">
                <a:latin typeface="Arial" charset="0"/>
                <a:cs typeface="Arial" charset="0"/>
              </a:rPr>
              <a:t>       print('enter number next time')</a:t>
            </a:r>
          </a:p>
          <a:p>
            <a:pPr marL="0" indent="0">
              <a:buNone/>
            </a:pPr>
            <a:r>
              <a:rPr lang="en-US" altLang="en-US" sz="1200" dirty="0">
                <a:latin typeface="Arial" charset="0"/>
                <a:cs typeface="Arial" charset="0"/>
              </a:rPr>
              <a:t>       continue</a:t>
            </a:r>
          </a:p>
          <a:p>
            <a:pPr marL="0" indent="0">
              <a:buNone/>
            </a:pPr>
            <a:r>
              <a:rPr lang="en-US" altLang="en-US" sz="1200" dirty="0">
                <a:latin typeface="Arial" charset="0"/>
                <a:cs typeface="Arial" charset="0"/>
              </a:rPr>
              <a:t>   </a:t>
            </a:r>
          </a:p>
          <a:p>
            <a:pPr marL="0" indent="0">
              <a:buNone/>
            </a:pPr>
            <a:r>
              <a:rPr lang="en-US" altLang="en-US" sz="1200" dirty="0">
                <a:latin typeface="Arial" charset="0"/>
                <a:cs typeface="Arial" charset="0"/>
              </a:rPr>
              <a:t>    if guess &lt;= 0 or guess &gt;= 22:</a:t>
            </a:r>
          </a:p>
          <a:p>
            <a:pPr marL="0" indent="0">
              <a:buNone/>
            </a:pPr>
            <a:r>
              <a:rPr lang="en-US" altLang="en-US" sz="1200" dirty="0">
                <a:latin typeface="Arial" charset="0"/>
                <a:cs typeface="Arial" charset="0"/>
              </a:rPr>
              <a:t>                print ("Number should be between 1 and 21")</a:t>
            </a:r>
          </a:p>
          <a:p>
            <a:pPr marL="0" indent="0">
              <a:buNone/>
            </a:pPr>
            <a:r>
              <a:rPr lang="en-US" altLang="en-US" sz="1200" dirty="0">
                <a:latin typeface="Arial" charset="0"/>
                <a:cs typeface="Arial" charset="0"/>
              </a:rPr>
              <a:t>    </a:t>
            </a:r>
            <a:r>
              <a:rPr lang="en-US" altLang="en-US" sz="1200" dirty="0" err="1">
                <a:latin typeface="Arial" charset="0"/>
                <a:cs typeface="Arial" charset="0"/>
              </a:rPr>
              <a:t>elif</a:t>
            </a:r>
            <a:r>
              <a:rPr lang="en-US" altLang="en-US" sz="1200" dirty="0">
                <a:latin typeface="Arial" charset="0"/>
                <a:cs typeface="Arial" charset="0"/>
              </a:rPr>
              <a:t> guess &gt; </a:t>
            </a:r>
            <a:r>
              <a:rPr lang="en-US" altLang="en-US" sz="1200" dirty="0" err="1">
                <a:latin typeface="Arial" charset="0"/>
                <a:cs typeface="Arial" charset="0"/>
              </a:rPr>
              <a:t>to_be_guessed</a:t>
            </a:r>
            <a:r>
              <a:rPr lang="en-US" altLang="en-US" sz="1200" dirty="0">
                <a:latin typeface="Arial" charset="0"/>
                <a:cs typeface="Arial" charset="0"/>
              </a:rPr>
              <a:t>:</a:t>
            </a:r>
          </a:p>
          <a:p>
            <a:pPr marL="0" indent="0">
              <a:buNone/>
            </a:pPr>
            <a:r>
              <a:rPr lang="en-US" altLang="en-US" sz="1200" dirty="0">
                <a:latin typeface="Arial" charset="0"/>
                <a:cs typeface="Arial" charset="0"/>
              </a:rPr>
              <a:t>                print ("Number too large") </a:t>
            </a:r>
          </a:p>
          <a:p>
            <a:pPr marL="0" indent="0">
              <a:buNone/>
            </a:pPr>
            <a:r>
              <a:rPr lang="en-US" altLang="en-US" sz="1200" dirty="0">
                <a:latin typeface="Arial" charset="0"/>
                <a:cs typeface="Arial" charset="0"/>
              </a:rPr>
              <a:t>    </a:t>
            </a:r>
            <a:r>
              <a:rPr lang="en-US" altLang="en-US" sz="1200" dirty="0" err="1">
                <a:latin typeface="Arial" charset="0"/>
                <a:cs typeface="Arial" charset="0"/>
              </a:rPr>
              <a:t>elif</a:t>
            </a:r>
            <a:r>
              <a:rPr lang="en-US" altLang="en-US" sz="1200" dirty="0">
                <a:latin typeface="Arial" charset="0"/>
                <a:cs typeface="Arial" charset="0"/>
              </a:rPr>
              <a:t> guess &lt; </a:t>
            </a:r>
            <a:r>
              <a:rPr lang="en-US" altLang="en-US" sz="1200" dirty="0" err="1">
                <a:latin typeface="Arial" charset="0"/>
                <a:cs typeface="Arial" charset="0"/>
              </a:rPr>
              <a:t>to_be_guessed</a:t>
            </a:r>
            <a:r>
              <a:rPr lang="en-US" altLang="en-US" sz="1200" dirty="0">
                <a:latin typeface="Arial" charset="0"/>
                <a:cs typeface="Arial" charset="0"/>
              </a:rPr>
              <a:t>: </a:t>
            </a:r>
          </a:p>
          <a:p>
            <a:pPr marL="0" indent="0">
              <a:buNone/>
            </a:pPr>
            <a:r>
              <a:rPr lang="en-US" altLang="en-US" sz="1200" dirty="0">
                <a:latin typeface="Arial" charset="0"/>
                <a:cs typeface="Arial" charset="0"/>
              </a:rPr>
              <a:t>                print ("Number too small")           </a:t>
            </a:r>
          </a:p>
          <a:p>
            <a:pPr marL="0" indent="0">
              <a:buNone/>
            </a:pPr>
            <a:r>
              <a:rPr lang="en-US" altLang="en-US" sz="1200" dirty="0">
                <a:latin typeface="Arial" charset="0"/>
                <a:cs typeface="Arial" charset="0"/>
              </a:rPr>
              <a:t>    else:</a:t>
            </a:r>
          </a:p>
          <a:p>
            <a:pPr marL="0" indent="0">
              <a:buNone/>
            </a:pPr>
            <a:r>
              <a:rPr lang="en-US" altLang="en-US" sz="1200" dirty="0">
                <a:latin typeface="Arial" charset="0"/>
                <a:cs typeface="Arial" charset="0"/>
              </a:rPr>
              <a:t>                print ("Correct! the number is ",</a:t>
            </a:r>
            <a:r>
              <a:rPr lang="en-US" altLang="en-US" sz="1200" dirty="0" err="1">
                <a:latin typeface="Arial" charset="0"/>
                <a:cs typeface="Arial" charset="0"/>
              </a:rPr>
              <a:t>to_be_guessed</a:t>
            </a:r>
            <a:r>
              <a:rPr lang="en-US" altLang="en-US" sz="1200" dirty="0">
                <a:latin typeface="Arial" charset="0"/>
                <a:cs typeface="Arial" charset="0"/>
              </a:rPr>
              <a:t> )</a:t>
            </a:r>
          </a:p>
          <a:p>
            <a:pPr marL="0" indent="0">
              <a:buNone/>
            </a:pPr>
            <a:br>
              <a:rPr lang="en-US" altLang="en-US" sz="1200" dirty="0">
                <a:latin typeface="Arial" charset="0"/>
                <a:cs typeface="Arial" charset="0"/>
              </a:rPr>
            </a:br>
            <a:endParaRPr lang="en-US" altLang="en-US" sz="1200" dirty="0">
              <a:latin typeface="Arial" charset="0"/>
              <a:cs typeface="Arial" charset="0"/>
            </a:endParaRPr>
          </a:p>
          <a:p>
            <a:pPr marL="0" indent="0">
              <a:buFont typeface="Arial" charset="0"/>
              <a:buNone/>
            </a:pPr>
            <a:endParaRPr lang="en-US" altLang="en-US" sz="1200" dirty="0"/>
          </a:p>
          <a:p>
            <a:pPr marL="0" indent="0">
              <a:buFont typeface="Arial" charset="0"/>
              <a:buNone/>
            </a:pPr>
            <a:endParaRPr lang="en-US" altLang="en-US" sz="1200" dirty="0"/>
          </a:p>
        </p:txBody>
      </p:sp>
    </p:spTree>
    <p:extLst>
      <p:ext uri="{BB962C8B-B14F-4D97-AF65-F5344CB8AC3E}">
        <p14:creationId xmlns:p14="http://schemas.microsoft.com/office/powerpoint/2010/main" val="393788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274638"/>
            <a:ext cx="8077200" cy="411162"/>
          </a:xfrm>
        </p:spPr>
        <p:txBody>
          <a:bodyPr/>
          <a:lstStyle/>
          <a:p>
            <a:pPr eaLnBrk="1" hangingPunct="1"/>
            <a:r>
              <a:rPr lang="en-US" altLang="en-US" sz="2400" b="1" dirty="0"/>
              <a:t>Loops</a:t>
            </a:r>
          </a:p>
        </p:txBody>
      </p:sp>
      <p:sp>
        <p:nvSpPr>
          <p:cNvPr id="2662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26572BD-D50C-497E-A8B3-26EAA260E4F8}" type="slidenum">
              <a:rPr lang="en-GB" altLang="en-US" smtClean="0">
                <a:solidFill>
                  <a:schemeClr val="bg2"/>
                </a:solidFill>
              </a:rPr>
              <a:pPr/>
              <a:t>21</a:t>
            </a:fld>
            <a:endParaRPr lang="en-GB" altLang="en-US">
              <a:solidFill>
                <a:schemeClr val="bg2"/>
              </a:solidFill>
            </a:endParaRPr>
          </a:p>
        </p:txBody>
      </p:sp>
      <p:sp>
        <p:nvSpPr>
          <p:cNvPr id="2662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2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6636" name="Content Placeholder 1"/>
          <p:cNvSpPr>
            <a:spLocks noGrp="1"/>
          </p:cNvSpPr>
          <p:nvPr>
            <p:ph idx="1"/>
          </p:nvPr>
        </p:nvSpPr>
        <p:spPr>
          <a:xfrm>
            <a:off x="304800" y="609600"/>
            <a:ext cx="8229600" cy="5867400"/>
          </a:xfrm>
        </p:spPr>
        <p:txBody>
          <a:bodyPr/>
          <a:lstStyle/>
          <a:p>
            <a:pPr marL="0" indent="0">
              <a:buFont typeface="Arial" charset="0"/>
              <a:buNone/>
            </a:pPr>
            <a:r>
              <a:rPr lang="en-US" altLang="en-US" sz="1200" b="1" dirty="0">
                <a:latin typeface="Arial" charset="0"/>
                <a:cs typeface="Arial" charset="0"/>
              </a:rPr>
              <a:t>for loop: </a:t>
            </a:r>
            <a:r>
              <a:rPr lang="en-US" altLang="en-US" sz="1200" dirty="0">
                <a:latin typeface="Arial" charset="0"/>
                <a:cs typeface="Arial" charset="0"/>
              </a:rPr>
              <a:t>to go through elements of a list or perform an operation over a series of numbers</a:t>
            </a: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example:  </a:t>
            </a: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output:</a:t>
            </a: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built-in function </a:t>
            </a:r>
            <a:r>
              <a:rPr lang="en-US" altLang="en-US" sz="1200" b="1" dirty="0">
                <a:latin typeface="Arial" charset="0"/>
                <a:cs typeface="Arial" charset="0"/>
              </a:rPr>
              <a:t>range() </a:t>
            </a:r>
            <a:r>
              <a:rPr lang="en-US" altLang="en-US" sz="1200" dirty="0">
                <a:latin typeface="Arial" charset="0"/>
                <a:cs typeface="Arial" charset="0"/>
              </a:rPr>
              <a:t>-to iterate over a sequence of numbers.</a:t>
            </a:r>
          </a:p>
          <a:p>
            <a:pPr marL="0" indent="0">
              <a:buFont typeface="Arial" charset="0"/>
              <a:buNone/>
            </a:pPr>
            <a:r>
              <a:rPr lang="en-US" altLang="en-US" sz="1200" dirty="0">
                <a:latin typeface="Arial" charset="0"/>
                <a:cs typeface="Arial" charset="0"/>
              </a:rPr>
              <a:t>Example: range(10) will produce  [0, 1, 2, 3, 4, 5, 6, 7, 8, 9]</a:t>
            </a:r>
          </a:p>
          <a:p>
            <a:pPr marL="0" indent="0">
              <a:buFont typeface="Arial" charset="0"/>
              <a:buNone/>
            </a:pPr>
            <a:r>
              <a:rPr lang="en-US" altLang="en-US" sz="1200" b="1" dirty="0">
                <a:latin typeface="Arial" charset="0"/>
                <a:cs typeface="Arial" charset="0"/>
              </a:rPr>
              <a:t>range</a:t>
            </a:r>
            <a:r>
              <a:rPr lang="en-US" altLang="en-US" sz="1200" dirty="0">
                <a:latin typeface="Arial" charset="0"/>
                <a:cs typeface="Arial" charset="0"/>
              </a:rPr>
              <a:t>(</a:t>
            </a:r>
            <a:r>
              <a:rPr lang="en-US" altLang="en-US" sz="1200" dirty="0" err="1">
                <a:latin typeface="Arial" charset="0"/>
                <a:cs typeface="Arial" charset="0"/>
              </a:rPr>
              <a:t>begin,end</a:t>
            </a:r>
            <a:r>
              <a:rPr lang="en-US" altLang="en-US" sz="1200" dirty="0">
                <a:latin typeface="Arial" charset="0"/>
                <a:cs typeface="Arial" charset="0"/>
              </a:rPr>
              <a:t>), </a:t>
            </a:r>
            <a:r>
              <a:rPr lang="en-US" altLang="en-US" sz="1200" b="1" dirty="0">
                <a:latin typeface="Arial" charset="0"/>
                <a:cs typeface="Arial" charset="0"/>
              </a:rPr>
              <a:t>range</a:t>
            </a:r>
            <a:r>
              <a:rPr lang="en-US" altLang="en-US" sz="1200" dirty="0">
                <a:latin typeface="Arial" charset="0"/>
                <a:cs typeface="Arial" charset="0"/>
              </a:rPr>
              <a:t>(</a:t>
            </a:r>
            <a:r>
              <a:rPr lang="en-US" altLang="en-US" sz="1200" dirty="0" err="1">
                <a:latin typeface="Arial" charset="0"/>
                <a:cs typeface="Arial" charset="0"/>
              </a:rPr>
              <a:t>begin,end,step</a:t>
            </a:r>
            <a:r>
              <a:rPr lang="en-US" altLang="en-US" sz="1200" dirty="0">
                <a:latin typeface="Arial" charset="0"/>
                <a:cs typeface="Arial" charset="0"/>
              </a:rPr>
              <a:t>)</a:t>
            </a:r>
          </a:p>
          <a:p>
            <a:pPr marL="0" indent="0">
              <a:buFont typeface="Arial" charset="0"/>
              <a:buNone/>
            </a:pPr>
            <a:r>
              <a:rPr lang="en-US" altLang="en-US" sz="1200" dirty="0">
                <a:latin typeface="Arial" charset="0"/>
                <a:cs typeface="Arial" charset="0"/>
              </a:rPr>
              <a:t>Range()</a:t>
            </a:r>
            <a:r>
              <a:rPr lang="en-US" altLang="en-US" sz="1200" b="1" dirty="0">
                <a:latin typeface="Arial" charset="0"/>
                <a:cs typeface="Arial" charset="0"/>
              </a:rPr>
              <a:t> </a:t>
            </a:r>
            <a:r>
              <a:rPr lang="en-US" altLang="en-US" sz="1200" dirty="0">
                <a:latin typeface="Arial" charset="0"/>
                <a:cs typeface="Arial" charset="0"/>
              </a:rPr>
              <a:t>can be used with </a:t>
            </a:r>
            <a:r>
              <a:rPr lang="en-US" altLang="en-US" sz="1200" b="1" dirty="0">
                <a:latin typeface="Arial" charset="0"/>
                <a:cs typeface="Arial" charset="0"/>
              </a:rPr>
              <a:t>for</a:t>
            </a:r>
            <a:r>
              <a:rPr lang="en-US" altLang="en-US" sz="1200" dirty="0">
                <a:latin typeface="Arial" charset="0"/>
                <a:cs typeface="Arial" charset="0"/>
              </a:rPr>
              <a:t> loop:</a:t>
            </a:r>
          </a:p>
          <a:p>
            <a:pPr marL="0" indent="0">
              <a:buFont typeface="Arial" charset="0"/>
              <a:buNone/>
            </a:pPr>
            <a:endParaRPr lang="en-US" altLang="en-US" sz="1200" dirty="0">
              <a:latin typeface="Arial" charset="0"/>
              <a:cs typeface="Arial" charset="0"/>
            </a:endParaRPr>
          </a:p>
        </p:txBody>
      </p:sp>
      <p:pic>
        <p:nvPicPr>
          <p:cNvPr id="26637" name="Picture 2"/>
          <p:cNvPicPr>
            <a:picLocks noChangeAspect="1" noChangeArrowheads="1"/>
          </p:cNvPicPr>
          <p:nvPr/>
        </p:nvPicPr>
        <p:blipFill>
          <a:blip r:embed="rId2" cstate="print"/>
          <a:srcRect/>
          <a:stretch>
            <a:fillRect/>
          </a:stretch>
        </p:blipFill>
        <p:spPr bwMode="auto">
          <a:xfrm>
            <a:off x="438744" y="990600"/>
            <a:ext cx="1909763" cy="1612900"/>
          </a:xfrm>
          <a:prstGeom prst="rect">
            <a:avLst/>
          </a:prstGeom>
          <a:noFill/>
          <a:ln w="28575">
            <a:noFill/>
            <a:miter lim="800000"/>
            <a:headEnd/>
            <a:tailEnd/>
          </a:ln>
        </p:spPr>
      </p:pic>
      <p:pic>
        <p:nvPicPr>
          <p:cNvPr id="26638" name="Picture 3"/>
          <p:cNvPicPr>
            <a:picLocks noChangeAspect="1" noChangeArrowheads="1"/>
          </p:cNvPicPr>
          <p:nvPr/>
        </p:nvPicPr>
        <p:blipFill>
          <a:blip r:embed="rId3" cstate="print"/>
          <a:srcRect/>
          <a:stretch>
            <a:fillRect/>
          </a:stretch>
        </p:blipFill>
        <p:spPr bwMode="auto">
          <a:xfrm>
            <a:off x="417512" y="2895600"/>
            <a:ext cx="3184525" cy="538163"/>
          </a:xfrm>
          <a:prstGeom prst="rect">
            <a:avLst/>
          </a:prstGeom>
          <a:noFill/>
          <a:ln w="28575">
            <a:noFill/>
            <a:miter lim="800000"/>
            <a:headEnd/>
            <a:tailEnd/>
          </a:ln>
        </p:spPr>
      </p:pic>
      <p:pic>
        <p:nvPicPr>
          <p:cNvPr id="26639" name="Picture 4"/>
          <p:cNvPicPr>
            <a:picLocks noChangeAspect="1" noChangeArrowheads="1"/>
          </p:cNvPicPr>
          <p:nvPr/>
        </p:nvPicPr>
        <p:blipFill>
          <a:blip r:embed="rId4" cstate="print"/>
          <a:srcRect/>
          <a:stretch>
            <a:fillRect/>
          </a:stretch>
        </p:blipFill>
        <p:spPr bwMode="auto">
          <a:xfrm>
            <a:off x="409575" y="3738563"/>
            <a:ext cx="555625" cy="619125"/>
          </a:xfrm>
          <a:prstGeom prst="rect">
            <a:avLst/>
          </a:prstGeom>
          <a:noFill/>
          <a:ln w="28575">
            <a:noFill/>
            <a:miter lim="800000"/>
            <a:headEnd/>
            <a:tailEnd/>
          </a:ln>
        </p:spPr>
      </p:pic>
      <p:pic>
        <p:nvPicPr>
          <p:cNvPr id="26640" name="Picture 5"/>
          <p:cNvPicPr>
            <a:picLocks noChangeAspect="1" noChangeArrowheads="1"/>
          </p:cNvPicPr>
          <p:nvPr/>
        </p:nvPicPr>
        <p:blipFill>
          <a:blip r:embed="rId5" cstate="print"/>
          <a:srcRect/>
          <a:stretch>
            <a:fillRect/>
          </a:stretch>
        </p:blipFill>
        <p:spPr bwMode="auto">
          <a:xfrm>
            <a:off x="444060" y="5334000"/>
            <a:ext cx="1550987" cy="762000"/>
          </a:xfrm>
          <a:prstGeom prst="rect">
            <a:avLst/>
          </a:prstGeom>
          <a:noFill/>
          <a:ln w="2857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274638"/>
            <a:ext cx="8077200" cy="411162"/>
          </a:xfrm>
        </p:spPr>
        <p:txBody>
          <a:bodyPr/>
          <a:lstStyle/>
          <a:p>
            <a:pPr eaLnBrk="1" hangingPunct="1"/>
            <a:r>
              <a:rPr lang="en-US" altLang="en-US" sz="2400" b="1" dirty="0"/>
              <a:t>Loops: example</a:t>
            </a:r>
          </a:p>
        </p:txBody>
      </p:sp>
      <p:sp>
        <p:nvSpPr>
          <p:cNvPr id="2765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F581416-F67D-442F-A1D0-9DF24B2F4CF5}" type="slidenum">
              <a:rPr lang="en-GB" altLang="en-US" smtClean="0">
                <a:solidFill>
                  <a:schemeClr val="bg2"/>
                </a:solidFill>
              </a:rPr>
              <a:pPr/>
              <a:t>22</a:t>
            </a:fld>
            <a:endParaRPr lang="en-GB" altLang="en-US">
              <a:solidFill>
                <a:schemeClr val="bg2"/>
              </a:solidFill>
            </a:endParaRPr>
          </a:p>
        </p:txBody>
      </p:sp>
      <p:sp>
        <p:nvSpPr>
          <p:cNvPr id="2765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5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7660"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dirty="0">
                <a:latin typeface="Arial" charset="0"/>
                <a:cs typeface="Arial" charset="0"/>
              </a:rPr>
              <a:t>Compute Pythagorean numbers: triples (</a:t>
            </a:r>
            <a:r>
              <a:rPr lang="en-US" altLang="en-US" sz="1200" dirty="0" err="1">
                <a:latin typeface="Arial" charset="0"/>
                <a:cs typeface="Arial" charset="0"/>
              </a:rPr>
              <a:t>a,b,c</a:t>
            </a:r>
            <a:r>
              <a:rPr lang="en-US" altLang="en-US" sz="1200" dirty="0">
                <a:latin typeface="Arial" charset="0"/>
                <a:cs typeface="Arial" charset="0"/>
              </a:rPr>
              <a:t>)  for which </a:t>
            </a:r>
          </a:p>
          <a:p>
            <a:pPr marL="0" indent="0">
              <a:buFont typeface="Arial" charse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r>
              <a:rPr lang="en-US" altLang="en-US" sz="1200" dirty="0">
                <a:latin typeface="Arial" charset="0"/>
                <a:cs typeface="Arial" charset="0"/>
              </a:rPr>
              <a:t>n = eval(input('please enter integer number:'))</a:t>
            </a:r>
          </a:p>
          <a:p>
            <a:pPr marL="0" indent="0">
              <a:buNone/>
            </a:pPr>
            <a:r>
              <a:rPr lang="en-US" altLang="en-US" sz="1200" dirty="0">
                <a:latin typeface="Arial" charset="0"/>
                <a:cs typeface="Arial" charset="0"/>
              </a:rPr>
              <a:t>for a in range(1,n):</a:t>
            </a:r>
          </a:p>
          <a:p>
            <a:pPr marL="0" indent="0">
              <a:buNone/>
            </a:pPr>
            <a:r>
              <a:rPr lang="en-US" altLang="en-US" sz="1200" dirty="0">
                <a:latin typeface="Arial" charset="0"/>
                <a:cs typeface="Arial" charset="0"/>
              </a:rPr>
              <a:t>    for b in range(</a:t>
            </a:r>
            <a:r>
              <a:rPr lang="en-US" altLang="en-US" sz="1200" dirty="0" err="1">
                <a:latin typeface="Arial" charset="0"/>
                <a:cs typeface="Arial" charset="0"/>
              </a:rPr>
              <a:t>a,n</a:t>
            </a:r>
            <a:r>
              <a:rPr lang="en-US" altLang="en-US" sz="1200" dirty="0">
                <a:latin typeface="Arial" charset="0"/>
                <a:cs typeface="Arial" charset="0"/>
              </a:rPr>
              <a:t>):</a:t>
            </a:r>
          </a:p>
          <a:p>
            <a:pPr marL="0" indent="0">
              <a:buNone/>
            </a:pPr>
            <a:r>
              <a:rPr lang="en-US" altLang="en-US" sz="1200" dirty="0">
                <a:latin typeface="Arial" charset="0"/>
                <a:cs typeface="Arial" charset="0"/>
              </a:rPr>
              <a:t>       for c in range(1,n):</a:t>
            </a:r>
          </a:p>
          <a:p>
            <a:pPr marL="0" indent="0">
              <a:buNone/>
            </a:pPr>
            <a:r>
              <a:rPr lang="en-US" altLang="en-US" sz="1200" dirty="0">
                <a:latin typeface="Arial" charset="0"/>
                <a:cs typeface="Arial" charset="0"/>
              </a:rPr>
              <a:t>           if (a**2 + b**2 == c**2):</a:t>
            </a:r>
          </a:p>
          <a:p>
            <a:pPr marL="0" indent="0">
              <a:buNone/>
            </a:pPr>
            <a:r>
              <a:rPr lang="en-US" altLang="en-US" sz="1200" dirty="0">
                <a:latin typeface="Arial" charset="0"/>
                <a:cs typeface="Arial" charset="0"/>
              </a:rPr>
              <a:t>               print(</a:t>
            </a:r>
            <a:r>
              <a:rPr lang="en-US" altLang="en-US" sz="1200" dirty="0" err="1">
                <a:latin typeface="Arial" charset="0"/>
                <a:cs typeface="Arial" charset="0"/>
              </a:rPr>
              <a:t>a,b,c</a:t>
            </a:r>
            <a:r>
              <a:rPr lang="en-US" altLang="en-US" sz="1200" dirty="0">
                <a:latin typeface="Arial" charset="0"/>
                <a:cs typeface="Arial" charset="0"/>
              </a:rPr>
              <a:t>)</a:t>
            </a:r>
          </a:p>
          <a:p>
            <a:pPr marL="0" indent="0">
              <a:buFont typeface="Arial" charset="0"/>
              <a:buNone/>
            </a:pPr>
            <a:endParaRPr lang="en-US" altLang="en-US" sz="1200" dirty="0"/>
          </a:p>
          <a:p>
            <a:pPr marL="0" indent="0">
              <a:buFont typeface="Arial" charset="0"/>
              <a:buNone/>
            </a:pPr>
            <a:r>
              <a:rPr lang="en-US" altLang="en-US" sz="1200" dirty="0">
                <a:latin typeface="Arial" charset="0"/>
                <a:cs typeface="Arial" charset="0"/>
              </a:rPr>
              <a:t>Note: same result using </a:t>
            </a:r>
            <a:r>
              <a:rPr lang="en-US" altLang="en-US" sz="1200" b="1" dirty="0">
                <a:latin typeface="Arial" charset="0"/>
                <a:cs typeface="Arial" charset="0"/>
              </a:rPr>
              <a:t>list comprehension</a:t>
            </a:r>
          </a:p>
          <a:p>
            <a:pPr marL="0" indent="0">
              <a:buFont typeface="Arial" charset="0"/>
              <a:buNone/>
            </a:pPr>
            <a:r>
              <a:rPr lang="en-US" altLang="en-US" sz="1200" dirty="0">
                <a:latin typeface="Arial" charset="0"/>
                <a:cs typeface="Arial" charset="0"/>
              </a:rPr>
              <a:t>res=[(</a:t>
            </a:r>
            <a:r>
              <a:rPr lang="en-US" altLang="en-US" sz="1200" dirty="0" err="1">
                <a:latin typeface="Arial" charset="0"/>
                <a:cs typeface="Arial" charset="0"/>
              </a:rPr>
              <a:t>x,y,z</a:t>
            </a:r>
            <a:r>
              <a:rPr lang="en-US" altLang="en-US" sz="1200" dirty="0">
                <a:latin typeface="Arial" charset="0"/>
                <a:cs typeface="Arial" charset="0"/>
              </a:rPr>
              <a:t>) for x in range(1,30) for y in range(x,30) for z in range(y,30) if x**2 + y**2 == z**2]</a:t>
            </a:r>
          </a:p>
          <a:p>
            <a:pPr marL="0" indent="0">
              <a:buFont typeface="Arial" charset="0"/>
              <a:buNone/>
            </a:pPr>
            <a:r>
              <a:rPr lang="en-US" altLang="en-US" sz="1200" dirty="0">
                <a:latin typeface="Arial" charset="0"/>
                <a:cs typeface="Arial" charset="0"/>
              </a:rPr>
              <a:t>print res</a:t>
            </a:r>
          </a:p>
          <a:p>
            <a:pPr marL="0" indent="0">
              <a:buFont typeface="Arial" charset="0"/>
              <a:buNone/>
            </a:pPr>
            <a:r>
              <a:rPr lang="en-US" altLang="en-US" sz="1200" dirty="0">
                <a:latin typeface="Arial" charset="0"/>
                <a:cs typeface="Arial" charset="0"/>
              </a:rPr>
              <a:t>Will produce </a:t>
            </a:r>
          </a:p>
          <a:p>
            <a:pPr marL="0" indent="0">
              <a:buFont typeface="Arial" charset="0"/>
              <a:buNone/>
            </a:pPr>
            <a:r>
              <a:rPr lang="en-US" altLang="en-US" sz="1200" dirty="0">
                <a:latin typeface="Arial" charset="0"/>
                <a:cs typeface="Arial" charset="0"/>
              </a:rPr>
              <a:t>[(3, 4, 5), (5, 12, 13), (6, 8, 10), (7, 24, 25), (8, 15, 17), (9, 12, 15), (10, 24, 26), (12, 16, 20), (15, 20, 25), (20, 21, 29)]</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Another example - Iterating over lists with range():</a:t>
            </a:r>
          </a:p>
          <a:p>
            <a:pPr marL="0" indent="0">
              <a:buFont typeface="Arial" charset="0"/>
              <a:buNone/>
            </a:pPr>
            <a:endParaRPr lang="en-US" altLang="en-US" sz="1200" dirty="0">
              <a:latin typeface="Arial" charset="0"/>
              <a:cs typeface="Arial" charset="0"/>
            </a:endParaRPr>
          </a:p>
          <a:p>
            <a:pPr marL="0" indent="0">
              <a:buNone/>
            </a:pPr>
            <a:r>
              <a:rPr lang="it-IT" altLang="en-US" sz="1200" dirty="0">
                <a:latin typeface="Arial" charset="0"/>
                <a:cs typeface="Arial" charset="0"/>
              </a:rPr>
              <a:t>fibonacci=[0,1,1,2,3,5,8,13,21]</a:t>
            </a:r>
          </a:p>
          <a:p>
            <a:pPr marL="0" indent="0">
              <a:buNone/>
            </a:pPr>
            <a:r>
              <a:rPr lang="it-IT" altLang="en-US" sz="1200" dirty="0">
                <a:latin typeface="Arial" charset="0"/>
                <a:cs typeface="Arial" charset="0"/>
              </a:rPr>
              <a:t>for i in range(len(fibonacci)):</a:t>
            </a:r>
          </a:p>
          <a:p>
            <a:pPr marL="0" indent="0">
              <a:buNone/>
            </a:pPr>
            <a:r>
              <a:rPr lang="it-IT" altLang="en-US" sz="1200" dirty="0">
                <a:latin typeface="Arial" charset="0"/>
                <a:cs typeface="Arial" charset="0"/>
              </a:rPr>
              <a:t>    print(fibonacci[i])</a:t>
            </a: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p:txBody>
      </p:sp>
      <p:pic>
        <p:nvPicPr>
          <p:cNvPr id="27662" name="Picture 3"/>
          <p:cNvPicPr>
            <a:picLocks noChangeAspect="1" noChangeArrowheads="1"/>
          </p:cNvPicPr>
          <p:nvPr/>
        </p:nvPicPr>
        <p:blipFill>
          <a:blip r:embed="rId2" cstate="print"/>
          <a:srcRect/>
          <a:stretch>
            <a:fillRect/>
          </a:stretch>
        </p:blipFill>
        <p:spPr bwMode="auto">
          <a:xfrm>
            <a:off x="4511777" y="914400"/>
            <a:ext cx="942975" cy="255588"/>
          </a:xfrm>
          <a:prstGeom prst="rect">
            <a:avLst/>
          </a:prstGeom>
          <a:noFill/>
          <a:ln w="2857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274638"/>
            <a:ext cx="8077200" cy="411162"/>
          </a:xfrm>
        </p:spPr>
        <p:txBody>
          <a:bodyPr/>
          <a:lstStyle/>
          <a:p>
            <a:pPr eaLnBrk="1" hangingPunct="1"/>
            <a:r>
              <a:rPr lang="en-US" altLang="en-US" sz="2400" b="1" dirty="0"/>
              <a:t>Sequential data types</a:t>
            </a:r>
          </a:p>
        </p:txBody>
      </p:sp>
      <p:sp>
        <p:nvSpPr>
          <p:cNvPr id="2867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B348BAB-F73C-4C57-825C-BADED6BD9B35}" type="slidenum">
              <a:rPr lang="en-GB" altLang="en-US" smtClean="0">
                <a:solidFill>
                  <a:schemeClr val="bg2"/>
                </a:solidFill>
              </a:rPr>
              <a:pPr/>
              <a:t>23</a:t>
            </a:fld>
            <a:endParaRPr lang="en-GB" altLang="en-US">
              <a:solidFill>
                <a:schemeClr val="bg2"/>
              </a:solidFill>
            </a:endParaRPr>
          </a:p>
        </p:txBody>
      </p:sp>
      <p:sp>
        <p:nvSpPr>
          <p:cNvPr id="2867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7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7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7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8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8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8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8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8684"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b="1" dirty="0">
                <a:latin typeface="Arial" charset="0"/>
                <a:cs typeface="Arial" charset="0"/>
              </a:rPr>
              <a:t>List</a:t>
            </a:r>
            <a:r>
              <a:rPr lang="en-US" altLang="en-US" sz="1200" dirty="0">
                <a:latin typeface="Arial" charset="0"/>
                <a:cs typeface="Arial" charset="0"/>
              </a:rPr>
              <a:t>: mutable</a:t>
            </a:r>
            <a:br>
              <a:rPr lang="en-US" altLang="en-US" sz="1200" dirty="0">
                <a:latin typeface="Arial" charset="0"/>
                <a:cs typeface="Arial" charset="0"/>
              </a:rPr>
            </a:br>
            <a:br>
              <a:rPr lang="en-US" altLang="en-US" sz="1200" dirty="0">
                <a:latin typeface="Arial" charset="0"/>
                <a:cs typeface="Arial" charset="0"/>
              </a:rPr>
            </a:br>
            <a:r>
              <a:rPr lang="en-US" altLang="en-US" sz="1200" dirty="0">
                <a:latin typeface="Arial" charset="0"/>
                <a:cs typeface="Arial" charset="0"/>
              </a:rPr>
              <a:t>examples :</a:t>
            </a:r>
          </a:p>
          <a:p>
            <a:pPr marL="0" indent="0">
              <a:buFont typeface="Arial" charset="0"/>
              <a:buNone/>
            </a:pPr>
            <a:r>
              <a:rPr lang="fr-FR" altLang="en-US" sz="1200" dirty="0" err="1">
                <a:latin typeface="Arial" charset="0"/>
                <a:cs typeface="Arial" charset="0"/>
              </a:rPr>
              <a:t>Languages</a:t>
            </a:r>
            <a:r>
              <a:rPr lang="fr-FR" altLang="en-US" sz="1200" dirty="0">
                <a:latin typeface="Arial" charset="0"/>
                <a:cs typeface="Arial" charset="0"/>
              </a:rPr>
              <a:t>  = ["Python", "C", "C++", "Java", "Perl"]</a:t>
            </a:r>
          </a:p>
          <a:p>
            <a:pPr marL="0" indent="0">
              <a:buFont typeface="Arial" charset="0"/>
              <a:buNone/>
            </a:pPr>
            <a:r>
              <a:rPr lang="en-US" altLang="en-US" sz="1200" dirty="0">
                <a:latin typeface="Arial" charset="0"/>
                <a:cs typeface="Arial" charset="0"/>
              </a:rPr>
              <a:t>group = ["Bob", 23, "George", 79, "Myriam", 29] </a:t>
            </a:r>
          </a:p>
          <a:p>
            <a:pPr marL="0" indent="0">
              <a:buFont typeface="Arial" charset="0"/>
              <a:buNone/>
            </a:pPr>
            <a:r>
              <a:rPr lang="en-US" altLang="en-US" sz="1200" dirty="0" err="1">
                <a:latin typeface="Arial" charset="0"/>
                <a:cs typeface="Arial" charset="0"/>
              </a:rPr>
              <a:t>complex_list</a:t>
            </a:r>
            <a:r>
              <a:rPr lang="en-US" altLang="en-US" sz="1200" dirty="0">
                <a:latin typeface="Arial" charset="0"/>
                <a:cs typeface="Arial" charset="0"/>
              </a:rPr>
              <a:t> = [["a",["b",["</a:t>
            </a:r>
            <a:r>
              <a:rPr lang="en-US" altLang="en-US" sz="1200" dirty="0" err="1">
                <a:latin typeface="Arial" charset="0"/>
                <a:cs typeface="Arial" charset="0"/>
              </a:rPr>
              <a:t>c","x</a:t>
            </a:r>
            <a:r>
              <a:rPr lang="en-US" altLang="en-US" sz="1200" dirty="0">
                <a:latin typeface="Arial" charset="0"/>
                <a:cs typeface="Arial" charset="0"/>
              </a:rPr>
              <a:t>"]]],42]</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b="1" dirty="0">
                <a:latin typeface="Arial" charset="0"/>
                <a:cs typeface="Arial" charset="0"/>
              </a:rPr>
              <a:t>Tuples</a:t>
            </a:r>
            <a:r>
              <a:rPr lang="en-US" altLang="en-US" sz="1200" dirty="0">
                <a:latin typeface="Arial" charset="0"/>
                <a:cs typeface="Arial" charset="0"/>
              </a:rPr>
              <a:t>: </a:t>
            </a:r>
            <a:r>
              <a:rPr lang="en-US" altLang="en-US" sz="1200" dirty="0" err="1">
                <a:latin typeface="Arial" charset="0"/>
                <a:cs typeface="Arial" charset="0"/>
              </a:rPr>
              <a:t>immutable,faster</a:t>
            </a:r>
            <a:r>
              <a:rPr lang="en-US" altLang="en-US" sz="1200" dirty="0">
                <a:latin typeface="Arial" charset="0"/>
                <a:cs typeface="Arial" charset="0"/>
              </a:rPr>
              <a:t> than lists.</a:t>
            </a:r>
          </a:p>
          <a:p>
            <a:pPr marL="0" indent="0">
              <a:buFont typeface="Arial" charset="0"/>
              <a:buNone/>
            </a:pPr>
            <a:r>
              <a:rPr lang="en-US" altLang="en-US" sz="1200" dirty="0">
                <a:latin typeface="Arial" charset="0"/>
                <a:cs typeface="Arial" charset="0"/>
              </a:rPr>
              <a:t>Example of a tuple:</a:t>
            </a:r>
          </a:p>
          <a:p>
            <a:pPr marL="0" indent="0">
              <a:buFont typeface="Arial" charset="0"/>
              <a:buNone/>
            </a:pPr>
            <a:r>
              <a:rPr lang="en-US" altLang="en-US" sz="1200" dirty="0">
                <a:latin typeface="Arial" charset="0"/>
                <a:cs typeface="Arial" charset="0"/>
              </a:rPr>
              <a:t>t = ("tuples", "are", "immutable")</a:t>
            </a:r>
          </a:p>
          <a:p>
            <a:pPr marL="0" indent="0">
              <a:buFont typeface="Arial" charset="0"/>
              <a:buNone/>
            </a:pPr>
            <a:endParaRPr lang="en-US" altLang="en-US" sz="1200" b="1" dirty="0">
              <a:latin typeface="Arial" charset="0"/>
              <a:cs typeface="Arial" charset="0"/>
            </a:endParaRPr>
          </a:p>
          <a:p>
            <a:pPr marL="0" indent="0">
              <a:buFont typeface="Arial" charset="0"/>
              <a:buNone/>
            </a:pPr>
            <a:r>
              <a:rPr lang="en-US" altLang="en-US" sz="1200" b="1" dirty="0">
                <a:latin typeface="Arial" charset="0"/>
                <a:cs typeface="Arial" charset="0"/>
              </a:rPr>
              <a:t>Sequence type operators:</a:t>
            </a:r>
          </a:p>
          <a:p>
            <a:pPr marL="0" indent="0">
              <a:buFont typeface="Arial" charset="0"/>
              <a:buNone/>
            </a:pPr>
            <a:r>
              <a:rPr lang="en-US" altLang="en-US" sz="1200" dirty="0">
                <a:latin typeface="Arial" charset="0"/>
                <a:cs typeface="Arial" charset="0"/>
              </a:rPr>
              <a:t>Indexing, slicing,  length, concatenation of sequences, checking if element is in,  repetition.</a:t>
            </a:r>
          </a:p>
          <a:p>
            <a:pPr marL="0" indent="0">
              <a:buFont typeface="Arial" charset="0"/>
              <a:buNone/>
            </a:pPr>
            <a:endParaRPr lang="en-US" altLang="en-US" sz="1200" dirty="0">
              <a:latin typeface="Arial" charset="0"/>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33400" y="274638"/>
            <a:ext cx="8077200" cy="411162"/>
          </a:xfrm>
        </p:spPr>
        <p:txBody>
          <a:bodyPr/>
          <a:lstStyle/>
          <a:p>
            <a:pPr eaLnBrk="1" hangingPunct="1"/>
            <a:r>
              <a:rPr lang="en-US" altLang="en-US" sz="2400" b="1" dirty="0"/>
              <a:t>Sequential data types: slicing</a:t>
            </a:r>
          </a:p>
        </p:txBody>
      </p:sp>
      <p:sp>
        <p:nvSpPr>
          <p:cNvPr id="2969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5F606CB-1CAD-4FDD-BEEB-0E2E2C977903}" type="slidenum">
              <a:rPr lang="en-GB" altLang="en-US" smtClean="0">
                <a:solidFill>
                  <a:schemeClr val="bg2"/>
                </a:solidFill>
              </a:rPr>
              <a:pPr/>
              <a:t>24</a:t>
            </a:fld>
            <a:endParaRPr lang="en-GB" altLang="en-US">
              <a:solidFill>
                <a:schemeClr val="bg2"/>
              </a:solidFill>
            </a:endParaRPr>
          </a:p>
        </p:txBody>
      </p:sp>
      <p:sp>
        <p:nvSpPr>
          <p:cNvPr id="2970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9708"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b="1" dirty="0">
                <a:latin typeface="Arial" charset="0"/>
                <a:cs typeface="Arial" charset="0"/>
              </a:rPr>
              <a:t>Strings</a:t>
            </a:r>
          </a:p>
          <a:p>
            <a:pPr marL="0" indent="0">
              <a:buFont typeface="Arial" charset="0"/>
              <a:buNone/>
            </a:pPr>
            <a:endParaRPr lang="en-US" altLang="en-US" sz="1200" b="1" dirty="0">
              <a:latin typeface="Arial" charset="0"/>
              <a:cs typeface="Arial" charset="0"/>
            </a:endParaRPr>
          </a:p>
          <a:p>
            <a:pPr marL="0" indent="0">
              <a:buFont typeface="Arial" charset="0"/>
              <a:buNone/>
            </a:pPr>
            <a:r>
              <a:rPr lang="en-US" altLang="en-US" sz="1200" dirty="0" err="1">
                <a:latin typeface="Arial" charset="0"/>
                <a:cs typeface="Arial" charset="0"/>
              </a:rPr>
              <a:t>str</a:t>
            </a:r>
            <a:r>
              <a:rPr lang="en-US" altLang="en-US" sz="1200" dirty="0">
                <a:latin typeface="Arial" charset="0"/>
                <a:cs typeface="Arial" charset="0"/>
              </a:rPr>
              <a:t> = "Python is great“</a:t>
            </a:r>
          </a:p>
          <a:p>
            <a:pPr marL="0" indent="0">
              <a:buFont typeface="Arial" charset="0"/>
              <a:buNone/>
            </a:pPr>
            <a:r>
              <a:rPr lang="en-US" altLang="en-US" sz="1200" dirty="0" err="1">
                <a:latin typeface="Arial" charset="0"/>
                <a:cs typeface="Arial" charset="0"/>
              </a:rPr>
              <a:t>first_six</a:t>
            </a:r>
            <a:r>
              <a:rPr lang="en-US" altLang="en-US" sz="1200" dirty="0">
                <a:latin typeface="Arial" charset="0"/>
                <a:cs typeface="Arial" charset="0"/>
              </a:rPr>
              <a:t> = </a:t>
            </a:r>
            <a:r>
              <a:rPr lang="en-US" altLang="en-US" sz="1200" dirty="0" err="1">
                <a:latin typeface="Arial" charset="0"/>
                <a:cs typeface="Arial" charset="0"/>
              </a:rPr>
              <a:t>str</a:t>
            </a:r>
            <a:r>
              <a:rPr lang="en-US" altLang="en-US" sz="1200" dirty="0">
                <a:latin typeface="Arial" charset="0"/>
                <a:cs typeface="Arial" charset="0"/>
              </a:rPr>
              <a:t>[0:6]</a:t>
            </a:r>
          </a:p>
          <a:p>
            <a:pPr marL="0" indent="0">
              <a:buFont typeface="Arial" charset="0"/>
              <a:buNone/>
            </a:pPr>
            <a:r>
              <a:rPr lang="en-US" altLang="en-US" sz="1200" dirty="0">
                <a:latin typeface="Arial" charset="0"/>
                <a:cs typeface="Arial" charset="0"/>
              </a:rPr>
              <a:t>print </a:t>
            </a:r>
            <a:r>
              <a:rPr lang="en-US" altLang="en-US" sz="1200" dirty="0" err="1">
                <a:latin typeface="Arial" charset="0"/>
                <a:cs typeface="Arial" charset="0"/>
              </a:rPr>
              <a:t>first_six</a:t>
            </a:r>
            <a:r>
              <a:rPr lang="en-US" altLang="en-US" sz="1200" dirty="0">
                <a:latin typeface="Arial" charset="0"/>
                <a:cs typeface="Arial" charset="0"/>
              </a:rPr>
              <a:t> </a:t>
            </a:r>
          </a:p>
          <a:p>
            <a:pPr marL="0" indent="0">
              <a:buFont typeface="Arial" charset="0"/>
              <a:buNone/>
            </a:pPr>
            <a:r>
              <a:rPr lang="en-US" altLang="en-US" sz="1200" dirty="0" err="1">
                <a:latin typeface="Arial" charset="0"/>
                <a:cs typeface="Arial" charset="0"/>
              </a:rPr>
              <a:t>starting_at_five</a:t>
            </a:r>
            <a:r>
              <a:rPr lang="en-US" altLang="en-US" sz="1200" dirty="0">
                <a:latin typeface="Arial" charset="0"/>
                <a:cs typeface="Arial" charset="0"/>
              </a:rPr>
              <a:t> = </a:t>
            </a:r>
            <a:r>
              <a:rPr lang="en-US" altLang="en-US" sz="1200" dirty="0" err="1">
                <a:latin typeface="Arial" charset="0"/>
                <a:cs typeface="Arial" charset="0"/>
              </a:rPr>
              <a:t>str</a:t>
            </a:r>
            <a:r>
              <a:rPr lang="en-US" altLang="en-US" sz="1200" dirty="0">
                <a:latin typeface="Arial" charset="0"/>
                <a:cs typeface="Arial" charset="0"/>
              </a:rPr>
              <a:t>[5:] </a:t>
            </a:r>
          </a:p>
          <a:p>
            <a:pPr marL="0" indent="0">
              <a:buFont typeface="Arial" charset="0"/>
              <a:buNone/>
            </a:pPr>
            <a:r>
              <a:rPr lang="en-US" altLang="en-US" sz="1200" dirty="0">
                <a:latin typeface="Arial" charset="0"/>
                <a:cs typeface="Arial" charset="0"/>
              </a:rPr>
              <a:t>print </a:t>
            </a:r>
            <a:r>
              <a:rPr lang="en-US" altLang="en-US" sz="1200" dirty="0" err="1">
                <a:latin typeface="Arial" charset="0"/>
                <a:cs typeface="Arial" charset="0"/>
              </a:rPr>
              <a:t>starting_at_five</a:t>
            </a:r>
            <a:r>
              <a:rPr lang="en-US" altLang="en-US" sz="1200" dirty="0">
                <a:latin typeface="Arial" charset="0"/>
                <a:cs typeface="Arial" charset="0"/>
              </a:rPr>
              <a:t> </a:t>
            </a:r>
          </a:p>
          <a:p>
            <a:pPr marL="0" indent="0">
              <a:buFont typeface="Arial" charset="0"/>
              <a:buNone/>
            </a:pPr>
            <a:r>
              <a:rPr lang="en-US" altLang="en-US" sz="1200" dirty="0" err="1">
                <a:latin typeface="Arial" charset="0"/>
                <a:cs typeface="Arial" charset="0"/>
              </a:rPr>
              <a:t>a_copy</a:t>
            </a:r>
            <a:r>
              <a:rPr lang="en-US" altLang="en-US" sz="1200" dirty="0">
                <a:latin typeface="Arial" charset="0"/>
                <a:cs typeface="Arial" charset="0"/>
              </a:rPr>
              <a:t> = </a:t>
            </a:r>
            <a:r>
              <a:rPr lang="en-US" altLang="en-US" sz="1200" dirty="0" err="1">
                <a:latin typeface="Arial" charset="0"/>
                <a:cs typeface="Arial" charset="0"/>
              </a:rPr>
              <a:t>str</a:t>
            </a:r>
            <a:r>
              <a:rPr lang="en-US" altLang="en-US" sz="1200" dirty="0">
                <a:latin typeface="Arial" charset="0"/>
                <a:cs typeface="Arial" charset="0"/>
              </a:rPr>
              <a:t>[:] </a:t>
            </a:r>
          </a:p>
          <a:p>
            <a:pPr marL="0" indent="0">
              <a:buFont typeface="Arial" charset="0"/>
              <a:buNone/>
            </a:pPr>
            <a:r>
              <a:rPr lang="en-US" altLang="en-US" sz="1200" dirty="0">
                <a:latin typeface="Arial" charset="0"/>
                <a:cs typeface="Arial" charset="0"/>
              </a:rPr>
              <a:t>print </a:t>
            </a:r>
            <a:r>
              <a:rPr lang="en-US" altLang="en-US" sz="1200" dirty="0" err="1">
                <a:latin typeface="Arial" charset="0"/>
                <a:cs typeface="Arial" charset="0"/>
              </a:rPr>
              <a:t>a_copy</a:t>
            </a:r>
            <a:endParaRPr lang="en-US" altLang="en-US" sz="1200" dirty="0">
              <a:latin typeface="Arial" charset="0"/>
              <a:cs typeface="Arial" charset="0"/>
            </a:endParaRPr>
          </a:p>
          <a:p>
            <a:pPr marL="0" indent="0">
              <a:buFont typeface="Arial" charset="0"/>
              <a:buNone/>
            </a:pPr>
            <a:r>
              <a:rPr lang="en-US" altLang="en-US" sz="1200" dirty="0" err="1">
                <a:latin typeface="Arial" charset="0"/>
                <a:cs typeface="Arial" charset="0"/>
              </a:rPr>
              <a:t>without_last_five</a:t>
            </a:r>
            <a:r>
              <a:rPr lang="en-US" altLang="en-US" sz="1200" dirty="0">
                <a:latin typeface="Arial" charset="0"/>
                <a:cs typeface="Arial" charset="0"/>
              </a:rPr>
              <a:t> = </a:t>
            </a:r>
            <a:r>
              <a:rPr lang="en-US" altLang="en-US" sz="1200" dirty="0" err="1">
                <a:latin typeface="Arial" charset="0"/>
                <a:cs typeface="Arial" charset="0"/>
              </a:rPr>
              <a:t>str</a:t>
            </a:r>
            <a:r>
              <a:rPr lang="en-US" altLang="en-US" sz="1200" dirty="0">
                <a:latin typeface="Arial" charset="0"/>
                <a:cs typeface="Arial" charset="0"/>
              </a:rPr>
              <a:t>[0:-5] </a:t>
            </a:r>
          </a:p>
          <a:p>
            <a:pPr marL="0" indent="0">
              <a:buFont typeface="Arial" charset="0"/>
              <a:buNone/>
            </a:pPr>
            <a:r>
              <a:rPr lang="en-US" altLang="en-US" sz="1200" dirty="0">
                <a:latin typeface="Arial" charset="0"/>
                <a:cs typeface="Arial" charset="0"/>
              </a:rPr>
              <a:t>print </a:t>
            </a:r>
            <a:r>
              <a:rPr lang="en-US" altLang="en-US" sz="1200" dirty="0" err="1">
                <a:latin typeface="Arial" charset="0"/>
                <a:cs typeface="Arial" charset="0"/>
              </a:rPr>
              <a:t>without_last_five</a:t>
            </a: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b="1" dirty="0">
                <a:latin typeface="Arial" charset="0"/>
                <a:cs typeface="Arial" charset="0"/>
              </a:rPr>
              <a:t>Lists</a:t>
            </a:r>
          </a:p>
          <a:p>
            <a:pPr marL="0" indent="0">
              <a:buFont typeface="Arial" charset="0"/>
              <a:buNone/>
            </a:pPr>
            <a:r>
              <a:rPr lang="en-US" altLang="en-US" sz="1200" dirty="0">
                <a:latin typeface="Arial" charset="0"/>
                <a:cs typeface="Arial" charset="0"/>
              </a:rPr>
              <a:t>languages = ["Python", "C", "C++", "Java", "Perl"] </a:t>
            </a:r>
          </a:p>
          <a:p>
            <a:pPr marL="0" indent="0">
              <a:buFont typeface="Arial" charset="0"/>
              <a:buNone/>
            </a:pPr>
            <a:r>
              <a:rPr lang="en-US" altLang="en-US" sz="1200" dirty="0" err="1">
                <a:latin typeface="Arial" charset="0"/>
                <a:cs typeface="Arial" charset="0"/>
              </a:rPr>
              <a:t>some_languages</a:t>
            </a:r>
            <a:r>
              <a:rPr lang="en-US" altLang="en-US" sz="1200" dirty="0">
                <a:latin typeface="Arial" charset="0"/>
                <a:cs typeface="Arial" charset="0"/>
              </a:rPr>
              <a:t> = languages[2:4] </a:t>
            </a:r>
          </a:p>
          <a:p>
            <a:pPr marL="0" indent="0">
              <a:buFont typeface="Arial" charset="0"/>
              <a:buNone/>
            </a:pPr>
            <a:r>
              <a:rPr lang="en-US" altLang="en-US" sz="1200" dirty="0">
                <a:latin typeface="Arial" charset="0"/>
                <a:cs typeface="Arial" charset="0"/>
              </a:rPr>
              <a:t>print </a:t>
            </a:r>
            <a:r>
              <a:rPr lang="en-US" altLang="en-US" sz="1200" dirty="0" err="1">
                <a:latin typeface="Arial" charset="0"/>
                <a:cs typeface="Arial" charset="0"/>
              </a:rPr>
              <a:t>some_languages</a:t>
            </a:r>
            <a:r>
              <a:rPr lang="en-US" altLang="en-US" sz="1200" dirty="0">
                <a:latin typeface="Arial" charset="0"/>
                <a:cs typeface="Arial" charset="0"/>
              </a:rPr>
              <a:t> </a:t>
            </a:r>
          </a:p>
          <a:p>
            <a:pPr marL="0" indent="0">
              <a:buFont typeface="Arial" charset="0"/>
              <a:buNone/>
            </a:pPr>
            <a:r>
              <a:rPr lang="en-US" altLang="en-US" sz="1200" dirty="0" err="1">
                <a:latin typeface="Arial" charset="0"/>
                <a:cs typeface="Arial" charset="0"/>
              </a:rPr>
              <a:t>without_perl</a:t>
            </a:r>
            <a:r>
              <a:rPr lang="en-US" altLang="en-US" sz="1200" dirty="0">
                <a:latin typeface="Arial" charset="0"/>
                <a:cs typeface="Arial" charset="0"/>
              </a:rPr>
              <a:t> = languages[0:-1] </a:t>
            </a:r>
          </a:p>
          <a:p>
            <a:pPr marL="0" indent="0">
              <a:buFont typeface="Arial" charset="0"/>
              <a:buNone/>
            </a:pPr>
            <a:r>
              <a:rPr lang="en-US" altLang="en-US" sz="1200" dirty="0">
                <a:latin typeface="Arial" charset="0"/>
                <a:cs typeface="Arial" charset="0"/>
              </a:rPr>
              <a:t>print </a:t>
            </a:r>
            <a:r>
              <a:rPr lang="en-US" altLang="en-US" sz="1200" dirty="0" err="1">
                <a:latin typeface="Arial" charset="0"/>
                <a:cs typeface="Arial" charset="0"/>
              </a:rPr>
              <a:t>without_perl</a:t>
            </a:r>
            <a:r>
              <a:rPr lang="en-US" altLang="en-US" sz="1200" dirty="0">
                <a:latin typeface="Arial" charset="0"/>
                <a:cs typeface="Arial"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33400" y="274638"/>
            <a:ext cx="8077200" cy="411162"/>
          </a:xfrm>
        </p:spPr>
        <p:txBody>
          <a:bodyPr/>
          <a:lstStyle/>
          <a:p>
            <a:pPr eaLnBrk="1" hangingPunct="1"/>
            <a:r>
              <a:rPr lang="en-US" altLang="en-US" sz="2400" b="1" dirty="0"/>
              <a:t>Functions</a:t>
            </a:r>
          </a:p>
        </p:txBody>
      </p:sp>
      <p:sp>
        <p:nvSpPr>
          <p:cNvPr id="317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046B0FE-09F0-492A-9E6E-FF8A73082128}" type="slidenum">
              <a:rPr lang="en-GB" altLang="en-US" smtClean="0">
                <a:solidFill>
                  <a:schemeClr val="bg2"/>
                </a:solidFill>
              </a:rPr>
              <a:pPr/>
              <a:t>25</a:t>
            </a:fld>
            <a:endParaRPr lang="en-GB" altLang="en-US">
              <a:solidFill>
                <a:schemeClr val="bg2"/>
              </a:solidFill>
            </a:endParaRPr>
          </a:p>
        </p:txBody>
      </p:sp>
      <p:sp>
        <p:nvSpPr>
          <p:cNvPr id="3174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4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1756"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b="1" dirty="0">
                <a:latin typeface="Arial" charset="0"/>
                <a:cs typeface="Arial" charset="0"/>
              </a:rPr>
              <a:t>Purpose:</a:t>
            </a:r>
          </a:p>
          <a:p>
            <a:pPr marL="0" indent="0">
              <a:buFont typeface="Arial" charset="0"/>
              <a:buNone/>
            </a:pPr>
            <a:r>
              <a:rPr lang="en-US" altLang="en-US" sz="1200" dirty="0">
                <a:latin typeface="Arial" charset="0"/>
                <a:cs typeface="Arial" charset="0"/>
              </a:rPr>
              <a:t>    to structure programs. </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b="1" dirty="0" err="1">
                <a:latin typeface="Arial" charset="0"/>
                <a:cs typeface="Arial" charset="0"/>
              </a:rPr>
              <a:t>def</a:t>
            </a:r>
            <a:r>
              <a:rPr lang="en-US" altLang="en-US" sz="1200" b="1" dirty="0">
                <a:latin typeface="Arial" charset="0"/>
                <a:cs typeface="Arial" charset="0"/>
              </a:rPr>
              <a:t> </a:t>
            </a:r>
            <a:r>
              <a:rPr lang="en-US" altLang="en-US" sz="1200" dirty="0">
                <a:latin typeface="Arial" charset="0"/>
                <a:cs typeface="Arial" charset="0"/>
              </a:rPr>
              <a:t>function-name(parameter list): </a:t>
            </a:r>
          </a:p>
          <a:p>
            <a:pPr marL="0" indent="0">
              <a:buFont typeface="Arial" charset="0"/>
              <a:buNone/>
            </a:pPr>
            <a:r>
              <a:rPr lang="en-US" altLang="en-US" sz="1200" dirty="0">
                <a:latin typeface="Arial" charset="0"/>
                <a:cs typeface="Arial" charset="0"/>
              </a:rPr>
              <a:t>	body</a:t>
            </a:r>
          </a:p>
          <a:p>
            <a:pPr marL="0" indent="0">
              <a:buFont typeface="Arial" charset="0"/>
              <a:buNone/>
            </a:pPr>
            <a:r>
              <a:rPr lang="en-US" altLang="en-US" sz="1200" dirty="0">
                <a:latin typeface="Arial" charset="0"/>
                <a:cs typeface="Arial" charset="0"/>
              </a:rPr>
              <a:t> 	[return]</a:t>
            </a:r>
          </a:p>
          <a:p>
            <a:pPr marL="0" indent="0">
              <a:buFont typeface="Arial" charset="0"/>
              <a:buNone/>
            </a:pPr>
            <a:r>
              <a:rPr lang="en-US" altLang="en-US" sz="1200" dirty="0">
                <a:latin typeface="Arial" charset="0"/>
                <a:cs typeface="Arial" charset="0"/>
              </a:rPr>
              <a:t>                     </a:t>
            </a:r>
          </a:p>
          <a:p>
            <a:pPr marL="0" indent="0">
              <a:buNone/>
            </a:pPr>
            <a:r>
              <a:rPr lang="en-US" altLang="en-US" sz="1200" b="1" i="1" dirty="0">
                <a:latin typeface="Arial" charset="0"/>
                <a:cs typeface="Arial" charset="0"/>
              </a:rPr>
              <a:t>parameter list </a:t>
            </a:r>
            <a:r>
              <a:rPr lang="en-US" altLang="en-US" sz="1200" dirty="0">
                <a:latin typeface="Arial" charset="0"/>
                <a:cs typeface="Arial" charset="0"/>
              </a:rPr>
              <a:t>:none or more parameters, can be mandatory or optional, optional parameters (zero or more) must follow the mandatory parameters. </a:t>
            </a:r>
          </a:p>
          <a:p>
            <a:pPr marL="0" indent="0">
              <a:buFont typeface="Arial" charset="0"/>
              <a:buNone/>
            </a:pPr>
            <a:r>
              <a:rPr lang="en-US" altLang="en-US" sz="1200" b="1" i="1" dirty="0">
                <a:latin typeface="Arial" charset="0"/>
                <a:cs typeface="Arial" charset="0"/>
              </a:rPr>
              <a:t>body</a:t>
            </a:r>
            <a:r>
              <a:rPr lang="en-US" altLang="en-US" sz="1200" dirty="0">
                <a:latin typeface="Arial" charset="0"/>
                <a:cs typeface="Arial" charset="0"/>
              </a:rPr>
              <a:t> : gets executed every time the function is called. </a:t>
            </a:r>
          </a:p>
          <a:p>
            <a:pPr marL="0" indent="0">
              <a:buFont typeface="Arial" charset="0"/>
              <a:buNone/>
            </a:pPr>
            <a:r>
              <a:rPr lang="en-US" altLang="en-US" sz="1200" b="1" i="1" dirty="0">
                <a:latin typeface="Arial" charset="0"/>
                <a:cs typeface="Arial" charset="0"/>
              </a:rPr>
              <a:t>return</a:t>
            </a:r>
            <a:r>
              <a:rPr lang="en-US" altLang="en-US" sz="1200" i="1" dirty="0">
                <a:latin typeface="Arial" charset="0"/>
                <a:cs typeface="Arial" charset="0"/>
              </a:rPr>
              <a:t>: </a:t>
            </a:r>
            <a:r>
              <a:rPr lang="en-US" altLang="en-US" sz="1200" dirty="0">
                <a:latin typeface="Arial" charset="0"/>
                <a:cs typeface="Arial" charset="0"/>
              </a:rPr>
              <a:t>ends the execution of the function call and "returns" the result to the caller. </a:t>
            </a:r>
          </a:p>
          <a:p>
            <a:pPr marL="0" indent="0">
              <a:buFont typeface="Arial" charset="0"/>
              <a:buNone/>
            </a:pPr>
            <a:r>
              <a:rPr lang="en-US" altLang="en-US" sz="1200" b="1" dirty="0">
                <a:latin typeface="Arial" charset="0"/>
                <a:cs typeface="Arial" charset="0"/>
              </a:rPr>
              <a:t>None value: </a:t>
            </a:r>
            <a:r>
              <a:rPr lang="en-US" altLang="en-US" sz="1200" dirty="0">
                <a:latin typeface="Arial" charset="0"/>
                <a:cs typeface="Arial" charset="0"/>
              </a:rPr>
              <a:t>returned if function has no return statement or return statement without an expression</a:t>
            </a:r>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r>
              <a:rPr lang="en-US" altLang="en-US" sz="1200" dirty="0"/>
              <a:t>result:</a:t>
            </a:r>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a:p>
            <a:pPr marL="0" indent="0">
              <a:buFont typeface="Arial" charset="0"/>
              <a:buNone/>
            </a:pPr>
            <a:endParaRPr lang="en-US" altLang="en-US" sz="1200" dirty="0"/>
          </a:p>
        </p:txBody>
      </p:sp>
      <p:pic>
        <p:nvPicPr>
          <p:cNvPr id="31757" name="Picture 14"/>
          <p:cNvPicPr>
            <a:picLocks noChangeAspect="1" noChangeArrowheads="1"/>
          </p:cNvPicPr>
          <p:nvPr/>
        </p:nvPicPr>
        <p:blipFill>
          <a:blip r:embed="rId2" cstate="print"/>
          <a:srcRect/>
          <a:stretch>
            <a:fillRect/>
          </a:stretch>
        </p:blipFill>
        <p:spPr bwMode="auto">
          <a:xfrm>
            <a:off x="517232" y="3581400"/>
            <a:ext cx="4913313" cy="1082675"/>
          </a:xfrm>
          <a:prstGeom prst="rect">
            <a:avLst/>
          </a:prstGeom>
          <a:noFill/>
          <a:ln w="28575">
            <a:noFill/>
            <a:miter lim="800000"/>
            <a:headEnd/>
            <a:tailEnd/>
          </a:ln>
        </p:spPr>
      </p:pic>
      <p:pic>
        <p:nvPicPr>
          <p:cNvPr id="31758" name="Picture 15"/>
          <p:cNvPicPr>
            <a:picLocks noChangeAspect="1" noChangeArrowheads="1"/>
          </p:cNvPicPr>
          <p:nvPr/>
        </p:nvPicPr>
        <p:blipFill>
          <a:blip r:embed="rId3" cstate="print"/>
          <a:srcRect/>
          <a:stretch>
            <a:fillRect/>
          </a:stretch>
        </p:blipFill>
        <p:spPr bwMode="auto">
          <a:xfrm>
            <a:off x="554371" y="4867276"/>
            <a:ext cx="1447800" cy="995362"/>
          </a:xfrm>
          <a:prstGeom prst="rect">
            <a:avLst/>
          </a:prstGeom>
          <a:noFill/>
          <a:ln w="2857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274638"/>
            <a:ext cx="8077200" cy="411162"/>
          </a:xfrm>
        </p:spPr>
        <p:txBody>
          <a:bodyPr/>
          <a:lstStyle/>
          <a:p>
            <a:pPr eaLnBrk="1" hangingPunct="1"/>
            <a:r>
              <a:rPr lang="en-US" altLang="en-US" sz="2400" b="1" dirty="0"/>
              <a:t>Functions</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DF5AF90-9468-4C1A-989D-C4FB93EFC8BA}" type="slidenum">
              <a:rPr lang="en-GB" altLang="en-US" smtClean="0">
                <a:solidFill>
                  <a:schemeClr val="bg2"/>
                </a:solidFill>
              </a:rPr>
              <a:pPr/>
              <a:t>26</a:t>
            </a:fld>
            <a:endParaRPr lang="en-GB" altLang="en-US">
              <a:solidFill>
                <a:schemeClr val="bg2"/>
              </a:solidFill>
            </a:endParaRPr>
          </a:p>
        </p:txBody>
      </p:sp>
      <p:sp>
        <p:nvSpPr>
          <p:cNvPr id="3277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7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2780"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b="1" dirty="0">
                <a:latin typeface="Arial" charset="0"/>
                <a:cs typeface="Arial" charset="0"/>
              </a:rPr>
              <a:t>optional parameters</a:t>
            </a:r>
            <a:r>
              <a:rPr lang="en-US" altLang="en-US" sz="1200" dirty="0">
                <a:latin typeface="Arial" charset="0"/>
                <a:cs typeface="Arial" charset="0"/>
              </a:rPr>
              <a:t> (default parameters) : do not have to be specified. </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Example: this function greets  a person. If no name is given, it will greet everybody: </a:t>
            </a: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The output Hello Peter!</a:t>
            </a:r>
          </a:p>
          <a:p>
            <a:pPr marL="0" indent="0">
              <a:buFont typeface="Arial" charset="0"/>
              <a:buNone/>
            </a:pPr>
            <a:r>
              <a:rPr lang="en-US" altLang="en-US" sz="1200" dirty="0">
                <a:latin typeface="Arial" charset="0"/>
                <a:cs typeface="Arial" charset="0"/>
              </a:rPr>
              <a:t>Hello everybody!</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The first statement in the body of the above function is a string, which can be accessed with </a:t>
            </a:r>
            <a:r>
              <a:rPr lang="en-US" altLang="en-US" sz="1200" dirty="0" err="1">
                <a:latin typeface="Arial" charset="0"/>
                <a:cs typeface="Arial" charset="0"/>
              </a:rPr>
              <a:t>function_name.__doc</a:t>
            </a:r>
            <a:r>
              <a:rPr lang="en-US" altLang="en-US" sz="1200" dirty="0">
                <a:latin typeface="Arial" charset="0"/>
                <a:cs typeface="Arial" charset="0"/>
              </a:rPr>
              <a:t>__ </a:t>
            </a:r>
            <a:br>
              <a:rPr lang="en-US" altLang="en-US" sz="1200" dirty="0">
                <a:latin typeface="Arial" charset="0"/>
                <a:cs typeface="Arial" charset="0"/>
              </a:rPr>
            </a:br>
            <a:r>
              <a:rPr lang="en-US" altLang="en-US" sz="1200" dirty="0">
                <a:latin typeface="Arial" charset="0"/>
                <a:cs typeface="Arial" charset="0"/>
              </a:rPr>
              <a:t>This statement is called </a:t>
            </a:r>
            <a:r>
              <a:rPr lang="en-US" altLang="en-US" sz="1200" b="1" dirty="0" err="1">
                <a:latin typeface="Arial" charset="0"/>
                <a:cs typeface="Arial" charset="0"/>
              </a:rPr>
              <a:t>Docstring</a:t>
            </a:r>
            <a:r>
              <a:rPr lang="en-US" altLang="en-US" sz="1200" dirty="0">
                <a:latin typeface="Arial" charset="0"/>
                <a:cs typeface="Arial" charset="0"/>
              </a:rPr>
              <a:t>. </a:t>
            </a:r>
          </a:p>
          <a:p>
            <a:pPr marL="0" indent="0">
              <a:buFont typeface="Arial" charset="0"/>
              <a:buNone/>
            </a:pPr>
            <a:r>
              <a:rPr lang="en-US" altLang="en-US" sz="1400" dirty="0">
                <a:latin typeface="Arial" charset="0"/>
                <a:cs typeface="Arial" charset="0"/>
              </a:rPr>
              <a:t>print ("The </a:t>
            </a:r>
            <a:r>
              <a:rPr lang="en-US" altLang="en-US" sz="1400" dirty="0" err="1">
                <a:latin typeface="Arial" charset="0"/>
                <a:cs typeface="Arial" charset="0"/>
              </a:rPr>
              <a:t>docstring</a:t>
            </a:r>
            <a:r>
              <a:rPr lang="en-US" altLang="en-US" sz="1400" dirty="0">
                <a:latin typeface="Arial" charset="0"/>
                <a:cs typeface="Arial" charset="0"/>
              </a:rPr>
              <a:t> of the function Hello: ", </a:t>
            </a:r>
            <a:r>
              <a:rPr lang="en-US" altLang="en-US" sz="1400" dirty="0" err="1">
                <a:latin typeface="Arial" charset="0"/>
                <a:cs typeface="Arial" charset="0"/>
              </a:rPr>
              <a:t>Hello.__doc</a:t>
            </a:r>
            <a:r>
              <a:rPr lang="en-US" altLang="en-US" sz="1400" dirty="0">
                <a:latin typeface="Arial" charset="0"/>
                <a:cs typeface="Arial" charset="0"/>
              </a:rPr>
              <a:t>__)</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The output:</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The </a:t>
            </a:r>
            <a:r>
              <a:rPr lang="en-US" altLang="en-US" sz="1200" dirty="0" err="1">
                <a:latin typeface="Arial" charset="0"/>
                <a:cs typeface="Arial" charset="0"/>
              </a:rPr>
              <a:t>docstring</a:t>
            </a:r>
            <a:r>
              <a:rPr lang="en-US" altLang="en-US" sz="1200" dirty="0">
                <a:latin typeface="Arial" charset="0"/>
                <a:cs typeface="Arial" charset="0"/>
              </a:rPr>
              <a:t> of the function Hello: Greets a person</a:t>
            </a:r>
            <a:br>
              <a:rPr lang="en-US" altLang="en-US" sz="1200" dirty="0">
                <a:latin typeface="Arial" charset="0"/>
                <a:cs typeface="Arial" charset="0"/>
              </a:rPr>
            </a:b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p:txBody>
      </p:sp>
      <p:pic>
        <p:nvPicPr>
          <p:cNvPr id="32781" name="Picture 2"/>
          <p:cNvPicPr>
            <a:picLocks noChangeAspect="1" noChangeArrowheads="1"/>
          </p:cNvPicPr>
          <p:nvPr/>
        </p:nvPicPr>
        <p:blipFill>
          <a:blip r:embed="rId2" cstate="print"/>
          <a:srcRect/>
          <a:stretch>
            <a:fillRect/>
          </a:stretch>
        </p:blipFill>
        <p:spPr bwMode="auto">
          <a:xfrm>
            <a:off x="533400" y="1954213"/>
            <a:ext cx="3046413" cy="1169987"/>
          </a:xfrm>
          <a:prstGeom prst="rect">
            <a:avLst/>
          </a:prstGeom>
          <a:noFill/>
          <a:ln w="2857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74638"/>
            <a:ext cx="8077200" cy="411162"/>
          </a:xfrm>
        </p:spPr>
        <p:txBody>
          <a:bodyPr/>
          <a:lstStyle/>
          <a:p>
            <a:pPr eaLnBrk="1" hangingPunct="1"/>
            <a:r>
              <a:rPr lang="en-US" altLang="en-US" sz="2400" b="1" dirty="0"/>
              <a:t>Functions</a:t>
            </a:r>
          </a:p>
        </p:txBody>
      </p:sp>
      <p:sp>
        <p:nvSpPr>
          <p:cNvPr id="3379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BF5668C-90B5-43B0-9A51-E689BA98C95B}" type="slidenum">
              <a:rPr lang="en-GB" altLang="en-US" smtClean="0">
                <a:solidFill>
                  <a:schemeClr val="bg2"/>
                </a:solidFill>
              </a:rPr>
              <a:pPr/>
              <a:t>27</a:t>
            </a:fld>
            <a:endParaRPr lang="en-GB" altLang="en-US">
              <a:solidFill>
                <a:schemeClr val="bg2"/>
              </a:solidFill>
            </a:endParaRPr>
          </a:p>
        </p:txBody>
      </p:sp>
      <p:sp>
        <p:nvSpPr>
          <p:cNvPr id="3379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79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79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79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4"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b="1" dirty="0">
                <a:latin typeface="Arial" charset="0"/>
                <a:cs typeface="Arial" charset="0"/>
              </a:rPr>
              <a:t>Keyword parameters and positional parameters.</a:t>
            </a:r>
          </a:p>
          <a:p>
            <a:pPr marL="0" indent="0">
              <a:buFont typeface="Arial" charset="0"/>
              <a:buNone/>
            </a:pPr>
            <a:r>
              <a:rPr lang="en-US" altLang="en-US" sz="1200" dirty="0">
                <a:latin typeface="Arial" charset="0"/>
                <a:cs typeface="Arial" charset="0"/>
              </a:rPr>
              <a:t>Using keyword parameters is an alternative way to make function calls. The definition of the function doesn't change. </a:t>
            </a:r>
            <a:br>
              <a:rPr lang="en-US" altLang="en-US" sz="1200" dirty="0">
                <a:latin typeface="Arial" charset="0"/>
                <a:cs typeface="Arial" charset="0"/>
              </a:rPr>
            </a:br>
            <a:r>
              <a:rPr lang="en-US" altLang="en-US" sz="1200" dirty="0">
                <a:latin typeface="Arial" charset="0"/>
                <a:cs typeface="Arial" charset="0"/>
              </a:rPr>
              <a:t>An example:</a:t>
            </a: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Keyword parameters can only be those which are not used as positional arguments. We can see the benefit in the example. If we hadn't keyword parameters, the second call to function would have needed all four arguments, even though the c needs just the default value: </a:t>
            </a:r>
          </a:p>
          <a:p>
            <a:pPr marL="0" indent="0">
              <a:buFont typeface="Arial" charset="0"/>
              <a:buNone/>
            </a:pPr>
            <a:r>
              <a:rPr lang="en-US" altLang="en-US" sz="1200" dirty="0">
                <a:latin typeface="Arial" charset="0"/>
                <a:cs typeface="Arial" charset="0"/>
              </a:rPr>
              <a:t>print(</a:t>
            </a:r>
            <a:r>
              <a:rPr lang="en-US" altLang="en-US" sz="1200" dirty="0" err="1">
                <a:latin typeface="Arial" charset="0"/>
                <a:cs typeface="Arial" charset="0"/>
              </a:rPr>
              <a:t>sumsub</a:t>
            </a:r>
            <a:r>
              <a:rPr lang="en-US" altLang="en-US" sz="1200" dirty="0">
                <a:latin typeface="Arial" charset="0"/>
                <a:cs typeface="Arial" charset="0"/>
              </a:rPr>
              <a:t>(42,15,0,10))</a:t>
            </a:r>
          </a:p>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200" dirty="0">
                <a:latin typeface="Arial" charset="0"/>
                <a:cs typeface="Arial" charset="0"/>
              </a:rPr>
              <a:t>https://realpython.com/python-kwargs-and-args/</a:t>
            </a:r>
          </a:p>
          <a:p>
            <a:pPr marL="0" indent="0">
              <a:buFont typeface="Arial" charset="0"/>
              <a:buNone/>
            </a:pPr>
            <a:endParaRPr lang="en-US" altLang="en-US" sz="1200" dirty="0">
              <a:latin typeface="Arial" charset="0"/>
              <a:cs typeface="Arial" charset="0"/>
            </a:endParaRPr>
          </a:p>
        </p:txBody>
      </p:sp>
      <p:pic>
        <p:nvPicPr>
          <p:cNvPr id="33805" name="Picture 2"/>
          <p:cNvPicPr>
            <a:picLocks noChangeAspect="1" noChangeArrowheads="1"/>
          </p:cNvPicPr>
          <p:nvPr/>
        </p:nvPicPr>
        <p:blipFill>
          <a:blip r:embed="rId2" cstate="print"/>
          <a:srcRect/>
          <a:stretch>
            <a:fillRect/>
          </a:stretch>
        </p:blipFill>
        <p:spPr bwMode="auto">
          <a:xfrm>
            <a:off x="447675" y="1905000"/>
            <a:ext cx="2647950" cy="1143000"/>
          </a:xfrm>
          <a:prstGeom prst="rect">
            <a:avLst/>
          </a:prstGeom>
          <a:noFill/>
          <a:ln w="2857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74638"/>
            <a:ext cx="8077200" cy="411162"/>
          </a:xfrm>
        </p:spPr>
        <p:txBody>
          <a:bodyPr/>
          <a:lstStyle/>
          <a:p>
            <a:pPr eaLnBrk="1" hangingPunct="1"/>
            <a:r>
              <a:rPr lang="en-US" altLang="en-US" sz="2400" b="1" dirty="0"/>
              <a:t>Functions</a:t>
            </a:r>
          </a:p>
        </p:txBody>
      </p:sp>
      <p:sp>
        <p:nvSpPr>
          <p:cNvPr id="3379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BF5668C-90B5-43B0-9A51-E689BA98C95B}" type="slidenum">
              <a:rPr lang="en-GB" altLang="en-US" smtClean="0">
                <a:solidFill>
                  <a:schemeClr val="bg2"/>
                </a:solidFill>
              </a:rPr>
              <a:pPr/>
              <a:t>28</a:t>
            </a:fld>
            <a:endParaRPr lang="en-GB" altLang="en-US">
              <a:solidFill>
                <a:schemeClr val="bg2"/>
              </a:solidFill>
            </a:endParaRPr>
          </a:p>
        </p:txBody>
      </p:sp>
      <p:sp>
        <p:nvSpPr>
          <p:cNvPr id="3379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79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79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79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4" name="Content Placeholder 1"/>
          <p:cNvSpPr>
            <a:spLocks noGrp="1"/>
          </p:cNvSpPr>
          <p:nvPr>
            <p:ph idx="1"/>
          </p:nvPr>
        </p:nvSpPr>
        <p:spPr>
          <a:xfrm>
            <a:off x="419100" y="914400"/>
            <a:ext cx="8229600" cy="5867400"/>
          </a:xfrm>
        </p:spPr>
        <p:txBody>
          <a:bodyPr/>
          <a:lstStyle/>
          <a:p>
            <a:pPr marL="0" indent="0">
              <a:buFont typeface="Arial" charset="0"/>
              <a:buNone/>
            </a:pPr>
            <a:endParaRPr lang="en-US" altLang="en-US" sz="1200" dirty="0">
              <a:latin typeface="Arial" charset="0"/>
              <a:cs typeface="Arial" charset="0"/>
            </a:endParaRPr>
          </a:p>
          <a:p>
            <a:pPr marL="0" indent="0">
              <a:buFont typeface="Arial" charset="0"/>
              <a:buNone/>
            </a:pPr>
            <a:r>
              <a:rPr lang="en-US" altLang="en-US" sz="1800" b="1" i="1" dirty="0" err="1">
                <a:latin typeface="Arial" charset="0"/>
                <a:cs typeface="Arial" charset="0"/>
              </a:rPr>
              <a:t>args</a:t>
            </a:r>
            <a:r>
              <a:rPr lang="en-US" altLang="en-US" sz="1200" dirty="0">
                <a:latin typeface="Arial" charset="0"/>
                <a:cs typeface="Arial" charset="0"/>
              </a:rPr>
              <a:t> and </a:t>
            </a:r>
            <a:r>
              <a:rPr lang="en-US" altLang="en-US" sz="1600" b="1" i="1" dirty="0" err="1">
                <a:latin typeface="Arial" charset="0"/>
                <a:cs typeface="Arial" charset="0"/>
              </a:rPr>
              <a:t>kwargs</a:t>
            </a:r>
            <a:endParaRPr lang="en-US" altLang="en-US" sz="1600" b="1" i="1" dirty="0">
              <a:latin typeface="Arial" charset="0"/>
              <a:cs typeface="Arial" charset="0"/>
            </a:endParaRPr>
          </a:p>
          <a:p>
            <a:pPr>
              <a:buFont typeface="Arial" panose="020B0604020202020204" pitchFamily="34" charset="0"/>
              <a:buChar char="•"/>
            </a:pPr>
            <a:r>
              <a:rPr lang="en-US" altLang="en-US" sz="1600" b="1" i="1" dirty="0">
                <a:latin typeface="Arial" charset="0"/>
                <a:cs typeface="Arial" charset="0"/>
              </a:rPr>
              <a:t>* - unpacking operator</a:t>
            </a:r>
          </a:p>
          <a:p>
            <a:pPr>
              <a:buFont typeface="Arial" panose="020B0604020202020204" pitchFamily="34" charset="0"/>
              <a:buChar char="•"/>
            </a:pPr>
            <a:r>
              <a:rPr lang="en-US" altLang="en-US" sz="1600" b="1" i="1" dirty="0">
                <a:latin typeface="Arial" charset="0"/>
                <a:cs typeface="Arial" charset="0"/>
              </a:rPr>
              <a:t>*</a:t>
            </a:r>
            <a:r>
              <a:rPr lang="en-US" altLang="en-US" sz="1600" b="1" i="1" dirty="0" err="1">
                <a:latin typeface="Arial" charset="0"/>
                <a:cs typeface="Arial" charset="0"/>
              </a:rPr>
              <a:t>arg</a:t>
            </a:r>
            <a:r>
              <a:rPr lang="en-US" altLang="en-US" sz="1600" b="1" i="1" dirty="0">
                <a:latin typeface="Arial" charset="0"/>
                <a:cs typeface="Arial" charset="0"/>
              </a:rPr>
              <a:t> – unpack </a:t>
            </a:r>
            <a:r>
              <a:rPr lang="en-US" altLang="en-US" sz="1600" b="1" i="1" dirty="0" err="1">
                <a:latin typeface="Arial" charset="0"/>
                <a:cs typeface="Arial" charset="0"/>
              </a:rPr>
              <a:t>iterable</a:t>
            </a:r>
            <a:r>
              <a:rPr lang="en-US" altLang="en-US" sz="1600" b="1" i="1" dirty="0">
                <a:latin typeface="Arial" charset="0"/>
                <a:cs typeface="Arial" charset="0"/>
              </a:rPr>
              <a:t> </a:t>
            </a:r>
          </a:p>
          <a:p>
            <a:pPr>
              <a:buFont typeface="Arial" panose="020B0604020202020204" pitchFamily="34" charset="0"/>
              <a:buChar char="•"/>
            </a:pPr>
            <a:r>
              <a:rPr lang="en-US" altLang="en-US" sz="1600" b="1" i="1" dirty="0">
                <a:latin typeface="Arial" charset="0"/>
                <a:cs typeface="Arial" charset="0"/>
              </a:rPr>
              <a:t>**</a:t>
            </a:r>
            <a:r>
              <a:rPr lang="en-US" altLang="en-US" sz="1600" b="1" i="1" dirty="0" err="1">
                <a:latin typeface="Arial" charset="0"/>
                <a:cs typeface="Arial" charset="0"/>
              </a:rPr>
              <a:t>kwarg</a:t>
            </a:r>
            <a:r>
              <a:rPr lang="en-US" altLang="en-US" sz="1600" b="1" i="1" dirty="0">
                <a:latin typeface="Arial" charset="0"/>
                <a:cs typeface="Arial" charset="0"/>
              </a:rPr>
              <a:t> – unpack dictionary</a:t>
            </a:r>
          </a:p>
          <a:p>
            <a:pPr marL="0" indent="0">
              <a:buFont typeface="Arial" charset="0"/>
              <a:buNone/>
            </a:pPr>
            <a:r>
              <a:rPr lang="en-US" altLang="en-US" sz="1200" dirty="0">
                <a:latin typeface="Arial" charset="0"/>
                <a:cs typeface="Arial" charset="0"/>
              </a:rPr>
              <a:t>https://realpython.com/python-kwargs-and-args/</a:t>
            </a:r>
          </a:p>
          <a:p>
            <a:pPr marL="0" indent="0">
              <a:buFont typeface="Arial" charset="0"/>
              <a:buNone/>
            </a:pPr>
            <a:endParaRPr lang="en-US" altLang="en-US" sz="1200" dirty="0">
              <a:latin typeface="Arial" charset="0"/>
              <a:cs typeface="Arial" charset="0"/>
            </a:endParaRPr>
          </a:p>
        </p:txBody>
      </p:sp>
    </p:spTree>
    <p:extLst>
      <p:ext uri="{BB962C8B-B14F-4D97-AF65-F5344CB8AC3E}">
        <p14:creationId xmlns:p14="http://schemas.microsoft.com/office/powerpoint/2010/main" val="23847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3949" y="8709"/>
            <a:ext cx="9144000" cy="533400"/>
          </a:xfrm>
        </p:spPr>
        <p:txBody>
          <a:bodyPr/>
          <a:lstStyle/>
          <a:p>
            <a:pPr eaLnBrk="1" hangingPunct="1"/>
            <a:r>
              <a:rPr lang="en-US" altLang="en-US" dirty="0"/>
              <a:t>Books and links: Quantitative finance</a:t>
            </a:r>
          </a:p>
        </p:txBody>
      </p:sp>
      <p:sp>
        <p:nvSpPr>
          <p:cNvPr id="6147" name="Content Placeholder 2"/>
          <p:cNvSpPr>
            <a:spLocks noGrp="1"/>
          </p:cNvSpPr>
          <p:nvPr>
            <p:ph idx="1"/>
          </p:nvPr>
        </p:nvSpPr>
        <p:spPr>
          <a:xfrm>
            <a:off x="-152400" y="838200"/>
            <a:ext cx="9220200" cy="5346696"/>
          </a:xfrm>
        </p:spPr>
        <p:txBody>
          <a:bodyPr/>
          <a:lstStyle/>
          <a:p>
            <a:pPr marL="457200" lvl="1" indent="0" eaLnBrk="1" hangingPunct="1">
              <a:spcBef>
                <a:spcPts val="638"/>
              </a:spcBef>
              <a:buClr>
                <a:srgbClr val="800000"/>
              </a:buClr>
              <a:buNone/>
            </a:pPr>
            <a:r>
              <a:rPr lang="en-US" altLang="en-US" sz="1600" dirty="0"/>
              <a:t>[10]Matthew Dixon, Igor Halperin, Paul </a:t>
            </a:r>
            <a:r>
              <a:rPr lang="en-US" altLang="en-US" sz="1600" dirty="0" err="1"/>
              <a:t>Bilokon</a:t>
            </a:r>
            <a:r>
              <a:rPr lang="en-US" altLang="en-US" sz="1600" dirty="0"/>
              <a:t>, Machine Learning in Finance: From Theory to Practice, Springer, 2020</a:t>
            </a:r>
          </a:p>
          <a:p>
            <a:pPr marL="457200" lvl="1" indent="0" eaLnBrk="1" hangingPunct="1">
              <a:spcBef>
                <a:spcPts val="638"/>
              </a:spcBef>
              <a:buClr>
                <a:srgbClr val="800000"/>
              </a:buClr>
              <a:buNone/>
            </a:pPr>
            <a:r>
              <a:rPr lang="en-US" altLang="en-US" sz="1600" u="sng" dirty="0">
                <a:solidFill>
                  <a:schemeClr val="accent1"/>
                </a:solidFill>
                <a:hlinkClick r:id="rId2">
                  <a:extLst>
                    <a:ext uri="{A12FA001-AC4F-418D-AE19-62706E023703}">
                      <ahyp:hlinkClr xmlns:ahyp="http://schemas.microsoft.com/office/drawing/2018/hyperlinkcolor" val="tx"/>
                    </a:ext>
                  </a:extLst>
                </a:hlinkClick>
              </a:rPr>
              <a:t>https://docs.python.org/3/library/exceptions.html#base-classes</a:t>
            </a:r>
            <a:endParaRPr lang="en-US" altLang="en-US" sz="1600" u="sng" dirty="0">
              <a:solidFill>
                <a:schemeClr val="accent1"/>
              </a:solidFill>
            </a:endParaRPr>
          </a:p>
          <a:p>
            <a:pPr marL="457200" lvl="1" indent="0" eaLnBrk="1" hangingPunct="1">
              <a:spcBef>
                <a:spcPts val="638"/>
              </a:spcBef>
              <a:buClr>
                <a:srgbClr val="800000"/>
              </a:buClr>
              <a:buNone/>
            </a:pPr>
            <a:r>
              <a:rPr lang="en-US" altLang="en-US" sz="1600" dirty="0"/>
              <a:t>[11]Yves, </a:t>
            </a:r>
            <a:r>
              <a:rPr lang="en-US" altLang="en-US" sz="1600" dirty="0" err="1"/>
              <a:t>Hilpisch</a:t>
            </a:r>
            <a:r>
              <a:rPr lang="en-US" altLang="en-US" sz="1600" dirty="0"/>
              <a:t>, Python for Finance</a:t>
            </a:r>
          </a:p>
          <a:p>
            <a:pPr marL="457200" lvl="1" indent="0" eaLnBrk="1" hangingPunct="1">
              <a:spcBef>
                <a:spcPts val="638"/>
              </a:spcBef>
              <a:buClr>
                <a:srgbClr val="800000"/>
              </a:buClr>
              <a:buNone/>
            </a:pPr>
            <a:r>
              <a:rPr lang="en-US" altLang="en-US" sz="1600" u="sng" dirty="0">
                <a:solidFill>
                  <a:schemeClr val="accent1"/>
                </a:solidFill>
                <a:hlinkClick r:id="rId3">
                  <a:extLst>
                    <a:ext uri="{A12FA001-AC4F-418D-AE19-62706E023703}">
                      <ahyp:hlinkClr xmlns:ahyp="http://schemas.microsoft.com/office/drawing/2018/hyperlinkcolor" val="tx"/>
                    </a:ext>
                  </a:extLst>
                </a:hlinkClick>
              </a:rPr>
              <a:t>https://www.goodreads.com/book/show/22221113-python-for-finance</a:t>
            </a:r>
            <a:endParaRPr lang="en-US" altLang="en-US" sz="1600" u="sng" dirty="0">
              <a:solidFill>
                <a:schemeClr val="accent1"/>
              </a:solidFill>
            </a:endParaRPr>
          </a:p>
          <a:p>
            <a:pPr marL="457200" lvl="1" indent="0" eaLnBrk="1" hangingPunct="1">
              <a:spcBef>
                <a:spcPts val="638"/>
              </a:spcBef>
              <a:buClr>
                <a:srgbClr val="800000"/>
              </a:buClr>
              <a:buNone/>
            </a:pPr>
            <a:r>
              <a:rPr lang="en-US" altLang="en-US" sz="1600" dirty="0"/>
              <a:t>[12]Robert </a:t>
            </a:r>
            <a:r>
              <a:rPr lang="en-US" altLang="en-US" sz="1600" dirty="0" err="1"/>
              <a:t>Tibshirani</a:t>
            </a:r>
            <a:r>
              <a:rPr lang="en-US" altLang="en-US" sz="1600" dirty="0"/>
              <a:t>, Introduction to statistical learning </a:t>
            </a:r>
          </a:p>
          <a:p>
            <a:pPr marL="457200" lvl="1" indent="0" eaLnBrk="1" hangingPunct="1">
              <a:spcBef>
                <a:spcPts val="638"/>
              </a:spcBef>
              <a:buClr>
                <a:srgbClr val="800000"/>
              </a:buClr>
              <a:buNone/>
            </a:pPr>
            <a:r>
              <a:rPr lang="en-US" altLang="en-US" sz="1600" dirty="0">
                <a:solidFill>
                  <a:schemeClr val="accent1"/>
                </a:solidFill>
                <a:hlinkClick r:id="rId4">
                  <a:extLst>
                    <a:ext uri="{A12FA001-AC4F-418D-AE19-62706E023703}">
                      <ahyp:hlinkClr xmlns:ahyp="http://schemas.microsoft.com/office/drawing/2018/hyperlinkcolor" val="tx"/>
                    </a:ext>
                  </a:extLst>
                </a:hlinkClick>
              </a:rPr>
              <a:t>http://faculty.marshall.usc.edu/gareth-james/ISL/</a:t>
            </a:r>
            <a:endParaRPr lang="en-US" altLang="en-US" sz="1600" dirty="0">
              <a:solidFill>
                <a:schemeClr val="accent1"/>
              </a:solidFill>
            </a:endParaRPr>
          </a:p>
          <a:p>
            <a:pPr marL="457200" lvl="1" indent="0" eaLnBrk="1" hangingPunct="1">
              <a:spcBef>
                <a:spcPts val="638"/>
              </a:spcBef>
              <a:buClr>
                <a:srgbClr val="800000"/>
              </a:buClr>
              <a:buNone/>
            </a:pPr>
            <a:endParaRPr lang="en-US" altLang="en-US" sz="1600" dirty="0">
              <a:solidFill>
                <a:schemeClr val="tx2"/>
              </a:solidFill>
            </a:endParaRPr>
          </a:p>
          <a:p>
            <a:pPr marL="457200" lvl="1" indent="0" eaLnBrk="1" hangingPunct="1">
              <a:spcBef>
                <a:spcPts val="638"/>
              </a:spcBef>
              <a:buClr>
                <a:srgbClr val="800000"/>
              </a:buClr>
              <a:buNone/>
            </a:pPr>
            <a:r>
              <a:rPr lang="en-US" altLang="en-US" sz="1600" dirty="0"/>
              <a:t>[13]Pandas Tutorial</a:t>
            </a:r>
          </a:p>
          <a:p>
            <a:pPr marL="457200" lvl="1" indent="0" eaLnBrk="1" hangingPunct="1">
              <a:spcBef>
                <a:spcPts val="638"/>
              </a:spcBef>
              <a:buClr>
                <a:srgbClr val="800000"/>
              </a:buClr>
              <a:buNone/>
            </a:pPr>
            <a:r>
              <a:rPr lang="en-US" altLang="en-US" sz="1600" u="sng" dirty="0">
                <a:solidFill>
                  <a:schemeClr val="accent1"/>
                </a:solidFill>
                <a:hlinkClick r:id="rId5"/>
              </a:rPr>
              <a:t>https://pandas.pydata.org/docs/user_guide/index.html</a:t>
            </a:r>
            <a:endParaRPr lang="en-US" altLang="en-US" sz="1600" u="sng" dirty="0">
              <a:solidFill>
                <a:schemeClr val="accent1"/>
              </a:solidFill>
            </a:endParaRPr>
          </a:p>
          <a:p>
            <a:pPr marL="457200" lvl="1" indent="0" eaLnBrk="1" hangingPunct="1">
              <a:spcBef>
                <a:spcPts val="638"/>
              </a:spcBef>
              <a:buClr>
                <a:srgbClr val="800000"/>
              </a:buClr>
              <a:buNone/>
            </a:pPr>
            <a:endParaRPr lang="en-US" altLang="en-US" sz="1600" u="sng" dirty="0">
              <a:solidFill>
                <a:schemeClr val="accent1"/>
              </a:solidFill>
            </a:endParaRPr>
          </a:p>
          <a:p>
            <a:pPr marL="457200" lvl="1" indent="0" eaLnBrk="1" hangingPunct="1">
              <a:spcBef>
                <a:spcPts val="638"/>
              </a:spcBef>
              <a:buClr>
                <a:srgbClr val="800000"/>
              </a:buClr>
              <a:buNone/>
            </a:pPr>
            <a:r>
              <a:rPr lang="en-US" altLang="en-US" sz="1600" dirty="0"/>
              <a:t>[14] MIT </a:t>
            </a:r>
            <a:r>
              <a:rPr lang="en-US" altLang="en-US" sz="1600" dirty="0" err="1"/>
              <a:t>Opencourseware</a:t>
            </a:r>
            <a:r>
              <a:rPr lang="en-US" altLang="en-US" sz="1600" dirty="0"/>
              <a:t> Python Lectures</a:t>
            </a:r>
          </a:p>
          <a:p>
            <a:pPr marL="457200" lvl="1" indent="0" eaLnBrk="1" hangingPunct="1">
              <a:spcBef>
                <a:spcPts val="638"/>
              </a:spcBef>
              <a:buClr>
                <a:srgbClr val="800000"/>
              </a:buClr>
              <a:buNone/>
            </a:pPr>
            <a:r>
              <a:rPr lang="en-US" altLang="en-US" sz="1600" u="sng" dirty="0">
                <a:solidFill>
                  <a:schemeClr val="accent1"/>
                </a:solidFill>
                <a:hlinkClick r:id="rId6"/>
              </a:rPr>
              <a:t>https://ocw.mit.edu/courses/electrical-engineering-and-computer-science/6-0001-introduction-to-computer-science-and-programming-in-python-fall-2016/</a:t>
            </a:r>
            <a:endParaRPr lang="en-US" altLang="en-US" sz="1600" u="sng" dirty="0">
              <a:solidFill>
                <a:schemeClr val="accent1"/>
              </a:solidFill>
            </a:endParaRPr>
          </a:p>
          <a:p>
            <a:pPr marL="457200" lvl="1" indent="0" eaLnBrk="1" hangingPunct="1">
              <a:spcBef>
                <a:spcPts val="638"/>
              </a:spcBef>
              <a:buClr>
                <a:srgbClr val="800000"/>
              </a:buClr>
              <a:buNone/>
            </a:pPr>
            <a:endParaRPr lang="en-US" altLang="en-US" sz="1600" u="sng" dirty="0">
              <a:solidFill>
                <a:schemeClr val="accent1"/>
              </a:solidFill>
            </a:endParaRPr>
          </a:p>
          <a:p>
            <a:pPr marL="457200" lvl="1" indent="0" eaLnBrk="1" hangingPunct="1">
              <a:spcBef>
                <a:spcPts val="638"/>
              </a:spcBef>
              <a:buClr>
                <a:srgbClr val="800000"/>
              </a:buClr>
              <a:buNone/>
            </a:pPr>
            <a:r>
              <a:rPr lang="en-US" altLang="en-US" sz="1600" u="sng" dirty="0">
                <a:solidFill>
                  <a:schemeClr val="accent1"/>
                </a:solidFill>
              </a:rPr>
              <a:t>[15] Object Oriented programming in Python</a:t>
            </a:r>
          </a:p>
          <a:p>
            <a:pPr marL="457200" lvl="1" indent="0" eaLnBrk="1" hangingPunct="1">
              <a:spcBef>
                <a:spcPts val="638"/>
              </a:spcBef>
              <a:buClr>
                <a:srgbClr val="800000"/>
              </a:buClr>
              <a:buNone/>
            </a:pPr>
            <a:r>
              <a:rPr lang="en-US" altLang="en-US" sz="1600" dirty="0">
                <a:solidFill>
                  <a:schemeClr val="tx2"/>
                </a:solidFill>
              </a:rPr>
              <a:t>https://realpython.com/python3-object-oriented-programming/</a:t>
            </a:r>
          </a:p>
          <a:p>
            <a:pPr marL="457200" lvl="1" indent="0" eaLnBrk="1" hangingPunct="1">
              <a:spcBef>
                <a:spcPts val="638"/>
              </a:spcBef>
              <a:buClr>
                <a:srgbClr val="800000"/>
              </a:buClr>
              <a:buNone/>
            </a:pPr>
            <a:endParaRPr lang="en-US" altLang="en-US" sz="2400" dirty="0">
              <a:solidFill>
                <a:schemeClr val="tx2"/>
              </a:solidFill>
            </a:endParaRPr>
          </a:p>
          <a:p>
            <a:pPr lvl="1" eaLnBrk="1" hangingPunct="1">
              <a:spcBef>
                <a:spcPts val="638"/>
              </a:spcBef>
              <a:buClr>
                <a:srgbClr val="800000"/>
              </a:buClr>
              <a:buFont typeface="Wingdings 2" pitchFamily="18" charset="2"/>
              <a:buChar char=""/>
            </a:pPr>
            <a:endParaRPr lang="en-US" altLang="en-US" sz="1200" u="sng" dirty="0">
              <a:solidFill>
                <a:schemeClr val="tx2"/>
              </a:solidFill>
            </a:endParaRPr>
          </a:p>
          <a:p>
            <a:pPr lvl="1" eaLnBrk="1" hangingPunct="1">
              <a:spcBef>
                <a:spcPts val="638"/>
              </a:spcBef>
              <a:buClr>
                <a:srgbClr val="800000"/>
              </a:buClr>
              <a:buFont typeface="Wingdings 2" pitchFamily="18" charset="2"/>
              <a:buChar char=""/>
            </a:pPr>
            <a:endParaRPr lang="en-US" altLang="en-US" sz="1200" u="sng" dirty="0">
              <a:solidFill>
                <a:schemeClr val="tx2"/>
              </a:solidFill>
            </a:endParaRPr>
          </a:p>
          <a:p>
            <a:pPr lvl="1" eaLnBrk="1" hangingPunct="1">
              <a:spcBef>
                <a:spcPts val="638"/>
              </a:spcBef>
              <a:buClr>
                <a:srgbClr val="800000"/>
              </a:buClr>
              <a:buFont typeface="Wingdings 2" pitchFamily="18" charset="2"/>
              <a:buChar char=""/>
            </a:pPr>
            <a:endParaRPr lang="en-US" altLang="en-US" sz="1200" dirty="0"/>
          </a:p>
          <a:p>
            <a:pPr lvl="1" eaLnBrk="1" hangingPunct="1">
              <a:spcBef>
                <a:spcPts val="638"/>
              </a:spcBef>
              <a:buClr>
                <a:srgbClr val="800000"/>
              </a:buClr>
              <a:buFont typeface="Wingdings 2" pitchFamily="18" charset="2"/>
              <a:buChar char=""/>
            </a:pPr>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a:t>
            </a:fld>
            <a:endParaRPr lang="en-GB" altLang="en-US">
              <a:solidFill>
                <a:schemeClr val="bg2"/>
              </a:solidFill>
            </a:endParaRPr>
          </a:p>
        </p:txBody>
      </p:sp>
      <p:sp>
        <p:nvSpPr>
          <p:cNvPr id="6149"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9DC9654-121C-3F4A-A688-98FE0A59F91C}"/>
                  </a:ext>
                </a:extLst>
              </p14:cNvPr>
              <p14:cNvContentPartPr/>
              <p14:nvPr/>
            </p14:nvContentPartPr>
            <p14:xfrm>
              <a:off x="-1578452" y="4859679"/>
              <a:ext cx="360" cy="360"/>
            </p14:xfrm>
          </p:contentPart>
        </mc:Choice>
        <mc:Fallback xmlns="">
          <p:pic>
            <p:nvPicPr>
              <p:cNvPr id="2" name="Ink 1">
                <a:extLst>
                  <a:ext uri="{FF2B5EF4-FFF2-40B4-BE49-F238E27FC236}">
                    <a16:creationId xmlns:a16="http://schemas.microsoft.com/office/drawing/2014/main" id="{B9DC9654-121C-3F4A-A688-98FE0A59F91C}"/>
                  </a:ext>
                </a:extLst>
              </p:cNvPr>
              <p:cNvPicPr/>
              <p:nvPr/>
            </p:nvPicPr>
            <p:blipFill>
              <a:blip r:embed="rId8"/>
              <a:stretch>
                <a:fillRect/>
              </a:stretch>
            </p:blipFill>
            <p:spPr>
              <a:xfrm>
                <a:off x="-1587452" y="48510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957A0C13-E8A6-F819-F594-33A62AD402FE}"/>
                  </a:ext>
                </a:extLst>
              </p14:cNvPr>
              <p14:cNvContentPartPr/>
              <p14:nvPr/>
            </p14:nvContentPartPr>
            <p14:xfrm>
              <a:off x="2066548" y="4483820"/>
              <a:ext cx="360" cy="360"/>
            </p14:xfrm>
          </p:contentPart>
        </mc:Choice>
        <mc:Fallback xmlns="">
          <p:pic>
            <p:nvPicPr>
              <p:cNvPr id="3" name="Ink 2">
                <a:extLst>
                  <a:ext uri="{FF2B5EF4-FFF2-40B4-BE49-F238E27FC236}">
                    <a16:creationId xmlns:a16="http://schemas.microsoft.com/office/drawing/2014/main" id="{957A0C13-E8A6-F819-F594-33A62AD402FE}"/>
                  </a:ext>
                </a:extLst>
              </p:cNvPr>
              <p:cNvPicPr/>
              <p:nvPr/>
            </p:nvPicPr>
            <p:blipFill>
              <a:blip r:embed="rId10"/>
              <a:stretch>
                <a:fillRect/>
              </a:stretch>
            </p:blipFill>
            <p:spPr>
              <a:xfrm>
                <a:off x="2057548" y="4475180"/>
                <a:ext cx="18000" cy="18000"/>
              </a:xfrm>
              <a:prstGeom prst="rect">
                <a:avLst/>
              </a:prstGeom>
            </p:spPr>
          </p:pic>
        </mc:Fallback>
      </mc:AlternateContent>
    </p:spTree>
    <p:extLst>
      <p:ext uri="{BB962C8B-B14F-4D97-AF65-F5344CB8AC3E}">
        <p14:creationId xmlns:p14="http://schemas.microsoft.com/office/powerpoint/2010/main" val="1694853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274638"/>
            <a:ext cx="8077200" cy="411162"/>
          </a:xfrm>
        </p:spPr>
        <p:txBody>
          <a:bodyPr/>
          <a:lstStyle/>
          <a:p>
            <a:pPr eaLnBrk="1" hangingPunct="1"/>
            <a:r>
              <a:rPr lang="en-US" altLang="en-US" sz="2400" b="1" dirty="0"/>
              <a:t>Conditionals, loops, functions - examples</a:t>
            </a:r>
          </a:p>
        </p:txBody>
      </p:sp>
      <p:sp>
        <p:nvSpPr>
          <p:cNvPr id="245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6A7094-7BA7-4E3F-9C92-6EB29222A971}" type="slidenum">
              <a:rPr lang="en-GB" altLang="en-US" smtClean="0">
                <a:solidFill>
                  <a:schemeClr val="bg2"/>
                </a:solidFill>
              </a:rPr>
              <a:pPr/>
              <a:t>29</a:t>
            </a:fld>
            <a:endParaRPr lang="en-GB" altLang="en-US">
              <a:solidFill>
                <a:schemeClr val="bg2"/>
              </a:solidFill>
            </a:endParaRPr>
          </a:p>
        </p:txBody>
      </p:sp>
      <p:sp>
        <p:nvSpPr>
          <p:cNvPr id="2458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8" name="Content Placeholder 1"/>
          <p:cNvSpPr>
            <a:spLocks noGrp="1"/>
          </p:cNvSpPr>
          <p:nvPr>
            <p:ph idx="1"/>
          </p:nvPr>
        </p:nvSpPr>
        <p:spPr>
          <a:xfrm>
            <a:off x="381000" y="914400"/>
            <a:ext cx="8305800" cy="5330825"/>
          </a:xfrm>
        </p:spPr>
        <p:txBody>
          <a:bodyPr/>
          <a:lstStyle/>
          <a:p>
            <a:pPr marL="0" indent="0">
              <a:buFont typeface="Arial" charset="0"/>
              <a:buNone/>
            </a:pPr>
            <a:endParaRPr lang="en-US" altLang="en-US" sz="1200" dirty="0">
              <a:latin typeface="Arial" charset="0"/>
              <a:cs typeface="Arial" charset="0"/>
            </a:endParaRPr>
          </a:p>
          <a:p>
            <a:pPr marL="0" indent="0">
              <a:buNone/>
            </a:pPr>
            <a:r>
              <a:rPr lang="en-US" altLang="en-US" sz="1200" dirty="0">
                <a:latin typeface="Arial" charset="0"/>
                <a:cs typeface="Arial" charset="0"/>
              </a:rPr>
              <a:t>While loop example: correct syntax                                                                   incorrect syntax</a:t>
            </a: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r>
              <a:rPr lang="en-US" altLang="en-US" sz="1200" dirty="0">
                <a:latin typeface="Arial" charset="0"/>
                <a:cs typeface="Arial" charset="0"/>
              </a:rPr>
              <a:t>While loop example, correct syntax, better readability</a:t>
            </a:r>
          </a:p>
          <a:p>
            <a:pPr marL="0" indent="0">
              <a:buFont typeface="Arial" charset="0"/>
              <a:buNone/>
            </a:pPr>
            <a:br>
              <a:rPr lang="en-US" altLang="en-US" sz="1200" dirty="0">
                <a:latin typeface="Arial" charset="0"/>
                <a:cs typeface="Arial" charset="0"/>
              </a:rPr>
            </a:br>
            <a:endParaRPr lang="en-US" altLang="en-US" sz="1200" dirty="0">
              <a:latin typeface="Arial" charset="0"/>
              <a:cs typeface="Arial" charset="0"/>
            </a:endParaRPr>
          </a:p>
        </p:txBody>
      </p:sp>
      <p:pic>
        <p:nvPicPr>
          <p:cNvPr id="5" name="Picture 4">
            <a:extLst>
              <a:ext uri="{FF2B5EF4-FFF2-40B4-BE49-F238E27FC236}">
                <a16:creationId xmlns:a16="http://schemas.microsoft.com/office/drawing/2014/main" id="{566ADF11-6A7B-4BE4-B67B-DD78D839AA14}"/>
              </a:ext>
            </a:extLst>
          </p:cNvPr>
          <p:cNvPicPr>
            <a:picLocks noChangeAspect="1"/>
          </p:cNvPicPr>
          <p:nvPr/>
        </p:nvPicPr>
        <p:blipFill>
          <a:blip r:embed="rId2"/>
          <a:stretch>
            <a:fillRect/>
          </a:stretch>
        </p:blipFill>
        <p:spPr>
          <a:xfrm>
            <a:off x="455341" y="1576038"/>
            <a:ext cx="4429125" cy="2343150"/>
          </a:xfrm>
          <a:prstGeom prst="rect">
            <a:avLst/>
          </a:prstGeom>
        </p:spPr>
      </p:pic>
      <p:pic>
        <p:nvPicPr>
          <p:cNvPr id="7" name="Picture 6">
            <a:extLst>
              <a:ext uri="{FF2B5EF4-FFF2-40B4-BE49-F238E27FC236}">
                <a16:creationId xmlns:a16="http://schemas.microsoft.com/office/drawing/2014/main" id="{DDDF37E3-E53A-480B-A6CD-76BD7A3A1D75}"/>
              </a:ext>
            </a:extLst>
          </p:cNvPr>
          <p:cNvPicPr>
            <a:picLocks noChangeAspect="1"/>
          </p:cNvPicPr>
          <p:nvPr/>
        </p:nvPicPr>
        <p:blipFill>
          <a:blip r:embed="rId3"/>
          <a:stretch>
            <a:fillRect/>
          </a:stretch>
        </p:blipFill>
        <p:spPr>
          <a:xfrm>
            <a:off x="473926" y="4258720"/>
            <a:ext cx="5133975" cy="2276475"/>
          </a:xfrm>
          <a:prstGeom prst="rect">
            <a:avLst/>
          </a:prstGeom>
        </p:spPr>
      </p:pic>
      <p:pic>
        <p:nvPicPr>
          <p:cNvPr id="9" name="Picture 8">
            <a:extLst>
              <a:ext uri="{FF2B5EF4-FFF2-40B4-BE49-F238E27FC236}">
                <a16:creationId xmlns:a16="http://schemas.microsoft.com/office/drawing/2014/main" id="{0280C24E-062F-4CFD-A688-0869D8A561DD}"/>
              </a:ext>
            </a:extLst>
          </p:cNvPr>
          <p:cNvPicPr>
            <a:picLocks noChangeAspect="1"/>
          </p:cNvPicPr>
          <p:nvPr/>
        </p:nvPicPr>
        <p:blipFill>
          <a:blip r:embed="rId4"/>
          <a:stretch>
            <a:fillRect/>
          </a:stretch>
        </p:blipFill>
        <p:spPr>
          <a:xfrm>
            <a:off x="4958807" y="1603395"/>
            <a:ext cx="3836606" cy="1991770"/>
          </a:xfrm>
          <a:prstGeom prst="rect">
            <a:avLst/>
          </a:prstGeom>
        </p:spPr>
      </p:pic>
    </p:spTree>
    <p:extLst>
      <p:ext uri="{BB962C8B-B14F-4D97-AF65-F5344CB8AC3E}">
        <p14:creationId xmlns:p14="http://schemas.microsoft.com/office/powerpoint/2010/main" val="2027067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274638"/>
            <a:ext cx="8077200" cy="411162"/>
          </a:xfrm>
        </p:spPr>
        <p:txBody>
          <a:bodyPr/>
          <a:lstStyle/>
          <a:p>
            <a:pPr eaLnBrk="1" hangingPunct="1"/>
            <a:r>
              <a:rPr lang="en-US" altLang="en-US" sz="2400" b="1" dirty="0"/>
              <a:t>Conditionals, loops, functions - examples</a:t>
            </a:r>
          </a:p>
        </p:txBody>
      </p:sp>
      <p:sp>
        <p:nvSpPr>
          <p:cNvPr id="245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6A7094-7BA7-4E3F-9C92-6EB29222A971}" type="slidenum">
              <a:rPr lang="en-GB" altLang="en-US" smtClean="0">
                <a:solidFill>
                  <a:schemeClr val="bg2"/>
                </a:solidFill>
              </a:rPr>
              <a:pPr/>
              <a:t>30</a:t>
            </a:fld>
            <a:endParaRPr lang="en-GB" altLang="en-US">
              <a:solidFill>
                <a:schemeClr val="bg2"/>
              </a:solidFill>
            </a:endParaRPr>
          </a:p>
        </p:txBody>
      </p:sp>
      <p:sp>
        <p:nvSpPr>
          <p:cNvPr id="2458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8" name="Content Placeholder 1"/>
          <p:cNvSpPr>
            <a:spLocks noGrp="1"/>
          </p:cNvSpPr>
          <p:nvPr>
            <p:ph idx="1"/>
          </p:nvPr>
        </p:nvSpPr>
        <p:spPr>
          <a:xfrm>
            <a:off x="381000" y="914400"/>
            <a:ext cx="8305800" cy="5330825"/>
          </a:xfrm>
        </p:spPr>
        <p:txBody>
          <a:bodyPr/>
          <a:lstStyle/>
          <a:p>
            <a:pPr marL="0" indent="0">
              <a:buFont typeface="Arial" charset="0"/>
              <a:buNone/>
            </a:pPr>
            <a:endParaRPr lang="en-US" altLang="en-US" sz="1200" dirty="0">
              <a:latin typeface="Arial" charset="0"/>
              <a:cs typeface="Arial" charset="0"/>
            </a:endParaRPr>
          </a:p>
          <a:p>
            <a:pPr marL="0" indent="0">
              <a:buNone/>
            </a:pPr>
            <a:r>
              <a:rPr lang="en-US" altLang="en-US" sz="1200" dirty="0">
                <a:latin typeface="Arial" charset="0"/>
                <a:cs typeface="Arial" charset="0"/>
              </a:rPr>
              <a:t>Functions and conditional statements – correct syntax</a:t>
            </a: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Font typeface="Arial" charset="0"/>
              <a:buNone/>
            </a:pPr>
            <a:br>
              <a:rPr lang="en-US" altLang="en-US" sz="1200" dirty="0">
                <a:latin typeface="Arial" charset="0"/>
                <a:cs typeface="Arial" charset="0"/>
              </a:rPr>
            </a:br>
            <a:endParaRPr lang="en-US" altLang="en-US" sz="1200" dirty="0">
              <a:latin typeface="Arial" charset="0"/>
              <a:cs typeface="Arial" charset="0"/>
            </a:endParaRPr>
          </a:p>
        </p:txBody>
      </p:sp>
      <p:pic>
        <p:nvPicPr>
          <p:cNvPr id="4" name="Picture 3">
            <a:extLst>
              <a:ext uri="{FF2B5EF4-FFF2-40B4-BE49-F238E27FC236}">
                <a16:creationId xmlns:a16="http://schemas.microsoft.com/office/drawing/2014/main" id="{B01E1C72-7574-4361-BAE9-24343EC98BEE}"/>
              </a:ext>
            </a:extLst>
          </p:cNvPr>
          <p:cNvPicPr>
            <a:picLocks noChangeAspect="1"/>
          </p:cNvPicPr>
          <p:nvPr/>
        </p:nvPicPr>
        <p:blipFill>
          <a:blip r:embed="rId2"/>
          <a:stretch>
            <a:fillRect/>
          </a:stretch>
        </p:blipFill>
        <p:spPr>
          <a:xfrm>
            <a:off x="533400" y="1447799"/>
            <a:ext cx="6432911" cy="4797425"/>
          </a:xfrm>
          <a:prstGeom prst="rect">
            <a:avLst/>
          </a:prstGeom>
        </p:spPr>
      </p:pic>
    </p:spTree>
    <p:extLst>
      <p:ext uri="{BB962C8B-B14F-4D97-AF65-F5344CB8AC3E}">
        <p14:creationId xmlns:p14="http://schemas.microsoft.com/office/powerpoint/2010/main" val="3444822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274638"/>
            <a:ext cx="8077200" cy="411162"/>
          </a:xfrm>
        </p:spPr>
        <p:txBody>
          <a:bodyPr/>
          <a:lstStyle/>
          <a:p>
            <a:pPr eaLnBrk="1" hangingPunct="1"/>
            <a:r>
              <a:rPr lang="en-US" altLang="en-US" sz="2400" b="1" dirty="0"/>
              <a:t>Conditionals, loops, functions - examples</a:t>
            </a:r>
          </a:p>
        </p:txBody>
      </p:sp>
      <p:sp>
        <p:nvSpPr>
          <p:cNvPr id="245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6A7094-7BA7-4E3F-9C92-6EB29222A971}" type="slidenum">
              <a:rPr lang="en-GB" altLang="en-US" smtClean="0">
                <a:solidFill>
                  <a:schemeClr val="bg2"/>
                </a:solidFill>
              </a:rPr>
              <a:pPr/>
              <a:t>31</a:t>
            </a:fld>
            <a:endParaRPr lang="en-GB" altLang="en-US">
              <a:solidFill>
                <a:schemeClr val="bg2"/>
              </a:solidFill>
            </a:endParaRPr>
          </a:p>
        </p:txBody>
      </p:sp>
      <p:sp>
        <p:nvSpPr>
          <p:cNvPr id="2458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8" name="Content Placeholder 1"/>
          <p:cNvSpPr>
            <a:spLocks noGrp="1"/>
          </p:cNvSpPr>
          <p:nvPr>
            <p:ph idx="1"/>
          </p:nvPr>
        </p:nvSpPr>
        <p:spPr>
          <a:xfrm>
            <a:off x="381000" y="914400"/>
            <a:ext cx="8305800" cy="5330825"/>
          </a:xfrm>
        </p:spPr>
        <p:txBody>
          <a:bodyPr/>
          <a:lstStyle/>
          <a:p>
            <a:pPr marL="0" indent="0">
              <a:buFont typeface="Arial" charset="0"/>
              <a:buNone/>
            </a:pPr>
            <a:endParaRPr lang="en-US" altLang="en-US" sz="1200" dirty="0">
              <a:latin typeface="Arial" charset="0"/>
              <a:cs typeface="Arial" charset="0"/>
            </a:endParaRPr>
          </a:p>
          <a:p>
            <a:pPr marL="0" indent="0">
              <a:buNone/>
            </a:pPr>
            <a:r>
              <a:rPr lang="en-US" altLang="en-US" sz="1200" dirty="0">
                <a:latin typeface="Arial" charset="0"/>
                <a:cs typeface="Arial" charset="0"/>
              </a:rPr>
              <a:t>Functions and conditional statements – correct syntax, good style</a:t>
            </a: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Font typeface="Arial" charset="0"/>
              <a:buNone/>
            </a:pPr>
            <a:br>
              <a:rPr lang="en-US" altLang="en-US" sz="1200" dirty="0">
                <a:latin typeface="Arial" charset="0"/>
                <a:cs typeface="Arial" charset="0"/>
              </a:rPr>
            </a:br>
            <a:endParaRPr lang="en-US" altLang="en-US" sz="1200" dirty="0">
              <a:latin typeface="Arial" charset="0"/>
              <a:cs typeface="Arial" charset="0"/>
            </a:endParaRPr>
          </a:p>
        </p:txBody>
      </p:sp>
      <p:pic>
        <p:nvPicPr>
          <p:cNvPr id="3" name="Picture 2">
            <a:extLst>
              <a:ext uri="{FF2B5EF4-FFF2-40B4-BE49-F238E27FC236}">
                <a16:creationId xmlns:a16="http://schemas.microsoft.com/office/drawing/2014/main" id="{884D4C49-1D3E-4CC9-A662-9D440FB465BB}"/>
              </a:ext>
            </a:extLst>
          </p:cNvPr>
          <p:cNvPicPr>
            <a:picLocks noChangeAspect="1"/>
          </p:cNvPicPr>
          <p:nvPr/>
        </p:nvPicPr>
        <p:blipFill>
          <a:blip r:embed="rId2"/>
          <a:stretch>
            <a:fillRect/>
          </a:stretch>
        </p:blipFill>
        <p:spPr>
          <a:xfrm>
            <a:off x="533400" y="1544521"/>
            <a:ext cx="6696105" cy="4700704"/>
          </a:xfrm>
          <a:prstGeom prst="rect">
            <a:avLst/>
          </a:prstGeom>
        </p:spPr>
      </p:pic>
    </p:spTree>
    <p:extLst>
      <p:ext uri="{BB962C8B-B14F-4D97-AF65-F5344CB8AC3E}">
        <p14:creationId xmlns:p14="http://schemas.microsoft.com/office/powerpoint/2010/main" val="1906467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274638"/>
            <a:ext cx="8077200" cy="411162"/>
          </a:xfrm>
        </p:spPr>
        <p:txBody>
          <a:bodyPr/>
          <a:lstStyle/>
          <a:p>
            <a:pPr eaLnBrk="1" hangingPunct="1"/>
            <a:r>
              <a:rPr lang="en-US" altLang="en-US" sz="2400" b="1" dirty="0"/>
              <a:t>Conditionals, loops, functions - examples</a:t>
            </a:r>
          </a:p>
        </p:txBody>
      </p:sp>
      <p:sp>
        <p:nvSpPr>
          <p:cNvPr id="245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6A7094-7BA7-4E3F-9C92-6EB29222A971}" type="slidenum">
              <a:rPr lang="en-GB" altLang="en-US" smtClean="0">
                <a:solidFill>
                  <a:schemeClr val="bg2"/>
                </a:solidFill>
              </a:rPr>
              <a:pPr/>
              <a:t>32</a:t>
            </a:fld>
            <a:endParaRPr lang="en-GB" altLang="en-US">
              <a:solidFill>
                <a:schemeClr val="bg2"/>
              </a:solidFill>
            </a:endParaRPr>
          </a:p>
        </p:txBody>
      </p:sp>
      <p:sp>
        <p:nvSpPr>
          <p:cNvPr id="2458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4588" name="Content Placeholder 1"/>
          <p:cNvSpPr>
            <a:spLocks noGrp="1"/>
          </p:cNvSpPr>
          <p:nvPr>
            <p:ph idx="1"/>
          </p:nvPr>
        </p:nvSpPr>
        <p:spPr>
          <a:xfrm>
            <a:off x="381000" y="914400"/>
            <a:ext cx="8305800" cy="5330825"/>
          </a:xfrm>
        </p:spPr>
        <p:txBody>
          <a:bodyPr/>
          <a:lstStyle/>
          <a:p>
            <a:pPr marL="0" indent="0">
              <a:buFont typeface="Arial" charset="0"/>
              <a:buNone/>
            </a:pPr>
            <a:endParaRPr lang="en-US" altLang="en-US" sz="1200" dirty="0">
              <a:latin typeface="Arial" charset="0"/>
              <a:cs typeface="Arial" charset="0"/>
            </a:endParaRPr>
          </a:p>
          <a:p>
            <a:pPr marL="0" indent="0">
              <a:buNone/>
            </a:pPr>
            <a:r>
              <a:rPr lang="en-US" altLang="en-US" sz="1200" dirty="0">
                <a:latin typeface="Arial" charset="0"/>
                <a:cs typeface="Arial" charset="0"/>
              </a:rPr>
              <a:t>Functions and conditional statements – incorrect syntax</a:t>
            </a: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None/>
            </a:pPr>
            <a:endParaRPr lang="en-US" altLang="en-US" sz="1200" dirty="0">
              <a:latin typeface="Arial" charset="0"/>
              <a:cs typeface="Arial" charset="0"/>
            </a:endParaRPr>
          </a:p>
          <a:p>
            <a:pPr marL="0" indent="0">
              <a:buFont typeface="Arial" charset="0"/>
              <a:buNone/>
            </a:pPr>
            <a:br>
              <a:rPr lang="en-US" altLang="en-US" sz="1200" dirty="0">
                <a:latin typeface="Arial" charset="0"/>
                <a:cs typeface="Arial" charset="0"/>
              </a:rPr>
            </a:br>
            <a:endParaRPr lang="en-US" altLang="en-US" sz="1200" dirty="0">
              <a:latin typeface="Arial" charset="0"/>
              <a:cs typeface="Arial" charset="0"/>
            </a:endParaRPr>
          </a:p>
        </p:txBody>
      </p:sp>
      <p:pic>
        <p:nvPicPr>
          <p:cNvPr id="4" name="Picture 3">
            <a:extLst>
              <a:ext uri="{FF2B5EF4-FFF2-40B4-BE49-F238E27FC236}">
                <a16:creationId xmlns:a16="http://schemas.microsoft.com/office/drawing/2014/main" id="{48B34E9D-B827-4FAE-BC1F-7D90E63EC284}"/>
              </a:ext>
            </a:extLst>
          </p:cNvPr>
          <p:cNvPicPr>
            <a:picLocks noChangeAspect="1"/>
          </p:cNvPicPr>
          <p:nvPr/>
        </p:nvPicPr>
        <p:blipFill>
          <a:blip r:embed="rId2"/>
          <a:stretch>
            <a:fillRect/>
          </a:stretch>
        </p:blipFill>
        <p:spPr>
          <a:xfrm>
            <a:off x="762000" y="1590674"/>
            <a:ext cx="6381750" cy="4561769"/>
          </a:xfrm>
          <a:prstGeom prst="rect">
            <a:avLst/>
          </a:prstGeom>
        </p:spPr>
      </p:pic>
    </p:spTree>
    <p:extLst>
      <p:ext uri="{BB962C8B-B14F-4D97-AF65-F5344CB8AC3E}">
        <p14:creationId xmlns:p14="http://schemas.microsoft.com/office/powerpoint/2010/main" val="1313849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33400" y="274638"/>
            <a:ext cx="8077200" cy="411162"/>
          </a:xfrm>
        </p:spPr>
        <p:txBody>
          <a:bodyPr/>
          <a:lstStyle/>
          <a:p>
            <a:pPr eaLnBrk="1" hangingPunct="1"/>
            <a:r>
              <a:rPr lang="en-US" altLang="en-US" sz="2400" b="1" dirty="0"/>
              <a:t>Functions: returning multiple values</a:t>
            </a:r>
          </a:p>
        </p:txBody>
      </p:sp>
      <p:sp>
        <p:nvSpPr>
          <p:cNvPr id="348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F4C72B0-3F02-44CA-85B7-D50EC6220E99}" type="slidenum">
              <a:rPr lang="en-GB" altLang="en-US" smtClean="0">
                <a:solidFill>
                  <a:schemeClr val="bg2"/>
                </a:solidFill>
              </a:rPr>
              <a:pPr/>
              <a:t>33</a:t>
            </a:fld>
            <a:endParaRPr lang="en-GB" altLang="en-US">
              <a:solidFill>
                <a:schemeClr val="bg2"/>
              </a:solidFill>
            </a:endParaRPr>
          </a:p>
        </p:txBody>
      </p:sp>
      <p:sp>
        <p:nvSpPr>
          <p:cNvPr id="3482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4828" name="Content Placeholder 1"/>
          <p:cNvSpPr>
            <a:spLocks noGrp="1"/>
          </p:cNvSpPr>
          <p:nvPr>
            <p:ph idx="1"/>
          </p:nvPr>
        </p:nvSpPr>
        <p:spPr>
          <a:xfrm>
            <a:off x="419100" y="914400"/>
            <a:ext cx="8229600" cy="5867400"/>
          </a:xfrm>
        </p:spPr>
        <p:txBody>
          <a:bodyPr/>
          <a:lstStyle/>
          <a:p>
            <a:pPr marL="0" indent="0">
              <a:buFont typeface="Arial" charset="0"/>
              <a:buNone/>
            </a:pPr>
            <a:r>
              <a:rPr lang="en-US" altLang="en-US" sz="1200" dirty="0">
                <a:latin typeface="Arial" charset="0"/>
                <a:cs typeface="Arial" charset="0"/>
              </a:rPr>
              <a:t>Example (returns 2-tuple)</a:t>
            </a:r>
          </a:p>
          <a:p>
            <a:pPr marL="0" indent="0">
              <a:buFont typeface="Arial" charset="0"/>
              <a:buNone/>
            </a:pPr>
            <a:r>
              <a:rPr lang="en-US" altLang="en-US" sz="1200" dirty="0">
                <a:latin typeface="Arial" charset="0"/>
                <a:cs typeface="Arial" charset="0"/>
              </a:rPr>
              <a:t>calculating the Fibonacci boundary for a positive number, The first returned  element is the Largest Fibonacci Number smaller than x and the second component is the Smallest Fibonacci Number larger than x. The return value is immediately stored via unpacking into the variables </a:t>
            </a:r>
            <a:r>
              <a:rPr lang="en-US" altLang="en-US" sz="1200" dirty="0" err="1">
                <a:latin typeface="Arial" charset="0"/>
                <a:cs typeface="Arial" charset="0"/>
              </a:rPr>
              <a:t>lub</a:t>
            </a:r>
            <a:r>
              <a:rPr lang="en-US" altLang="en-US" sz="1200" dirty="0">
                <a:latin typeface="Arial" charset="0"/>
                <a:cs typeface="Arial" charset="0"/>
              </a:rPr>
              <a:t> and sup:</a:t>
            </a:r>
          </a:p>
          <a:p>
            <a:pPr marL="0" indent="0">
              <a:buFont typeface="Arial" charset="0"/>
              <a:buNone/>
            </a:pPr>
            <a:r>
              <a:rPr lang="en-US" altLang="en-US" sz="1200" dirty="0">
                <a:latin typeface="Arial" charset="0"/>
                <a:cs typeface="Arial" charset="0"/>
              </a:rPr>
              <a:t>(Fibonacci sequence F is a sequence of integer numbers , n-</a:t>
            </a:r>
            <a:r>
              <a:rPr lang="en-US" altLang="en-US" sz="1200" dirty="0" err="1">
                <a:latin typeface="Arial" charset="0"/>
                <a:cs typeface="Arial" charset="0"/>
              </a:rPr>
              <a:t>th</a:t>
            </a:r>
            <a:r>
              <a:rPr lang="en-US" altLang="en-US" sz="1200" dirty="0">
                <a:latin typeface="Arial" charset="0"/>
                <a:cs typeface="Arial" charset="0"/>
              </a:rPr>
              <a:t> number defined recursively as a sum of 2 previous numbers: F(n)=F(n-1)+F(n-2), and where first 2 numbers are 0 and 1 :F(1)=0, F(2)=1))</a:t>
            </a:r>
          </a:p>
        </p:txBody>
      </p:sp>
      <p:pic>
        <p:nvPicPr>
          <p:cNvPr id="34829" name="Picture 14"/>
          <p:cNvPicPr>
            <a:picLocks noChangeAspect="1" noChangeArrowheads="1"/>
          </p:cNvPicPr>
          <p:nvPr/>
        </p:nvPicPr>
        <p:blipFill>
          <a:blip r:embed="rId2" cstate="print"/>
          <a:srcRect/>
          <a:stretch>
            <a:fillRect/>
          </a:stretch>
        </p:blipFill>
        <p:spPr bwMode="auto">
          <a:xfrm>
            <a:off x="838200" y="2286000"/>
            <a:ext cx="6115050" cy="3313113"/>
          </a:xfrm>
          <a:prstGeom prst="rect">
            <a:avLst/>
          </a:prstGeom>
          <a:noFill/>
          <a:ln w="2857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8600"/>
            <a:ext cx="8229600" cy="1143000"/>
          </a:xfrm>
        </p:spPr>
        <p:txBody>
          <a:bodyPr/>
          <a:lstStyle/>
          <a:p>
            <a:pPr eaLnBrk="1" hangingPunct="1"/>
            <a:r>
              <a:rPr lang="en-US" altLang="en-US" sz="1800"/>
              <a:t>Standard Python built-in functions</a:t>
            </a:r>
          </a:p>
        </p:txBody>
      </p:sp>
      <p:sp>
        <p:nvSpPr>
          <p:cNvPr id="3584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1A8CD9F-2FEA-4654-8507-92F3CC286870}" type="slidenum">
              <a:rPr lang="en-GB" altLang="en-US" smtClean="0">
                <a:solidFill>
                  <a:schemeClr val="bg2"/>
                </a:solidFill>
              </a:rPr>
              <a:pPr/>
              <a:t>34</a:t>
            </a:fld>
            <a:endParaRPr lang="en-GB" altLang="en-US">
              <a:solidFill>
                <a:schemeClr val="bg2"/>
              </a:solidFill>
            </a:endParaRPr>
          </a:p>
        </p:txBody>
      </p:sp>
      <p:sp>
        <p:nvSpPr>
          <p:cNvPr id="3584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4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4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4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4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4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5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585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35852" name="Picture 2"/>
          <p:cNvPicPr>
            <a:picLocks noChangeAspect="1" noChangeArrowheads="1"/>
          </p:cNvPicPr>
          <p:nvPr/>
        </p:nvPicPr>
        <p:blipFill>
          <a:blip r:embed="rId2" cstate="print"/>
          <a:srcRect/>
          <a:stretch>
            <a:fillRect/>
          </a:stretch>
        </p:blipFill>
        <p:spPr bwMode="auto">
          <a:xfrm>
            <a:off x="1227138" y="1219200"/>
            <a:ext cx="6688137" cy="3433763"/>
          </a:xfrm>
          <a:prstGeom prst="rect">
            <a:avLst/>
          </a:prstGeom>
          <a:noFill/>
          <a:ln w="2857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28600"/>
            <a:ext cx="8229600" cy="1143000"/>
          </a:xfrm>
        </p:spPr>
        <p:txBody>
          <a:bodyPr/>
          <a:lstStyle/>
          <a:p>
            <a:pPr eaLnBrk="1" hangingPunct="1"/>
            <a:r>
              <a:rPr lang="en-US" altLang="en-US" sz="1800"/>
              <a:t>Built-in numeric types support the following operations</a:t>
            </a:r>
          </a:p>
        </p:txBody>
      </p:sp>
      <p:sp>
        <p:nvSpPr>
          <p:cNvPr id="3686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1BED438-4247-44D5-834C-9CA446735060}" type="slidenum">
              <a:rPr lang="en-GB" altLang="en-US" smtClean="0">
                <a:solidFill>
                  <a:schemeClr val="bg2"/>
                </a:solidFill>
              </a:rPr>
              <a:pPr/>
              <a:t>35</a:t>
            </a:fld>
            <a:endParaRPr lang="en-GB" altLang="en-US">
              <a:solidFill>
                <a:schemeClr val="bg2"/>
              </a:solidFill>
            </a:endParaRPr>
          </a:p>
        </p:txBody>
      </p:sp>
      <p:sp>
        <p:nvSpPr>
          <p:cNvPr id="3686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6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7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7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7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7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7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687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36876" name="Picture 2"/>
          <p:cNvPicPr>
            <a:picLocks noChangeAspect="1" noChangeArrowheads="1"/>
          </p:cNvPicPr>
          <p:nvPr/>
        </p:nvPicPr>
        <p:blipFill>
          <a:blip r:embed="rId2" cstate="print"/>
          <a:srcRect/>
          <a:stretch>
            <a:fillRect/>
          </a:stretch>
        </p:blipFill>
        <p:spPr bwMode="auto">
          <a:xfrm>
            <a:off x="768350" y="1143000"/>
            <a:ext cx="7548563" cy="4051300"/>
          </a:xfrm>
          <a:prstGeom prst="rect">
            <a:avLst/>
          </a:prstGeom>
          <a:noFill/>
          <a:ln w="2857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228600"/>
            <a:ext cx="8001000" cy="685800"/>
          </a:xfrm>
        </p:spPr>
        <p:txBody>
          <a:bodyPr/>
          <a:lstStyle/>
          <a:p>
            <a:pPr eaLnBrk="1" hangingPunct="1"/>
            <a:r>
              <a:rPr lang="en-US" altLang="en-US" sz="1800" b="1"/>
              <a:t>Bitwise Operations on Integer Types</a:t>
            </a:r>
            <a:br>
              <a:rPr lang="en-US" altLang="en-US" sz="1800" b="1"/>
            </a:br>
            <a:endParaRPr lang="en-US" altLang="en-US" sz="1800"/>
          </a:p>
        </p:txBody>
      </p:sp>
      <p:sp>
        <p:nvSpPr>
          <p:cNvPr id="3789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5D7FF8F-2345-482D-A967-A3604D2C52B2}" type="slidenum">
              <a:rPr lang="en-GB" altLang="en-US" smtClean="0">
                <a:solidFill>
                  <a:schemeClr val="bg2"/>
                </a:solidFill>
              </a:rPr>
              <a:pPr/>
              <a:t>36</a:t>
            </a:fld>
            <a:endParaRPr lang="en-GB" altLang="en-US">
              <a:solidFill>
                <a:schemeClr val="bg2"/>
              </a:solidFill>
            </a:endParaRPr>
          </a:p>
        </p:txBody>
      </p:sp>
      <p:sp>
        <p:nvSpPr>
          <p:cNvPr id="3789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789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37900" name="Picture 2"/>
          <p:cNvPicPr>
            <a:picLocks noChangeAspect="1" noChangeArrowheads="1"/>
          </p:cNvPicPr>
          <p:nvPr/>
        </p:nvPicPr>
        <p:blipFill>
          <a:blip r:embed="rId2" cstate="print"/>
          <a:srcRect/>
          <a:stretch>
            <a:fillRect/>
          </a:stretch>
        </p:blipFill>
        <p:spPr bwMode="auto">
          <a:xfrm>
            <a:off x="3132138" y="1171575"/>
            <a:ext cx="2878137" cy="1622425"/>
          </a:xfrm>
          <a:prstGeom prst="rect">
            <a:avLst/>
          </a:prstGeom>
          <a:noFill/>
          <a:ln w="2857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28600"/>
            <a:ext cx="8001000" cy="685800"/>
          </a:xfrm>
        </p:spPr>
        <p:txBody>
          <a:bodyPr/>
          <a:lstStyle/>
          <a:p>
            <a:pPr eaLnBrk="1" hangingPunct="1"/>
            <a:r>
              <a:rPr lang="en-US" altLang="en-US" sz="2400" b="1" dirty="0"/>
              <a:t>List comprehensions</a:t>
            </a:r>
          </a:p>
        </p:txBody>
      </p:sp>
      <p:sp>
        <p:nvSpPr>
          <p:cNvPr id="389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A9CD458-E1D1-4553-900B-CC6F54645D15}" type="slidenum">
              <a:rPr lang="en-GB" altLang="en-US" smtClean="0">
                <a:solidFill>
                  <a:schemeClr val="bg2"/>
                </a:solidFill>
              </a:rPr>
              <a:pPr/>
              <a:t>37</a:t>
            </a:fld>
            <a:endParaRPr lang="en-GB" altLang="en-US">
              <a:solidFill>
                <a:schemeClr val="bg2"/>
              </a:solidFill>
            </a:endParaRPr>
          </a:p>
        </p:txBody>
      </p:sp>
      <p:sp>
        <p:nvSpPr>
          <p:cNvPr id="3891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1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1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1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2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2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2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2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8924" name="Rectangle 12"/>
          <p:cNvSpPr>
            <a:spLocks noChangeArrowheads="1"/>
          </p:cNvSpPr>
          <p:nvPr/>
        </p:nvSpPr>
        <p:spPr bwMode="auto">
          <a:xfrm>
            <a:off x="533400" y="733425"/>
            <a:ext cx="8153400" cy="5318125"/>
          </a:xfrm>
          <a:prstGeom prst="rect">
            <a:avLst/>
          </a:prstGeom>
          <a:noFill/>
          <a:ln w="9525">
            <a:noFill/>
            <a:miter lim="800000"/>
            <a:headEnd/>
            <a:tailEnd/>
          </a:ln>
        </p:spPr>
        <p:txBody>
          <a:bodyPr>
            <a:spAutoFit/>
          </a:bodyPr>
          <a:lstStyle/>
          <a:p>
            <a:r>
              <a:rPr lang="en-US" altLang="en-US" sz="1200">
                <a:latin typeface="Arial" charset="0"/>
                <a:cs typeface="Arial" charset="0"/>
              </a:rPr>
              <a:t>It is a way to create lists</a:t>
            </a:r>
          </a:p>
          <a:p>
            <a:endParaRPr lang="en-US" altLang="en-US" sz="1200">
              <a:latin typeface="Arial" charset="0"/>
              <a:cs typeface="Arial" charset="0"/>
            </a:endParaRPr>
          </a:p>
          <a:p>
            <a:pPr>
              <a:spcBef>
                <a:spcPct val="20000"/>
              </a:spcBef>
              <a:buFont typeface="Arial" charset="0"/>
              <a:buChar char="•"/>
            </a:pPr>
            <a:r>
              <a:rPr lang="en-US" altLang="en-US" sz="1200">
                <a:latin typeface="Arial" charset="0"/>
                <a:cs typeface="Arial" charset="0"/>
              </a:rPr>
              <a:t>Example1:Given a list of N numbers, use a single list comprehension to produce a new list that only contains even numbers from among those elements in the original list that have even indices </a:t>
            </a:r>
          </a:p>
          <a:p>
            <a:pPr>
              <a:spcBef>
                <a:spcPct val="20000"/>
              </a:spcBef>
              <a:buFont typeface="Arial" charset="0"/>
              <a:buChar char="•"/>
            </a:pPr>
            <a:r>
              <a:rPr lang="en-US" altLang="en-US" sz="1200">
                <a:latin typeface="Arial" charset="0"/>
                <a:cs typeface="Arial" charset="0"/>
              </a:rPr>
              <a:t>For example, if list[2] contains a value that is even, that value </a:t>
            </a:r>
            <a:r>
              <a:rPr lang="en-US" altLang="en-US" sz="1200" i="1">
                <a:latin typeface="Arial" charset="0"/>
                <a:cs typeface="Arial" charset="0"/>
              </a:rPr>
              <a:t>should</a:t>
            </a:r>
            <a:r>
              <a:rPr lang="en-US" altLang="en-US" sz="1200">
                <a:latin typeface="Arial" charset="0"/>
                <a:cs typeface="Arial" charset="0"/>
              </a:rPr>
              <a:t> be included in the new list, since it is also at an even index in the original list. However, if list[3] contains an even number, that number should </a:t>
            </a:r>
            <a:r>
              <a:rPr lang="en-US" altLang="en-US" sz="1200" i="1">
                <a:latin typeface="Arial" charset="0"/>
                <a:cs typeface="Arial" charset="0"/>
              </a:rPr>
              <a:t>not</a:t>
            </a:r>
            <a:r>
              <a:rPr lang="en-US" altLang="en-US" sz="1200">
                <a:latin typeface="Arial" charset="0"/>
                <a:cs typeface="Arial" charset="0"/>
              </a:rPr>
              <a:t> be included in the new list since it is at an odd index in the original list.</a:t>
            </a:r>
          </a:p>
          <a:p>
            <a:endParaRPr lang="en-US" altLang="en-US" sz="1200">
              <a:latin typeface="Arial" charset="0"/>
              <a:cs typeface="Arial" charset="0"/>
            </a:endParaRPr>
          </a:p>
          <a:p>
            <a:r>
              <a:rPr lang="en-US" altLang="en-US" sz="1200">
                <a:latin typeface="Arial" charset="0"/>
                <a:cs typeface="Arial" charset="0"/>
              </a:rPr>
              <a:t>[l[x] for x in range(0,8,2) if l[x]%2 == 0]</a:t>
            </a:r>
          </a:p>
          <a:p>
            <a:endParaRPr lang="en-US" altLang="en-US" sz="1200">
              <a:latin typeface="Arial" charset="0"/>
              <a:cs typeface="Arial" charset="0"/>
            </a:endParaRPr>
          </a:p>
          <a:p>
            <a:r>
              <a:rPr lang="en-US" altLang="en-US" sz="1200">
                <a:latin typeface="Arial" charset="0"/>
                <a:cs typeface="Arial" charset="0"/>
              </a:rPr>
              <a:t>Another version</a:t>
            </a:r>
          </a:p>
          <a:p>
            <a:r>
              <a:rPr lang="en-US" altLang="en-US" sz="1200">
                <a:latin typeface="Arial" charset="0"/>
                <a:cs typeface="Arial" charset="0"/>
              </a:rPr>
              <a:t>[x for x in l[::2] if x%2 == 0]</a:t>
            </a:r>
          </a:p>
          <a:p>
            <a:endParaRPr lang="en-US" altLang="en-US" sz="1200">
              <a:latin typeface="Arial" charset="0"/>
              <a:cs typeface="Arial" charset="0"/>
            </a:endParaRPr>
          </a:p>
          <a:p>
            <a:r>
              <a:rPr lang="en-US" altLang="en-US" sz="1200">
                <a:latin typeface="Arial" charset="0"/>
                <a:cs typeface="Arial" charset="0"/>
              </a:rPr>
              <a:t>Example 2:creating Pythagorean triples</a:t>
            </a:r>
          </a:p>
          <a:p>
            <a:endParaRPr lang="en-US" altLang="en-US" sz="1200">
              <a:latin typeface="Arial" charset="0"/>
              <a:cs typeface="Arial" charset="0"/>
            </a:endParaRPr>
          </a:p>
          <a:p>
            <a:pPr>
              <a:spcBef>
                <a:spcPct val="20000"/>
              </a:spcBef>
              <a:buFont typeface="Arial" charset="0"/>
              <a:buNone/>
            </a:pPr>
            <a:r>
              <a:rPr lang="en-US" altLang="en-US" sz="1200">
                <a:latin typeface="Arial" charset="0"/>
                <a:cs typeface="Arial" charset="0"/>
              </a:rPr>
              <a:t>trples = [(x,y,z) for x in range(1,30) for y in range(x,30) for z in range(y,30) if x**2 + y**2 == z**2]</a:t>
            </a:r>
          </a:p>
          <a:p>
            <a:pPr>
              <a:spcBef>
                <a:spcPct val="20000"/>
              </a:spcBef>
              <a:buFont typeface="Arial" charset="0"/>
              <a:buNone/>
            </a:pPr>
            <a:r>
              <a:rPr lang="en-US" altLang="en-US" sz="1200">
                <a:latin typeface="Arial" charset="0"/>
                <a:cs typeface="Arial" charset="0"/>
              </a:rPr>
              <a:t>print trples</a:t>
            </a:r>
          </a:p>
          <a:p>
            <a:r>
              <a:rPr lang="en-US" altLang="en-US" sz="1200">
                <a:latin typeface="Arial" charset="0"/>
                <a:cs typeface="Arial" charset="0"/>
              </a:rPr>
              <a:t> will print</a:t>
            </a:r>
          </a:p>
          <a:p>
            <a:pPr>
              <a:buFont typeface="Arial" charset="0"/>
              <a:buNone/>
            </a:pPr>
            <a:r>
              <a:rPr lang="en-US" altLang="en-US" sz="1200">
                <a:latin typeface="Arial" charset="0"/>
                <a:cs typeface="Arial" charset="0"/>
              </a:rPr>
              <a:t>[(3, 4, 5), (5, 12, 13), (6, 8, 10), (7, 24, 25), (8, 15, 17), (9, 12, 15), (10, 24, 26), (12, 16, 20), (15, 20, 25), (20, 21, 29)]</a:t>
            </a:r>
          </a:p>
          <a:p>
            <a:endParaRPr lang="en-US" altLang="en-US" sz="1200">
              <a:latin typeface="Arial" charset="0"/>
              <a:cs typeface="Arial" charset="0"/>
            </a:endParaRPr>
          </a:p>
          <a:p>
            <a:endParaRPr lang="en-US" altLang="en-US" sz="1200">
              <a:latin typeface="Arial" charset="0"/>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85800" y="228600"/>
            <a:ext cx="8001000" cy="685800"/>
          </a:xfrm>
        </p:spPr>
        <p:txBody>
          <a:bodyPr/>
          <a:lstStyle/>
          <a:p>
            <a:pPr eaLnBrk="1" hangingPunct="1"/>
            <a:r>
              <a:rPr lang="en-US" altLang="en-US" sz="2400" b="1" dirty="0"/>
              <a:t>Sequence types</a:t>
            </a:r>
          </a:p>
        </p:txBody>
      </p:sp>
      <p:sp>
        <p:nvSpPr>
          <p:cNvPr id="4403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83B0556-527F-45D3-ACC0-06A3BB2E8AAB}" type="slidenum">
              <a:rPr lang="en-GB" altLang="en-US" smtClean="0">
                <a:solidFill>
                  <a:schemeClr val="bg2"/>
                </a:solidFill>
              </a:rPr>
              <a:pPr/>
              <a:t>38</a:t>
            </a:fld>
            <a:endParaRPr lang="en-GB" altLang="en-US">
              <a:solidFill>
                <a:schemeClr val="bg2"/>
              </a:solidFill>
            </a:endParaRPr>
          </a:p>
        </p:txBody>
      </p:sp>
      <p:sp>
        <p:nvSpPr>
          <p:cNvPr id="4403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3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3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3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4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4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4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4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4044" name="Rectangle 12"/>
          <p:cNvSpPr>
            <a:spLocks noChangeArrowheads="1"/>
          </p:cNvSpPr>
          <p:nvPr/>
        </p:nvSpPr>
        <p:spPr bwMode="auto">
          <a:xfrm>
            <a:off x="619125" y="733425"/>
            <a:ext cx="8067675" cy="685800"/>
          </a:xfrm>
          <a:prstGeom prst="rect">
            <a:avLst/>
          </a:prstGeom>
          <a:noFill/>
          <a:ln w="9525">
            <a:noFill/>
            <a:miter lim="800000"/>
            <a:headEnd/>
            <a:tailEnd/>
          </a:ln>
        </p:spPr>
        <p:txBody>
          <a:bodyPr>
            <a:spAutoFit/>
          </a:bodyPr>
          <a:lstStyle/>
          <a:p>
            <a:r>
              <a:rPr lang="en-US" altLang="en-US" sz="1100"/>
              <a:t>strings, Unicode strings, lists, tuples, bytearrays, buffers, and xrange objects</a:t>
            </a:r>
          </a:p>
          <a:p>
            <a:r>
              <a:rPr lang="en-US" altLang="en-US" sz="1100"/>
              <a:t>This following table lists the sequence operations sorted in ascending priority. In the table, </a:t>
            </a:r>
            <a:r>
              <a:rPr lang="en-US" altLang="en-US" sz="1100" i="1"/>
              <a:t>s</a:t>
            </a:r>
            <a:r>
              <a:rPr lang="en-US" altLang="en-US" sz="1100"/>
              <a:t> and </a:t>
            </a:r>
            <a:r>
              <a:rPr lang="en-US" altLang="en-US" sz="1100" i="1"/>
              <a:t>t</a:t>
            </a:r>
            <a:r>
              <a:rPr lang="en-US" altLang="en-US" sz="1100"/>
              <a:t> are sequences of the same type; </a:t>
            </a:r>
            <a:r>
              <a:rPr lang="en-US" altLang="en-US" sz="1100" i="1"/>
              <a:t>n</a:t>
            </a:r>
            <a:r>
              <a:rPr lang="en-US" altLang="en-US" sz="1100"/>
              <a:t>, </a:t>
            </a:r>
            <a:r>
              <a:rPr lang="en-US" altLang="en-US" sz="1100" i="1"/>
              <a:t>i</a:t>
            </a:r>
            <a:r>
              <a:rPr lang="en-US" altLang="en-US" sz="1100"/>
              <a:t> and </a:t>
            </a:r>
            <a:r>
              <a:rPr lang="en-US" altLang="en-US" sz="1100" i="1"/>
              <a:t>j</a:t>
            </a:r>
            <a:r>
              <a:rPr lang="en-US" altLang="en-US" sz="1100"/>
              <a:t> are integers</a:t>
            </a:r>
          </a:p>
        </p:txBody>
      </p:sp>
      <p:pic>
        <p:nvPicPr>
          <p:cNvPr id="44045" name="Picture 2"/>
          <p:cNvPicPr>
            <a:picLocks noChangeAspect="1" noChangeArrowheads="1"/>
          </p:cNvPicPr>
          <p:nvPr/>
        </p:nvPicPr>
        <p:blipFill>
          <a:blip r:embed="rId2" cstate="print"/>
          <a:srcRect/>
          <a:stretch>
            <a:fillRect/>
          </a:stretch>
        </p:blipFill>
        <p:spPr bwMode="auto">
          <a:xfrm>
            <a:off x="619125" y="1457325"/>
            <a:ext cx="4365625" cy="2967038"/>
          </a:xfrm>
          <a:prstGeom prst="rect">
            <a:avLst/>
          </a:prstGeom>
          <a:noFill/>
          <a:ln w="28575">
            <a:noFill/>
            <a:miter lim="800000"/>
            <a:headEnd/>
            <a:tailEnd/>
          </a:ln>
        </p:spPr>
      </p:pic>
      <p:sp>
        <p:nvSpPr>
          <p:cNvPr id="44046" name="Rectangle 14"/>
          <p:cNvSpPr>
            <a:spLocks noChangeArrowheads="1"/>
          </p:cNvSpPr>
          <p:nvPr/>
        </p:nvSpPr>
        <p:spPr bwMode="auto">
          <a:xfrm>
            <a:off x="733425" y="4495800"/>
            <a:ext cx="8077200" cy="307975"/>
          </a:xfrm>
          <a:prstGeom prst="rect">
            <a:avLst/>
          </a:prstGeom>
          <a:noFill/>
          <a:ln w="9525">
            <a:noFill/>
            <a:miter lim="800000"/>
            <a:headEnd/>
            <a:tailEnd/>
          </a:ln>
        </p:spPr>
        <p:txBody>
          <a:bodyPr>
            <a:spAutoFit/>
          </a:bodyPr>
          <a:lstStyle/>
          <a:p>
            <a:r>
              <a:rPr lang="en-US" altLang="en-US" sz="1400"/>
              <a:t>Strings and tuples are immutable sequence types: such objects cannot be modified once created.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 y="0"/>
            <a:ext cx="8382000" cy="380997"/>
          </a:xfrm>
        </p:spPr>
        <p:txBody>
          <a:bodyPr/>
          <a:lstStyle/>
          <a:p>
            <a:pPr eaLnBrk="1" hangingPunct="1"/>
            <a:r>
              <a:rPr lang="en-US" altLang="en-US" sz="4000" dirty="0"/>
              <a:t>Key Topics</a:t>
            </a:r>
          </a:p>
        </p:txBody>
      </p:sp>
      <p:sp>
        <p:nvSpPr>
          <p:cNvPr id="7171" name="Content Placeholder 2"/>
          <p:cNvSpPr>
            <a:spLocks noGrp="1"/>
          </p:cNvSpPr>
          <p:nvPr>
            <p:ph idx="1"/>
          </p:nvPr>
        </p:nvSpPr>
        <p:spPr>
          <a:xfrm>
            <a:off x="914400" y="530443"/>
            <a:ext cx="7543800" cy="6218237"/>
          </a:xfrm>
        </p:spPr>
        <p:txBody>
          <a:bodyPr/>
          <a:lstStyle/>
          <a:p>
            <a:pPr eaLnBrk="1" hangingPunct="1"/>
            <a:r>
              <a:rPr lang="en-US" altLang="en-US" sz="1600" i="1" dirty="0"/>
              <a:t>Development environment: Anaconda/Spyder</a:t>
            </a:r>
          </a:p>
          <a:p>
            <a:pPr eaLnBrk="1" hangingPunct="1"/>
            <a:r>
              <a:rPr lang="en-US" altLang="en-US" sz="1600" i="1" dirty="0"/>
              <a:t>My first Python program</a:t>
            </a:r>
          </a:p>
          <a:p>
            <a:pPr eaLnBrk="1" hangingPunct="1"/>
            <a:r>
              <a:rPr lang="en-US" altLang="en-US" sz="1600" i="1" dirty="0"/>
              <a:t>Built-in data types and data structures: </a:t>
            </a:r>
          </a:p>
          <a:p>
            <a:pPr lvl="1" eaLnBrk="1" hangingPunct="1"/>
            <a:r>
              <a:rPr lang="en-US" altLang="en-US" sz="1600" dirty="0"/>
              <a:t>numerical, string, tuple, list, dictionary, set,  type conversion</a:t>
            </a:r>
          </a:p>
          <a:p>
            <a:pPr eaLnBrk="1" hangingPunct="1"/>
            <a:r>
              <a:rPr lang="en-US" altLang="en-US" sz="1600" i="1" dirty="0"/>
              <a:t>Memory Management: Deep and Shallow copies</a:t>
            </a:r>
          </a:p>
          <a:p>
            <a:pPr eaLnBrk="1" hangingPunct="1"/>
            <a:r>
              <a:rPr lang="en-US" altLang="en-US" sz="1600" i="1" dirty="0"/>
              <a:t>Other useful data types</a:t>
            </a:r>
          </a:p>
          <a:p>
            <a:pPr lvl="1" eaLnBrk="1" hangingPunct="1"/>
            <a:r>
              <a:rPr lang="en-US" altLang="en-US" sz="1600" dirty="0"/>
              <a:t>NumPy array , Pandas </a:t>
            </a:r>
            <a:r>
              <a:rPr lang="en-US" altLang="en-US" sz="1600" dirty="0" err="1"/>
              <a:t>DataFrame</a:t>
            </a:r>
            <a:r>
              <a:rPr lang="en-US" altLang="en-US" sz="1600" dirty="0"/>
              <a:t> and Series</a:t>
            </a:r>
          </a:p>
          <a:p>
            <a:pPr eaLnBrk="1" hangingPunct="1"/>
            <a:r>
              <a:rPr lang="en-US" altLang="en-US" sz="1600" i="1" dirty="0"/>
              <a:t>Arithmetic operators, Comparison operators</a:t>
            </a:r>
          </a:p>
          <a:p>
            <a:pPr eaLnBrk="1" hangingPunct="1"/>
            <a:r>
              <a:rPr lang="en-US" altLang="en-US" sz="1600" i="1" dirty="0"/>
              <a:t>Control statements: Assignments, Conditionals, Loops</a:t>
            </a:r>
          </a:p>
          <a:p>
            <a:pPr eaLnBrk="1" hangingPunct="1"/>
            <a:r>
              <a:rPr lang="en-US" altLang="en-US" sz="1600" i="1" dirty="0"/>
              <a:t>Input and output (console, file, connecting to database), </a:t>
            </a:r>
          </a:p>
          <a:p>
            <a:pPr eaLnBrk="1" hangingPunct="1"/>
            <a:r>
              <a:rPr lang="en-US" altLang="en-US" sz="1600" i="1" dirty="0"/>
              <a:t>Error handling</a:t>
            </a:r>
          </a:p>
          <a:p>
            <a:pPr eaLnBrk="1" hangingPunct="1"/>
            <a:r>
              <a:rPr lang="en-US" altLang="en-US" sz="1600" i="1" dirty="0"/>
              <a:t>Functions, modules, scope of variables. </a:t>
            </a:r>
          </a:p>
          <a:p>
            <a:pPr eaLnBrk="1" hangingPunct="1"/>
            <a:r>
              <a:rPr lang="en-US" altLang="en-US" sz="1600" i="1" dirty="0"/>
              <a:t>Testing</a:t>
            </a:r>
          </a:p>
          <a:p>
            <a:pPr eaLnBrk="1" hangingPunct="1"/>
            <a:r>
              <a:rPr lang="en-US" altLang="en-US" sz="1600" i="1" dirty="0"/>
              <a:t>Regular Expressions</a:t>
            </a:r>
          </a:p>
          <a:p>
            <a:pPr eaLnBrk="1" hangingPunct="1"/>
            <a:r>
              <a:rPr lang="en-US" altLang="en-US" sz="1600" i="1" dirty="0"/>
              <a:t>Web scraping</a:t>
            </a:r>
          </a:p>
          <a:p>
            <a:pPr eaLnBrk="1" hangingPunct="1"/>
            <a:r>
              <a:rPr lang="en-US" altLang="en-US" sz="1600" i="1" dirty="0"/>
              <a:t>Reading real-time market data</a:t>
            </a:r>
          </a:p>
          <a:p>
            <a:pPr eaLnBrk="1" hangingPunct="1"/>
            <a:r>
              <a:rPr lang="en-US" altLang="en-US" sz="1600" i="1" dirty="0"/>
              <a:t>Object Oriented Design</a:t>
            </a:r>
          </a:p>
          <a:p>
            <a:pPr eaLnBrk="1" hangingPunct="1"/>
            <a:r>
              <a:rPr lang="en-US" altLang="en-US" sz="1600" i="1" dirty="0"/>
              <a:t>Closures and Decorators</a:t>
            </a:r>
          </a:p>
          <a:p>
            <a:pPr eaLnBrk="1" hangingPunct="1"/>
            <a:r>
              <a:rPr lang="en-US" altLang="en-US" sz="1600" i="1" dirty="0"/>
              <a:t>Generators and Iterators</a:t>
            </a:r>
          </a:p>
          <a:p>
            <a:pPr eaLnBrk="1" hangingPunct="1"/>
            <a:endParaRPr lang="en-US" altLang="en-US" sz="1600" i="1" dirty="0"/>
          </a:p>
          <a:p>
            <a:pPr eaLnBrk="1" hangingPunct="1"/>
            <a:endParaRPr lang="en-US" altLang="en-US" sz="1600" dirty="0"/>
          </a:p>
        </p:txBody>
      </p:sp>
      <p:sp>
        <p:nvSpPr>
          <p:cNvPr id="71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788A039-6395-44BE-99E8-632F00D22084}" type="slidenum">
              <a:rPr lang="en-GB" altLang="en-US" smtClean="0">
                <a:solidFill>
                  <a:schemeClr val="bg2"/>
                </a:solidFill>
              </a:rPr>
              <a:pPr/>
              <a:t>3</a:t>
            </a:fld>
            <a:endParaRPr lang="en-GB" altLang="en-US">
              <a:solidFill>
                <a:schemeClr val="bg2"/>
              </a:solidFill>
            </a:endParaRPr>
          </a:p>
        </p:txBody>
      </p:sp>
      <p:sp>
        <p:nvSpPr>
          <p:cNvPr id="7173"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74"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75"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76"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77"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78"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79"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7180"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85800" y="228600"/>
            <a:ext cx="8001000" cy="685800"/>
          </a:xfrm>
        </p:spPr>
        <p:txBody>
          <a:bodyPr/>
          <a:lstStyle/>
          <a:p>
            <a:pPr eaLnBrk="1" hangingPunct="1"/>
            <a:r>
              <a:rPr lang="en-US" altLang="en-US" sz="2400" b="1" dirty="0"/>
              <a:t>Mutable sequence types</a:t>
            </a:r>
          </a:p>
        </p:txBody>
      </p:sp>
      <p:sp>
        <p:nvSpPr>
          <p:cNvPr id="450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4424EB8-0A02-4099-8616-68F99BC6ACB9}" type="slidenum">
              <a:rPr lang="en-GB" altLang="en-US" smtClean="0">
                <a:solidFill>
                  <a:schemeClr val="bg2"/>
                </a:solidFill>
              </a:rPr>
              <a:pPr/>
              <a:t>39</a:t>
            </a:fld>
            <a:endParaRPr lang="en-GB" altLang="en-US">
              <a:solidFill>
                <a:schemeClr val="bg2"/>
              </a:solidFill>
            </a:endParaRPr>
          </a:p>
        </p:txBody>
      </p:sp>
      <p:sp>
        <p:nvSpPr>
          <p:cNvPr id="4506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5068" name="Rectangle 14"/>
          <p:cNvSpPr>
            <a:spLocks noChangeArrowheads="1"/>
          </p:cNvSpPr>
          <p:nvPr/>
        </p:nvSpPr>
        <p:spPr bwMode="auto">
          <a:xfrm>
            <a:off x="733425" y="1143000"/>
            <a:ext cx="8077200" cy="461963"/>
          </a:xfrm>
          <a:prstGeom prst="rect">
            <a:avLst/>
          </a:prstGeom>
          <a:noFill/>
          <a:ln w="9525">
            <a:noFill/>
            <a:miter lim="800000"/>
            <a:headEnd/>
            <a:tailEnd/>
          </a:ln>
        </p:spPr>
        <p:txBody>
          <a:bodyPr>
            <a:spAutoFit/>
          </a:bodyPr>
          <a:lstStyle/>
          <a:p>
            <a:r>
              <a:rPr lang="en-US" altLang="en-US" sz="1200"/>
              <a:t>List and bytearray objects support additional operations that allow in-place modification of the object. The following operations are defined on mutable sequence types (where </a:t>
            </a:r>
            <a:r>
              <a:rPr lang="en-US" altLang="en-US" sz="1200" i="1"/>
              <a:t>x</a:t>
            </a:r>
            <a:r>
              <a:rPr lang="en-US" altLang="en-US" sz="1200"/>
              <a:t> is an arbitrary object):</a:t>
            </a:r>
          </a:p>
        </p:txBody>
      </p:sp>
      <p:pic>
        <p:nvPicPr>
          <p:cNvPr id="45069" name="Picture 2"/>
          <p:cNvPicPr>
            <a:picLocks noChangeAspect="1" noChangeArrowheads="1"/>
          </p:cNvPicPr>
          <p:nvPr/>
        </p:nvPicPr>
        <p:blipFill>
          <a:blip r:embed="rId2" cstate="print"/>
          <a:srcRect/>
          <a:stretch>
            <a:fillRect/>
          </a:stretch>
        </p:blipFill>
        <p:spPr bwMode="auto">
          <a:xfrm>
            <a:off x="1192213" y="1644650"/>
            <a:ext cx="6759575" cy="3568700"/>
          </a:xfrm>
          <a:prstGeom prst="rect">
            <a:avLst/>
          </a:prstGeom>
          <a:noFill/>
          <a:ln w="2857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E893B7DF-F349-4ED4-9AA0-F358A5A50675}"/>
              </a:ext>
            </a:extLst>
          </p:cNvPr>
          <p:cNvSpPr txBox="1">
            <a:spLocks noChangeArrowheads="1"/>
          </p:cNvSpPr>
          <p:nvPr/>
        </p:nvSpPr>
        <p:spPr bwMode="auto">
          <a:xfrm>
            <a:off x="6858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Dictionaries</a:t>
            </a:r>
          </a:p>
        </p:txBody>
      </p:sp>
      <p:sp>
        <p:nvSpPr>
          <p:cNvPr id="20483" name="Text Box 2">
            <a:extLst>
              <a:ext uri="{FF2B5EF4-FFF2-40B4-BE49-F238E27FC236}">
                <a16:creationId xmlns:a16="http://schemas.microsoft.com/office/drawing/2014/main" id="{47B9CBE2-B08F-448D-AE77-8E7353B6148A}"/>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3ABD815B-DE62-454C-9AFE-68F9CB892104}"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40</a:t>
            </a:fld>
            <a:endParaRPr lang="en-GB" altLang="en-US" sz="1200">
              <a:solidFill>
                <a:srgbClr val="EEECE1"/>
              </a:solidFill>
              <a:latin typeface="Frutiger 55 Roman" pitchFamily="32" charset="0"/>
              <a:ea typeface="Microsoft YaHei" panose="020B0503020204020204" pitchFamily="34" charset="-122"/>
            </a:endParaRPr>
          </a:p>
        </p:txBody>
      </p:sp>
      <p:sp>
        <p:nvSpPr>
          <p:cNvPr id="20484" name="Rectangle 3">
            <a:extLst>
              <a:ext uri="{FF2B5EF4-FFF2-40B4-BE49-F238E27FC236}">
                <a16:creationId xmlns:a16="http://schemas.microsoft.com/office/drawing/2014/main" id="{D9888A6F-30E4-4E21-B003-1F17870A826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85" name="Rectangle 4">
            <a:extLst>
              <a:ext uri="{FF2B5EF4-FFF2-40B4-BE49-F238E27FC236}">
                <a16:creationId xmlns:a16="http://schemas.microsoft.com/office/drawing/2014/main" id="{F308AC66-3C84-4D81-AF16-096600EC589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86" name="Rectangle 5">
            <a:extLst>
              <a:ext uri="{FF2B5EF4-FFF2-40B4-BE49-F238E27FC236}">
                <a16:creationId xmlns:a16="http://schemas.microsoft.com/office/drawing/2014/main" id="{27CF2733-6BDB-4901-8986-CF185DFAB90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87" name="Rectangle 6">
            <a:extLst>
              <a:ext uri="{FF2B5EF4-FFF2-40B4-BE49-F238E27FC236}">
                <a16:creationId xmlns:a16="http://schemas.microsoft.com/office/drawing/2014/main" id="{1E9196BD-4917-4179-9655-DCFD2FDEAE8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88" name="Rectangle 7">
            <a:extLst>
              <a:ext uri="{FF2B5EF4-FFF2-40B4-BE49-F238E27FC236}">
                <a16:creationId xmlns:a16="http://schemas.microsoft.com/office/drawing/2014/main" id="{49042DD3-D367-42F2-95FE-850A4D6022A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89" name="Rectangle 8">
            <a:extLst>
              <a:ext uri="{FF2B5EF4-FFF2-40B4-BE49-F238E27FC236}">
                <a16:creationId xmlns:a16="http://schemas.microsoft.com/office/drawing/2014/main" id="{C81D108B-DAB8-4EB7-ABCD-8AA9C415DFE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90" name="Rectangle 9">
            <a:extLst>
              <a:ext uri="{FF2B5EF4-FFF2-40B4-BE49-F238E27FC236}">
                <a16:creationId xmlns:a16="http://schemas.microsoft.com/office/drawing/2014/main" id="{8D0A110F-93E6-439E-B377-628C5D3F474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91" name="Rectangle 10">
            <a:extLst>
              <a:ext uri="{FF2B5EF4-FFF2-40B4-BE49-F238E27FC236}">
                <a16:creationId xmlns:a16="http://schemas.microsoft.com/office/drawing/2014/main" id="{41F18BCD-AE31-4B1E-860F-1441BDF8350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0492" name="Rectangle 11">
            <a:extLst>
              <a:ext uri="{FF2B5EF4-FFF2-40B4-BE49-F238E27FC236}">
                <a16:creationId xmlns:a16="http://schemas.microsoft.com/office/drawing/2014/main" id="{8082400C-9BD9-46C0-B818-F1B4FC2E6D79}"/>
              </a:ext>
            </a:extLst>
          </p:cNvPr>
          <p:cNvSpPr>
            <a:spLocks noChangeArrowheads="1"/>
          </p:cNvSpPr>
          <p:nvPr/>
        </p:nvSpPr>
        <p:spPr bwMode="auto">
          <a:xfrm>
            <a:off x="152400" y="733425"/>
            <a:ext cx="8534400" cy="576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Dictionary is a mapping data type. Dictionaries are mutable. Dictionaries can be contained in lists and vice versa. Lists are ordered sets of objects. Dictionaries are unordered sets of objects. Items in dictionaries are accessed via keys and not via their position (like in lists). A dictionary is an associative array (also known as hashes). Any key of the dictionary is associated (or mapped) to a value. The values of a dictionary can be any Python data type. So dictionaries are unordered key-value-pairs. Only immutable data types can be used as keys.</a:t>
            </a:r>
            <a:b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br>
            <a:b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b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Example of an empty dictionary:</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empty = {}</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RedFlowers = {“rose" : 1,“poppy" : 1, “narcissus" : 2, “tulip” :1, “carnation” :1, “jasmine”: 2}</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RedFlowers[“rose”] returns 1</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If you try to access a key which doesn't exist, you will get an error message.</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w.clear()  returns empty dictionary</a:t>
            </a:r>
          </a:p>
          <a:p>
            <a:pPr>
              <a:spcBef>
                <a:spcPts val="688"/>
              </a:spcBef>
              <a:buFontTx/>
              <a:buNone/>
            </a:pPr>
            <a:r>
              <a:rPr lang="en-US" altLang="en-US" sz="1100" b="1">
                <a:solidFill>
                  <a:srgbClr val="000000"/>
                </a:solidFill>
                <a:latin typeface="Arial" panose="020B0604020202020204" pitchFamily="34" charset="0"/>
                <a:ea typeface="Microsoft YaHei" panose="020B0503020204020204" pitchFamily="34" charset="-122"/>
                <a:cs typeface="Arial" panose="020B0604020202020204" pitchFamily="34" charset="0"/>
              </a:rPr>
              <a:t>Iterate over a dictionary:</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for key in d: </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     print key</a:t>
            </a:r>
          </a:p>
          <a:p>
            <a:pPr>
              <a:spcBef>
                <a:spcPts val="688"/>
              </a:spcBef>
              <a:buFontTx/>
              <a:buNone/>
            </a:pPr>
            <a:r>
              <a:rPr lang="en-US" altLang="en-US" sz="1100" b="1">
                <a:solidFill>
                  <a:srgbClr val="000000"/>
                </a:solidFill>
                <a:latin typeface="Arial" panose="020B0604020202020204" pitchFamily="34" charset="0"/>
                <a:ea typeface="Microsoft YaHei" panose="020B0503020204020204" pitchFamily="34" charset="-122"/>
                <a:cs typeface="Arial" panose="020B0604020202020204" pitchFamily="34" charset="0"/>
              </a:rPr>
              <a:t>Iterate over keys:</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for key in d.iterkeys(): </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     print key</a:t>
            </a:r>
          </a:p>
          <a:p>
            <a:pPr>
              <a:spcBef>
                <a:spcPts val="688"/>
              </a:spcBef>
              <a:buFontTx/>
              <a:buNone/>
            </a:pPr>
            <a:r>
              <a:rPr lang="en-US" altLang="en-US" sz="1100" b="1">
                <a:solidFill>
                  <a:srgbClr val="000000"/>
                </a:solidFill>
                <a:latin typeface="Arial" panose="020B0604020202020204" pitchFamily="34" charset="0"/>
                <a:ea typeface="Microsoft YaHei" panose="020B0503020204020204" pitchFamily="34" charset="-122"/>
                <a:cs typeface="Arial" panose="020B0604020202020204" pitchFamily="34" charset="0"/>
              </a:rPr>
              <a:t>Iterate over values:</a:t>
            </a:r>
          </a:p>
          <a:p>
            <a:pPr>
              <a:spcBef>
                <a:spcPts val="688"/>
              </a:spcBef>
              <a:buFontTx/>
              <a:buNone/>
            </a:pPr>
            <a:r>
              <a:rPr lang="nn-NO"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for val in d.itervalues(): </a:t>
            </a:r>
          </a:p>
          <a:p>
            <a:pPr>
              <a:spcBef>
                <a:spcPts val="688"/>
              </a:spcBef>
              <a:buFontTx/>
              <a:buNone/>
            </a:pPr>
            <a:r>
              <a:rPr lang="nn-NO"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     print val</a:t>
            </a:r>
          </a:p>
          <a:p>
            <a:pPr>
              <a:spcBef>
                <a:spcPts val="688"/>
              </a:spcBef>
              <a:buFontTx/>
              <a:buNone/>
            </a:pPr>
            <a:r>
              <a:rPr lang="nn-NO" altLang="en-US" sz="1100" b="1">
                <a:solidFill>
                  <a:srgbClr val="000000"/>
                </a:solidFill>
                <a:latin typeface="Arial" panose="020B0604020202020204" pitchFamily="34" charset="0"/>
                <a:ea typeface="Microsoft YaHei" panose="020B0503020204020204" pitchFamily="34" charset="-122"/>
                <a:cs typeface="Arial" panose="020B0604020202020204" pitchFamily="34" charset="0"/>
              </a:rPr>
              <a:t>The above is equivalent to:</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for key in d: </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     print d[key]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398E8DD9-AC49-464A-A58F-36AB09BC71D7}"/>
              </a:ext>
            </a:extLst>
          </p:cNvPr>
          <p:cNvSpPr txBox="1">
            <a:spLocks noChangeArrowheads="1"/>
          </p:cNvSpPr>
          <p:nvPr/>
        </p:nvSpPr>
        <p:spPr bwMode="auto">
          <a:xfrm>
            <a:off x="6858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Dictionaries</a:t>
            </a:r>
          </a:p>
        </p:txBody>
      </p:sp>
      <p:sp>
        <p:nvSpPr>
          <p:cNvPr id="21507" name="Text Box 2">
            <a:extLst>
              <a:ext uri="{FF2B5EF4-FFF2-40B4-BE49-F238E27FC236}">
                <a16:creationId xmlns:a16="http://schemas.microsoft.com/office/drawing/2014/main" id="{D7B54D7F-303D-4256-AC14-41CF1569610B}"/>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E7289620-56DA-441B-8CED-19A50F9AE084}"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41</a:t>
            </a:fld>
            <a:endParaRPr lang="en-GB" altLang="en-US" sz="1200">
              <a:solidFill>
                <a:srgbClr val="EEECE1"/>
              </a:solidFill>
              <a:latin typeface="Frutiger 55 Roman" pitchFamily="32" charset="0"/>
              <a:ea typeface="Microsoft YaHei" panose="020B0503020204020204" pitchFamily="34" charset="-122"/>
            </a:endParaRPr>
          </a:p>
        </p:txBody>
      </p:sp>
      <p:sp>
        <p:nvSpPr>
          <p:cNvPr id="21508" name="Rectangle 3">
            <a:extLst>
              <a:ext uri="{FF2B5EF4-FFF2-40B4-BE49-F238E27FC236}">
                <a16:creationId xmlns:a16="http://schemas.microsoft.com/office/drawing/2014/main" id="{111037C2-F9E6-4770-A461-74CF4ADDE12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09" name="Rectangle 4">
            <a:extLst>
              <a:ext uri="{FF2B5EF4-FFF2-40B4-BE49-F238E27FC236}">
                <a16:creationId xmlns:a16="http://schemas.microsoft.com/office/drawing/2014/main" id="{4EAEB22E-2708-4C35-9D81-31A6C63F326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0" name="Rectangle 5">
            <a:extLst>
              <a:ext uri="{FF2B5EF4-FFF2-40B4-BE49-F238E27FC236}">
                <a16:creationId xmlns:a16="http://schemas.microsoft.com/office/drawing/2014/main" id="{FCCF8E7C-AF31-4D80-9D2E-3B799D98667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1" name="Rectangle 6">
            <a:extLst>
              <a:ext uri="{FF2B5EF4-FFF2-40B4-BE49-F238E27FC236}">
                <a16:creationId xmlns:a16="http://schemas.microsoft.com/office/drawing/2014/main" id="{F46A02F2-4C69-4A2E-9F85-4A623E336B0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2" name="Rectangle 7">
            <a:extLst>
              <a:ext uri="{FF2B5EF4-FFF2-40B4-BE49-F238E27FC236}">
                <a16:creationId xmlns:a16="http://schemas.microsoft.com/office/drawing/2014/main" id="{482D98B9-804B-43F3-A57C-94E24FAFDD9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3" name="Rectangle 8">
            <a:extLst>
              <a:ext uri="{FF2B5EF4-FFF2-40B4-BE49-F238E27FC236}">
                <a16:creationId xmlns:a16="http://schemas.microsoft.com/office/drawing/2014/main" id="{A16FB2E7-0F85-469E-81D6-9B802AA87D0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4" name="Rectangle 9">
            <a:extLst>
              <a:ext uri="{FF2B5EF4-FFF2-40B4-BE49-F238E27FC236}">
                <a16:creationId xmlns:a16="http://schemas.microsoft.com/office/drawing/2014/main" id="{20A31DED-AEEA-4D0D-8B1C-4BFD8A0F482F}"/>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5" name="Rectangle 10">
            <a:extLst>
              <a:ext uri="{FF2B5EF4-FFF2-40B4-BE49-F238E27FC236}">
                <a16:creationId xmlns:a16="http://schemas.microsoft.com/office/drawing/2014/main" id="{90B9A2A4-6EA8-422A-A563-DD1AC9F452C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1516" name="Rectangle 11">
            <a:extLst>
              <a:ext uri="{FF2B5EF4-FFF2-40B4-BE49-F238E27FC236}">
                <a16:creationId xmlns:a16="http://schemas.microsoft.com/office/drawing/2014/main" id="{CEC177ED-6675-4216-B01B-054CED7B7307}"/>
              </a:ext>
            </a:extLst>
          </p:cNvPr>
          <p:cNvSpPr>
            <a:spLocks noChangeArrowheads="1"/>
          </p:cNvSpPr>
          <p:nvPr/>
        </p:nvSpPr>
        <p:spPr bwMode="auto">
          <a:xfrm>
            <a:off x="152400" y="733425"/>
            <a:ext cx="8534400" cy="591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688"/>
              </a:spcBef>
              <a:buFontTx/>
              <a:buNone/>
            </a:pPr>
            <a:r>
              <a:rPr lang="en-US" altLang="en-US" sz="1100">
                <a:solidFill>
                  <a:srgbClr val="000000"/>
                </a:solidFill>
                <a:ea typeface="Microsoft YaHei" panose="020B0503020204020204" pitchFamily="34" charset="-122"/>
              </a:rPr>
              <a:t>It's possible to create lists from dictionaries by using the methods items(), keys() and values()</a:t>
            </a:r>
          </a:p>
          <a:p>
            <a:pPr>
              <a:spcBef>
                <a:spcPts val="688"/>
              </a:spcBef>
              <a:buFontTx/>
              <a:buNone/>
            </a:pPr>
            <a:r>
              <a:rPr lang="en-US" altLang="en-US" sz="1100">
                <a:solidFill>
                  <a:srgbClr val="000000"/>
                </a:solidFill>
                <a:ea typeface="Microsoft YaHei" panose="020B0503020204020204" pitchFamily="34" charset="-122"/>
              </a:rPr>
              <a:t>w={"house":“dom","cat":“kot","red":“krasny"} </a:t>
            </a:r>
          </a:p>
          <a:p>
            <a:pPr>
              <a:spcBef>
                <a:spcPts val="688"/>
              </a:spcBef>
              <a:buFontTx/>
              <a:buNone/>
            </a:pPr>
            <a:r>
              <a:rPr lang="en-US" altLang="en-US" sz="1100">
                <a:solidFill>
                  <a:srgbClr val="000000"/>
                </a:solidFill>
                <a:ea typeface="Microsoft YaHei" panose="020B0503020204020204" pitchFamily="34" charset="-122"/>
              </a:rPr>
              <a:t> w.items()  will return [ ('house', ‘dom'), ('red', ‘krasny'), ('cat', ‘kot')] </a:t>
            </a:r>
          </a:p>
          <a:p>
            <a:pPr>
              <a:spcBef>
                <a:spcPts val="688"/>
              </a:spcBef>
              <a:buFontTx/>
              <a:buNone/>
            </a:pPr>
            <a:r>
              <a:rPr lang="en-US" altLang="en-US" sz="1100">
                <a:solidFill>
                  <a:srgbClr val="000000"/>
                </a:solidFill>
                <a:ea typeface="Microsoft YaHei" panose="020B0503020204020204" pitchFamily="34" charset="-122"/>
              </a:rPr>
              <a:t> w.keys()  will return ['house', 'red', 'cat'] </a:t>
            </a:r>
          </a:p>
          <a:p>
            <a:pPr>
              <a:spcBef>
                <a:spcPts val="688"/>
              </a:spcBef>
              <a:buFontTx/>
              <a:buNone/>
            </a:pPr>
            <a:r>
              <a:rPr lang="en-US" altLang="en-US" sz="1100">
                <a:solidFill>
                  <a:srgbClr val="000000"/>
                </a:solidFill>
                <a:ea typeface="Microsoft YaHei" panose="020B0503020204020204" pitchFamily="34" charset="-122"/>
              </a:rPr>
              <a:t> w.values()  will return [‘dom', ‘krasny', ‘kot']</a:t>
            </a:r>
          </a:p>
          <a:p>
            <a:pPr>
              <a:spcBef>
                <a:spcPts val="688"/>
              </a:spcBef>
              <a:buFontTx/>
              <a:buNone/>
            </a:pPr>
            <a:r>
              <a:rPr lang="en-US" altLang="en-US" sz="1100">
                <a:solidFill>
                  <a:srgbClr val="000000"/>
                </a:solidFill>
                <a:ea typeface="Microsoft YaHei" panose="020B0503020204020204" pitchFamily="34" charset="-122"/>
              </a:rPr>
              <a:t>Even though this list of 2-tuples has the same information, the efficiency of both approaches is completely different. The dictionary data type provides highly efficient methods to access, delete and change elements of the dictionary, while in the case of lists these functions have to be implemented by the programmer. </a:t>
            </a:r>
          </a:p>
          <a:p>
            <a:pPr>
              <a:spcBef>
                <a:spcPts val="750"/>
              </a:spcBef>
              <a:buFontTx/>
              <a:buNone/>
            </a:pPr>
            <a:r>
              <a:rPr lang="en-US" altLang="en-US" sz="1200" b="1">
                <a:solidFill>
                  <a:srgbClr val="000000"/>
                </a:solidFill>
                <a:latin typeface="Arial" panose="020B0604020202020204" pitchFamily="34" charset="0"/>
                <a:ea typeface="Microsoft YaHei" panose="020B0503020204020204" pitchFamily="34" charset="-122"/>
                <a:cs typeface="Arial" panose="020B0604020202020204" pitchFamily="34" charset="0"/>
              </a:rPr>
              <a:t>Dictionaries from lists</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Example:</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dishes = ["pizza", "sauerkraut", "paella", "Hamburger"] </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countries = ["Italy", "Germany", "Spain", "USA"] </a:t>
            </a:r>
          </a:p>
          <a:p>
            <a:pPr>
              <a:spcBef>
                <a:spcPts val="750"/>
              </a:spcBef>
              <a:buFontTx/>
              <a:buNone/>
            </a:pPr>
            <a:r>
              <a:rPr lang="en-US" altLang="en-US" sz="1200" b="1">
                <a:solidFill>
                  <a:srgbClr val="000000"/>
                </a:solidFill>
                <a:latin typeface="Arial" panose="020B0604020202020204" pitchFamily="34" charset="0"/>
                <a:ea typeface="Microsoft YaHei" panose="020B0503020204020204" pitchFamily="34" charset="-122"/>
                <a:cs typeface="Arial" panose="020B0604020202020204" pitchFamily="34" charset="0"/>
              </a:rPr>
              <a:t>Dictionary in a list form:</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country_specialities = zip(countries, dishes) </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 print country_specialities </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Result</a:t>
            </a: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[('Italy', 'pizza'), ('Germany', 'sauerkraut'), ('Spain', 'paella'), ('USA', 'Hamburger')] </a:t>
            </a:r>
          </a:p>
          <a:p>
            <a:pPr>
              <a:spcBef>
                <a:spcPts val="750"/>
              </a:spcBef>
              <a:buFontTx/>
              <a:buNone/>
            </a:pPr>
            <a:r>
              <a:rPr lang="en-US" altLang="en-US" sz="1200" b="1">
                <a:solidFill>
                  <a:srgbClr val="000000"/>
                </a:solidFill>
                <a:latin typeface="Arial" panose="020B0604020202020204" pitchFamily="34" charset="0"/>
                <a:ea typeface="Microsoft YaHei" panose="020B0503020204020204" pitchFamily="34" charset="-122"/>
                <a:cs typeface="Arial" panose="020B0604020202020204" pitchFamily="34" charset="0"/>
              </a:rPr>
              <a:t>Real dictionary:</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country_specialities_dict = dict(country_specialities)</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print country_specialities_dict</a:t>
            </a:r>
          </a:p>
          <a:p>
            <a:pPr>
              <a:spcBef>
                <a:spcPts val="688"/>
              </a:spcBef>
              <a:buFontTx/>
              <a:buNone/>
            </a:pPr>
            <a:r>
              <a:rPr lang="en-US" altLang="en-US" sz="1100" b="1">
                <a:solidFill>
                  <a:srgbClr val="000000"/>
                </a:solidFill>
                <a:latin typeface="Arial" panose="020B0604020202020204" pitchFamily="34" charset="0"/>
                <a:ea typeface="Microsoft YaHei" panose="020B0503020204020204" pitchFamily="34" charset="-122"/>
                <a:cs typeface="Arial" panose="020B0604020202020204" pitchFamily="34" charset="0"/>
              </a:rPr>
              <a:t>Result:</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{'Germany': 'sauerkraut', 'Spain': 'paella', 'Italy': 'pizza', 'USA': 'Hamburger'}</a:t>
            </a:r>
          </a:p>
          <a:p>
            <a:pPr>
              <a:spcBef>
                <a:spcPts val="688"/>
              </a:spcBef>
              <a:buFontTx/>
              <a:buNone/>
            </a:pPr>
            <a:r>
              <a:rPr lang="en-US" altLang="en-US" sz="1100">
                <a:solidFill>
                  <a:srgbClr val="000000"/>
                </a:solidFill>
                <a:ea typeface="Microsoft YaHei" panose="020B0503020204020204" pitchFamily="34" charset="-122"/>
              </a:rPr>
              <a:t>In zip(), if one of the two argument lists contains more elements than the other one superfluous elements will not be used.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EC8BD553-0213-407D-8D7D-BB1EEA18ADEB}"/>
              </a:ext>
            </a:extLst>
          </p:cNvPr>
          <p:cNvSpPr txBox="1">
            <a:spLocks noChangeArrowheads="1"/>
          </p:cNvSpPr>
          <p:nvPr/>
        </p:nvSpPr>
        <p:spPr bwMode="auto">
          <a:xfrm>
            <a:off x="6858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Sets</a:t>
            </a:r>
          </a:p>
        </p:txBody>
      </p:sp>
      <p:sp>
        <p:nvSpPr>
          <p:cNvPr id="22531" name="Text Box 2">
            <a:extLst>
              <a:ext uri="{FF2B5EF4-FFF2-40B4-BE49-F238E27FC236}">
                <a16:creationId xmlns:a16="http://schemas.microsoft.com/office/drawing/2014/main" id="{73B7BD89-89A0-4ADB-8BBE-90CDE03F2430}"/>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8FB19495-D6CE-49F3-A0C7-1FEAE50B87D4}"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42</a:t>
            </a:fld>
            <a:endParaRPr lang="en-GB" altLang="en-US" sz="1200">
              <a:solidFill>
                <a:srgbClr val="EEECE1"/>
              </a:solidFill>
              <a:latin typeface="Frutiger 55 Roman" pitchFamily="32" charset="0"/>
              <a:ea typeface="Microsoft YaHei" panose="020B0503020204020204" pitchFamily="34" charset="-122"/>
            </a:endParaRPr>
          </a:p>
        </p:txBody>
      </p:sp>
      <p:sp>
        <p:nvSpPr>
          <p:cNvPr id="22532" name="Rectangle 3">
            <a:extLst>
              <a:ext uri="{FF2B5EF4-FFF2-40B4-BE49-F238E27FC236}">
                <a16:creationId xmlns:a16="http://schemas.microsoft.com/office/drawing/2014/main" id="{6E11C27A-DAD8-4E47-8046-D3FED8A150B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3" name="Rectangle 4">
            <a:extLst>
              <a:ext uri="{FF2B5EF4-FFF2-40B4-BE49-F238E27FC236}">
                <a16:creationId xmlns:a16="http://schemas.microsoft.com/office/drawing/2014/main" id="{4CA74125-8F80-462B-83CF-45DEE38E44D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4" name="Rectangle 5">
            <a:extLst>
              <a:ext uri="{FF2B5EF4-FFF2-40B4-BE49-F238E27FC236}">
                <a16:creationId xmlns:a16="http://schemas.microsoft.com/office/drawing/2014/main" id="{5F84B68D-942B-442D-B099-5F6F0738D2F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5" name="Rectangle 6">
            <a:extLst>
              <a:ext uri="{FF2B5EF4-FFF2-40B4-BE49-F238E27FC236}">
                <a16:creationId xmlns:a16="http://schemas.microsoft.com/office/drawing/2014/main" id="{C7DCD40E-85F7-4D98-B97D-AE616F9E120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6" name="Rectangle 7">
            <a:extLst>
              <a:ext uri="{FF2B5EF4-FFF2-40B4-BE49-F238E27FC236}">
                <a16:creationId xmlns:a16="http://schemas.microsoft.com/office/drawing/2014/main" id="{30EB6168-1329-42A9-8B60-0C74A0FD2E7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7" name="Rectangle 8">
            <a:extLst>
              <a:ext uri="{FF2B5EF4-FFF2-40B4-BE49-F238E27FC236}">
                <a16:creationId xmlns:a16="http://schemas.microsoft.com/office/drawing/2014/main" id="{B50AE093-4D28-44BF-9780-A4712A1A266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8" name="Rectangle 9">
            <a:extLst>
              <a:ext uri="{FF2B5EF4-FFF2-40B4-BE49-F238E27FC236}">
                <a16:creationId xmlns:a16="http://schemas.microsoft.com/office/drawing/2014/main" id="{7A2D6ABF-4D48-4ADE-8A3D-6AEED8159AC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39" name="Rectangle 10">
            <a:extLst>
              <a:ext uri="{FF2B5EF4-FFF2-40B4-BE49-F238E27FC236}">
                <a16:creationId xmlns:a16="http://schemas.microsoft.com/office/drawing/2014/main" id="{E144C512-40A3-4B15-B1D5-44FD0082436E}"/>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2540" name="Rectangle 11">
            <a:extLst>
              <a:ext uri="{FF2B5EF4-FFF2-40B4-BE49-F238E27FC236}">
                <a16:creationId xmlns:a16="http://schemas.microsoft.com/office/drawing/2014/main" id="{D7511515-0BB2-4161-A3D4-69484387FCD1}"/>
              </a:ext>
            </a:extLst>
          </p:cNvPr>
          <p:cNvSpPr>
            <a:spLocks noChangeArrowheads="1"/>
          </p:cNvSpPr>
          <p:nvPr/>
        </p:nvSpPr>
        <p:spPr bwMode="auto">
          <a:xfrm>
            <a:off x="152400" y="733425"/>
            <a:ext cx="8534400" cy="517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688"/>
              </a:spcBef>
              <a:buFontTx/>
              <a:buNone/>
            </a:pPr>
            <a:r>
              <a:rPr lang="en-US" altLang="en-US" sz="1100">
                <a:solidFill>
                  <a:srgbClr val="000000"/>
                </a:solidFill>
                <a:ea typeface="Microsoft YaHei" panose="020B0503020204020204" pitchFamily="34" charset="-122"/>
              </a:rPr>
              <a:t>The data type "set" is a collection type, it  contains an unordered collection of unique and immutable objects. Sets unlike lists or tuples can't have multiple occurrences of the same element. </a:t>
            </a:r>
          </a:p>
          <a:p>
            <a:pPr>
              <a:spcBef>
                <a:spcPts val="688"/>
              </a:spcBef>
              <a:buFontTx/>
              <a:buNone/>
            </a:pPr>
            <a:r>
              <a:rPr lang="en-US" altLang="en-US" sz="1100">
                <a:solidFill>
                  <a:srgbClr val="000000"/>
                </a:solidFill>
                <a:ea typeface="Microsoft YaHei" panose="020B0503020204020204" pitchFamily="34" charset="-122"/>
              </a:rPr>
              <a:t>x = set("A Python Tutorial")</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print x</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cs typeface="Arial" panose="020B0604020202020204" pitchFamily="34" charset="0"/>
              </a:rPr>
              <a:t>Returns </a:t>
            </a:r>
          </a:p>
          <a:p>
            <a:pPr>
              <a:spcBef>
                <a:spcPts val="688"/>
              </a:spcBef>
              <a:buFontTx/>
              <a:buNone/>
            </a:pPr>
            <a:r>
              <a:rPr lang="en-US" altLang="en-US" sz="1100">
                <a:solidFill>
                  <a:srgbClr val="000000"/>
                </a:solidFill>
                <a:ea typeface="Microsoft YaHei" panose="020B0503020204020204" pitchFamily="34" charset="-122"/>
              </a:rPr>
              <a:t>set(['A', ' ', 'i', 'h', 'l', 'o', 'n', 'P', 'r', 'u', 't', 'a', 'y', 'T'])</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rPr>
              <a:t>Only unique values are allowed in sets:</a:t>
            </a:r>
          </a:p>
          <a:p>
            <a:pPr>
              <a:spcBef>
                <a:spcPts val="688"/>
              </a:spcBef>
              <a:buFontTx/>
              <a:buNone/>
            </a:pPr>
            <a:r>
              <a:rPr lang="en-US" altLang="en-US" sz="1100">
                <a:solidFill>
                  <a:srgbClr val="000000"/>
                </a:solidFill>
                <a:ea typeface="Microsoft YaHei" panose="020B0503020204020204" pitchFamily="34" charset="-122"/>
              </a:rPr>
              <a:t>cities = set(("Paris", "Lyon", "London","Berlin","Paris","Birmingham")) </a:t>
            </a:r>
          </a:p>
          <a:p>
            <a:pPr>
              <a:spcBef>
                <a:spcPts val="688"/>
              </a:spcBef>
              <a:buFontTx/>
              <a:buNone/>
            </a:pPr>
            <a:r>
              <a:rPr lang="en-US" altLang="en-US" sz="1100">
                <a:solidFill>
                  <a:srgbClr val="000000"/>
                </a:solidFill>
                <a:ea typeface="Microsoft YaHei" panose="020B0503020204020204" pitchFamily="34" charset="-122"/>
              </a:rPr>
              <a:t>print cities </a:t>
            </a:r>
          </a:p>
          <a:p>
            <a:pPr>
              <a:spcBef>
                <a:spcPts val="688"/>
              </a:spcBef>
              <a:buFontTx/>
              <a:buNone/>
            </a:pPr>
            <a:r>
              <a:rPr lang="en-US" altLang="en-US" sz="1100">
                <a:solidFill>
                  <a:srgbClr val="000000"/>
                </a:solidFill>
                <a:ea typeface="Microsoft YaHei" panose="020B0503020204020204" pitchFamily="34" charset="-122"/>
              </a:rPr>
              <a:t>result:</a:t>
            </a:r>
          </a:p>
          <a:p>
            <a:pPr>
              <a:spcBef>
                <a:spcPts val="688"/>
              </a:spcBef>
              <a:buFontTx/>
              <a:buNone/>
            </a:pPr>
            <a:r>
              <a:rPr lang="en-US" altLang="en-US" sz="1100">
                <a:solidFill>
                  <a:srgbClr val="000000"/>
                </a:solidFill>
                <a:ea typeface="Microsoft YaHei" panose="020B0503020204020204" pitchFamily="34" charset="-122"/>
              </a:rPr>
              <a:t>set(['Paris', 'Birmingham', 'Lyon', 'London', 'Berlin'])</a:t>
            </a:r>
          </a:p>
          <a:p>
            <a:pPr>
              <a:spcBef>
                <a:spcPts val="688"/>
              </a:spcBef>
              <a:buFontTx/>
              <a:buNone/>
            </a:pPr>
            <a:r>
              <a:rPr lang="en-US" altLang="en-US" sz="1100">
                <a:solidFill>
                  <a:srgbClr val="000000"/>
                </a:solidFill>
                <a:ea typeface="Microsoft YaHei" panose="020B0503020204020204" pitchFamily="34" charset="-122"/>
              </a:rPr>
              <a:t>Sets are implemented in a way, which doesn't allow mutable objects. The following example demonstrates, that we cannot include for example lists as elements: </a:t>
            </a:r>
          </a:p>
          <a:p>
            <a:pPr>
              <a:spcBef>
                <a:spcPts val="688"/>
              </a:spcBef>
              <a:buFontTx/>
              <a:buNone/>
            </a:pPr>
            <a:r>
              <a:rPr lang="en-US" altLang="en-US" sz="1100">
                <a:solidFill>
                  <a:srgbClr val="000000"/>
                </a:solidFill>
                <a:ea typeface="Microsoft YaHei" panose="020B0503020204020204" pitchFamily="34" charset="-122"/>
              </a:rPr>
              <a:t>cities = set((["Python","Perl"], ["Paris", "Berlin", "London"]))</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rPr>
              <a:t>Will generate error:</a:t>
            </a:r>
          </a:p>
          <a:p>
            <a:pPr>
              <a:spcBef>
                <a:spcPts val="688"/>
              </a:spcBef>
              <a:buFontTx/>
              <a:buNone/>
            </a:pPr>
            <a:r>
              <a:rPr lang="en-US" altLang="en-US" sz="1100">
                <a:solidFill>
                  <a:srgbClr val="000000"/>
                </a:solidFill>
                <a:latin typeface="Arial" panose="020B0604020202020204" pitchFamily="34" charset="0"/>
                <a:ea typeface="Microsoft YaHei" panose="020B0503020204020204" pitchFamily="34" charset="-122"/>
              </a:rPr>
              <a:t>TypeError: unhashable type: 'list‘</a:t>
            </a:r>
          </a:p>
          <a:p>
            <a:pPr>
              <a:spcBef>
                <a:spcPts val="688"/>
              </a:spcBef>
              <a:buFontTx/>
              <a:buNone/>
            </a:pPr>
            <a:r>
              <a:rPr lang="en-US" altLang="en-US" sz="1100">
                <a:solidFill>
                  <a:srgbClr val="000000"/>
                </a:solidFill>
                <a:ea typeface="Microsoft YaHei" panose="020B0503020204020204" pitchFamily="34" charset="-122"/>
              </a:rPr>
              <a:t>Though sets can't contain mutable objects, sets are mutable:.</a:t>
            </a:r>
          </a:p>
          <a:p>
            <a:pPr>
              <a:spcBef>
                <a:spcPts val="688"/>
              </a:spcBef>
              <a:buFontTx/>
              <a:buNone/>
            </a:pPr>
            <a:r>
              <a:rPr lang="en-US" altLang="en-US" sz="1100" b="1">
                <a:solidFill>
                  <a:srgbClr val="000000"/>
                </a:solidFill>
                <a:ea typeface="Microsoft YaHei" panose="020B0503020204020204" pitchFamily="34" charset="-122"/>
              </a:rPr>
              <a:t>Frozensets</a:t>
            </a:r>
            <a:r>
              <a:rPr lang="en-US" altLang="en-US" sz="1100">
                <a:solidFill>
                  <a:srgbClr val="000000"/>
                </a:solidFill>
                <a:ea typeface="Microsoft YaHei" panose="020B0503020204020204" pitchFamily="34" charset="-122"/>
              </a:rPr>
              <a:t> are like sets except, that they cannot be changed, i.e. they are immutable.</a:t>
            </a:r>
          </a:p>
          <a:p>
            <a:pPr>
              <a:spcBef>
                <a:spcPts val="688"/>
              </a:spcBef>
              <a:buFontTx/>
              <a:buNone/>
            </a:pPr>
            <a:r>
              <a:rPr lang="en-US" altLang="en-US" sz="1100">
                <a:solidFill>
                  <a:srgbClr val="000000"/>
                </a:solidFill>
                <a:ea typeface="Microsoft YaHei" panose="020B0503020204020204" pitchFamily="34" charset="-122"/>
              </a:rPr>
              <a:t>cities = frozenset(["Frankfurt", "Basel“, "Freiburg"]) </a:t>
            </a:r>
          </a:p>
          <a:p>
            <a:pPr>
              <a:spcBef>
                <a:spcPts val="688"/>
              </a:spcBef>
              <a:buFontTx/>
              <a:buNone/>
            </a:pPr>
            <a:r>
              <a:rPr lang="en-US" altLang="en-US" sz="1100">
                <a:solidFill>
                  <a:srgbClr val="000000"/>
                </a:solidFill>
                <a:ea typeface="Microsoft YaHei" panose="020B0503020204020204" pitchFamily="34" charset="-122"/>
              </a:rPr>
              <a:t>cities.add("Strasbourg") </a:t>
            </a:r>
          </a:p>
          <a:p>
            <a:pPr>
              <a:spcBef>
                <a:spcPts val="688"/>
              </a:spcBef>
              <a:buFontTx/>
              <a:buNone/>
            </a:pPr>
            <a:r>
              <a:rPr lang="en-US" altLang="en-US" sz="1100">
                <a:solidFill>
                  <a:srgbClr val="000000"/>
                </a:solidFill>
                <a:ea typeface="Microsoft YaHei" panose="020B0503020204020204" pitchFamily="34" charset="-122"/>
              </a:rPr>
              <a:t>AttributeError: 'frozenset' object has no attribute 'add'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216FF708-AF2C-4B7D-A753-0A8CEB4BC7EA}"/>
              </a:ext>
            </a:extLst>
          </p:cNvPr>
          <p:cNvSpPr txBox="1">
            <a:spLocks noChangeArrowheads="1"/>
          </p:cNvSpPr>
          <p:nvPr/>
        </p:nvSpPr>
        <p:spPr bwMode="auto">
          <a:xfrm>
            <a:off x="685800" y="228600"/>
            <a:ext cx="7772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Range</a:t>
            </a:r>
          </a:p>
        </p:txBody>
      </p:sp>
      <p:sp>
        <p:nvSpPr>
          <p:cNvPr id="23555" name="Text Box 2">
            <a:extLst>
              <a:ext uri="{FF2B5EF4-FFF2-40B4-BE49-F238E27FC236}">
                <a16:creationId xmlns:a16="http://schemas.microsoft.com/office/drawing/2014/main" id="{7AF6A438-BC28-4176-A716-C50D88DA4A34}"/>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A08B25B9-C69A-4410-89C9-B29460C769CE}"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43</a:t>
            </a:fld>
            <a:endParaRPr lang="en-GB" altLang="en-US" sz="1200">
              <a:solidFill>
                <a:srgbClr val="EEECE1"/>
              </a:solidFill>
              <a:latin typeface="Frutiger 55 Roman" pitchFamily="32" charset="0"/>
              <a:ea typeface="Microsoft YaHei" panose="020B0503020204020204" pitchFamily="34" charset="-122"/>
            </a:endParaRPr>
          </a:p>
        </p:txBody>
      </p:sp>
      <p:sp>
        <p:nvSpPr>
          <p:cNvPr id="23556" name="Rectangle 3">
            <a:extLst>
              <a:ext uri="{FF2B5EF4-FFF2-40B4-BE49-F238E27FC236}">
                <a16:creationId xmlns:a16="http://schemas.microsoft.com/office/drawing/2014/main" id="{A1C8283D-8052-4873-B46D-E2F485564F4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57" name="Rectangle 4">
            <a:extLst>
              <a:ext uri="{FF2B5EF4-FFF2-40B4-BE49-F238E27FC236}">
                <a16:creationId xmlns:a16="http://schemas.microsoft.com/office/drawing/2014/main" id="{4D549885-116D-4F1C-9239-ABCE0F48597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58" name="Rectangle 5">
            <a:extLst>
              <a:ext uri="{FF2B5EF4-FFF2-40B4-BE49-F238E27FC236}">
                <a16:creationId xmlns:a16="http://schemas.microsoft.com/office/drawing/2014/main" id="{6A52C584-CE63-48F9-9550-0AE3E4B2CE6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59" name="Rectangle 6">
            <a:extLst>
              <a:ext uri="{FF2B5EF4-FFF2-40B4-BE49-F238E27FC236}">
                <a16:creationId xmlns:a16="http://schemas.microsoft.com/office/drawing/2014/main" id="{1B91259E-B9D0-4A9E-AB87-91011ADA6B8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60" name="Rectangle 7">
            <a:extLst>
              <a:ext uri="{FF2B5EF4-FFF2-40B4-BE49-F238E27FC236}">
                <a16:creationId xmlns:a16="http://schemas.microsoft.com/office/drawing/2014/main" id="{BAD78C93-3C19-4FF6-AA21-4730C69A375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61" name="Rectangle 8">
            <a:extLst>
              <a:ext uri="{FF2B5EF4-FFF2-40B4-BE49-F238E27FC236}">
                <a16:creationId xmlns:a16="http://schemas.microsoft.com/office/drawing/2014/main" id="{18C87794-7C85-483E-B003-F5DC8545227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62" name="Rectangle 9">
            <a:extLst>
              <a:ext uri="{FF2B5EF4-FFF2-40B4-BE49-F238E27FC236}">
                <a16:creationId xmlns:a16="http://schemas.microsoft.com/office/drawing/2014/main" id="{173A972D-3950-4D40-8A97-BDEB26890EC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63" name="Rectangle 10">
            <a:extLst>
              <a:ext uri="{FF2B5EF4-FFF2-40B4-BE49-F238E27FC236}">
                <a16:creationId xmlns:a16="http://schemas.microsoft.com/office/drawing/2014/main" id="{214204B8-AC0B-43EA-BC2D-63F70E9B446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3564" name="Rectangle 11">
            <a:extLst>
              <a:ext uri="{FF2B5EF4-FFF2-40B4-BE49-F238E27FC236}">
                <a16:creationId xmlns:a16="http://schemas.microsoft.com/office/drawing/2014/main" id="{54B83E05-96A8-4EF0-B4BB-EA817930C037}"/>
              </a:ext>
            </a:extLst>
          </p:cNvPr>
          <p:cNvSpPr>
            <a:spLocks noChangeArrowheads="1"/>
          </p:cNvSpPr>
          <p:nvPr/>
        </p:nvSpPr>
        <p:spPr bwMode="auto">
          <a:xfrm>
            <a:off x="152400" y="573088"/>
            <a:ext cx="8839200" cy="638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1400" b="1" i="1" dirty="0"/>
              <a:t>Range</a:t>
            </a:r>
            <a:r>
              <a:rPr lang="en-US" altLang="en-US" sz="1400" dirty="0"/>
              <a:t> type represents an immutable sequence of numbers and is commonly used for looping a specific number of times in </a:t>
            </a:r>
            <a:r>
              <a:rPr lang="en-US" altLang="en-US" sz="1400" dirty="0">
                <a:hlinkClick r:id="rId3"/>
              </a:rPr>
              <a:t>for</a:t>
            </a:r>
            <a:r>
              <a:rPr lang="en-US" altLang="en-US" sz="1400" dirty="0"/>
              <a:t> loops.</a:t>
            </a:r>
          </a:p>
          <a:p>
            <a:pPr>
              <a:buFont typeface="Arial" panose="020B0604020202020204" pitchFamily="34" charset="0"/>
              <a:buNone/>
            </a:pPr>
            <a:endParaRPr lang="en-US" altLang="en-US" sz="1400" dirty="0"/>
          </a:p>
          <a:p>
            <a:pPr>
              <a:buFont typeface="Arial" panose="020B0604020202020204" pitchFamily="34" charset="0"/>
              <a:buNone/>
            </a:pPr>
            <a:r>
              <a:rPr lang="en-US" altLang="en-US" sz="1400" i="1" dirty="0"/>
              <a:t>class </a:t>
            </a:r>
            <a:r>
              <a:rPr lang="en-US" altLang="en-US" sz="1400" dirty="0"/>
              <a:t>range(</a:t>
            </a:r>
            <a:r>
              <a:rPr lang="en-US" altLang="en-US" sz="1400" i="1" dirty="0"/>
              <a:t>stop</a:t>
            </a:r>
            <a:r>
              <a:rPr lang="en-US" altLang="en-US" sz="1400" dirty="0"/>
              <a:t>)</a:t>
            </a:r>
          </a:p>
          <a:p>
            <a:pPr>
              <a:buFont typeface="Arial" panose="020B0604020202020204" pitchFamily="34" charset="0"/>
              <a:buNone/>
            </a:pPr>
            <a:r>
              <a:rPr lang="en-US" altLang="en-US" sz="1400" i="1" dirty="0"/>
              <a:t>class </a:t>
            </a:r>
            <a:r>
              <a:rPr lang="en-US" altLang="en-US" sz="1400" dirty="0"/>
              <a:t>range(</a:t>
            </a:r>
            <a:r>
              <a:rPr lang="en-US" altLang="en-US" sz="1400" i="1" dirty="0"/>
              <a:t>start</a:t>
            </a:r>
            <a:r>
              <a:rPr lang="en-US" altLang="en-US" sz="1400" dirty="0"/>
              <a:t>, </a:t>
            </a:r>
            <a:r>
              <a:rPr lang="en-US" altLang="en-US" sz="1400" i="1" dirty="0"/>
              <a:t>stop</a:t>
            </a:r>
            <a:r>
              <a:rPr lang="en-US" altLang="en-US" sz="1400" dirty="0"/>
              <a:t>[, </a:t>
            </a:r>
            <a:r>
              <a:rPr lang="en-US" altLang="en-US" sz="1400" i="1" dirty="0"/>
              <a:t>step</a:t>
            </a:r>
            <a:r>
              <a:rPr lang="en-US" altLang="en-US" sz="1400" dirty="0"/>
              <a:t>])</a:t>
            </a:r>
          </a:p>
          <a:p>
            <a:pPr>
              <a:buFont typeface="Arial" panose="020B0604020202020204" pitchFamily="34" charset="0"/>
              <a:buNone/>
            </a:pPr>
            <a:endParaRPr lang="en-US" altLang="en-US" sz="1400" dirty="0"/>
          </a:p>
          <a:p>
            <a:pPr>
              <a:buFont typeface="Arial" panose="020B0604020202020204" pitchFamily="34" charset="0"/>
              <a:buNone/>
            </a:pPr>
            <a:r>
              <a:rPr lang="en-US" altLang="en-US" sz="1400" dirty="0"/>
              <a:t>The advantage of the </a:t>
            </a:r>
            <a:r>
              <a:rPr lang="en-US" altLang="en-US" sz="1400" dirty="0">
                <a:hlinkClick r:id="rId4" tooltip="range"/>
              </a:rPr>
              <a:t>range</a:t>
            </a:r>
            <a:r>
              <a:rPr lang="en-US" altLang="en-US" sz="1400" dirty="0"/>
              <a:t> type over a regular </a:t>
            </a:r>
            <a:r>
              <a:rPr lang="en-US" altLang="en-US" sz="1400" dirty="0">
                <a:hlinkClick r:id="rId5" tooltip="list"/>
              </a:rPr>
              <a:t>list</a:t>
            </a:r>
            <a:r>
              <a:rPr lang="en-US" altLang="en-US" sz="1400" dirty="0"/>
              <a:t> or </a:t>
            </a:r>
            <a:r>
              <a:rPr lang="en-US" altLang="en-US" sz="1400" dirty="0">
                <a:hlinkClick r:id="rId6" tooltip="tuple"/>
              </a:rPr>
              <a:t>tuple</a:t>
            </a:r>
            <a:r>
              <a:rPr lang="en-US" altLang="en-US" sz="1400" dirty="0"/>
              <a:t> is that a </a:t>
            </a:r>
            <a:r>
              <a:rPr lang="en-US" altLang="en-US" sz="1400" dirty="0">
                <a:hlinkClick r:id="rId4" tooltip="range"/>
              </a:rPr>
              <a:t>range</a:t>
            </a:r>
            <a:r>
              <a:rPr lang="en-US" altLang="en-US" sz="1400" dirty="0"/>
              <a:t> object will always take the same (small) amount of memory, no matter the size of the range it represents (as it only stores the start, stop and step values, calculating individual items and subranges as needed).</a:t>
            </a:r>
          </a:p>
          <a:p>
            <a:endParaRPr lang="en-US" altLang="en-US" sz="1400" dirty="0">
              <a:solidFill>
                <a:srgbClr val="000000"/>
              </a:solidFill>
              <a:ea typeface="Microsoft YaHei" panose="020B0503020204020204" pitchFamily="34" charset="-122"/>
            </a:endParaRPr>
          </a:p>
          <a:p>
            <a:pPr>
              <a:buFont typeface="Arial" panose="020B0604020202020204" pitchFamily="34" charset="0"/>
              <a:buNone/>
            </a:pPr>
            <a:r>
              <a:rPr lang="en-US" altLang="en-US" sz="1400" dirty="0">
                <a:solidFill>
                  <a:srgbClr val="000000"/>
                </a:solidFill>
                <a:ea typeface="Microsoft YaHei" panose="020B0503020204020204" pitchFamily="34" charset="-122"/>
              </a:rPr>
              <a:t>Examples</a:t>
            </a:r>
          </a:p>
          <a:p>
            <a:pPr>
              <a:buFont typeface="Arial" panose="020B0604020202020204" pitchFamily="34" charset="0"/>
              <a:buNone/>
            </a:pPr>
            <a:r>
              <a:rPr lang="en-US" altLang="en-US" sz="1400" dirty="0"/>
              <a:t>list(range(10))</a:t>
            </a:r>
          </a:p>
          <a:p>
            <a:pPr>
              <a:buFont typeface="Arial" panose="020B0604020202020204" pitchFamily="34" charset="0"/>
              <a:buNone/>
            </a:pPr>
            <a:r>
              <a:rPr lang="en-US" altLang="en-US" sz="1400" dirty="0"/>
              <a:t>     [0, 1, 2, 3, 4, 5, 6, 7, 8, 9]</a:t>
            </a:r>
          </a:p>
          <a:p>
            <a:pPr>
              <a:buFont typeface="Arial" panose="020B0604020202020204" pitchFamily="34" charset="0"/>
              <a:buNone/>
            </a:pPr>
            <a:r>
              <a:rPr lang="en-US" altLang="en-US" sz="1400" dirty="0"/>
              <a:t>list(range(1, 11)) </a:t>
            </a:r>
          </a:p>
          <a:p>
            <a:pPr>
              <a:buFont typeface="Arial" panose="020B0604020202020204" pitchFamily="34" charset="0"/>
              <a:buNone/>
            </a:pPr>
            <a:r>
              <a:rPr lang="en-US" altLang="en-US" sz="1400" dirty="0"/>
              <a:t>    [1, 2, 3, 4, 5, 6, 7, 8, 9, 10]</a:t>
            </a:r>
          </a:p>
          <a:p>
            <a:pPr>
              <a:buFont typeface="Arial" panose="020B0604020202020204" pitchFamily="34" charset="0"/>
              <a:buNone/>
            </a:pPr>
            <a:r>
              <a:rPr lang="en-US" altLang="en-US" sz="1400" dirty="0"/>
              <a:t>list(range(0, 30, 5)) </a:t>
            </a:r>
          </a:p>
          <a:p>
            <a:pPr>
              <a:buFont typeface="Arial" panose="020B0604020202020204" pitchFamily="34" charset="0"/>
              <a:buNone/>
            </a:pPr>
            <a:r>
              <a:rPr lang="en-US" altLang="en-US" sz="1400" dirty="0"/>
              <a:t>    [0, 5, 10, 15, 20, 25] </a:t>
            </a:r>
          </a:p>
          <a:p>
            <a:pPr>
              <a:buFont typeface="Arial" panose="020B0604020202020204" pitchFamily="34" charset="0"/>
              <a:buNone/>
            </a:pPr>
            <a:r>
              <a:rPr lang="en-US" altLang="en-US" sz="1400" dirty="0"/>
              <a:t>list(range(0, 10, 3)) </a:t>
            </a:r>
          </a:p>
          <a:p>
            <a:pPr>
              <a:buFont typeface="Arial" panose="020B0604020202020204" pitchFamily="34" charset="0"/>
              <a:buNone/>
            </a:pPr>
            <a:r>
              <a:rPr lang="en-US" altLang="en-US" sz="1400" dirty="0"/>
              <a:t>    [0, 3, 6, 9] </a:t>
            </a:r>
          </a:p>
          <a:p>
            <a:pPr>
              <a:buFont typeface="Arial" panose="020B0604020202020204" pitchFamily="34" charset="0"/>
              <a:buNone/>
            </a:pPr>
            <a:r>
              <a:rPr lang="en-US" altLang="en-US" sz="1400" dirty="0"/>
              <a:t>list(range(0, -10, -1))</a:t>
            </a:r>
          </a:p>
          <a:p>
            <a:pPr>
              <a:buFont typeface="Arial" panose="020B0604020202020204" pitchFamily="34" charset="0"/>
              <a:buNone/>
            </a:pPr>
            <a:r>
              <a:rPr lang="en-US" altLang="en-US" sz="1400" dirty="0"/>
              <a:t>     [0, -1, -2, -3, -4, -5, -6, -7, -8, -9] </a:t>
            </a:r>
          </a:p>
          <a:p>
            <a:pPr>
              <a:buFont typeface="Arial" panose="020B0604020202020204" pitchFamily="34" charset="0"/>
              <a:buNone/>
            </a:pPr>
            <a:r>
              <a:rPr lang="en-US" altLang="en-US" sz="1400" dirty="0"/>
              <a:t>list(range(0)) </a:t>
            </a:r>
          </a:p>
          <a:p>
            <a:pPr>
              <a:buFont typeface="Arial" panose="020B0604020202020204" pitchFamily="34" charset="0"/>
              <a:buNone/>
            </a:pPr>
            <a:r>
              <a:rPr lang="en-US" altLang="en-US" sz="1400" dirty="0"/>
              <a:t>     [] </a:t>
            </a:r>
          </a:p>
          <a:p>
            <a:pPr>
              <a:buFont typeface="Arial" panose="020B0604020202020204" pitchFamily="34" charset="0"/>
              <a:buNone/>
            </a:pPr>
            <a:r>
              <a:rPr lang="en-US" altLang="en-US" sz="1400" dirty="0"/>
              <a:t>list(range(1, 0)) </a:t>
            </a:r>
          </a:p>
          <a:p>
            <a:pPr>
              <a:buFont typeface="Arial" panose="020B0604020202020204" pitchFamily="34" charset="0"/>
              <a:buNone/>
            </a:pPr>
            <a:r>
              <a:rPr lang="en-US" altLang="en-US" sz="1400" dirty="0"/>
              <a:t>     []</a:t>
            </a:r>
            <a:endParaRPr lang="en-US" altLang="en-US" sz="1400" dirty="0">
              <a:solidFill>
                <a:srgbClr val="000000"/>
              </a:solidFill>
              <a:ea typeface="Microsoft YaHei" panose="020B0503020204020204" pitchFamily="34"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66E22AE6-5AB9-4155-9FDA-751DF9BF51D3}"/>
              </a:ext>
            </a:extLst>
          </p:cNvPr>
          <p:cNvSpPr txBox="1">
            <a:spLocks noChangeArrowheads="1"/>
          </p:cNvSpPr>
          <p:nvPr/>
        </p:nvSpPr>
        <p:spPr bwMode="auto">
          <a:xfrm>
            <a:off x="6858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Recursive functions</a:t>
            </a:r>
          </a:p>
        </p:txBody>
      </p:sp>
      <p:sp>
        <p:nvSpPr>
          <p:cNvPr id="24579" name="Text Box 2">
            <a:extLst>
              <a:ext uri="{FF2B5EF4-FFF2-40B4-BE49-F238E27FC236}">
                <a16:creationId xmlns:a16="http://schemas.microsoft.com/office/drawing/2014/main" id="{BA02B5BB-137F-4C72-8D03-735521F8761E}"/>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78974DCB-07C9-4920-8CCD-6DBC7D8BC0A8}"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44</a:t>
            </a:fld>
            <a:endParaRPr lang="en-GB" altLang="en-US" sz="1200">
              <a:solidFill>
                <a:srgbClr val="EEECE1"/>
              </a:solidFill>
              <a:latin typeface="Frutiger 55 Roman" pitchFamily="32" charset="0"/>
              <a:ea typeface="Microsoft YaHei" panose="020B0503020204020204" pitchFamily="34" charset="-122"/>
            </a:endParaRPr>
          </a:p>
        </p:txBody>
      </p:sp>
      <p:sp>
        <p:nvSpPr>
          <p:cNvPr id="24580" name="Rectangle 3">
            <a:extLst>
              <a:ext uri="{FF2B5EF4-FFF2-40B4-BE49-F238E27FC236}">
                <a16:creationId xmlns:a16="http://schemas.microsoft.com/office/drawing/2014/main" id="{51E1B56E-7C2C-460E-A9B8-09B43D48C76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1" name="Rectangle 4">
            <a:extLst>
              <a:ext uri="{FF2B5EF4-FFF2-40B4-BE49-F238E27FC236}">
                <a16:creationId xmlns:a16="http://schemas.microsoft.com/office/drawing/2014/main" id="{96AB8A02-3A3D-4F1D-8BFD-9FB97EC5147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2" name="Rectangle 5">
            <a:extLst>
              <a:ext uri="{FF2B5EF4-FFF2-40B4-BE49-F238E27FC236}">
                <a16:creationId xmlns:a16="http://schemas.microsoft.com/office/drawing/2014/main" id="{8FC8001F-797F-4E7E-8427-C67F2D9120E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3" name="Rectangle 6">
            <a:extLst>
              <a:ext uri="{FF2B5EF4-FFF2-40B4-BE49-F238E27FC236}">
                <a16:creationId xmlns:a16="http://schemas.microsoft.com/office/drawing/2014/main" id="{34A25616-0185-429A-AF41-D902EEADE71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4" name="Rectangle 7">
            <a:extLst>
              <a:ext uri="{FF2B5EF4-FFF2-40B4-BE49-F238E27FC236}">
                <a16:creationId xmlns:a16="http://schemas.microsoft.com/office/drawing/2014/main" id="{20742144-BEDA-45DE-8EBB-6F33E1E3577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5" name="Rectangle 8">
            <a:extLst>
              <a:ext uri="{FF2B5EF4-FFF2-40B4-BE49-F238E27FC236}">
                <a16:creationId xmlns:a16="http://schemas.microsoft.com/office/drawing/2014/main" id="{5E26107B-8018-4762-B973-B0EA6244DC99}"/>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6" name="Rectangle 9">
            <a:extLst>
              <a:ext uri="{FF2B5EF4-FFF2-40B4-BE49-F238E27FC236}">
                <a16:creationId xmlns:a16="http://schemas.microsoft.com/office/drawing/2014/main" id="{DC5C0498-CC20-43A7-914E-76BD5656B70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7" name="Rectangle 10">
            <a:extLst>
              <a:ext uri="{FF2B5EF4-FFF2-40B4-BE49-F238E27FC236}">
                <a16:creationId xmlns:a16="http://schemas.microsoft.com/office/drawing/2014/main" id="{EA395EDB-93F4-4369-AB11-7BAB0F93F8C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4588" name="Rectangle 11">
            <a:extLst>
              <a:ext uri="{FF2B5EF4-FFF2-40B4-BE49-F238E27FC236}">
                <a16:creationId xmlns:a16="http://schemas.microsoft.com/office/drawing/2014/main" id="{C142EFDA-64A1-44D8-8EBA-6AE0854212DF}"/>
              </a:ext>
            </a:extLst>
          </p:cNvPr>
          <p:cNvSpPr>
            <a:spLocks noChangeArrowheads="1"/>
          </p:cNvSpPr>
          <p:nvPr/>
        </p:nvSpPr>
        <p:spPr bwMode="auto">
          <a:xfrm>
            <a:off x="457200" y="733425"/>
            <a:ext cx="8229600" cy="952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750"/>
              </a:spcBef>
              <a:buFontTx/>
              <a:buNone/>
            </a:pPr>
            <a:r>
              <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Function is recursive if it calls itself.</a:t>
            </a:r>
          </a:p>
          <a:p>
            <a:pPr>
              <a:spcBef>
                <a:spcPts val="750"/>
              </a:spcBef>
              <a:buFontTx/>
              <a:buNone/>
            </a:pPr>
            <a:r>
              <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Example: computing factorial</a:t>
            </a:r>
          </a:p>
          <a:p>
            <a:pPr>
              <a:spcBef>
                <a:spcPts val="750"/>
              </a:spcBef>
              <a:buFontTx/>
              <a:buNone/>
            </a:pPr>
            <a:r>
              <a:rPr lang="pt-BR" altLang="en-US" sz="1200" dirty="0">
                <a:solidFill>
                  <a:srgbClr val="000000"/>
                </a:solidFill>
                <a:ea typeface="Microsoft YaHei" panose="020B0503020204020204" pitchFamily="34" charset="-122"/>
                <a:cs typeface="Arial" panose="020B0604020202020204" pitchFamily="34" charset="0"/>
              </a:rPr>
              <a:t>n! = n * (n-1)! for n &gt; 0  (n – integer)</a:t>
            </a:r>
          </a:p>
          <a:p>
            <a:pPr>
              <a:spcBef>
                <a:spcPts val="750"/>
              </a:spcBef>
              <a:buFontTx/>
              <a:buNone/>
            </a:pPr>
            <a:r>
              <a:rPr lang="pt-BR"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0!=1</a:t>
            </a:r>
          </a:p>
          <a:p>
            <a:pPr>
              <a:spcBef>
                <a:spcPts val="750"/>
              </a:spcBef>
              <a:buFontTx/>
              <a:buNone/>
            </a:pPr>
            <a:r>
              <a:rPr lang="pt-BR"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For n&gt;1 we  can write nonrecursive form </a:t>
            </a:r>
            <a:r>
              <a:rPr lang="pt-BR" altLang="en-US" sz="1200" dirty="0">
                <a:solidFill>
                  <a:srgbClr val="000000"/>
                </a:solidFill>
                <a:ea typeface="Microsoft YaHei" panose="020B0503020204020204" pitchFamily="34" charset="-122"/>
                <a:cs typeface="Arial" panose="020B0604020202020204" pitchFamily="34" charset="0"/>
              </a:rPr>
              <a:t>n! = n * (n-1)*...*1</a:t>
            </a:r>
          </a:p>
          <a:p>
            <a:pPr>
              <a:spcBef>
                <a:spcPts val="750"/>
              </a:spcBef>
              <a:buFontTx/>
              <a:buNone/>
            </a:pPr>
            <a:r>
              <a:rPr lang="pt-BR" altLang="en-US" sz="1200" dirty="0">
                <a:solidFill>
                  <a:srgbClr val="000000"/>
                </a:solidFill>
                <a:ea typeface="Microsoft YaHei" panose="020B0503020204020204" pitchFamily="34" charset="-122"/>
                <a:cs typeface="Arial" panose="020B0604020202020204" pitchFamily="34" charset="0"/>
              </a:rPr>
              <a:t>Numerical example:</a:t>
            </a:r>
          </a:p>
          <a:p>
            <a:pPr>
              <a:spcBef>
                <a:spcPts val="750"/>
              </a:spcBef>
              <a:buFontTx/>
              <a:buNone/>
            </a:pPr>
            <a:r>
              <a:rPr lang="en-US" altLang="en-US" sz="1200" dirty="0">
                <a:solidFill>
                  <a:srgbClr val="000000"/>
                </a:solidFill>
                <a:ea typeface="Microsoft YaHei" panose="020B0503020204020204" pitchFamily="34" charset="-122"/>
                <a:cs typeface="Arial" panose="020B0604020202020204" pitchFamily="34" charset="0"/>
              </a:rPr>
              <a:t>4! = 4 * 3!</a:t>
            </a:r>
            <a:br>
              <a:rPr lang="en-US" altLang="en-US" sz="1200" dirty="0">
                <a:solidFill>
                  <a:srgbClr val="000000"/>
                </a:solidFill>
                <a:ea typeface="Microsoft YaHei" panose="020B0503020204020204" pitchFamily="34" charset="-122"/>
                <a:cs typeface="Arial" panose="020B0604020202020204" pitchFamily="34" charset="0"/>
              </a:rPr>
            </a:br>
            <a:r>
              <a:rPr lang="en-US" altLang="en-US" sz="1200" dirty="0">
                <a:solidFill>
                  <a:srgbClr val="000000"/>
                </a:solidFill>
                <a:ea typeface="Microsoft YaHei" panose="020B0503020204020204" pitchFamily="34" charset="-122"/>
                <a:cs typeface="Arial" panose="020B0604020202020204" pitchFamily="34" charset="0"/>
              </a:rPr>
              <a:t>3! = 3 * 2!</a:t>
            </a:r>
            <a:br>
              <a:rPr lang="en-US" altLang="en-US" sz="1200" dirty="0">
                <a:solidFill>
                  <a:srgbClr val="000000"/>
                </a:solidFill>
                <a:ea typeface="Microsoft YaHei" panose="020B0503020204020204" pitchFamily="34" charset="-122"/>
                <a:cs typeface="Arial" panose="020B0604020202020204" pitchFamily="34" charset="0"/>
              </a:rPr>
            </a:br>
            <a:r>
              <a:rPr lang="en-US" altLang="en-US" sz="1200" dirty="0">
                <a:solidFill>
                  <a:srgbClr val="000000"/>
                </a:solidFill>
                <a:ea typeface="Microsoft YaHei" panose="020B0503020204020204" pitchFamily="34" charset="-122"/>
                <a:cs typeface="Arial" panose="020B0604020202020204" pitchFamily="34" charset="0"/>
              </a:rPr>
              <a:t>2! = 2 * 1</a:t>
            </a:r>
            <a:r>
              <a:rPr lang="pt-BR" altLang="en-US" sz="1200" dirty="0">
                <a:solidFill>
                  <a:srgbClr val="000000"/>
                </a:solidFill>
                <a:ea typeface="Microsoft YaHei" panose="020B0503020204020204" pitchFamily="34" charset="-122"/>
                <a:cs typeface="Arial" panose="020B0604020202020204" pitchFamily="34" charset="0"/>
              </a:rPr>
              <a:t> </a:t>
            </a:r>
          </a:p>
          <a:p>
            <a:pPr>
              <a:spcBef>
                <a:spcPts val="750"/>
              </a:spcBef>
              <a:buFontTx/>
              <a:buNone/>
            </a:pPr>
            <a:r>
              <a:rPr lang="pt-BR"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or</a:t>
            </a:r>
          </a:p>
          <a:p>
            <a:pPr>
              <a:spcBef>
                <a:spcPts val="750"/>
              </a:spcBef>
              <a:buFontTx/>
              <a:buNone/>
            </a:pPr>
            <a:r>
              <a:rPr lang="en-US" altLang="en-US" sz="1200" dirty="0">
                <a:solidFill>
                  <a:srgbClr val="000000"/>
                </a:solidFill>
                <a:ea typeface="Microsoft YaHei" panose="020B0503020204020204" pitchFamily="34" charset="-122"/>
                <a:cs typeface="Arial" panose="020B0604020202020204" pitchFamily="34" charset="0"/>
              </a:rPr>
              <a:t>4! = 4 * 3 * 2 * 1</a:t>
            </a:r>
          </a:p>
          <a:p>
            <a:pPr>
              <a:spcBef>
                <a:spcPts val="750"/>
              </a:spcBef>
              <a:buFontTx/>
              <a:buNone/>
            </a:pPr>
            <a:r>
              <a:rPr lang="en-US" altLang="en-US" sz="1200" dirty="0">
                <a:solidFill>
                  <a:srgbClr val="000000"/>
                </a:solidFill>
                <a:ea typeface="Microsoft YaHei" panose="020B0503020204020204" pitchFamily="34" charset="-122"/>
                <a:cs typeface="Arial" panose="020B0604020202020204" pitchFamily="34" charset="0"/>
              </a:rPr>
              <a:t>Implementation in Python. Let’s assume that it computes that n&gt;1. Next exercise would be to handle n=0.</a:t>
            </a:r>
          </a:p>
          <a:p>
            <a:pPr>
              <a:spcBef>
                <a:spcPts val="750"/>
              </a:spcBef>
              <a:buFontTx/>
              <a:buNone/>
            </a:pPr>
            <a:endParaRPr lang="en-US" altLang="en-US" sz="1200" dirty="0">
              <a:solidFill>
                <a:srgbClr val="000000"/>
              </a:solidFill>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ea typeface="Microsoft YaHei" panose="020B0503020204020204" pitchFamily="34" charset="-122"/>
              <a:cs typeface="Arial" panose="020B0604020202020204" pitchFamily="34" charset="0"/>
            </a:endParaRPr>
          </a:p>
          <a:p>
            <a:pPr>
              <a:spcBef>
                <a:spcPts val="750"/>
              </a:spcBef>
              <a:buFontTx/>
              <a:buNone/>
            </a:pPr>
            <a:r>
              <a:rPr lang="en-US" altLang="en-US" sz="1200" dirty="0">
                <a:solidFill>
                  <a:srgbClr val="000000"/>
                </a:solidFill>
                <a:ea typeface="Microsoft YaHei" panose="020B0503020204020204" pitchFamily="34" charset="-122"/>
                <a:cs typeface="Arial" panose="020B0604020202020204" pitchFamily="34" charset="0"/>
              </a:rPr>
              <a:t>Individual project on recursion</a:t>
            </a:r>
          </a:p>
          <a:p>
            <a:pPr>
              <a:spcBef>
                <a:spcPts val="750"/>
              </a:spcBef>
              <a:buFontTx/>
              <a:buNone/>
            </a:pPr>
            <a:r>
              <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http://openbookproject.net/thinkcs/python/english3e/recursion.html</a:t>
            </a: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24589" name="Picture 12">
            <a:extLst>
              <a:ext uri="{FF2B5EF4-FFF2-40B4-BE49-F238E27FC236}">
                <a16:creationId xmlns:a16="http://schemas.microsoft.com/office/drawing/2014/main" id="{67905951-36F3-48BA-B67B-788A56B21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3886200"/>
            <a:ext cx="3792538" cy="1319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8F7BB6B6-A746-408C-A7DB-2BC6B33FFF58}"/>
              </a:ext>
            </a:extLst>
          </p:cNvPr>
          <p:cNvSpPr txBox="1">
            <a:spLocks noChangeArrowheads="1"/>
          </p:cNvSpPr>
          <p:nvPr/>
        </p:nvSpPr>
        <p:spPr bwMode="auto">
          <a:xfrm>
            <a:off x="6858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Recursive functions</a:t>
            </a:r>
          </a:p>
        </p:txBody>
      </p:sp>
      <p:sp>
        <p:nvSpPr>
          <p:cNvPr id="25603" name="Text Box 2">
            <a:extLst>
              <a:ext uri="{FF2B5EF4-FFF2-40B4-BE49-F238E27FC236}">
                <a16:creationId xmlns:a16="http://schemas.microsoft.com/office/drawing/2014/main" id="{4422548B-7390-41E9-AAD6-C7E836FEA1F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D40F34A1-22EE-4756-AC8F-8469DD6CB6ED}"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45</a:t>
            </a:fld>
            <a:endParaRPr lang="en-GB" altLang="en-US" sz="1200">
              <a:solidFill>
                <a:srgbClr val="EEECE1"/>
              </a:solidFill>
              <a:latin typeface="Frutiger 55 Roman" pitchFamily="32" charset="0"/>
              <a:ea typeface="Microsoft YaHei" panose="020B0503020204020204" pitchFamily="34" charset="-122"/>
            </a:endParaRPr>
          </a:p>
        </p:txBody>
      </p:sp>
      <p:sp>
        <p:nvSpPr>
          <p:cNvPr id="25604" name="Rectangle 3">
            <a:extLst>
              <a:ext uri="{FF2B5EF4-FFF2-40B4-BE49-F238E27FC236}">
                <a16:creationId xmlns:a16="http://schemas.microsoft.com/office/drawing/2014/main" id="{98999E18-D57A-4DB8-8B9C-9F78441E344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05" name="Rectangle 4">
            <a:extLst>
              <a:ext uri="{FF2B5EF4-FFF2-40B4-BE49-F238E27FC236}">
                <a16:creationId xmlns:a16="http://schemas.microsoft.com/office/drawing/2014/main" id="{61D69EC1-CDAA-406D-B841-B6FBDA4EA28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06" name="Rectangle 5">
            <a:extLst>
              <a:ext uri="{FF2B5EF4-FFF2-40B4-BE49-F238E27FC236}">
                <a16:creationId xmlns:a16="http://schemas.microsoft.com/office/drawing/2014/main" id="{AD068C24-B107-4981-B741-2209429C4F4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07" name="Rectangle 6">
            <a:extLst>
              <a:ext uri="{FF2B5EF4-FFF2-40B4-BE49-F238E27FC236}">
                <a16:creationId xmlns:a16="http://schemas.microsoft.com/office/drawing/2014/main" id="{14FAAF9B-C59C-4DCF-84D8-3FDF44A209A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08" name="Rectangle 7">
            <a:extLst>
              <a:ext uri="{FF2B5EF4-FFF2-40B4-BE49-F238E27FC236}">
                <a16:creationId xmlns:a16="http://schemas.microsoft.com/office/drawing/2014/main" id="{27BA6777-4B0E-49FD-BAE9-985A9C49E18F}"/>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09" name="Rectangle 8">
            <a:extLst>
              <a:ext uri="{FF2B5EF4-FFF2-40B4-BE49-F238E27FC236}">
                <a16:creationId xmlns:a16="http://schemas.microsoft.com/office/drawing/2014/main" id="{39433EA8-2EF2-4DC0-9348-C67FAEBF9789}"/>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10" name="Rectangle 9">
            <a:extLst>
              <a:ext uri="{FF2B5EF4-FFF2-40B4-BE49-F238E27FC236}">
                <a16:creationId xmlns:a16="http://schemas.microsoft.com/office/drawing/2014/main" id="{BB60EF35-59F7-4C79-9A52-079E126425A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11" name="Rectangle 10">
            <a:extLst>
              <a:ext uri="{FF2B5EF4-FFF2-40B4-BE49-F238E27FC236}">
                <a16:creationId xmlns:a16="http://schemas.microsoft.com/office/drawing/2014/main" id="{59F5B384-3F32-437D-B489-07362290D26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5612" name="Rectangle 11">
            <a:extLst>
              <a:ext uri="{FF2B5EF4-FFF2-40B4-BE49-F238E27FC236}">
                <a16:creationId xmlns:a16="http://schemas.microsoft.com/office/drawing/2014/main" id="{2A67A0C3-444B-4B67-B110-71F2671100A7}"/>
              </a:ext>
            </a:extLst>
          </p:cNvPr>
          <p:cNvSpPr>
            <a:spLocks noChangeArrowheads="1"/>
          </p:cNvSpPr>
          <p:nvPr/>
        </p:nvSpPr>
        <p:spPr bwMode="auto">
          <a:xfrm>
            <a:off x="457200" y="733425"/>
            <a:ext cx="8229600" cy="860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750"/>
              </a:spcBef>
              <a:buFontTx/>
              <a:buNone/>
            </a:pPr>
            <a:r>
              <a:rPr lang="en-US" altLang="en-US" sz="1200">
                <a:solidFill>
                  <a:srgbClr val="000000"/>
                </a:solidFill>
                <a:ea typeface="Microsoft YaHei" panose="020B0503020204020204" pitchFamily="34" charset="-122"/>
              </a:rPr>
              <a:t>Adding print statements :</a:t>
            </a: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r>
              <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rPr>
              <a:t>Output:</a:t>
            </a:r>
          </a:p>
          <a:p>
            <a:pPr>
              <a:spcBef>
                <a:spcPts val="750"/>
              </a:spcBef>
              <a:buFontTx/>
              <a:buNone/>
            </a:pPr>
            <a:r>
              <a:rPr lang="en-US" altLang="en-US" sz="1200">
                <a:solidFill>
                  <a:srgbClr val="000000"/>
                </a:solidFill>
                <a:ea typeface="Microsoft YaHei" panose="020B0503020204020204" pitchFamily="34" charset="-122"/>
              </a:rPr>
              <a:t>factorial has been called with n = 5 </a:t>
            </a:r>
          </a:p>
          <a:p>
            <a:pPr>
              <a:spcBef>
                <a:spcPts val="750"/>
              </a:spcBef>
              <a:buFontTx/>
              <a:buNone/>
            </a:pPr>
            <a:r>
              <a:rPr lang="en-US" altLang="en-US" sz="1200">
                <a:solidFill>
                  <a:srgbClr val="000000"/>
                </a:solidFill>
                <a:ea typeface="Microsoft YaHei" panose="020B0503020204020204" pitchFamily="34" charset="-122"/>
              </a:rPr>
              <a:t>factorial has been called with n = 4 </a:t>
            </a:r>
          </a:p>
          <a:p>
            <a:pPr>
              <a:spcBef>
                <a:spcPts val="750"/>
              </a:spcBef>
              <a:buFontTx/>
              <a:buNone/>
            </a:pPr>
            <a:r>
              <a:rPr lang="en-US" altLang="en-US" sz="1200">
                <a:solidFill>
                  <a:srgbClr val="000000"/>
                </a:solidFill>
                <a:ea typeface="Microsoft YaHei" panose="020B0503020204020204" pitchFamily="34" charset="-122"/>
              </a:rPr>
              <a:t>factorial has been called with n = 3 </a:t>
            </a:r>
          </a:p>
          <a:p>
            <a:pPr>
              <a:spcBef>
                <a:spcPts val="750"/>
              </a:spcBef>
              <a:buFontTx/>
              <a:buNone/>
            </a:pPr>
            <a:r>
              <a:rPr lang="en-US" altLang="en-US" sz="1200">
                <a:solidFill>
                  <a:srgbClr val="000000"/>
                </a:solidFill>
                <a:ea typeface="Microsoft YaHei" panose="020B0503020204020204" pitchFamily="34" charset="-122"/>
              </a:rPr>
              <a:t>factorial has been called with n = 2 </a:t>
            </a:r>
          </a:p>
          <a:p>
            <a:pPr>
              <a:spcBef>
                <a:spcPts val="750"/>
              </a:spcBef>
              <a:buFontTx/>
              <a:buNone/>
            </a:pPr>
            <a:r>
              <a:rPr lang="en-US" altLang="en-US" sz="1200">
                <a:solidFill>
                  <a:srgbClr val="000000"/>
                </a:solidFill>
                <a:ea typeface="Microsoft YaHei" panose="020B0503020204020204" pitchFamily="34" charset="-122"/>
              </a:rPr>
              <a:t>factorial has been called with n = 1 </a:t>
            </a:r>
          </a:p>
          <a:p>
            <a:pPr>
              <a:spcBef>
                <a:spcPts val="750"/>
              </a:spcBef>
              <a:buFontTx/>
              <a:buNone/>
            </a:pPr>
            <a:r>
              <a:rPr lang="en-US" altLang="en-US" sz="1200">
                <a:solidFill>
                  <a:srgbClr val="000000"/>
                </a:solidFill>
                <a:ea typeface="Microsoft YaHei" panose="020B0503020204020204" pitchFamily="34" charset="-122"/>
              </a:rPr>
              <a:t>intermediate result for 2 * factorial( 1 ): 2 </a:t>
            </a:r>
          </a:p>
          <a:p>
            <a:pPr>
              <a:spcBef>
                <a:spcPts val="750"/>
              </a:spcBef>
              <a:buFontTx/>
              <a:buNone/>
            </a:pPr>
            <a:r>
              <a:rPr lang="en-US" altLang="en-US" sz="1200">
                <a:solidFill>
                  <a:srgbClr val="000000"/>
                </a:solidFill>
                <a:ea typeface="Microsoft YaHei" panose="020B0503020204020204" pitchFamily="34" charset="-122"/>
              </a:rPr>
              <a:t>intermediate result for 3 * factorial( 2 ): 6 </a:t>
            </a:r>
          </a:p>
          <a:p>
            <a:pPr>
              <a:spcBef>
                <a:spcPts val="750"/>
              </a:spcBef>
              <a:buFontTx/>
              <a:buNone/>
            </a:pPr>
            <a:r>
              <a:rPr lang="en-US" altLang="en-US" sz="1200">
                <a:solidFill>
                  <a:srgbClr val="000000"/>
                </a:solidFill>
                <a:ea typeface="Microsoft YaHei" panose="020B0503020204020204" pitchFamily="34" charset="-122"/>
              </a:rPr>
              <a:t>intermediate result for 4 * factorial( 3 ): 24 </a:t>
            </a:r>
          </a:p>
          <a:p>
            <a:pPr>
              <a:spcBef>
                <a:spcPts val="750"/>
              </a:spcBef>
              <a:buFontTx/>
              <a:buNone/>
            </a:pPr>
            <a:r>
              <a:rPr lang="en-US" altLang="en-US" sz="1200">
                <a:solidFill>
                  <a:srgbClr val="000000"/>
                </a:solidFill>
                <a:ea typeface="Microsoft YaHei" panose="020B0503020204020204" pitchFamily="34" charset="-122"/>
              </a:rPr>
              <a:t>intermediate result for 5 * factorial( 4 ): 120</a:t>
            </a: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endParaRPr>
          </a:p>
        </p:txBody>
      </p:sp>
      <p:pic>
        <p:nvPicPr>
          <p:cNvPr id="25613" name="Picture 12">
            <a:extLst>
              <a:ext uri="{FF2B5EF4-FFF2-40B4-BE49-F238E27FC236}">
                <a16:creationId xmlns:a16="http://schemas.microsoft.com/office/drawing/2014/main" id="{A8085AD7-B753-4BD2-A92A-3A1A1B0AB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066800"/>
            <a:ext cx="8096250" cy="2259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C7571012-9D05-4541-962F-ED7E2ED20623}"/>
              </a:ext>
            </a:extLst>
          </p:cNvPr>
          <p:cNvSpPr txBox="1">
            <a:spLocks noChangeArrowheads="1"/>
          </p:cNvSpPr>
          <p:nvPr/>
        </p:nvSpPr>
        <p:spPr bwMode="auto">
          <a:xfrm>
            <a:off x="523875" y="228600"/>
            <a:ext cx="79343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0000"/>
                </a:solidFill>
                <a:ea typeface="Microsoft YaHei" panose="020B0503020204020204" pitchFamily="34" charset="-122"/>
              </a:rPr>
              <a:t>Recursive functions</a:t>
            </a:r>
          </a:p>
        </p:txBody>
      </p:sp>
      <p:sp>
        <p:nvSpPr>
          <p:cNvPr id="26627" name="Text Box 2">
            <a:extLst>
              <a:ext uri="{FF2B5EF4-FFF2-40B4-BE49-F238E27FC236}">
                <a16:creationId xmlns:a16="http://schemas.microsoft.com/office/drawing/2014/main" id="{3FE96698-5F92-4630-8BE2-7A79D96C3F4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1582651E-04EC-45F4-9B13-A6948B35D27B}"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46</a:t>
            </a:fld>
            <a:endParaRPr lang="en-GB" altLang="en-US" sz="1200">
              <a:solidFill>
                <a:srgbClr val="EEECE1"/>
              </a:solidFill>
              <a:latin typeface="Frutiger 55 Roman" pitchFamily="32" charset="0"/>
              <a:ea typeface="Microsoft YaHei" panose="020B0503020204020204" pitchFamily="34" charset="-122"/>
            </a:endParaRPr>
          </a:p>
        </p:txBody>
      </p:sp>
      <p:sp>
        <p:nvSpPr>
          <p:cNvPr id="26628" name="Rectangle 3">
            <a:extLst>
              <a:ext uri="{FF2B5EF4-FFF2-40B4-BE49-F238E27FC236}">
                <a16:creationId xmlns:a16="http://schemas.microsoft.com/office/drawing/2014/main" id="{D5DC5490-CC4B-4A24-B64A-5AF27C19CDB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29" name="Rectangle 4">
            <a:extLst>
              <a:ext uri="{FF2B5EF4-FFF2-40B4-BE49-F238E27FC236}">
                <a16:creationId xmlns:a16="http://schemas.microsoft.com/office/drawing/2014/main" id="{9F24BF8D-494B-4250-9431-C7DA2CE3D59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0" name="Rectangle 5">
            <a:extLst>
              <a:ext uri="{FF2B5EF4-FFF2-40B4-BE49-F238E27FC236}">
                <a16:creationId xmlns:a16="http://schemas.microsoft.com/office/drawing/2014/main" id="{D43D0F26-30BE-488B-8498-59C60C14692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1" name="Rectangle 6">
            <a:extLst>
              <a:ext uri="{FF2B5EF4-FFF2-40B4-BE49-F238E27FC236}">
                <a16:creationId xmlns:a16="http://schemas.microsoft.com/office/drawing/2014/main" id="{D25320F6-D3C4-483E-8C41-8772954C23E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2" name="Rectangle 7">
            <a:extLst>
              <a:ext uri="{FF2B5EF4-FFF2-40B4-BE49-F238E27FC236}">
                <a16:creationId xmlns:a16="http://schemas.microsoft.com/office/drawing/2014/main" id="{1ED7D2DD-AA15-42A6-B0D3-D9239616800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3" name="Rectangle 8">
            <a:extLst>
              <a:ext uri="{FF2B5EF4-FFF2-40B4-BE49-F238E27FC236}">
                <a16:creationId xmlns:a16="http://schemas.microsoft.com/office/drawing/2014/main" id="{F642208E-744D-438A-B98C-4C9D9E0A2CA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4" name="Rectangle 9">
            <a:extLst>
              <a:ext uri="{FF2B5EF4-FFF2-40B4-BE49-F238E27FC236}">
                <a16:creationId xmlns:a16="http://schemas.microsoft.com/office/drawing/2014/main" id="{BBB8DECF-5F2B-4FCE-8337-BD351B58400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5" name="Rectangle 10">
            <a:extLst>
              <a:ext uri="{FF2B5EF4-FFF2-40B4-BE49-F238E27FC236}">
                <a16:creationId xmlns:a16="http://schemas.microsoft.com/office/drawing/2014/main" id="{3A67CA5B-4E77-41FC-8125-BF65F1A8619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6" name="Rectangle 11">
            <a:extLst>
              <a:ext uri="{FF2B5EF4-FFF2-40B4-BE49-F238E27FC236}">
                <a16:creationId xmlns:a16="http://schemas.microsoft.com/office/drawing/2014/main" id="{0952E992-5DBA-41D5-A7A1-F6EC46211EDC}"/>
              </a:ext>
            </a:extLst>
          </p:cNvPr>
          <p:cNvSpPr>
            <a:spLocks noChangeArrowheads="1"/>
          </p:cNvSpPr>
          <p:nvPr/>
        </p:nvSpPr>
        <p:spPr bwMode="auto">
          <a:xfrm>
            <a:off x="523875" y="609600"/>
            <a:ext cx="8162925" cy="693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750"/>
              </a:spcBef>
              <a:buFontTx/>
              <a:buNone/>
            </a:pPr>
            <a:r>
              <a:rPr lang="en-US" altLang="en-US" sz="1200">
                <a:solidFill>
                  <a:srgbClr val="000000"/>
                </a:solidFill>
                <a:ea typeface="Microsoft YaHei" panose="020B0503020204020204" pitchFamily="34" charset="-122"/>
              </a:rPr>
              <a:t>Iterative version:</a:t>
            </a: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r>
              <a:rPr lang="en-US" altLang="en-US" sz="1200">
                <a:solidFill>
                  <a:srgbClr val="000000"/>
                </a:solidFill>
                <a:ea typeface="Microsoft YaHei" panose="020B0503020204020204" pitchFamily="34" charset="-122"/>
              </a:rPr>
              <a:t>print iterative_factorial(5) </a:t>
            </a: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ea typeface="Microsoft YaHei" panose="020B0503020204020204" pitchFamily="34" charset="-122"/>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26637" name="Picture 12">
            <a:extLst>
              <a:ext uri="{FF2B5EF4-FFF2-40B4-BE49-F238E27FC236}">
                <a16:creationId xmlns:a16="http://schemas.microsoft.com/office/drawing/2014/main" id="{FB6DE307-252F-49B4-966B-A89825DF3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914400"/>
            <a:ext cx="4078288"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C7571012-9D05-4541-962F-ED7E2ED20623}"/>
              </a:ext>
            </a:extLst>
          </p:cNvPr>
          <p:cNvSpPr txBox="1">
            <a:spLocks noChangeArrowheads="1"/>
          </p:cNvSpPr>
          <p:nvPr/>
        </p:nvSpPr>
        <p:spPr bwMode="auto">
          <a:xfrm>
            <a:off x="523875" y="228600"/>
            <a:ext cx="79343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None/>
            </a:pPr>
            <a:r>
              <a:rPr lang="en-US" altLang="en-US" sz="2400" b="1" dirty="0">
                <a:solidFill>
                  <a:srgbClr val="000000"/>
                </a:solidFill>
                <a:ea typeface="Microsoft YaHei" panose="020B0503020204020204" pitchFamily="34" charset="-122"/>
              </a:rPr>
              <a:t>Example: </a:t>
            </a:r>
            <a:r>
              <a:rPr lang="en-US" sz="2400" b="1" dirty="0"/>
              <a:t>Walking through all directories on your computer</a:t>
            </a:r>
          </a:p>
          <a:p>
            <a:pPr algn="ctr" eaLnBrk="1" hangingPunct="1">
              <a:spcBef>
                <a:spcPct val="0"/>
              </a:spcBef>
              <a:buFontTx/>
              <a:buNone/>
            </a:pPr>
            <a:endParaRPr lang="en-US" altLang="en-US" sz="2400" b="1" dirty="0">
              <a:solidFill>
                <a:srgbClr val="000000"/>
              </a:solidFill>
              <a:ea typeface="Microsoft YaHei" panose="020B0503020204020204" pitchFamily="34" charset="-122"/>
            </a:endParaRPr>
          </a:p>
        </p:txBody>
      </p:sp>
      <p:sp>
        <p:nvSpPr>
          <p:cNvPr id="26627" name="Text Box 2">
            <a:extLst>
              <a:ext uri="{FF2B5EF4-FFF2-40B4-BE49-F238E27FC236}">
                <a16:creationId xmlns:a16="http://schemas.microsoft.com/office/drawing/2014/main" id="{3FE96698-5F92-4630-8BE2-7A79D96C3F4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1582651E-04EC-45F4-9B13-A6948B35D27B}"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47</a:t>
            </a:fld>
            <a:endParaRPr lang="en-GB" altLang="en-US" sz="1200">
              <a:solidFill>
                <a:srgbClr val="EEECE1"/>
              </a:solidFill>
              <a:latin typeface="Frutiger 55 Roman" pitchFamily="32" charset="0"/>
              <a:ea typeface="Microsoft YaHei" panose="020B0503020204020204" pitchFamily="34" charset="-122"/>
            </a:endParaRPr>
          </a:p>
        </p:txBody>
      </p:sp>
      <p:sp>
        <p:nvSpPr>
          <p:cNvPr id="26628" name="Rectangle 3">
            <a:extLst>
              <a:ext uri="{FF2B5EF4-FFF2-40B4-BE49-F238E27FC236}">
                <a16:creationId xmlns:a16="http://schemas.microsoft.com/office/drawing/2014/main" id="{D5DC5490-CC4B-4A24-B64A-5AF27C19CDB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29" name="Rectangle 4">
            <a:extLst>
              <a:ext uri="{FF2B5EF4-FFF2-40B4-BE49-F238E27FC236}">
                <a16:creationId xmlns:a16="http://schemas.microsoft.com/office/drawing/2014/main" id="{9F24BF8D-494B-4250-9431-C7DA2CE3D59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0" name="Rectangle 5">
            <a:extLst>
              <a:ext uri="{FF2B5EF4-FFF2-40B4-BE49-F238E27FC236}">
                <a16:creationId xmlns:a16="http://schemas.microsoft.com/office/drawing/2014/main" id="{D43D0F26-30BE-488B-8498-59C60C14692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1" name="Rectangle 6">
            <a:extLst>
              <a:ext uri="{FF2B5EF4-FFF2-40B4-BE49-F238E27FC236}">
                <a16:creationId xmlns:a16="http://schemas.microsoft.com/office/drawing/2014/main" id="{D25320F6-D3C4-483E-8C41-8772954C23E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2" name="Rectangle 7">
            <a:extLst>
              <a:ext uri="{FF2B5EF4-FFF2-40B4-BE49-F238E27FC236}">
                <a16:creationId xmlns:a16="http://schemas.microsoft.com/office/drawing/2014/main" id="{1ED7D2DD-AA15-42A6-B0D3-D9239616800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3" name="Rectangle 8">
            <a:extLst>
              <a:ext uri="{FF2B5EF4-FFF2-40B4-BE49-F238E27FC236}">
                <a16:creationId xmlns:a16="http://schemas.microsoft.com/office/drawing/2014/main" id="{F642208E-744D-438A-B98C-4C9D9E0A2CA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4" name="Rectangle 9">
            <a:extLst>
              <a:ext uri="{FF2B5EF4-FFF2-40B4-BE49-F238E27FC236}">
                <a16:creationId xmlns:a16="http://schemas.microsoft.com/office/drawing/2014/main" id="{BBB8DECF-5F2B-4FCE-8337-BD351B58400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5" name="Rectangle 10">
            <a:extLst>
              <a:ext uri="{FF2B5EF4-FFF2-40B4-BE49-F238E27FC236}">
                <a16:creationId xmlns:a16="http://schemas.microsoft.com/office/drawing/2014/main" id="{3A67CA5B-4E77-41FC-8125-BF65F1A8619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6" name="Rectangle 11">
            <a:extLst>
              <a:ext uri="{FF2B5EF4-FFF2-40B4-BE49-F238E27FC236}">
                <a16:creationId xmlns:a16="http://schemas.microsoft.com/office/drawing/2014/main" id="{0952E992-5DBA-41D5-A7A1-F6EC46211EDC}"/>
              </a:ext>
            </a:extLst>
          </p:cNvPr>
          <p:cNvSpPr>
            <a:spLocks noChangeArrowheads="1"/>
          </p:cNvSpPr>
          <p:nvPr/>
        </p:nvSpPr>
        <p:spPr bwMode="auto">
          <a:xfrm>
            <a:off x="228600" y="457200"/>
            <a:ext cx="8839200" cy="10517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buNone/>
              <a:defRPr/>
            </a:pPr>
            <a:r>
              <a:rPr lang="en-US" sz="2400" b="1" dirty="0" err="1"/>
              <a:t>os</a:t>
            </a:r>
            <a:r>
              <a:rPr lang="en-US" sz="2400" dirty="0"/>
              <a:t> module – provides functions for working with files and directories</a:t>
            </a:r>
          </a:p>
          <a:p>
            <a:pPr>
              <a:buNone/>
              <a:defRPr/>
            </a:pPr>
            <a:endParaRPr lang="en-US" sz="1800" dirty="0"/>
          </a:p>
          <a:p>
            <a:pPr>
              <a:buNone/>
              <a:defRPr/>
            </a:pPr>
            <a:r>
              <a:rPr lang="en-US" sz="1800" dirty="0"/>
              <a:t>#returns the name of the current directory</a:t>
            </a:r>
          </a:p>
          <a:p>
            <a:pPr>
              <a:buNone/>
              <a:defRPr/>
            </a:pPr>
            <a:r>
              <a:rPr lang="en-US" sz="1800" dirty="0"/>
              <a:t>import </a:t>
            </a:r>
            <a:r>
              <a:rPr lang="en-US" sz="1800" dirty="0" err="1"/>
              <a:t>os</a:t>
            </a:r>
            <a:endParaRPr lang="en-US" sz="1800" dirty="0"/>
          </a:p>
          <a:p>
            <a:pPr>
              <a:buNone/>
              <a:defRPr/>
            </a:pPr>
            <a:r>
              <a:rPr lang="en-US" sz="1800" dirty="0" err="1"/>
              <a:t>cwd</a:t>
            </a:r>
            <a:r>
              <a:rPr lang="en-US" sz="1800" dirty="0"/>
              <a:t> = </a:t>
            </a:r>
            <a:r>
              <a:rPr lang="en-US" sz="1800" dirty="0" err="1"/>
              <a:t>os.getcwd</a:t>
            </a:r>
            <a:r>
              <a:rPr lang="en-US" sz="1800" dirty="0"/>
              <a:t>()</a:t>
            </a:r>
          </a:p>
          <a:p>
            <a:pPr>
              <a:buNone/>
              <a:defRPr/>
            </a:pPr>
            <a:r>
              <a:rPr lang="en-US" sz="1800" dirty="0"/>
              <a:t>print(</a:t>
            </a:r>
            <a:r>
              <a:rPr lang="en-US" sz="1800" dirty="0" err="1"/>
              <a:t>cwd</a:t>
            </a:r>
            <a:r>
              <a:rPr lang="en-US" sz="1800" dirty="0"/>
              <a:t>)</a:t>
            </a:r>
          </a:p>
          <a:p>
            <a:pPr>
              <a:buNone/>
              <a:defRPr/>
            </a:pPr>
            <a:r>
              <a:rPr lang="en-US" sz="1800" dirty="0"/>
              <a:t>#Compute number of files in the folder</a:t>
            </a:r>
          </a:p>
          <a:p>
            <a:pPr>
              <a:buNone/>
              <a:defRPr/>
            </a:pPr>
            <a:r>
              <a:rPr lang="en-US" sz="1800" dirty="0"/>
              <a:t>#Print a file’s full name and size.  </a:t>
            </a:r>
          </a:p>
          <a:p>
            <a:pPr>
              <a:buNone/>
              <a:defRPr/>
            </a:pPr>
            <a:r>
              <a:rPr lang="en-US" sz="1800" dirty="0"/>
              <a:t>#the string “.” represents the current directory</a:t>
            </a:r>
          </a:p>
          <a:p>
            <a:pPr>
              <a:buNone/>
              <a:defRPr/>
            </a:pPr>
            <a:r>
              <a:rPr lang="en-US" sz="1800" dirty="0"/>
              <a:t>count = 0</a:t>
            </a:r>
          </a:p>
          <a:p>
            <a:pPr>
              <a:buNone/>
              <a:defRPr/>
            </a:pPr>
            <a:r>
              <a:rPr lang="en-US" sz="1800" dirty="0"/>
              <a:t>for </a:t>
            </a:r>
            <a:r>
              <a:rPr lang="en-US" sz="1800" dirty="0" err="1"/>
              <a:t>dirname</a:t>
            </a:r>
            <a:r>
              <a:rPr lang="en-US" sz="1800" dirty="0"/>
              <a:t>, </a:t>
            </a:r>
            <a:r>
              <a:rPr lang="en-US" sz="1800" dirty="0" err="1"/>
              <a:t>dirs.,files</a:t>
            </a:r>
            <a:r>
              <a:rPr lang="en-US" sz="1800" dirty="0"/>
              <a:t> in </a:t>
            </a:r>
            <a:r>
              <a:rPr lang="en-US" sz="1800" dirty="0" err="1"/>
              <a:t>os.walk</a:t>
            </a:r>
            <a:r>
              <a:rPr lang="en-US" sz="1800" dirty="0"/>
              <a:t>(“.”):</a:t>
            </a:r>
          </a:p>
          <a:p>
            <a:pPr>
              <a:buNone/>
              <a:defRPr/>
            </a:pPr>
            <a:r>
              <a:rPr lang="en-US" sz="1800" dirty="0"/>
              <a:t>    for </a:t>
            </a:r>
            <a:r>
              <a:rPr lang="en-US" sz="1800" dirty="0" err="1"/>
              <a:t>filesname</a:t>
            </a:r>
            <a:r>
              <a:rPr lang="en-US" sz="1800" dirty="0"/>
              <a:t> in files:</a:t>
            </a:r>
          </a:p>
          <a:p>
            <a:pPr>
              <a:buNone/>
              <a:defRPr/>
            </a:pPr>
            <a:r>
              <a:rPr lang="en-US" sz="1800" dirty="0"/>
              <a:t>       if </a:t>
            </a:r>
            <a:r>
              <a:rPr lang="en-US" sz="1800" dirty="0" err="1"/>
              <a:t>filename.endswith</a:t>
            </a:r>
            <a:r>
              <a:rPr lang="en-US" sz="1800" dirty="0"/>
              <a:t>(‘.txt’):</a:t>
            </a:r>
          </a:p>
          <a:p>
            <a:pPr>
              <a:buNone/>
              <a:defRPr/>
            </a:pPr>
            <a:r>
              <a:rPr lang="en-US" sz="1800" dirty="0"/>
              <a:t>            </a:t>
            </a:r>
            <a:r>
              <a:rPr lang="en-US" sz="1800" dirty="0" err="1"/>
              <a:t>thefile</a:t>
            </a:r>
            <a:r>
              <a:rPr lang="en-US" sz="1800" dirty="0"/>
              <a:t> = </a:t>
            </a:r>
            <a:r>
              <a:rPr lang="en-US" sz="1800" dirty="0" err="1"/>
              <a:t>os.path.join</a:t>
            </a:r>
            <a:r>
              <a:rPr lang="en-US" sz="1800" dirty="0"/>
              <a:t>(</a:t>
            </a:r>
            <a:r>
              <a:rPr lang="en-US" sz="1800" dirty="0" err="1"/>
              <a:t>dirname,filename</a:t>
            </a:r>
            <a:r>
              <a:rPr lang="en-US" sz="1800" dirty="0"/>
              <a:t>)</a:t>
            </a:r>
          </a:p>
          <a:p>
            <a:pPr>
              <a:buNone/>
              <a:defRPr/>
            </a:pPr>
            <a:r>
              <a:rPr lang="en-US" sz="1800" dirty="0"/>
              <a:t>             print(</a:t>
            </a:r>
            <a:r>
              <a:rPr lang="en-US" sz="1800" dirty="0" err="1"/>
              <a:t>thefile</a:t>
            </a:r>
            <a:r>
              <a:rPr lang="en-US" sz="1800" dirty="0"/>
              <a:t>)</a:t>
            </a:r>
          </a:p>
          <a:p>
            <a:pPr>
              <a:buNone/>
              <a:defRPr/>
            </a:pPr>
            <a:r>
              <a:rPr lang="en-US" sz="1800" dirty="0"/>
              <a:t>            count = count + 1</a:t>
            </a:r>
          </a:p>
          <a:p>
            <a:pPr>
              <a:spcBef>
                <a:spcPts val="750"/>
              </a:spcBef>
              <a:buFontTx/>
              <a:buNone/>
            </a:pPr>
            <a:r>
              <a:rPr lang="en-US" altLang="en-US" sz="1800" dirty="0">
                <a:solidFill>
                  <a:srgbClr val="000000"/>
                </a:solidFill>
                <a:ea typeface="Microsoft YaHei" panose="020B0503020204020204" pitchFamily="34" charset="-122"/>
              </a:rPr>
              <a:t>print(count)</a:t>
            </a: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09935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70AE216-66B1-4096-83E9-E351EAB9A6A7}"/>
              </a:ext>
            </a:extLst>
          </p:cNvPr>
          <p:cNvSpPr>
            <a:spLocks noGrp="1"/>
          </p:cNvSpPr>
          <p:nvPr>
            <p:ph type="title"/>
          </p:nvPr>
        </p:nvSpPr>
        <p:spPr>
          <a:xfrm>
            <a:off x="609600" y="228600"/>
            <a:ext cx="7848600" cy="228600"/>
          </a:xfrm>
        </p:spPr>
        <p:txBody>
          <a:bodyPr/>
          <a:lstStyle/>
          <a:p>
            <a:pPr eaLnBrk="1" hangingPunct="1"/>
            <a:r>
              <a:rPr lang="en-US" altLang="en-US" sz="1800"/>
              <a:t>More on NumPy and SciPy</a:t>
            </a:r>
          </a:p>
        </p:txBody>
      </p:sp>
      <p:sp>
        <p:nvSpPr>
          <p:cNvPr id="44035" name="Slide Number Placeholder 3">
            <a:extLst>
              <a:ext uri="{FF2B5EF4-FFF2-40B4-BE49-F238E27FC236}">
                <a16:creationId xmlns:a16="http://schemas.microsoft.com/office/drawing/2014/main" id="{952799F7-6BAC-4499-B309-36C868D3C4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fld id="{F25DF762-2A02-4704-94C7-73824A1C518C}" type="slidenum">
              <a:rPr lang="en-GB" altLang="en-US" sz="1200">
                <a:solidFill>
                  <a:schemeClr val="bg2"/>
                </a:solidFill>
                <a:latin typeface="Frutiger 55 Roman" pitchFamily="32" charset="0"/>
              </a:rPr>
              <a:pPr>
                <a:spcBef>
                  <a:spcPct val="50000"/>
                </a:spcBef>
                <a:buFontTx/>
                <a:buNone/>
              </a:pPr>
              <a:t>48</a:t>
            </a:fld>
            <a:endParaRPr lang="en-GB" altLang="en-US" sz="1200">
              <a:solidFill>
                <a:schemeClr val="bg2"/>
              </a:solidFill>
              <a:latin typeface="Frutiger 55 Roman" pitchFamily="32" charset="0"/>
            </a:endParaRPr>
          </a:p>
        </p:txBody>
      </p:sp>
      <p:sp>
        <p:nvSpPr>
          <p:cNvPr id="44036" name="Rectangle 17">
            <a:extLst>
              <a:ext uri="{FF2B5EF4-FFF2-40B4-BE49-F238E27FC236}">
                <a16:creationId xmlns:a16="http://schemas.microsoft.com/office/drawing/2014/main" id="{55DB27D2-253E-40FE-A240-93A153E91F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37" name="Rectangle 19">
            <a:extLst>
              <a:ext uri="{FF2B5EF4-FFF2-40B4-BE49-F238E27FC236}">
                <a16:creationId xmlns:a16="http://schemas.microsoft.com/office/drawing/2014/main" id="{83A13764-682E-4496-A4D7-A24F69FFCE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38" name="Rectangle 2">
            <a:extLst>
              <a:ext uri="{FF2B5EF4-FFF2-40B4-BE49-F238E27FC236}">
                <a16:creationId xmlns:a16="http://schemas.microsoft.com/office/drawing/2014/main" id="{BF614949-60E6-4D94-BA68-BB11C52E5F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39" name="Rectangle 4">
            <a:extLst>
              <a:ext uri="{FF2B5EF4-FFF2-40B4-BE49-F238E27FC236}">
                <a16:creationId xmlns:a16="http://schemas.microsoft.com/office/drawing/2014/main" id="{63C25447-09D0-4118-8C4B-913C4DEB99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40" name="Rectangle 6">
            <a:extLst>
              <a:ext uri="{FF2B5EF4-FFF2-40B4-BE49-F238E27FC236}">
                <a16:creationId xmlns:a16="http://schemas.microsoft.com/office/drawing/2014/main" id="{DE6F29CC-2A3F-40E2-B696-387860932D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41" name="Rectangle 8">
            <a:extLst>
              <a:ext uri="{FF2B5EF4-FFF2-40B4-BE49-F238E27FC236}">
                <a16:creationId xmlns:a16="http://schemas.microsoft.com/office/drawing/2014/main" id="{7B01D469-17D8-4ED9-9D0B-271CBAA26F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42" name="Rectangle 10">
            <a:extLst>
              <a:ext uri="{FF2B5EF4-FFF2-40B4-BE49-F238E27FC236}">
                <a16:creationId xmlns:a16="http://schemas.microsoft.com/office/drawing/2014/main" id="{E009BCAC-ED82-4EA7-8A97-A6AAF49EB74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43" name="Rectangle 12">
            <a:extLst>
              <a:ext uri="{FF2B5EF4-FFF2-40B4-BE49-F238E27FC236}">
                <a16:creationId xmlns:a16="http://schemas.microsoft.com/office/drawing/2014/main" id="{3CF0996B-54AE-4BC4-A8BB-B1DCC8BAA7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4044" name="Rectangle 12">
            <a:extLst>
              <a:ext uri="{FF2B5EF4-FFF2-40B4-BE49-F238E27FC236}">
                <a16:creationId xmlns:a16="http://schemas.microsoft.com/office/drawing/2014/main" id="{84C812CB-9F9E-4187-B218-13040A89DCFD}"/>
              </a:ext>
            </a:extLst>
          </p:cNvPr>
          <p:cNvSpPr>
            <a:spLocks noChangeArrowheads="1"/>
          </p:cNvSpPr>
          <p:nvPr/>
        </p:nvSpPr>
        <p:spPr bwMode="auto">
          <a:xfrm>
            <a:off x="0" y="685800"/>
            <a:ext cx="8624888"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1200">
                <a:latin typeface="Arial" panose="020B0604020202020204" pitchFamily="34" charset="0"/>
                <a:cs typeface="Arial" panose="020B0604020202020204" pitchFamily="34" charset="0"/>
              </a:rPr>
              <a:t>If you already have Python and NumPy installed, you can install (or reinstall) Scipy from here:</a:t>
            </a:r>
          </a:p>
          <a:p>
            <a:r>
              <a:rPr lang="en-US" altLang="en-US" sz="1200">
                <a:latin typeface="Arial" panose="020B0604020202020204" pitchFamily="34" charset="0"/>
                <a:cs typeface="Arial" panose="020B0604020202020204" pitchFamily="34" charset="0"/>
              </a:rPr>
              <a:t>http://sourceforge.net/projects/scipy/files/scipy/</a:t>
            </a:r>
          </a:p>
          <a:p>
            <a:r>
              <a:rPr lang="en-US" altLang="en-US" sz="1200">
                <a:latin typeface="Arial" panose="020B0604020202020204" pitchFamily="34" charset="0"/>
                <a:cs typeface="Arial" panose="020B0604020202020204" pitchFamily="34" charset="0"/>
              </a:rPr>
              <a:t>NumPy is an open source extension module for Python. The module NumPy provides fast precompiled functions for numerical routines. </a:t>
            </a:r>
            <a:br>
              <a:rPr lang="en-US" altLang="en-US" sz="1200">
                <a:latin typeface="Arial" panose="020B0604020202020204" pitchFamily="34" charset="0"/>
                <a:cs typeface="Arial" panose="020B0604020202020204" pitchFamily="34" charset="0"/>
              </a:rPr>
            </a:br>
            <a:r>
              <a:rPr lang="en-US" altLang="en-US" sz="1200">
                <a:latin typeface="Arial" panose="020B0604020202020204" pitchFamily="34" charset="0"/>
                <a:cs typeface="Arial" panose="020B0604020202020204" pitchFamily="34" charset="0"/>
              </a:rPr>
              <a:t>It adds support to Python for large, multi-dimensional arrays and matrices. Besides that it supplies a large library of high-level mathematical functions to operate on these arrays. </a:t>
            </a:r>
          </a:p>
          <a:p>
            <a:r>
              <a:rPr lang="en-US" altLang="en-US" sz="1200">
                <a:latin typeface="Arial" panose="020B0604020202020204" pitchFamily="34" charset="0"/>
                <a:cs typeface="Arial" panose="020B0604020202020204" pitchFamily="34" charset="0"/>
              </a:rPr>
              <a:t>One of the main advantages of NumPy is its advantage in time compared to standard Python. </a:t>
            </a: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endParaRPr lang="en-US" altLang="en-US" sz="1100">
              <a:latin typeface="Arial" panose="020B0604020202020204" pitchFamily="34" charset="0"/>
              <a:cs typeface="Arial" panose="020B0604020202020204" pitchFamily="34" charset="0"/>
            </a:endParaRPr>
          </a:p>
          <a:p>
            <a:r>
              <a:rPr lang="en-US" altLang="en-US" sz="1100">
                <a:latin typeface="Arial" panose="020B0604020202020204" pitchFamily="34" charset="0"/>
                <a:cs typeface="Arial" panose="020B0604020202020204" pitchFamily="34" charset="0"/>
              </a:rPr>
              <a:t>Result</a:t>
            </a:r>
          </a:p>
          <a:p>
            <a:r>
              <a:rPr lang="en-US" altLang="en-US" sz="1100">
                <a:latin typeface="Arial" panose="020B0604020202020204" pitchFamily="34" charset="0"/>
                <a:cs typeface="Arial" panose="020B0604020202020204" pitchFamily="34" charset="0"/>
              </a:rPr>
              <a:t>6.10699987411</a:t>
            </a:r>
          </a:p>
          <a:p>
            <a:r>
              <a:rPr lang="en-US" altLang="en-US" sz="1100">
                <a:latin typeface="Arial" panose="020B0604020202020204" pitchFamily="34" charset="0"/>
                <a:cs typeface="Arial" panose="020B0604020202020204" pitchFamily="34" charset="0"/>
              </a:rPr>
              <a:t>0.1890001297</a:t>
            </a:r>
          </a:p>
        </p:txBody>
      </p:sp>
      <p:pic>
        <p:nvPicPr>
          <p:cNvPr id="44045" name="Picture 2">
            <a:extLst>
              <a:ext uri="{FF2B5EF4-FFF2-40B4-BE49-F238E27FC236}">
                <a16:creationId xmlns:a16="http://schemas.microsoft.com/office/drawing/2014/main" id="{DE097AED-9D3E-46A4-9602-6E0A75765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298291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077200" cy="792156"/>
          </a:xfrm>
        </p:spPr>
        <p:txBody>
          <a:bodyPr/>
          <a:lstStyle/>
          <a:p>
            <a:pPr eaLnBrk="1" hangingPunct="1"/>
            <a:r>
              <a:rPr lang="en-US" altLang="en-US" dirty="0"/>
              <a:t>Development Environment</a:t>
            </a:r>
          </a:p>
        </p:txBody>
      </p:sp>
      <p:sp>
        <p:nvSpPr>
          <p:cNvPr id="819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C476E07-12C0-4003-AEC7-0BACC4E87925}" type="slidenum">
              <a:rPr lang="en-GB" altLang="en-US" smtClean="0">
                <a:solidFill>
                  <a:schemeClr val="bg2"/>
                </a:solidFill>
              </a:rPr>
              <a:pPr/>
              <a:t>4</a:t>
            </a:fld>
            <a:endParaRPr lang="en-GB" altLang="en-US">
              <a:solidFill>
                <a:schemeClr val="bg2"/>
              </a:solidFill>
            </a:endParaRPr>
          </a:p>
        </p:txBody>
      </p:sp>
      <p:sp>
        <p:nvSpPr>
          <p:cNvPr id="819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19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19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19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20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20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20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20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8204" name="Content Placeholder 1"/>
          <p:cNvSpPr>
            <a:spLocks noGrp="1"/>
          </p:cNvSpPr>
          <p:nvPr>
            <p:ph idx="1"/>
          </p:nvPr>
        </p:nvSpPr>
        <p:spPr>
          <a:xfrm>
            <a:off x="465944" y="1325192"/>
            <a:ext cx="8229600" cy="4525963"/>
          </a:xfrm>
        </p:spPr>
        <p:txBody>
          <a:bodyPr/>
          <a:lstStyle/>
          <a:p>
            <a:r>
              <a:rPr lang="en-US" altLang="en-US" sz="1600" b="1" dirty="0"/>
              <a:t>Online Python interpreter</a:t>
            </a:r>
          </a:p>
          <a:p>
            <a:pPr marL="0" indent="0">
              <a:buNone/>
            </a:pPr>
            <a:r>
              <a:rPr lang="en-US" altLang="en-US" sz="1600" dirty="0"/>
              <a:t>        </a:t>
            </a:r>
            <a:r>
              <a:rPr lang="en-US" altLang="en-US" sz="1600" dirty="0">
                <a:hlinkClick r:id="rId2"/>
              </a:rPr>
              <a:t>https://repl.it/@enaard/Python-3#main.py</a:t>
            </a:r>
            <a:endParaRPr lang="en-US" altLang="en-US" sz="1600" dirty="0"/>
          </a:p>
          <a:p>
            <a:pPr marL="0" indent="0">
              <a:buNone/>
            </a:pPr>
            <a:endParaRPr lang="en-US" altLang="en-US" sz="1600" dirty="0"/>
          </a:p>
          <a:p>
            <a:r>
              <a:rPr lang="en-US" altLang="en-US" sz="1600" b="1" dirty="0"/>
              <a:t>Anaconda</a:t>
            </a:r>
            <a:r>
              <a:rPr lang="en-US" altLang="en-US" sz="1600" dirty="0"/>
              <a:t> - collection of powerful packages for Python </a:t>
            </a:r>
          </a:p>
          <a:p>
            <a:pPr lvl="1"/>
            <a:r>
              <a:rPr lang="en-US" altLang="en-US" sz="1600" dirty="0"/>
              <a:t>Enables large-scale data management, analysis,  visualization for Business Intelligence, Scientific Analysis, Engineering, Machine Learning, and more.</a:t>
            </a:r>
          </a:p>
          <a:p>
            <a:pPr marL="457200" lvl="1" indent="0">
              <a:buNone/>
            </a:pPr>
            <a:endParaRPr lang="en-US" altLang="en-US" sz="1600" dirty="0"/>
          </a:p>
          <a:p>
            <a:r>
              <a:rPr lang="en-US" altLang="en-US" sz="1600" b="1" dirty="0"/>
              <a:t>Spyder</a:t>
            </a:r>
            <a:r>
              <a:rPr lang="en-US" altLang="en-US" sz="1600" dirty="0"/>
              <a:t> - Scientific </a:t>
            </a:r>
            <a:r>
              <a:rPr lang="en-US" altLang="en-US" sz="1600" dirty="0" err="1"/>
              <a:t>PYthon</a:t>
            </a:r>
            <a:r>
              <a:rPr lang="en-US" altLang="en-US" sz="1600" dirty="0"/>
              <a:t> Development </a:t>
            </a:r>
            <a:r>
              <a:rPr lang="en-US" altLang="en-US" sz="1600" dirty="0" err="1"/>
              <a:t>EnviRonment</a:t>
            </a:r>
            <a:r>
              <a:rPr lang="en-US" altLang="en-US" sz="1600" dirty="0"/>
              <a:t>:</a:t>
            </a:r>
          </a:p>
          <a:p>
            <a:pPr lvl="1"/>
            <a:r>
              <a:rPr lang="en-US" altLang="en-US" sz="1600" dirty="0"/>
              <a:t>powerful interactive development environment for the Python language with advanced editing, interactive testing, debugging and introspection features</a:t>
            </a:r>
          </a:p>
          <a:p>
            <a:pPr lvl="1"/>
            <a:r>
              <a:rPr lang="en-US" altLang="en-US" sz="1600" dirty="0"/>
              <a:t>numerical computing environment: supports </a:t>
            </a:r>
            <a:r>
              <a:rPr lang="en-US" altLang="en-US" sz="1600" i="1" dirty="0" err="1"/>
              <a:t>IPython</a:t>
            </a:r>
            <a:r>
              <a:rPr lang="en-US" altLang="en-US" sz="1600" dirty="0"/>
              <a:t> (enhanced interactive Python interpreter) and popular Python libraries such as </a:t>
            </a:r>
            <a:r>
              <a:rPr lang="en-US" altLang="en-US" sz="1600" i="1" dirty="0"/>
              <a:t>NumPy</a:t>
            </a:r>
            <a:r>
              <a:rPr lang="en-US" altLang="en-US" sz="1600" dirty="0"/>
              <a:t> (linear algebra), </a:t>
            </a:r>
            <a:r>
              <a:rPr lang="en-US" altLang="en-US" sz="1600" i="1" dirty="0"/>
              <a:t>SciPy</a:t>
            </a:r>
            <a:r>
              <a:rPr lang="en-US" altLang="en-US" sz="1600" dirty="0"/>
              <a:t> (signal and image processing) or </a:t>
            </a:r>
            <a:r>
              <a:rPr lang="en-US" altLang="en-US" sz="1600" i="1" dirty="0"/>
              <a:t>matplotlib</a:t>
            </a:r>
            <a:r>
              <a:rPr lang="en-US" altLang="en-US" sz="1600" dirty="0"/>
              <a:t> (interactive 2D/3D plotting).</a:t>
            </a:r>
          </a:p>
          <a:p>
            <a:pPr lvl="1"/>
            <a:endParaRPr lang="en-US" alt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0C13837-2B26-4092-8018-C19E4FF8127D}"/>
              </a:ext>
            </a:extLst>
          </p:cNvPr>
          <p:cNvSpPr>
            <a:spLocks noGrp="1"/>
          </p:cNvSpPr>
          <p:nvPr>
            <p:ph type="title"/>
          </p:nvPr>
        </p:nvSpPr>
        <p:spPr>
          <a:xfrm>
            <a:off x="609600" y="228600"/>
            <a:ext cx="7848600" cy="228600"/>
          </a:xfrm>
        </p:spPr>
        <p:txBody>
          <a:bodyPr/>
          <a:lstStyle/>
          <a:p>
            <a:pPr eaLnBrk="1" hangingPunct="1"/>
            <a:r>
              <a:rPr lang="en-US" altLang="en-US" sz="1800"/>
              <a:t>Arrays in NumPy</a:t>
            </a:r>
          </a:p>
        </p:txBody>
      </p:sp>
      <p:sp>
        <p:nvSpPr>
          <p:cNvPr id="45059" name="Slide Number Placeholder 3">
            <a:extLst>
              <a:ext uri="{FF2B5EF4-FFF2-40B4-BE49-F238E27FC236}">
                <a16:creationId xmlns:a16="http://schemas.microsoft.com/office/drawing/2014/main" id="{E3B415EF-9868-4B05-A4E4-3ED70513ED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fld id="{84077D48-69D7-4198-8202-892174B9BDF6}" type="slidenum">
              <a:rPr lang="en-GB" altLang="en-US" sz="1200">
                <a:solidFill>
                  <a:schemeClr val="bg2"/>
                </a:solidFill>
                <a:latin typeface="Frutiger 55 Roman" pitchFamily="32" charset="0"/>
              </a:rPr>
              <a:pPr>
                <a:spcBef>
                  <a:spcPct val="50000"/>
                </a:spcBef>
                <a:buFontTx/>
                <a:buNone/>
              </a:pPr>
              <a:t>49</a:t>
            </a:fld>
            <a:endParaRPr lang="en-GB" altLang="en-US" sz="1200">
              <a:solidFill>
                <a:schemeClr val="bg2"/>
              </a:solidFill>
              <a:latin typeface="Frutiger 55 Roman" pitchFamily="32" charset="0"/>
            </a:endParaRPr>
          </a:p>
        </p:txBody>
      </p:sp>
      <p:sp>
        <p:nvSpPr>
          <p:cNvPr id="45060" name="Rectangle 17">
            <a:extLst>
              <a:ext uri="{FF2B5EF4-FFF2-40B4-BE49-F238E27FC236}">
                <a16:creationId xmlns:a16="http://schemas.microsoft.com/office/drawing/2014/main" id="{78648D0C-A5DB-4B4C-96DD-37A7F8C69E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1" name="Rectangle 19">
            <a:extLst>
              <a:ext uri="{FF2B5EF4-FFF2-40B4-BE49-F238E27FC236}">
                <a16:creationId xmlns:a16="http://schemas.microsoft.com/office/drawing/2014/main" id="{A23BB671-1EA8-4A01-9429-15DDC67790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2" name="Rectangle 2">
            <a:extLst>
              <a:ext uri="{FF2B5EF4-FFF2-40B4-BE49-F238E27FC236}">
                <a16:creationId xmlns:a16="http://schemas.microsoft.com/office/drawing/2014/main" id="{0E2D256C-C47C-4779-BC54-7D8E65FF860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3" name="Rectangle 4">
            <a:extLst>
              <a:ext uri="{FF2B5EF4-FFF2-40B4-BE49-F238E27FC236}">
                <a16:creationId xmlns:a16="http://schemas.microsoft.com/office/drawing/2014/main" id="{BE0B2E21-AF53-49EE-9FA6-648A009936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4" name="Rectangle 6">
            <a:extLst>
              <a:ext uri="{FF2B5EF4-FFF2-40B4-BE49-F238E27FC236}">
                <a16:creationId xmlns:a16="http://schemas.microsoft.com/office/drawing/2014/main" id="{021A6298-517A-48AB-8568-0D9C10FE1C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5" name="Rectangle 8">
            <a:extLst>
              <a:ext uri="{FF2B5EF4-FFF2-40B4-BE49-F238E27FC236}">
                <a16:creationId xmlns:a16="http://schemas.microsoft.com/office/drawing/2014/main" id="{34DC2640-0AED-4194-9FE0-9E82DDE544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6" name="Rectangle 10">
            <a:extLst>
              <a:ext uri="{FF2B5EF4-FFF2-40B4-BE49-F238E27FC236}">
                <a16:creationId xmlns:a16="http://schemas.microsoft.com/office/drawing/2014/main" id="{9E30D172-2149-4EA8-ABE4-313C056B50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7" name="Rectangle 12">
            <a:extLst>
              <a:ext uri="{FF2B5EF4-FFF2-40B4-BE49-F238E27FC236}">
                <a16:creationId xmlns:a16="http://schemas.microsoft.com/office/drawing/2014/main" id="{F2A6EB12-4B05-4C91-AA9F-1F1B84D7AB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5068" name="Rectangle 12">
            <a:extLst>
              <a:ext uri="{FF2B5EF4-FFF2-40B4-BE49-F238E27FC236}">
                <a16:creationId xmlns:a16="http://schemas.microsoft.com/office/drawing/2014/main" id="{1FC8AB7B-EB3E-4B6C-AFCF-695FDD1BA78A}"/>
              </a:ext>
            </a:extLst>
          </p:cNvPr>
          <p:cNvSpPr>
            <a:spLocks noChangeArrowheads="1"/>
          </p:cNvSpPr>
          <p:nvPr/>
        </p:nvSpPr>
        <p:spPr bwMode="auto">
          <a:xfrm>
            <a:off x="258763" y="685800"/>
            <a:ext cx="8626475"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1200"/>
              <a:t>Arrays constitute the central component of the module NumPy. </a:t>
            </a:r>
            <a:br>
              <a:rPr lang="en-US" altLang="en-US" sz="1200"/>
            </a:br>
            <a:r>
              <a:rPr lang="en-US" altLang="en-US" sz="1200"/>
              <a:t>The main difference from standard Python lists is that the elements of a NumPy array have to be of the same type, usually float or int. NumPy arrays are by far more efficient than lists of Python.The number of elements have to be known a priori, i.e. when the array is created. It can't be changed afterwards. Arrays of NumPy are of any dimension. </a:t>
            </a:r>
            <a:br>
              <a:rPr lang="en-US" altLang="en-US" sz="1200"/>
            </a:br>
            <a:r>
              <a:rPr lang="en-US" altLang="en-US" sz="1200"/>
              <a:t>A NumPy Array can be generated from a list or a tuple with the array-method, as shown in the following example: </a:t>
            </a:r>
          </a:p>
          <a:p>
            <a:r>
              <a:rPr lang="en-US" altLang="en-US" sz="1200"/>
              <a:t>import numpy as np</a:t>
            </a:r>
          </a:p>
          <a:p>
            <a:r>
              <a:rPr lang="en-US" altLang="en-US" sz="1200"/>
              <a:t>x = np.array([42,47,11], int) </a:t>
            </a:r>
          </a:p>
          <a:p>
            <a:r>
              <a:rPr lang="en-US" altLang="en-US" sz="1200"/>
              <a:t>print x</a:t>
            </a:r>
          </a:p>
          <a:p>
            <a:endParaRPr lang="en-US" altLang="en-US" sz="1200"/>
          </a:p>
          <a:p>
            <a:r>
              <a:rPr lang="en-US" altLang="en-US" sz="1200"/>
              <a:t>Result   :</a:t>
            </a:r>
          </a:p>
          <a:p>
            <a:r>
              <a:rPr lang="en-US" altLang="en-US" sz="1200"/>
              <a:t>   ([42, 47, 11])</a:t>
            </a:r>
          </a:p>
          <a:p>
            <a:endParaRPr lang="en-US" altLang="en-US" sz="1200"/>
          </a:p>
          <a:p>
            <a:r>
              <a:rPr lang="en-US" altLang="en-US" sz="1200"/>
              <a:t>The array method transforms sequences of sequences into two dimensional arrays:</a:t>
            </a:r>
          </a:p>
          <a:p>
            <a:r>
              <a:rPr lang="en-US" altLang="en-US" sz="1200"/>
              <a:t>x = np.array( ((11,12,13), (21,22,23), (31,32,33)) )</a:t>
            </a:r>
          </a:p>
          <a:p>
            <a:r>
              <a:rPr lang="en-US" altLang="en-US" sz="1200"/>
              <a:t>print x</a:t>
            </a:r>
          </a:p>
          <a:p>
            <a:endParaRPr lang="en-US" altLang="en-US" sz="1200"/>
          </a:p>
          <a:p>
            <a:r>
              <a:rPr lang="en-US" altLang="en-US" sz="1200"/>
              <a:t>Result:</a:t>
            </a:r>
          </a:p>
          <a:p>
            <a:r>
              <a:rPr lang="en-US" altLang="en-US" sz="1200"/>
              <a:t>    [[11 12 13] [21 22 23] [31 32 33]]</a:t>
            </a:r>
          </a:p>
          <a:p>
            <a:endParaRPr lang="en-US" altLang="en-US" sz="1200">
              <a:latin typeface="Arial" panose="020B0604020202020204" pitchFamily="34" charset="0"/>
              <a:cs typeface="Arial" panose="020B0604020202020204" pitchFamily="34" charset="0"/>
            </a:endParaRPr>
          </a:p>
          <a:p>
            <a:r>
              <a:rPr lang="en-US" altLang="en-US" sz="1200"/>
              <a:t>Correspondingly, it converts sequences of sequences of sequences into three dimensional arrays:</a:t>
            </a:r>
          </a:p>
          <a:p>
            <a:r>
              <a:rPr lang="en-US" altLang="en-US" sz="1200"/>
              <a:t>x = np.array( ( ((111,112), (121,122) ), ((211,212),(221,222)) ) ) </a:t>
            </a:r>
          </a:p>
          <a:p>
            <a:r>
              <a:rPr lang="en-US" altLang="en-US" sz="1200"/>
              <a:t> print x</a:t>
            </a:r>
          </a:p>
          <a:p>
            <a:r>
              <a:rPr lang="en-US" altLang="en-US" sz="1200"/>
              <a:t> [[[111 112] [121 122]] [[211 212] [221 222]]] </a:t>
            </a:r>
          </a:p>
          <a:p>
            <a:r>
              <a:rPr lang="en-US" altLang="en-US" sz="1200"/>
              <a:t>print x[1][0][1] </a:t>
            </a:r>
          </a:p>
          <a:p>
            <a:r>
              <a:rPr lang="en-US" altLang="en-US" sz="1200"/>
              <a:t> 212 </a:t>
            </a:r>
          </a:p>
          <a:p>
            <a:endParaRPr lang="en-US" altLang="en-US" sz="1200"/>
          </a:p>
          <a:p>
            <a:r>
              <a:rPr lang="en-US" altLang="en-US" sz="1200"/>
              <a:t> print x[1][1][1] </a:t>
            </a:r>
          </a:p>
          <a:p>
            <a:r>
              <a:rPr lang="en-US" altLang="en-US" sz="1200"/>
              <a:t>222</a:t>
            </a:r>
            <a:endParaRPr lang="en-US" altLang="en-US" sz="1200">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0920E14-026B-43B1-8203-8E95D8126828}"/>
              </a:ext>
            </a:extLst>
          </p:cNvPr>
          <p:cNvSpPr>
            <a:spLocks noGrp="1"/>
          </p:cNvSpPr>
          <p:nvPr>
            <p:ph type="title"/>
          </p:nvPr>
        </p:nvSpPr>
        <p:spPr>
          <a:xfrm>
            <a:off x="609600" y="228600"/>
            <a:ext cx="7848600" cy="228600"/>
          </a:xfrm>
        </p:spPr>
        <p:txBody>
          <a:bodyPr/>
          <a:lstStyle/>
          <a:p>
            <a:pPr eaLnBrk="1" hangingPunct="1"/>
            <a:r>
              <a:rPr lang="en-US" altLang="en-US" sz="1800"/>
              <a:t>Arrays in NumPy</a:t>
            </a:r>
          </a:p>
        </p:txBody>
      </p:sp>
      <p:sp>
        <p:nvSpPr>
          <p:cNvPr id="46083" name="Slide Number Placeholder 3">
            <a:extLst>
              <a:ext uri="{FF2B5EF4-FFF2-40B4-BE49-F238E27FC236}">
                <a16:creationId xmlns:a16="http://schemas.microsoft.com/office/drawing/2014/main" id="{F2930EBF-8DBA-4C34-9EA2-5467818C94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fld id="{F484C4EB-95C9-4CFC-A843-00E082A211CF}" type="slidenum">
              <a:rPr lang="en-GB" altLang="en-US" sz="1200">
                <a:solidFill>
                  <a:schemeClr val="bg2"/>
                </a:solidFill>
                <a:latin typeface="Frutiger 55 Roman" pitchFamily="32" charset="0"/>
              </a:rPr>
              <a:pPr>
                <a:spcBef>
                  <a:spcPct val="50000"/>
                </a:spcBef>
                <a:buFontTx/>
                <a:buNone/>
              </a:pPr>
              <a:t>50</a:t>
            </a:fld>
            <a:endParaRPr lang="en-GB" altLang="en-US" sz="1200">
              <a:solidFill>
                <a:schemeClr val="bg2"/>
              </a:solidFill>
              <a:latin typeface="Frutiger 55 Roman" pitchFamily="32" charset="0"/>
            </a:endParaRPr>
          </a:p>
        </p:txBody>
      </p:sp>
      <p:sp>
        <p:nvSpPr>
          <p:cNvPr id="46084" name="Rectangle 17">
            <a:extLst>
              <a:ext uri="{FF2B5EF4-FFF2-40B4-BE49-F238E27FC236}">
                <a16:creationId xmlns:a16="http://schemas.microsoft.com/office/drawing/2014/main" id="{6CCDDE7D-7CE7-42F6-8D80-216E9311A7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85" name="Rectangle 19">
            <a:extLst>
              <a:ext uri="{FF2B5EF4-FFF2-40B4-BE49-F238E27FC236}">
                <a16:creationId xmlns:a16="http://schemas.microsoft.com/office/drawing/2014/main" id="{F4F05D54-441F-4613-98EB-B24F49B211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86" name="Rectangle 2">
            <a:extLst>
              <a:ext uri="{FF2B5EF4-FFF2-40B4-BE49-F238E27FC236}">
                <a16:creationId xmlns:a16="http://schemas.microsoft.com/office/drawing/2014/main" id="{1523CE4D-09C0-4492-9B3B-A72370A66C1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87" name="Rectangle 4">
            <a:extLst>
              <a:ext uri="{FF2B5EF4-FFF2-40B4-BE49-F238E27FC236}">
                <a16:creationId xmlns:a16="http://schemas.microsoft.com/office/drawing/2014/main" id="{A10733F2-B754-4CB3-821F-C0B4BFBB6A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88" name="Rectangle 6">
            <a:extLst>
              <a:ext uri="{FF2B5EF4-FFF2-40B4-BE49-F238E27FC236}">
                <a16:creationId xmlns:a16="http://schemas.microsoft.com/office/drawing/2014/main" id="{A38EFF22-246E-4C9F-A256-7EF673AE1E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89" name="Rectangle 8">
            <a:extLst>
              <a:ext uri="{FF2B5EF4-FFF2-40B4-BE49-F238E27FC236}">
                <a16:creationId xmlns:a16="http://schemas.microsoft.com/office/drawing/2014/main" id="{14033FF4-0575-4DE1-8DC5-4913CDEC7F8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90" name="Rectangle 10">
            <a:extLst>
              <a:ext uri="{FF2B5EF4-FFF2-40B4-BE49-F238E27FC236}">
                <a16:creationId xmlns:a16="http://schemas.microsoft.com/office/drawing/2014/main" id="{84FAFEB9-052A-4D6D-90AE-8D70CEB61D0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91" name="Rectangle 12">
            <a:extLst>
              <a:ext uri="{FF2B5EF4-FFF2-40B4-BE49-F238E27FC236}">
                <a16:creationId xmlns:a16="http://schemas.microsoft.com/office/drawing/2014/main" id="{74E42328-85DB-4A3D-B8BF-C8906DCAAC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46092" name="Rectangle 12">
            <a:extLst>
              <a:ext uri="{FF2B5EF4-FFF2-40B4-BE49-F238E27FC236}">
                <a16:creationId xmlns:a16="http://schemas.microsoft.com/office/drawing/2014/main" id="{C9515733-3C1B-404A-959C-D4F86CEA050D}"/>
              </a:ext>
            </a:extLst>
          </p:cNvPr>
          <p:cNvSpPr>
            <a:spLocks noChangeArrowheads="1"/>
          </p:cNvSpPr>
          <p:nvPr/>
        </p:nvSpPr>
        <p:spPr bwMode="auto">
          <a:xfrm>
            <a:off x="258763" y="685800"/>
            <a:ext cx="86264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1200"/>
              <a:t>The attribute ndim gives number of dimensions of an array:</a:t>
            </a:r>
          </a:p>
          <a:p>
            <a:r>
              <a:rPr lang="en-US" altLang="en-US" sz="1200"/>
              <a:t>x = np.array( ((11,12,13), (21,22,23) ))</a:t>
            </a:r>
          </a:p>
          <a:p>
            <a:r>
              <a:rPr lang="en-US" altLang="en-US" sz="1200"/>
              <a:t>print x.ndim </a:t>
            </a:r>
          </a:p>
          <a:p>
            <a:r>
              <a:rPr lang="en-US" altLang="en-US" sz="1200"/>
              <a:t>2 </a:t>
            </a:r>
          </a:p>
          <a:p>
            <a:endParaRPr lang="en-US" altLang="en-US" sz="1200">
              <a:latin typeface="Arial" panose="020B0604020202020204" pitchFamily="34" charset="0"/>
              <a:cs typeface="Arial" panose="020B0604020202020204" pitchFamily="34" charset="0"/>
            </a:endParaRPr>
          </a:p>
          <a:p>
            <a:r>
              <a:rPr lang="en-US" altLang="en-US" sz="1200"/>
              <a:t>The method shape() gives the length of each dimension: </a:t>
            </a:r>
          </a:p>
          <a:p>
            <a:r>
              <a:rPr lang="en-US" altLang="en-US" sz="1200"/>
              <a:t>x = np.array( ((7,3,0), (7,11,9), (15,3,7),(12,4,8) ))</a:t>
            </a:r>
          </a:p>
          <a:p>
            <a:r>
              <a:rPr lang="en-US" altLang="en-US" sz="1200"/>
              <a:t>print x.ndim </a:t>
            </a:r>
          </a:p>
          <a:p>
            <a:r>
              <a:rPr lang="en-US" altLang="en-US" sz="1200"/>
              <a:t>2 </a:t>
            </a:r>
          </a:p>
          <a:p>
            <a:r>
              <a:rPr lang="en-US" altLang="en-US" sz="1200"/>
              <a:t>print  x.shape </a:t>
            </a:r>
          </a:p>
          <a:p>
            <a:r>
              <a:rPr lang="en-US" altLang="en-US" sz="1200"/>
              <a:t>(4, 3)</a:t>
            </a:r>
          </a:p>
          <a:p>
            <a:endParaRPr lang="en-US" altLang="en-US" sz="1200"/>
          </a:p>
          <a:p>
            <a:r>
              <a:rPr lang="en-US" altLang="en-US" sz="1200"/>
              <a:t>Reshaping arrays  with </a:t>
            </a:r>
            <a:r>
              <a:rPr lang="en-US" altLang="en-US" sz="1200" b="1"/>
              <a:t>flatten() </a:t>
            </a:r>
            <a:r>
              <a:rPr lang="en-US" altLang="en-US" sz="1200"/>
              <a:t>and </a:t>
            </a:r>
            <a:r>
              <a:rPr lang="en-US" altLang="en-US" sz="1200" b="1"/>
              <a:t>ravel()</a:t>
            </a:r>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endParaRPr lang="en-US" altLang="en-US" sz="1200" b="1"/>
          </a:p>
          <a:p>
            <a:r>
              <a:rPr lang="en-US" altLang="en-US" sz="1200" b="1"/>
              <a:t>returns</a:t>
            </a:r>
          </a:p>
          <a:p>
            <a:endParaRPr lang="en-US" altLang="en-US" sz="1200"/>
          </a:p>
        </p:txBody>
      </p:sp>
      <p:pic>
        <p:nvPicPr>
          <p:cNvPr id="46093" name="Picture 2">
            <a:extLst>
              <a:ext uri="{FF2B5EF4-FFF2-40B4-BE49-F238E27FC236}">
                <a16:creationId xmlns:a16="http://schemas.microsoft.com/office/drawing/2014/main" id="{20BC1C3B-93A8-4BF5-8720-1F7096809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2133600" cy="242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pic>
      <p:pic>
        <p:nvPicPr>
          <p:cNvPr id="46094" name="Picture 3">
            <a:extLst>
              <a:ext uri="{FF2B5EF4-FFF2-40B4-BE49-F238E27FC236}">
                <a16:creationId xmlns:a16="http://schemas.microsoft.com/office/drawing/2014/main" id="{8AA9E73F-367E-4A30-B3D2-6038F257A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6508750"/>
            <a:ext cx="8145463" cy="34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20ECDB5-616E-41ED-A911-8521C0C23EC5}"/>
              </a:ext>
            </a:extLst>
          </p:cNvPr>
          <p:cNvSpPr>
            <a:spLocks noGrp="1"/>
          </p:cNvSpPr>
          <p:nvPr>
            <p:ph type="title"/>
          </p:nvPr>
        </p:nvSpPr>
        <p:spPr>
          <a:xfrm>
            <a:off x="609600" y="228600"/>
            <a:ext cx="7848600" cy="228600"/>
          </a:xfrm>
        </p:spPr>
        <p:txBody>
          <a:bodyPr/>
          <a:lstStyle/>
          <a:p>
            <a:pPr eaLnBrk="1" hangingPunct="1"/>
            <a:r>
              <a:rPr lang="en-US" altLang="en-US" sz="2000" b="1" dirty="0"/>
              <a:t>Connection to Database: SQLite</a:t>
            </a:r>
          </a:p>
        </p:txBody>
      </p:sp>
      <p:sp>
        <p:nvSpPr>
          <p:cNvPr id="58371" name="Slide Number Placeholder 3">
            <a:extLst>
              <a:ext uri="{FF2B5EF4-FFF2-40B4-BE49-F238E27FC236}">
                <a16:creationId xmlns:a16="http://schemas.microsoft.com/office/drawing/2014/main" id="{162C0B79-66E3-450E-8203-EB8FD579AB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fld id="{7FADB0BE-C620-45BD-B235-547CB32C40B6}" type="slidenum">
              <a:rPr lang="en-GB" altLang="en-US" sz="1200">
                <a:solidFill>
                  <a:schemeClr val="bg2"/>
                </a:solidFill>
                <a:latin typeface="Frutiger 55 Roman" pitchFamily="32" charset="0"/>
              </a:rPr>
              <a:pPr>
                <a:spcBef>
                  <a:spcPct val="50000"/>
                </a:spcBef>
                <a:buFontTx/>
                <a:buNone/>
              </a:pPr>
              <a:t>51</a:t>
            </a:fld>
            <a:endParaRPr lang="en-GB" altLang="en-US" sz="1200">
              <a:solidFill>
                <a:schemeClr val="bg2"/>
              </a:solidFill>
              <a:latin typeface="Frutiger 55 Roman" pitchFamily="32" charset="0"/>
            </a:endParaRPr>
          </a:p>
        </p:txBody>
      </p:sp>
      <p:sp>
        <p:nvSpPr>
          <p:cNvPr id="58372" name="Rectangle 17">
            <a:extLst>
              <a:ext uri="{FF2B5EF4-FFF2-40B4-BE49-F238E27FC236}">
                <a16:creationId xmlns:a16="http://schemas.microsoft.com/office/drawing/2014/main" id="{3F5035A5-4980-4CB4-B79A-6308B98141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3" name="Rectangle 19">
            <a:extLst>
              <a:ext uri="{FF2B5EF4-FFF2-40B4-BE49-F238E27FC236}">
                <a16:creationId xmlns:a16="http://schemas.microsoft.com/office/drawing/2014/main" id="{5ED76EB9-8177-49C1-88D7-E64CB3DDCA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4" name="Rectangle 2">
            <a:extLst>
              <a:ext uri="{FF2B5EF4-FFF2-40B4-BE49-F238E27FC236}">
                <a16:creationId xmlns:a16="http://schemas.microsoft.com/office/drawing/2014/main" id="{9C79782B-0380-49EE-84A4-B76B5B9976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5" name="Rectangle 4">
            <a:extLst>
              <a:ext uri="{FF2B5EF4-FFF2-40B4-BE49-F238E27FC236}">
                <a16:creationId xmlns:a16="http://schemas.microsoft.com/office/drawing/2014/main" id="{16D42A9D-469E-4F7D-BE80-B98FF9468B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6" name="Rectangle 6">
            <a:extLst>
              <a:ext uri="{FF2B5EF4-FFF2-40B4-BE49-F238E27FC236}">
                <a16:creationId xmlns:a16="http://schemas.microsoft.com/office/drawing/2014/main" id="{5ED47BE0-FB53-4ECB-B26C-3A8EA7A033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7" name="Rectangle 8">
            <a:extLst>
              <a:ext uri="{FF2B5EF4-FFF2-40B4-BE49-F238E27FC236}">
                <a16:creationId xmlns:a16="http://schemas.microsoft.com/office/drawing/2014/main" id="{69B474D9-50EE-4EF2-8799-B7DE19A1F59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8" name="Rectangle 10">
            <a:extLst>
              <a:ext uri="{FF2B5EF4-FFF2-40B4-BE49-F238E27FC236}">
                <a16:creationId xmlns:a16="http://schemas.microsoft.com/office/drawing/2014/main" id="{A95C1EE4-FDCB-46CC-9722-F5C5B1937A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79" name="Rectangle 12">
            <a:extLst>
              <a:ext uri="{FF2B5EF4-FFF2-40B4-BE49-F238E27FC236}">
                <a16:creationId xmlns:a16="http://schemas.microsoft.com/office/drawing/2014/main" id="{D951C97E-66C7-4461-806E-EA9889263D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endParaRPr lang="en-US" altLang="en-US" sz="1800">
              <a:latin typeface="Frutiger 55 Roman" pitchFamily="32" charset="0"/>
            </a:endParaRPr>
          </a:p>
        </p:txBody>
      </p:sp>
      <p:sp>
        <p:nvSpPr>
          <p:cNvPr id="58380" name="Rectangle 12">
            <a:extLst>
              <a:ext uri="{FF2B5EF4-FFF2-40B4-BE49-F238E27FC236}">
                <a16:creationId xmlns:a16="http://schemas.microsoft.com/office/drawing/2014/main" id="{20E21CD6-8D3D-4E7D-BC1B-EC4F4F763587}"/>
              </a:ext>
            </a:extLst>
          </p:cNvPr>
          <p:cNvSpPr>
            <a:spLocks noChangeArrowheads="1"/>
          </p:cNvSpPr>
          <p:nvPr/>
        </p:nvSpPr>
        <p:spPr bwMode="auto">
          <a:xfrm>
            <a:off x="258763" y="685800"/>
            <a:ext cx="8626475"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1400" dirty="0">
                <a:solidFill>
                  <a:srgbClr val="000000"/>
                </a:solidFill>
                <a:latin typeface="Frutiger 55 Roman" pitchFamily="32" charset="0"/>
              </a:rPr>
              <a:t>SQLite is a part of core Python. If Python is installed, then SQLite is also installed.</a:t>
            </a:r>
            <a:endParaRPr lang="en-US" altLang="en-US" sz="1400" dirty="0">
              <a:hlinkClick r:id="" action="ppaction://noaction"/>
            </a:endParaRPr>
          </a:p>
          <a:p>
            <a:pPr>
              <a:buFont typeface="Arial" panose="020B0604020202020204" pitchFamily="34" charset="0"/>
              <a:buNone/>
            </a:pPr>
            <a:endParaRPr lang="en-US" altLang="en-US" sz="1400" dirty="0"/>
          </a:p>
          <a:p>
            <a:pPr>
              <a:buFont typeface="Arial" panose="020B0604020202020204" pitchFamily="34" charset="0"/>
              <a:buNone/>
            </a:pPr>
            <a:r>
              <a:rPr lang="en-US" altLang="en-US" sz="1400" dirty="0"/>
              <a:t>SQLite is a simple relational data base system, which saves its data in regular data files or even in the internal memory of the computer, i.e. the RAM. It was developed for embedded applications, like Mozilla-Firefox (Bookmarks), Symbian OS or Android. SQLITE is fast, even though it uses a simple file. It can be used for large data bases as well. If you want to use SQLite, you have to import the module sqlite3. To use a database, you have to create first a Connection object. The connection object will represent the database. The argument of connection - in the following example "</a:t>
            </a:r>
            <a:r>
              <a:rPr lang="en-US" altLang="en-US" sz="1400" dirty="0" err="1"/>
              <a:t>companysdb</a:t>
            </a:r>
            <a:r>
              <a:rPr lang="en-US" altLang="en-US" sz="1400" dirty="0"/>
              <a:t>" - functions both as the name of the file, where the data will be stored, and as the name of the database. If a file with this name exists, it will be opened.</a:t>
            </a:r>
            <a:endParaRPr lang="en-US" altLang="en-US" sz="1400" b="1" dirty="0"/>
          </a:p>
          <a:p>
            <a:pPr>
              <a:buFont typeface="Arial" panose="020B0604020202020204" pitchFamily="34" charset="0"/>
              <a:buNone/>
            </a:pPr>
            <a:endParaRPr lang="en-US" altLang="en-US" sz="1400" b="1" dirty="0"/>
          </a:p>
          <a:p>
            <a:pPr>
              <a:buFont typeface="Arial" panose="020B0604020202020204" pitchFamily="34" charset="0"/>
              <a:buNone/>
            </a:pPr>
            <a:r>
              <a:rPr lang="en-US" altLang="en-US" sz="1400" b="1" dirty="0"/>
              <a:t>This is how python connects to DB:</a:t>
            </a:r>
          </a:p>
          <a:p>
            <a:r>
              <a:rPr lang="en-US" altLang="en-US" sz="1400" dirty="0"/>
              <a:t>import </a:t>
            </a:r>
            <a:r>
              <a:rPr lang="en-US" altLang="en-US" sz="1400" dirty="0" err="1"/>
              <a:t>MySQLdb</a:t>
            </a:r>
            <a:r>
              <a:rPr lang="en-US" altLang="en-US" sz="1400" dirty="0"/>
              <a:t> module</a:t>
            </a:r>
          </a:p>
          <a:p>
            <a:r>
              <a:rPr lang="en-US" altLang="en-US" sz="1400" dirty="0"/>
              <a:t>Open a connection to the SQL server </a:t>
            </a:r>
          </a:p>
          <a:p>
            <a:r>
              <a:rPr lang="en-US" altLang="en-US" sz="1400" dirty="0"/>
              <a:t>Sending and receiving commands </a:t>
            </a:r>
          </a:p>
          <a:p>
            <a:r>
              <a:rPr lang="en-US" altLang="en-US" sz="1400" dirty="0"/>
              <a:t>Closing the connection to SQL</a:t>
            </a:r>
          </a:p>
          <a:p>
            <a:endParaRPr lang="en-US" altLang="en-US" sz="1400" dirty="0">
              <a:latin typeface="Arial" panose="020B0604020202020204" pitchFamily="34" charset="0"/>
              <a:cs typeface="Arial" panose="020B0604020202020204" pitchFamily="34" charset="0"/>
            </a:endParaRPr>
          </a:p>
          <a:p>
            <a:endParaRPr lang="en-US" altLang="en-US" sz="14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dirty="0">
              <a:latin typeface="Arial" panose="020B0604020202020204" pitchFamily="34" charset="0"/>
              <a:cs typeface="Arial" panose="020B0604020202020204" pitchFamily="34" charset="0"/>
            </a:endParaRPr>
          </a:p>
          <a:p>
            <a:endParaRPr lang="en-US" altLang="en-US" sz="1200" b="1" dirty="0"/>
          </a:p>
          <a:p>
            <a:endParaRPr lang="en-US" altLang="en-US" sz="1200" dirty="0"/>
          </a:p>
        </p:txBody>
      </p:sp>
      <p:pic>
        <p:nvPicPr>
          <p:cNvPr id="58381" name="Picture 2">
            <a:extLst>
              <a:ext uri="{FF2B5EF4-FFF2-40B4-BE49-F238E27FC236}">
                <a16:creationId xmlns:a16="http://schemas.microsoft.com/office/drawing/2014/main" id="{C0178C93-AB7E-439E-A522-25F760A8D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00" y="4679950"/>
            <a:ext cx="57848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A1C686F-70AD-4337-A40B-A22CDC46178C}"/>
              </a:ext>
            </a:extLst>
          </p:cNvPr>
          <p:cNvSpPr txBox="1">
            <a:spLocks noChangeArrowheads="1"/>
          </p:cNvSpPr>
          <p:nvPr/>
        </p:nvSpPr>
        <p:spPr bwMode="auto">
          <a:xfrm>
            <a:off x="5334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35843" name="Text Box 2">
            <a:extLst>
              <a:ext uri="{FF2B5EF4-FFF2-40B4-BE49-F238E27FC236}">
                <a16:creationId xmlns:a16="http://schemas.microsoft.com/office/drawing/2014/main" id="{253301AB-0929-4BD6-98C8-D70F0F0A515E}"/>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20F8648D-42A0-43DA-AB33-FE582EC1E205}" type="slidenum">
              <a:rPr lang="en-GB" altLang="en-US" sz="1200">
                <a:solidFill>
                  <a:srgbClr val="EEECE1"/>
                </a:solidFill>
                <a:latin typeface="Frutiger 55 Roman" pitchFamily="32" charset="0"/>
              </a:rPr>
              <a:pPr algn="r">
                <a:spcBef>
                  <a:spcPts val="750"/>
                </a:spcBef>
                <a:buClrTx/>
                <a:buFontTx/>
                <a:buNone/>
              </a:pPr>
              <a:t>52</a:t>
            </a:fld>
            <a:endParaRPr lang="en-GB" altLang="en-US" sz="1200">
              <a:solidFill>
                <a:srgbClr val="EEECE1"/>
              </a:solidFill>
              <a:latin typeface="Frutiger 55 Roman" pitchFamily="32" charset="0"/>
            </a:endParaRPr>
          </a:p>
        </p:txBody>
      </p:sp>
      <p:sp>
        <p:nvSpPr>
          <p:cNvPr id="35844" name="Rectangle 3">
            <a:extLst>
              <a:ext uri="{FF2B5EF4-FFF2-40B4-BE49-F238E27FC236}">
                <a16:creationId xmlns:a16="http://schemas.microsoft.com/office/drawing/2014/main" id="{8BD0BC55-2E4E-484F-940F-24D88D83F8C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45" name="Rectangle 4">
            <a:extLst>
              <a:ext uri="{FF2B5EF4-FFF2-40B4-BE49-F238E27FC236}">
                <a16:creationId xmlns:a16="http://schemas.microsoft.com/office/drawing/2014/main" id="{2F6BB60A-D70D-4C73-988E-79CFACCFF7F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46" name="Rectangle 5">
            <a:extLst>
              <a:ext uri="{FF2B5EF4-FFF2-40B4-BE49-F238E27FC236}">
                <a16:creationId xmlns:a16="http://schemas.microsoft.com/office/drawing/2014/main" id="{17977830-472B-417A-B77A-2D72D605E30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47" name="Rectangle 6">
            <a:extLst>
              <a:ext uri="{FF2B5EF4-FFF2-40B4-BE49-F238E27FC236}">
                <a16:creationId xmlns:a16="http://schemas.microsoft.com/office/drawing/2014/main" id="{50E6A4C1-31AC-406A-A3C4-E246670F63A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48" name="Rectangle 7">
            <a:extLst>
              <a:ext uri="{FF2B5EF4-FFF2-40B4-BE49-F238E27FC236}">
                <a16:creationId xmlns:a16="http://schemas.microsoft.com/office/drawing/2014/main" id="{FC9F82CB-F30A-4785-9B6D-6FA44F8DFA5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49" name="Rectangle 8">
            <a:extLst>
              <a:ext uri="{FF2B5EF4-FFF2-40B4-BE49-F238E27FC236}">
                <a16:creationId xmlns:a16="http://schemas.microsoft.com/office/drawing/2014/main" id="{A9DAF245-907E-4E53-9B28-FC757A2AA9C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50" name="Rectangle 9">
            <a:extLst>
              <a:ext uri="{FF2B5EF4-FFF2-40B4-BE49-F238E27FC236}">
                <a16:creationId xmlns:a16="http://schemas.microsoft.com/office/drawing/2014/main" id="{F3D7B45B-F49D-44CE-8CC9-CD5D3EB15EA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51" name="Rectangle 10">
            <a:extLst>
              <a:ext uri="{FF2B5EF4-FFF2-40B4-BE49-F238E27FC236}">
                <a16:creationId xmlns:a16="http://schemas.microsoft.com/office/drawing/2014/main" id="{0729232F-41EC-4E63-B16E-6A3B681BE28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5852" name="Rectangle 11">
            <a:extLst>
              <a:ext uri="{FF2B5EF4-FFF2-40B4-BE49-F238E27FC236}">
                <a16:creationId xmlns:a16="http://schemas.microsoft.com/office/drawing/2014/main" id="{318B89E5-6C0F-4E21-8BA5-D4AE3CF34D66}"/>
              </a:ext>
            </a:extLst>
          </p:cNvPr>
          <p:cNvSpPr>
            <a:spLocks noChangeArrowheads="1"/>
          </p:cNvSpPr>
          <p:nvPr/>
        </p:nvSpPr>
        <p:spPr bwMode="auto">
          <a:xfrm>
            <a:off x="152400" y="733425"/>
            <a:ext cx="8839200" cy="60448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 built on top of </a:t>
            </a:r>
            <a:r>
              <a:rPr lang="en-US" altLang="en-US" sz="1800" dirty="0" err="1"/>
              <a:t>Numpy</a:t>
            </a:r>
            <a:r>
              <a:rPr lang="en-US" altLang="en-US" sz="1800" dirty="0"/>
              <a:t>,  used for data manipulation and analysis. </a:t>
            </a:r>
          </a:p>
          <a:p>
            <a:r>
              <a:rPr lang="en-US" altLang="en-US" sz="1800" dirty="0"/>
              <a:t>- provides special data structures, </a:t>
            </a:r>
            <a:r>
              <a:rPr lang="en-US" altLang="en-US" sz="1800" b="1" dirty="0"/>
              <a:t>Series</a:t>
            </a:r>
            <a:r>
              <a:rPr lang="en-US" altLang="en-US" sz="1800" dirty="0"/>
              <a:t> and </a:t>
            </a:r>
            <a:r>
              <a:rPr lang="en-US" altLang="en-US" sz="1800" b="1" dirty="0" err="1"/>
              <a:t>DataFrame</a:t>
            </a:r>
            <a:r>
              <a:rPr lang="en-US" altLang="en-US" sz="1800" dirty="0"/>
              <a:t>,  and operations for the manipulation of numerical tables and time series. </a:t>
            </a:r>
          </a:p>
          <a:p>
            <a:r>
              <a:rPr lang="en-US" altLang="en-US" sz="1800" b="1" dirty="0"/>
              <a:t>Series</a:t>
            </a:r>
          </a:p>
          <a:p>
            <a:r>
              <a:rPr lang="en-US" altLang="en-US" sz="1800" dirty="0"/>
              <a:t>A Series is a one-dimensional array-like object containing an array of data, which can be any NumPy data type,  and an associated array of data labels, functioning as its index.</a:t>
            </a:r>
          </a:p>
          <a:p>
            <a:r>
              <a:rPr lang="en-US" altLang="en-US" sz="1800" dirty="0"/>
              <a:t>A simple example:</a:t>
            </a:r>
          </a:p>
          <a:p>
            <a:pPr>
              <a:spcBef>
                <a:spcPts val="275"/>
              </a:spcBef>
            </a:pPr>
            <a:r>
              <a:rPr lang="en-US" altLang="en-US" sz="1400" dirty="0"/>
              <a:t>import pandas as pd </a:t>
            </a:r>
          </a:p>
          <a:p>
            <a:pPr>
              <a:spcBef>
                <a:spcPts val="275"/>
              </a:spcBef>
            </a:pPr>
            <a:r>
              <a:rPr lang="en-US" altLang="en-US" sz="1400" dirty="0"/>
              <a:t>S = </a:t>
            </a:r>
            <a:r>
              <a:rPr lang="en-US" altLang="en-US" sz="1400" dirty="0" err="1"/>
              <a:t>pd.Series</a:t>
            </a:r>
            <a:r>
              <a:rPr lang="en-US" altLang="en-US" sz="1400" dirty="0"/>
              <a:t>([11, 28, 72, 3, 5, 8])</a:t>
            </a:r>
          </a:p>
          <a:p>
            <a:pPr>
              <a:spcBef>
                <a:spcPts val="275"/>
              </a:spcBef>
            </a:pPr>
            <a:r>
              <a:rPr lang="en-US" altLang="en-US" sz="1400" dirty="0"/>
              <a:t>print(S)</a:t>
            </a:r>
          </a:p>
          <a:p>
            <a:r>
              <a:rPr lang="en-US" altLang="en-US" sz="1800" dirty="0"/>
              <a:t>two columns are returned: the indices on the left side and the values on the right side. Pandas uses a default indexing starting with 0 going to 5, which is the length of the data minus 1.</a:t>
            </a:r>
          </a:p>
          <a:p>
            <a:r>
              <a:rPr lang="en-US" altLang="en-US" sz="1400" dirty="0"/>
              <a:t>print(</a:t>
            </a:r>
            <a:r>
              <a:rPr lang="en-US" altLang="en-US" sz="1400" dirty="0" err="1"/>
              <a:t>S.index</a:t>
            </a:r>
            <a:r>
              <a:rPr lang="en-US" altLang="en-US" sz="1400" dirty="0"/>
              <a:t>) </a:t>
            </a:r>
          </a:p>
          <a:p>
            <a:r>
              <a:rPr lang="en-US" altLang="en-US" sz="1400" dirty="0"/>
              <a:t>print(</a:t>
            </a:r>
            <a:r>
              <a:rPr lang="en-US" altLang="en-US" sz="1400" dirty="0" err="1"/>
              <a:t>S.values</a:t>
            </a:r>
            <a:r>
              <a:rPr lang="en-US" altLang="en-US" sz="1400" dirty="0"/>
              <a:t>)</a:t>
            </a:r>
          </a:p>
          <a:p>
            <a:r>
              <a:rPr lang="en-US" altLang="en-US" sz="1400" dirty="0"/>
              <a:t>Output</a:t>
            </a:r>
          </a:p>
          <a:p>
            <a:r>
              <a:rPr lang="en-US" altLang="en-US" sz="1400" dirty="0"/>
              <a:t>Int64Index([0, 1, 2, 3, 4, 5], </a:t>
            </a:r>
            <a:r>
              <a:rPr lang="en-US" altLang="en-US" sz="1400" dirty="0" err="1"/>
              <a:t>dtype</a:t>
            </a:r>
            <a:r>
              <a:rPr lang="en-US" altLang="en-US" sz="1400" dirty="0"/>
              <a:t>='int64') </a:t>
            </a:r>
          </a:p>
          <a:p>
            <a:r>
              <a:rPr lang="en-US" altLang="en-US" sz="1400" dirty="0"/>
              <a:t>[11 28 72 3 5 8]</a:t>
            </a:r>
          </a:p>
          <a:p>
            <a:pPr>
              <a:spcBef>
                <a:spcPts val="275"/>
              </a:spcBef>
            </a:pPr>
            <a:endParaRPr lang="en-US" altLang="en-US" sz="1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C4D6163B-5AEA-4515-85C7-80676A462E7C}"/>
              </a:ext>
            </a:extLst>
          </p:cNvPr>
          <p:cNvSpPr txBox="1">
            <a:spLocks noChangeArrowheads="1"/>
          </p:cNvSpPr>
          <p:nvPr/>
        </p:nvSpPr>
        <p:spPr bwMode="auto">
          <a:xfrm>
            <a:off x="533400" y="228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36867" name="Text Box 2">
            <a:extLst>
              <a:ext uri="{FF2B5EF4-FFF2-40B4-BE49-F238E27FC236}">
                <a16:creationId xmlns:a16="http://schemas.microsoft.com/office/drawing/2014/main" id="{5B009A18-8B98-4BDD-A50D-606FEC9A2E4E}"/>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002EF509-5114-4207-B830-24BA5502471B}" type="slidenum">
              <a:rPr lang="en-GB" altLang="en-US" sz="1200">
                <a:solidFill>
                  <a:srgbClr val="EEECE1"/>
                </a:solidFill>
                <a:latin typeface="Frutiger 55 Roman" pitchFamily="32" charset="0"/>
              </a:rPr>
              <a:pPr algn="r">
                <a:spcBef>
                  <a:spcPts val="750"/>
                </a:spcBef>
                <a:buClrTx/>
                <a:buFontTx/>
                <a:buNone/>
              </a:pPr>
              <a:t>53</a:t>
            </a:fld>
            <a:endParaRPr lang="en-GB" altLang="en-US" sz="1200">
              <a:solidFill>
                <a:srgbClr val="EEECE1"/>
              </a:solidFill>
              <a:latin typeface="Frutiger 55 Roman" pitchFamily="32" charset="0"/>
            </a:endParaRPr>
          </a:p>
        </p:txBody>
      </p:sp>
      <p:sp>
        <p:nvSpPr>
          <p:cNvPr id="36868" name="Rectangle 3">
            <a:extLst>
              <a:ext uri="{FF2B5EF4-FFF2-40B4-BE49-F238E27FC236}">
                <a16:creationId xmlns:a16="http://schemas.microsoft.com/office/drawing/2014/main" id="{68C855A1-1AB2-482C-B78E-2F017056F64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69" name="Rectangle 4">
            <a:extLst>
              <a:ext uri="{FF2B5EF4-FFF2-40B4-BE49-F238E27FC236}">
                <a16:creationId xmlns:a16="http://schemas.microsoft.com/office/drawing/2014/main" id="{185A18B6-81FF-44BD-A9DE-B57C30DA2EA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0" name="Rectangle 5">
            <a:extLst>
              <a:ext uri="{FF2B5EF4-FFF2-40B4-BE49-F238E27FC236}">
                <a16:creationId xmlns:a16="http://schemas.microsoft.com/office/drawing/2014/main" id="{98AE493F-1843-4654-82E6-23631757DB49}"/>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1" name="Rectangle 6">
            <a:extLst>
              <a:ext uri="{FF2B5EF4-FFF2-40B4-BE49-F238E27FC236}">
                <a16:creationId xmlns:a16="http://schemas.microsoft.com/office/drawing/2014/main" id="{E397B034-0236-44EF-B314-B5248B7EE5C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2" name="Rectangle 7">
            <a:extLst>
              <a:ext uri="{FF2B5EF4-FFF2-40B4-BE49-F238E27FC236}">
                <a16:creationId xmlns:a16="http://schemas.microsoft.com/office/drawing/2014/main" id="{EC5427C7-BE21-41C9-BAE1-E310A01EF76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3" name="Rectangle 8">
            <a:extLst>
              <a:ext uri="{FF2B5EF4-FFF2-40B4-BE49-F238E27FC236}">
                <a16:creationId xmlns:a16="http://schemas.microsoft.com/office/drawing/2014/main" id="{C6D2B370-E081-4F0F-BD5B-FF6FA704E2C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4" name="Rectangle 9">
            <a:extLst>
              <a:ext uri="{FF2B5EF4-FFF2-40B4-BE49-F238E27FC236}">
                <a16:creationId xmlns:a16="http://schemas.microsoft.com/office/drawing/2014/main" id="{7FDE1315-2081-4E4A-88DC-0347D459A3F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5" name="Rectangle 10">
            <a:extLst>
              <a:ext uri="{FF2B5EF4-FFF2-40B4-BE49-F238E27FC236}">
                <a16:creationId xmlns:a16="http://schemas.microsoft.com/office/drawing/2014/main" id="{80760491-89FF-48D9-99C9-A1E6BC0CC73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6876" name="Rectangle 11">
            <a:extLst>
              <a:ext uri="{FF2B5EF4-FFF2-40B4-BE49-F238E27FC236}">
                <a16:creationId xmlns:a16="http://schemas.microsoft.com/office/drawing/2014/main" id="{64B0B769-77F2-4AC8-BF04-B29E599E29C9}"/>
              </a:ext>
            </a:extLst>
          </p:cNvPr>
          <p:cNvSpPr>
            <a:spLocks noChangeArrowheads="1"/>
          </p:cNvSpPr>
          <p:nvPr/>
        </p:nvSpPr>
        <p:spPr bwMode="auto">
          <a:xfrm>
            <a:off x="152400" y="733425"/>
            <a:ext cx="8534400" cy="3131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Compare to creating an array in </a:t>
            </a:r>
            <a:r>
              <a:rPr lang="en-US" altLang="en-US" sz="1800" dirty="0" err="1"/>
              <a:t>numpy</a:t>
            </a:r>
            <a:r>
              <a:rPr lang="en-US" altLang="en-US" sz="1800" dirty="0"/>
              <a:t>:</a:t>
            </a:r>
          </a:p>
          <a:p>
            <a:r>
              <a:rPr lang="en-US" altLang="en-US" sz="1400" dirty="0"/>
              <a:t>import </a:t>
            </a:r>
            <a:r>
              <a:rPr lang="en-US" altLang="en-US" sz="1400" dirty="0" err="1"/>
              <a:t>numpy</a:t>
            </a:r>
            <a:r>
              <a:rPr lang="en-US" altLang="en-US" sz="1400" dirty="0"/>
              <a:t> as np </a:t>
            </a:r>
          </a:p>
          <a:p>
            <a:r>
              <a:rPr lang="en-US" altLang="en-US" sz="1400" dirty="0"/>
              <a:t>X = </a:t>
            </a:r>
            <a:r>
              <a:rPr lang="en-US" altLang="en-US" sz="1400" dirty="0" err="1"/>
              <a:t>np.array</a:t>
            </a:r>
            <a:r>
              <a:rPr lang="en-US" altLang="en-US" sz="1400" dirty="0"/>
              <a:t>([11, 28, 72, 3, 5, 8]) </a:t>
            </a:r>
          </a:p>
          <a:p>
            <a:r>
              <a:rPr lang="en-US" altLang="en-US" sz="1400" dirty="0"/>
              <a:t>print(X) </a:t>
            </a:r>
          </a:p>
          <a:p>
            <a:r>
              <a:rPr lang="en-US" altLang="en-US" sz="1400" dirty="0"/>
              <a:t>print(</a:t>
            </a:r>
            <a:r>
              <a:rPr lang="en-US" altLang="en-US" sz="1400" dirty="0" err="1"/>
              <a:t>S.values</a:t>
            </a:r>
            <a:r>
              <a:rPr lang="en-US" altLang="en-US" sz="1400" dirty="0"/>
              <a:t>) </a:t>
            </a:r>
          </a:p>
          <a:p>
            <a:r>
              <a:rPr lang="en-US" altLang="en-US" sz="1400" dirty="0"/>
              <a:t>print(list(</a:t>
            </a:r>
            <a:r>
              <a:rPr lang="en-US" altLang="en-US" sz="1400" dirty="0" err="1"/>
              <a:t>S.values</a:t>
            </a:r>
            <a:r>
              <a:rPr lang="en-US" altLang="en-US" sz="1400" dirty="0"/>
              <a:t>) == list(X) )</a:t>
            </a:r>
          </a:p>
          <a:p>
            <a:r>
              <a:rPr lang="en-US" altLang="en-US" sz="1400" dirty="0"/>
              <a:t>Output:</a:t>
            </a:r>
            <a:br>
              <a:rPr lang="en-US" altLang="en-US" sz="1400" dirty="0"/>
            </a:br>
            <a:r>
              <a:rPr lang="en-US" altLang="en-US" sz="1400" dirty="0"/>
              <a:t>[11 28 72 3 5 8]</a:t>
            </a:r>
          </a:p>
          <a:p>
            <a:r>
              <a:rPr lang="en-US" altLang="en-US" sz="1400" dirty="0"/>
              <a:t> [11 28 72 3 5 8] </a:t>
            </a:r>
          </a:p>
          <a:p>
            <a:r>
              <a:rPr lang="en-US" altLang="en-US" sz="1400" dirty="0"/>
              <a:t>True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E9E0AAA8-E15E-4097-8DF9-93C3F6347CF7}"/>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2A0A2A9B-BEC1-49E2-BA94-DDE3B50DF0C6}" type="slidenum">
              <a:rPr lang="en-GB" altLang="en-US" sz="1200">
                <a:solidFill>
                  <a:srgbClr val="EEECE1"/>
                </a:solidFill>
                <a:latin typeface="Frutiger 55 Roman" pitchFamily="32" charset="0"/>
              </a:rPr>
              <a:pPr algn="r">
                <a:spcBef>
                  <a:spcPts val="750"/>
                </a:spcBef>
                <a:buClrTx/>
                <a:buFontTx/>
                <a:buNone/>
              </a:pPr>
              <a:t>54</a:t>
            </a:fld>
            <a:endParaRPr lang="en-GB" altLang="en-US" sz="1200">
              <a:solidFill>
                <a:srgbClr val="EEECE1"/>
              </a:solidFill>
              <a:latin typeface="Frutiger 55 Roman" pitchFamily="32" charset="0"/>
            </a:endParaRPr>
          </a:p>
        </p:txBody>
      </p:sp>
      <p:sp>
        <p:nvSpPr>
          <p:cNvPr id="37891" name="Rectangle 3">
            <a:extLst>
              <a:ext uri="{FF2B5EF4-FFF2-40B4-BE49-F238E27FC236}">
                <a16:creationId xmlns:a16="http://schemas.microsoft.com/office/drawing/2014/main" id="{BA4960F9-CC41-4267-B3C4-B49FE3D0D6C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2" name="Rectangle 4">
            <a:extLst>
              <a:ext uri="{FF2B5EF4-FFF2-40B4-BE49-F238E27FC236}">
                <a16:creationId xmlns:a16="http://schemas.microsoft.com/office/drawing/2014/main" id="{3CD08290-AC50-4DD1-ACEF-E00515A66D7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3" name="Rectangle 5">
            <a:extLst>
              <a:ext uri="{FF2B5EF4-FFF2-40B4-BE49-F238E27FC236}">
                <a16:creationId xmlns:a16="http://schemas.microsoft.com/office/drawing/2014/main" id="{1DDDB7BF-DEE5-48EE-83B3-266E6D5D48C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4" name="Rectangle 6">
            <a:extLst>
              <a:ext uri="{FF2B5EF4-FFF2-40B4-BE49-F238E27FC236}">
                <a16:creationId xmlns:a16="http://schemas.microsoft.com/office/drawing/2014/main" id="{78B2F1E4-4355-43A6-9297-6493DFAA43D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5" name="Rectangle 7">
            <a:extLst>
              <a:ext uri="{FF2B5EF4-FFF2-40B4-BE49-F238E27FC236}">
                <a16:creationId xmlns:a16="http://schemas.microsoft.com/office/drawing/2014/main" id="{7E05A7EE-45A0-43D6-A533-D84C96254F2E}"/>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6" name="Rectangle 8">
            <a:extLst>
              <a:ext uri="{FF2B5EF4-FFF2-40B4-BE49-F238E27FC236}">
                <a16:creationId xmlns:a16="http://schemas.microsoft.com/office/drawing/2014/main" id="{0E0E7ADC-3BA9-497A-9D3A-EE9EF64A28BE}"/>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7" name="Rectangle 9">
            <a:extLst>
              <a:ext uri="{FF2B5EF4-FFF2-40B4-BE49-F238E27FC236}">
                <a16:creationId xmlns:a16="http://schemas.microsoft.com/office/drawing/2014/main" id="{D66DB672-F9BF-4100-BE8B-BB7B5165D2F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8" name="Rectangle 10">
            <a:extLst>
              <a:ext uri="{FF2B5EF4-FFF2-40B4-BE49-F238E27FC236}">
                <a16:creationId xmlns:a16="http://schemas.microsoft.com/office/drawing/2014/main" id="{A5B32AA8-7496-430F-8841-DE88DC47A0D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7899" name="Rectangle 11">
            <a:extLst>
              <a:ext uri="{FF2B5EF4-FFF2-40B4-BE49-F238E27FC236}">
                <a16:creationId xmlns:a16="http://schemas.microsoft.com/office/drawing/2014/main" id="{EBED5EC1-D3F7-4AAE-8173-40A9E629A36D}"/>
              </a:ext>
            </a:extLst>
          </p:cNvPr>
          <p:cNvSpPr>
            <a:spLocks noChangeArrowheads="1"/>
          </p:cNvSpPr>
          <p:nvPr/>
        </p:nvSpPr>
        <p:spPr bwMode="auto">
          <a:xfrm>
            <a:off x="134471" y="569458"/>
            <a:ext cx="8534400" cy="4880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b="1" dirty="0" err="1"/>
              <a:t>DataFrame</a:t>
            </a:r>
            <a:r>
              <a:rPr lang="en-US" altLang="en-US" sz="1800" b="1" dirty="0"/>
              <a:t>:  t</a:t>
            </a:r>
            <a:r>
              <a:rPr lang="en-US" altLang="en-US" sz="1800" dirty="0"/>
              <a:t>he underlying idea - spreadsheets</a:t>
            </a:r>
          </a:p>
          <a:p>
            <a:pPr marL="285750" indent="-285750">
              <a:buFontTx/>
              <a:buChar char="-"/>
            </a:pPr>
            <a:r>
              <a:rPr lang="en-US" altLang="en-US" sz="1800" dirty="0"/>
              <a:t>contains an ordered collection of columns </a:t>
            </a:r>
          </a:p>
          <a:p>
            <a:pPr marL="285750" indent="-285750">
              <a:buFontTx/>
              <a:buChar char="-"/>
            </a:pPr>
            <a:r>
              <a:rPr lang="en-US" altLang="en-US" sz="1800" dirty="0"/>
              <a:t>each column consists of a unique data type, but different columns can have different types, e.g. the first column may consist of integers, while the second one consists of </a:t>
            </a:r>
            <a:r>
              <a:rPr lang="en-US" altLang="en-US" sz="1800" dirty="0" err="1"/>
              <a:t>boolean</a:t>
            </a:r>
            <a:r>
              <a:rPr lang="en-US" altLang="en-US" sz="1800" dirty="0"/>
              <a:t> values and so on.</a:t>
            </a:r>
          </a:p>
          <a:p>
            <a:pPr marL="285750" indent="-285750">
              <a:buFontTx/>
              <a:buChar char="-"/>
            </a:pPr>
            <a:r>
              <a:rPr lang="en-US" altLang="en-US" sz="1800" dirty="0"/>
              <a:t>has a row and column index; it's like a </a:t>
            </a:r>
            <a:r>
              <a:rPr lang="en-US" altLang="en-US" sz="1800" dirty="0" err="1"/>
              <a:t>dict</a:t>
            </a:r>
            <a:r>
              <a:rPr lang="en-US" altLang="en-US" sz="1800" dirty="0"/>
              <a:t> of Series with a common index.</a:t>
            </a:r>
          </a:p>
          <a:p>
            <a:r>
              <a:rPr lang="en-US" altLang="en-US" sz="1400" dirty="0"/>
              <a:t>cities = {"name“ : ["London", "Berlin", "Madrid", "Rome", "Paris", "Vienna", "Bucharest", </a:t>
            </a:r>
          </a:p>
          <a:p>
            <a:r>
              <a:rPr lang="en-US" altLang="en-US" sz="1400" dirty="0"/>
              <a:t>                                  "Hamburg", "Budapest", "Warsaw", "Barcelona", "Munich", "Milan"],</a:t>
            </a:r>
          </a:p>
          <a:p>
            <a:r>
              <a:rPr lang="en-US" altLang="en-US" sz="1400" dirty="0"/>
              <a:t>              "population": [8615246, 3562166, 3165235, 2874038, 2273305, 1805681, 1803425, </a:t>
            </a:r>
          </a:p>
          <a:p>
            <a:r>
              <a:rPr lang="en-US" altLang="en-US" sz="1400" dirty="0"/>
              <a:t>                                        1760433, 1754000, 1740119, 1602386, 1493900, 1350680],</a:t>
            </a:r>
          </a:p>
          <a:p>
            <a:r>
              <a:rPr lang="en-US" altLang="en-US" sz="1400" dirty="0"/>
              <a:t>              "country“      :  ["England", "Germany", "Spain", "Italy", "France", "Austria", "Romania", </a:t>
            </a:r>
          </a:p>
          <a:p>
            <a:r>
              <a:rPr lang="en-US" altLang="en-US" sz="1400" dirty="0"/>
              <a:t>                                          "Germany", "Hungary", "Poland", "Spain", "Germany", "Italy"]} </a:t>
            </a:r>
          </a:p>
          <a:p>
            <a:r>
              <a:rPr lang="en-US" altLang="en-US" sz="1400" dirty="0" err="1"/>
              <a:t>city_frame</a:t>
            </a:r>
            <a:r>
              <a:rPr lang="en-US" altLang="en-US" sz="1400" dirty="0"/>
              <a:t> = </a:t>
            </a:r>
            <a:r>
              <a:rPr lang="en-US" altLang="en-US" sz="1400" dirty="0" err="1"/>
              <a:t>pd.DataFrame</a:t>
            </a:r>
            <a:r>
              <a:rPr lang="en-US" altLang="en-US" sz="1400" dirty="0"/>
              <a:t>(cities)</a:t>
            </a:r>
          </a:p>
          <a:p>
            <a:r>
              <a:rPr lang="en-US" altLang="en-US" sz="1400" dirty="0"/>
              <a:t> print(</a:t>
            </a:r>
            <a:r>
              <a:rPr lang="en-US" altLang="en-US" sz="1400" dirty="0" err="1"/>
              <a:t>city_frame</a:t>
            </a:r>
            <a:r>
              <a:rPr lang="en-US" altLang="en-US" sz="1400" dirty="0"/>
              <a:t>)</a:t>
            </a:r>
          </a:p>
          <a:p>
            <a:endParaRPr lang="en-US" altLang="en-US" sz="1100" dirty="0"/>
          </a:p>
        </p:txBody>
      </p:sp>
      <p:sp>
        <p:nvSpPr>
          <p:cNvPr id="37900" name="Text Box 1">
            <a:extLst>
              <a:ext uri="{FF2B5EF4-FFF2-40B4-BE49-F238E27FC236}">
                <a16:creationId xmlns:a16="http://schemas.microsoft.com/office/drawing/2014/main" id="{D6D68481-D870-4B92-8DDF-75ABFF5F7E7B}"/>
              </a:ext>
            </a:extLst>
          </p:cNvPr>
          <p:cNvSpPr txBox="1">
            <a:spLocks noChangeArrowheads="1"/>
          </p:cNvSpPr>
          <p:nvPr/>
        </p:nvSpPr>
        <p:spPr bwMode="auto">
          <a:xfrm>
            <a:off x="1219200" y="95023"/>
            <a:ext cx="6096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D2C541BF-618C-4874-A2AC-2B904FF373CE}"/>
              </a:ext>
            </a:extLst>
          </p:cNvPr>
          <p:cNvSpPr txBox="1">
            <a:spLocks noChangeArrowheads="1"/>
          </p:cNvSpPr>
          <p:nvPr/>
        </p:nvSpPr>
        <p:spPr bwMode="auto">
          <a:xfrm>
            <a:off x="555625" y="187325"/>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38915" name="Text Box 2">
            <a:extLst>
              <a:ext uri="{FF2B5EF4-FFF2-40B4-BE49-F238E27FC236}">
                <a16:creationId xmlns:a16="http://schemas.microsoft.com/office/drawing/2014/main" id="{82719ECF-F739-4326-ADF5-39C7C159053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530AD593-99AE-4037-944D-61C8E770BBB5}" type="slidenum">
              <a:rPr lang="en-GB" altLang="en-US" sz="1200">
                <a:solidFill>
                  <a:srgbClr val="EEECE1"/>
                </a:solidFill>
                <a:latin typeface="Frutiger 55 Roman" pitchFamily="32" charset="0"/>
              </a:rPr>
              <a:pPr algn="r">
                <a:spcBef>
                  <a:spcPts val="750"/>
                </a:spcBef>
                <a:buClrTx/>
                <a:buFontTx/>
                <a:buNone/>
              </a:pPr>
              <a:t>55</a:t>
            </a:fld>
            <a:endParaRPr lang="en-GB" altLang="en-US" sz="1200">
              <a:solidFill>
                <a:srgbClr val="EEECE1"/>
              </a:solidFill>
              <a:latin typeface="Frutiger 55 Roman" pitchFamily="32" charset="0"/>
            </a:endParaRPr>
          </a:p>
        </p:txBody>
      </p:sp>
      <p:sp>
        <p:nvSpPr>
          <p:cNvPr id="38916" name="Rectangle 4">
            <a:extLst>
              <a:ext uri="{FF2B5EF4-FFF2-40B4-BE49-F238E27FC236}">
                <a16:creationId xmlns:a16="http://schemas.microsoft.com/office/drawing/2014/main" id="{AE1456E3-5AA1-47DE-A937-E43AB91D872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17" name="Rectangle 5">
            <a:extLst>
              <a:ext uri="{FF2B5EF4-FFF2-40B4-BE49-F238E27FC236}">
                <a16:creationId xmlns:a16="http://schemas.microsoft.com/office/drawing/2014/main" id="{CFFA3D80-5D42-4007-B2DF-BB62D20F42B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18" name="Rectangle 6">
            <a:extLst>
              <a:ext uri="{FF2B5EF4-FFF2-40B4-BE49-F238E27FC236}">
                <a16:creationId xmlns:a16="http://schemas.microsoft.com/office/drawing/2014/main" id="{B8938457-602C-4035-A4CB-2948DB75D55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19" name="Rectangle 7">
            <a:extLst>
              <a:ext uri="{FF2B5EF4-FFF2-40B4-BE49-F238E27FC236}">
                <a16:creationId xmlns:a16="http://schemas.microsoft.com/office/drawing/2014/main" id="{A6305DFD-0B72-401F-A452-4CF5935C3D5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20" name="Rectangle 8">
            <a:extLst>
              <a:ext uri="{FF2B5EF4-FFF2-40B4-BE49-F238E27FC236}">
                <a16:creationId xmlns:a16="http://schemas.microsoft.com/office/drawing/2014/main" id="{B537676B-689D-4686-9645-4B004CB2BC19}"/>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21" name="Rectangle 9">
            <a:extLst>
              <a:ext uri="{FF2B5EF4-FFF2-40B4-BE49-F238E27FC236}">
                <a16:creationId xmlns:a16="http://schemas.microsoft.com/office/drawing/2014/main" id="{9C5A3CDF-AC74-411C-99CC-7BC7F217B0A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22" name="Rectangle 10">
            <a:extLst>
              <a:ext uri="{FF2B5EF4-FFF2-40B4-BE49-F238E27FC236}">
                <a16:creationId xmlns:a16="http://schemas.microsoft.com/office/drawing/2014/main" id="{86A61AD5-486B-48CE-AC96-AB32ECB6104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8923" name="Rectangle 11">
            <a:extLst>
              <a:ext uri="{FF2B5EF4-FFF2-40B4-BE49-F238E27FC236}">
                <a16:creationId xmlns:a16="http://schemas.microsoft.com/office/drawing/2014/main" id="{1FC9349B-80A9-4920-8DE6-48F6FAA47403}"/>
              </a:ext>
            </a:extLst>
          </p:cNvPr>
          <p:cNvSpPr>
            <a:spLocks noChangeArrowheads="1"/>
          </p:cNvSpPr>
          <p:nvPr/>
        </p:nvSpPr>
        <p:spPr bwMode="auto">
          <a:xfrm>
            <a:off x="152400" y="733425"/>
            <a:ext cx="8534400" cy="4588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 index (0,1,2, ...) has been automatically assigned to the </a:t>
            </a:r>
            <a:r>
              <a:rPr lang="en-US" altLang="en-US" sz="1800" dirty="0" err="1"/>
              <a:t>DataFrame</a:t>
            </a:r>
            <a:r>
              <a:rPr lang="en-US" altLang="en-US" sz="1800" dirty="0"/>
              <a:t>. </a:t>
            </a:r>
          </a:p>
          <a:p>
            <a:r>
              <a:rPr lang="en-US" altLang="en-US" sz="1800" dirty="0"/>
              <a:t>- can also assign a custom index to the </a:t>
            </a:r>
            <a:r>
              <a:rPr lang="en-US" altLang="en-US" sz="1800" dirty="0" err="1"/>
              <a:t>DataFrame</a:t>
            </a:r>
            <a:r>
              <a:rPr lang="en-US" altLang="en-US" sz="1800" dirty="0"/>
              <a:t> object:</a:t>
            </a:r>
          </a:p>
          <a:p>
            <a:r>
              <a:rPr lang="en-US" altLang="en-US" sz="1400" dirty="0"/>
              <a:t>ordinals = ["first", "second", "third", "fourth", "fifth", "sixth", "seventh", "</a:t>
            </a:r>
            <a:r>
              <a:rPr lang="en-US" altLang="en-US" sz="1400" dirty="0" err="1"/>
              <a:t>eigth</a:t>
            </a:r>
            <a:r>
              <a:rPr lang="en-US" altLang="en-US" sz="1400" dirty="0"/>
              <a:t>", "ninth", "tenth", "eleventh", "</a:t>
            </a:r>
            <a:r>
              <a:rPr lang="en-US" altLang="en-US" sz="1400" dirty="0" err="1"/>
              <a:t>twelvth</a:t>
            </a:r>
            <a:r>
              <a:rPr lang="en-US" altLang="en-US" sz="1400" dirty="0"/>
              <a:t>", "thirteenth"] </a:t>
            </a:r>
          </a:p>
          <a:p>
            <a:r>
              <a:rPr lang="en-US" altLang="en-US" sz="1400" dirty="0" err="1"/>
              <a:t>city_frame</a:t>
            </a:r>
            <a:r>
              <a:rPr lang="en-US" altLang="en-US" sz="1400" dirty="0"/>
              <a:t> = </a:t>
            </a:r>
            <a:r>
              <a:rPr lang="en-US" altLang="en-US" sz="1400" dirty="0" err="1"/>
              <a:t>pd.DataFrame</a:t>
            </a:r>
            <a:r>
              <a:rPr lang="en-US" altLang="en-US" sz="1400" dirty="0"/>
              <a:t>(cities, index=ordinals) </a:t>
            </a:r>
          </a:p>
          <a:p>
            <a:r>
              <a:rPr lang="en-US" altLang="en-US" sz="1400" dirty="0"/>
              <a:t>print(</a:t>
            </a:r>
            <a:r>
              <a:rPr lang="en-US" altLang="en-US" sz="1400" dirty="0" err="1"/>
              <a:t>city_frame</a:t>
            </a:r>
            <a:r>
              <a:rPr lang="en-US" altLang="en-US" sz="1400" dirty="0"/>
              <a:t>) </a:t>
            </a:r>
          </a:p>
          <a:p>
            <a:r>
              <a:rPr lang="en-US" altLang="en-US" sz="1800" dirty="0"/>
              <a:t>- define or rearrange the order of the columns.</a:t>
            </a:r>
          </a:p>
          <a:p>
            <a:r>
              <a:rPr lang="en-US" altLang="en-US" sz="1400" dirty="0" err="1"/>
              <a:t>city_frame</a:t>
            </a:r>
            <a:r>
              <a:rPr lang="en-US" altLang="en-US" sz="1400" dirty="0"/>
              <a:t> = </a:t>
            </a:r>
            <a:r>
              <a:rPr lang="en-US" altLang="en-US" sz="1400" dirty="0" err="1"/>
              <a:t>pd.DataFrame</a:t>
            </a:r>
            <a:r>
              <a:rPr lang="en-US" altLang="en-US" sz="1400" dirty="0"/>
              <a:t>(cities, columns=["name", </a:t>
            </a:r>
          </a:p>
          <a:p>
            <a:r>
              <a:rPr lang="en-US" altLang="en-US" sz="1400" dirty="0"/>
              <a:t>                                                                                 "country", </a:t>
            </a:r>
          </a:p>
          <a:p>
            <a:r>
              <a:rPr lang="en-US" altLang="en-US" sz="1400" dirty="0"/>
              <a:t>                                                                                "population"], </a:t>
            </a:r>
          </a:p>
          <a:p>
            <a:r>
              <a:rPr lang="en-US" altLang="en-US" sz="1400" dirty="0"/>
              <a:t>                                                              index=ordinals) </a:t>
            </a:r>
          </a:p>
          <a:p>
            <a:r>
              <a:rPr lang="en-US" altLang="en-US" sz="1400" dirty="0"/>
              <a:t>print(</a:t>
            </a:r>
            <a:r>
              <a:rPr lang="en-US" altLang="en-US" sz="1400" dirty="0" err="1"/>
              <a:t>city_frame</a:t>
            </a:r>
            <a:r>
              <a:rPr lang="en-US" altLang="en-US" sz="1400" dirty="0"/>
              <a:t>) </a:t>
            </a:r>
          </a:p>
          <a:p>
            <a:r>
              <a:rPr lang="en-US" altLang="en-US" sz="1800" dirty="0"/>
              <a:t>- calculate the sum of all the columns of a </a:t>
            </a:r>
            <a:r>
              <a:rPr lang="en-US" altLang="en-US" sz="1800" dirty="0" err="1"/>
              <a:t>DataFrame</a:t>
            </a:r>
            <a:r>
              <a:rPr lang="en-US" altLang="en-US" sz="1800" dirty="0"/>
              <a:t> or the sum of certain columns:</a:t>
            </a:r>
          </a:p>
          <a:p>
            <a:r>
              <a:rPr lang="en-US" altLang="en-US" sz="1400" dirty="0" err="1"/>
              <a:t>city_frame.sum</a:t>
            </a:r>
            <a:r>
              <a:rPr lang="en-US" altLang="en-US" sz="1400" dirty="0"/>
              <a:t>() </a:t>
            </a:r>
            <a:endParaRPr lang="en-US" altLang="en-US" sz="14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D0998DA5-BA84-4F16-B4AF-929CC023DDD3}"/>
              </a:ext>
            </a:extLst>
          </p:cNvPr>
          <p:cNvSpPr txBox="1">
            <a:spLocks noChangeArrowheads="1"/>
          </p:cNvSpPr>
          <p:nvPr/>
        </p:nvSpPr>
        <p:spPr bwMode="auto">
          <a:xfrm>
            <a:off x="555625" y="187325"/>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39939" name="Text Box 2">
            <a:extLst>
              <a:ext uri="{FF2B5EF4-FFF2-40B4-BE49-F238E27FC236}">
                <a16:creationId xmlns:a16="http://schemas.microsoft.com/office/drawing/2014/main" id="{E8C6E05D-DA0C-46A6-A975-D442FE45D591}"/>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C38FD7C7-91F5-47C6-808B-2B2EDAC195E1}" type="slidenum">
              <a:rPr lang="en-GB" altLang="en-US" sz="1200">
                <a:solidFill>
                  <a:srgbClr val="EEECE1"/>
                </a:solidFill>
                <a:latin typeface="Frutiger 55 Roman" pitchFamily="32" charset="0"/>
              </a:rPr>
              <a:pPr algn="r">
                <a:spcBef>
                  <a:spcPts val="750"/>
                </a:spcBef>
                <a:buClrTx/>
                <a:buFontTx/>
                <a:buNone/>
              </a:pPr>
              <a:t>56</a:t>
            </a:fld>
            <a:endParaRPr lang="en-GB" altLang="en-US" sz="1200">
              <a:solidFill>
                <a:srgbClr val="EEECE1"/>
              </a:solidFill>
              <a:latin typeface="Frutiger 55 Roman" pitchFamily="32" charset="0"/>
            </a:endParaRPr>
          </a:p>
        </p:txBody>
      </p:sp>
      <p:sp>
        <p:nvSpPr>
          <p:cNvPr id="39940" name="Rectangle 4">
            <a:extLst>
              <a:ext uri="{FF2B5EF4-FFF2-40B4-BE49-F238E27FC236}">
                <a16:creationId xmlns:a16="http://schemas.microsoft.com/office/drawing/2014/main" id="{006A79F3-F26B-48D4-9974-14F4634946E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1" name="Rectangle 5">
            <a:extLst>
              <a:ext uri="{FF2B5EF4-FFF2-40B4-BE49-F238E27FC236}">
                <a16:creationId xmlns:a16="http://schemas.microsoft.com/office/drawing/2014/main" id="{ADBF85A3-61CF-4467-8E13-10A739AE6F0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2" name="Rectangle 6">
            <a:extLst>
              <a:ext uri="{FF2B5EF4-FFF2-40B4-BE49-F238E27FC236}">
                <a16:creationId xmlns:a16="http://schemas.microsoft.com/office/drawing/2014/main" id="{EB819035-2D5A-475F-BCA3-1193ECA75D4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3" name="Rectangle 7">
            <a:extLst>
              <a:ext uri="{FF2B5EF4-FFF2-40B4-BE49-F238E27FC236}">
                <a16:creationId xmlns:a16="http://schemas.microsoft.com/office/drawing/2014/main" id="{7D25573F-C94A-43E1-AC9D-3139BF77396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4" name="Rectangle 8">
            <a:extLst>
              <a:ext uri="{FF2B5EF4-FFF2-40B4-BE49-F238E27FC236}">
                <a16:creationId xmlns:a16="http://schemas.microsoft.com/office/drawing/2014/main" id="{7A0D5EEA-9056-4758-A529-06318DD102F0}"/>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5" name="Rectangle 9">
            <a:extLst>
              <a:ext uri="{FF2B5EF4-FFF2-40B4-BE49-F238E27FC236}">
                <a16:creationId xmlns:a16="http://schemas.microsoft.com/office/drawing/2014/main" id="{0CEE148E-A5FA-49E7-9320-4D523B962CF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6" name="Rectangle 10">
            <a:extLst>
              <a:ext uri="{FF2B5EF4-FFF2-40B4-BE49-F238E27FC236}">
                <a16:creationId xmlns:a16="http://schemas.microsoft.com/office/drawing/2014/main" id="{B6AFF9F1-A724-44E0-8831-BBD731F04D0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39947" name="Rectangle 11">
            <a:extLst>
              <a:ext uri="{FF2B5EF4-FFF2-40B4-BE49-F238E27FC236}">
                <a16:creationId xmlns:a16="http://schemas.microsoft.com/office/drawing/2014/main" id="{60DB115B-FACF-46DA-A4F3-F23CD1BAD769}"/>
              </a:ext>
            </a:extLst>
          </p:cNvPr>
          <p:cNvSpPr>
            <a:spLocks noChangeArrowheads="1"/>
          </p:cNvSpPr>
          <p:nvPr/>
        </p:nvSpPr>
        <p:spPr bwMode="auto">
          <a:xfrm>
            <a:off x="152400" y="733425"/>
            <a:ext cx="8534400" cy="4013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Calculate the sum of all the columns of a </a:t>
            </a:r>
            <a:r>
              <a:rPr lang="en-US" altLang="en-US" sz="1800" dirty="0" err="1"/>
              <a:t>DataFrame</a:t>
            </a:r>
            <a:r>
              <a:rPr lang="en-US" altLang="en-US" sz="1800" dirty="0"/>
              <a:t> or the sum of certain columns:</a:t>
            </a:r>
          </a:p>
          <a:p>
            <a:r>
              <a:rPr lang="en-US" altLang="en-US" sz="1400" dirty="0"/>
              <a:t>print(</a:t>
            </a:r>
            <a:r>
              <a:rPr lang="en-US" altLang="en-US" sz="1400" dirty="0" err="1"/>
              <a:t>city_frame.sum</a:t>
            </a:r>
            <a:r>
              <a:rPr lang="en-US" altLang="en-US" sz="1400" dirty="0"/>
              <a:t>() )</a:t>
            </a:r>
          </a:p>
          <a:p>
            <a:r>
              <a:rPr lang="en-US" altLang="en-US" sz="1400" dirty="0"/>
              <a:t>print(</a:t>
            </a:r>
            <a:r>
              <a:rPr lang="en-US" altLang="en-US" sz="1400" dirty="0" err="1"/>
              <a:t>city_frame</a:t>
            </a:r>
            <a:r>
              <a:rPr lang="en-US" altLang="en-US" sz="1400" dirty="0"/>
              <a:t>["population"].sum())</a:t>
            </a:r>
          </a:p>
          <a:p>
            <a:r>
              <a:rPr lang="en-US" altLang="en-US" sz="1800" dirty="0"/>
              <a:t>Calculate cumulative sum:</a:t>
            </a:r>
          </a:p>
          <a:p>
            <a:r>
              <a:rPr lang="en-US" altLang="en-US" sz="1400" dirty="0"/>
              <a:t>x = </a:t>
            </a:r>
            <a:r>
              <a:rPr lang="en-US" altLang="en-US" sz="1400" dirty="0" err="1"/>
              <a:t>city_frame</a:t>
            </a:r>
            <a:r>
              <a:rPr lang="en-US" altLang="en-US" sz="1400" dirty="0"/>
              <a:t>["population"].</a:t>
            </a:r>
            <a:r>
              <a:rPr lang="en-US" altLang="en-US" sz="1400" dirty="0" err="1"/>
              <a:t>cumsum</a:t>
            </a:r>
            <a:r>
              <a:rPr lang="en-US" altLang="en-US" sz="1400" dirty="0"/>
              <a:t>() </a:t>
            </a:r>
          </a:p>
          <a:p>
            <a:r>
              <a:rPr lang="en-US" altLang="en-US" sz="1800" dirty="0"/>
              <a:t>x is a Pandas Series. We can reassign it to the population column:</a:t>
            </a:r>
          </a:p>
          <a:p>
            <a:r>
              <a:rPr lang="en-US" altLang="en-US" sz="1400" dirty="0" err="1"/>
              <a:t>city_frame</a:t>
            </a:r>
            <a:r>
              <a:rPr lang="en-US" altLang="en-US" sz="1400" dirty="0"/>
              <a:t>["population"] = x </a:t>
            </a:r>
          </a:p>
          <a:p>
            <a:r>
              <a:rPr lang="en-US" altLang="en-US" sz="1400" dirty="0"/>
              <a:t>print(</a:t>
            </a:r>
            <a:r>
              <a:rPr lang="en-US" altLang="en-US" sz="1400" dirty="0" err="1"/>
              <a:t>city_frame</a:t>
            </a:r>
            <a:r>
              <a:rPr lang="en-US" altLang="en-US" sz="1400" dirty="0"/>
              <a:t>) </a:t>
            </a:r>
          </a:p>
          <a:p>
            <a:r>
              <a:rPr lang="en-US" altLang="en-US" sz="1800" dirty="0"/>
              <a:t>Include a column name which is not contained in the dictionary. In this case, all the values of this column will be set to </a:t>
            </a:r>
            <a:r>
              <a:rPr lang="en-US" altLang="en-US" sz="1800" dirty="0" err="1"/>
              <a:t>NaN</a:t>
            </a:r>
            <a:r>
              <a:rPr lang="en-US" altLang="en-US" sz="1800" dirty="0"/>
              <a:t>:</a:t>
            </a:r>
          </a:p>
          <a:p>
            <a:r>
              <a:rPr lang="en-US" altLang="en-US" sz="1400" dirty="0" err="1"/>
              <a:t>city_frame</a:t>
            </a:r>
            <a:r>
              <a:rPr lang="en-US" altLang="en-US" sz="1400" dirty="0"/>
              <a:t> = </a:t>
            </a:r>
            <a:r>
              <a:rPr lang="en-US" altLang="en-US" sz="1400" dirty="0" err="1"/>
              <a:t>pd.DataFrame</a:t>
            </a:r>
            <a:r>
              <a:rPr lang="en-US" altLang="en-US" sz="1400" dirty="0"/>
              <a:t>(cities, columns=["name", "country", "area", "population"], </a:t>
            </a:r>
          </a:p>
          <a:p>
            <a:r>
              <a:rPr lang="en-US" altLang="en-US" sz="1400" dirty="0"/>
              <a:t>                                                              index=ordinals)</a:t>
            </a:r>
            <a:endParaRPr lang="en-US" altLang="en-US" sz="14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4C170724-D2FE-479B-BFF3-109BC2AAA0EA}"/>
              </a:ext>
            </a:extLst>
          </p:cNvPr>
          <p:cNvSpPr txBox="1">
            <a:spLocks noChangeArrowheads="1"/>
          </p:cNvSpPr>
          <p:nvPr/>
        </p:nvSpPr>
        <p:spPr bwMode="auto">
          <a:xfrm>
            <a:off x="533400" y="2039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40963" name="Text Box 2">
            <a:extLst>
              <a:ext uri="{FF2B5EF4-FFF2-40B4-BE49-F238E27FC236}">
                <a16:creationId xmlns:a16="http://schemas.microsoft.com/office/drawing/2014/main" id="{95F4B187-A3D9-4787-8562-0585AD40A052}"/>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6DBA0D5C-2D1A-4772-8824-89310C4A91E2}" type="slidenum">
              <a:rPr lang="en-GB" altLang="en-US" sz="1200">
                <a:solidFill>
                  <a:srgbClr val="EEECE1"/>
                </a:solidFill>
                <a:latin typeface="Frutiger 55 Roman" pitchFamily="32" charset="0"/>
              </a:rPr>
              <a:pPr algn="r">
                <a:spcBef>
                  <a:spcPts val="750"/>
                </a:spcBef>
                <a:buClrTx/>
                <a:buFontTx/>
                <a:buNone/>
              </a:pPr>
              <a:t>57</a:t>
            </a:fld>
            <a:endParaRPr lang="en-GB" altLang="en-US" sz="1200">
              <a:solidFill>
                <a:srgbClr val="EEECE1"/>
              </a:solidFill>
              <a:latin typeface="Frutiger 55 Roman" pitchFamily="32" charset="0"/>
            </a:endParaRPr>
          </a:p>
        </p:txBody>
      </p:sp>
      <p:sp>
        <p:nvSpPr>
          <p:cNvPr id="40964" name="Rectangle 4">
            <a:extLst>
              <a:ext uri="{FF2B5EF4-FFF2-40B4-BE49-F238E27FC236}">
                <a16:creationId xmlns:a16="http://schemas.microsoft.com/office/drawing/2014/main" id="{7A21B828-7406-4E49-B9D9-D5F93298AA8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65" name="Rectangle 5">
            <a:extLst>
              <a:ext uri="{FF2B5EF4-FFF2-40B4-BE49-F238E27FC236}">
                <a16:creationId xmlns:a16="http://schemas.microsoft.com/office/drawing/2014/main" id="{F3A59063-733A-4E34-9253-F21F6F436E2D}"/>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66" name="Rectangle 6">
            <a:extLst>
              <a:ext uri="{FF2B5EF4-FFF2-40B4-BE49-F238E27FC236}">
                <a16:creationId xmlns:a16="http://schemas.microsoft.com/office/drawing/2014/main" id="{FDEF447C-6D71-47FA-8583-9D8BAAF864F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67" name="Rectangle 7">
            <a:extLst>
              <a:ext uri="{FF2B5EF4-FFF2-40B4-BE49-F238E27FC236}">
                <a16:creationId xmlns:a16="http://schemas.microsoft.com/office/drawing/2014/main" id="{1E44BF03-C630-4F19-9E62-10B58C6DA2D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68" name="Rectangle 8">
            <a:extLst>
              <a:ext uri="{FF2B5EF4-FFF2-40B4-BE49-F238E27FC236}">
                <a16:creationId xmlns:a16="http://schemas.microsoft.com/office/drawing/2014/main" id="{87DC16E3-FFBB-4914-8455-8B90AB931E0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69" name="Rectangle 9">
            <a:extLst>
              <a:ext uri="{FF2B5EF4-FFF2-40B4-BE49-F238E27FC236}">
                <a16:creationId xmlns:a16="http://schemas.microsoft.com/office/drawing/2014/main" id="{8E415BAB-ED59-444E-8353-8B350615118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70" name="Rectangle 10">
            <a:extLst>
              <a:ext uri="{FF2B5EF4-FFF2-40B4-BE49-F238E27FC236}">
                <a16:creationId xmlns:a16="http://schemas.microsoft.com/office/drawing/2014/main" id="{6DAF6AE8-7B90-46C9-802F-C77846DE670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0971" name="Rectangle 11">
            <a:extLst>
              <a:ext uri="{FF2B5EF4-FFF2-40B4-BE49-F238E27FC236}">
                <a16:creationId xmlns:a16="http://schemas.microsoft.com/office/drawing/2014/main" id="{ADC87FB9-A0B0-4555-9982-D4FBACA6A16B}"/>
              </a:ext>
            </a:extLst>
          </p:cNvPr>
          <p:cNvSpPr>
            <a:spLocks noChangeArrowheads="1"/>
          </p:cNvSpPr>
          <p:nvPr/>
        </p:nvSpPr>
        <p:spPr bwMode="auto">
          <a:xfrm>
            <a:off x="152400" y="733425"/>
            <a:ext cx="8534400" cy="4393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There are two ways to access a column of a </a:t>
            </a:r>
            <a:r>
              <a:rPr lang="en-US" altLang="en-US" sz="1800" dirty="0" err="1"/>
              <a:t>DataFrame</a:t>
            </a:r>
            <a:r>
              <a:rPr lang="en-US" altLang="en-US" sz="1800" dirty="0"/>
              <a:t>. The result is in both cases a Series:</a:t>
            </a:r>
          </a:p>
          <a:p>
            <a:r>
              <a:rPr lang="en-US" altLang="en-US" sz="1800" dirty="0"/>
              <a:t># in a dictionary-like way: </a:t>
            </a:r>
          </a:p>
          <a:p>
            <a:r>
              <a:rPr lang="en-US" altLang="en-US" sz="1400" dirty="0"/>
              <a:t>print(</a:t>
            </a:r>
            <a:r>
              <a:rPr lang="en-US" altLang="en-US" sz="1400" dirty="0" err="1"/>
              <a:t>city_frame</a:t>
            </a:r>
            <a:r>
              <a:rPr lang="en-US" altLang="en-US" sz="1400" dirty="0"/>
              <a:t>["population"]) </a:t>
            </a:r>
          </a:p>
          <a:p>
            <a:r>
              <a:rPr lang="en-US" altLang="en-US" sz="1800" dirty="0"/>
              <a:t># as an attribute </a:t>
            </a:r>
          </a:p>
          <a:p>
            <a:r>
              <a:rPr lang="en-US" altLang="en-US" sz="1400" dirty="0"/>
              <a:t>print(</a:t>
            </a:r>
            <a:r>
              <a:rPr lang="en-US" altLang="en-US" sz="1400" dirty="0" err="1"/>
              <a:t>city_frame.population</a:t>
            </a:r>
            <a:r>
              <a:rPr lang="en-US" altLang="en-US" sz="1400" dirty="0"/>
              <a:t>)</a:t>
            </a:r>
          </a:p>
          <a:p>
            <a:r>
              <a:rPr lang="en-US" altLang="en-US" sz="1400" dirty="0"/>
              <a:t>print(type(</a:t>
            </a:r>
            <a:r>
              <a:rPr lang="en-US" altLang="en-US" sz="1400" dirty="0" err="1"/>
              <a:t>city_frame.population</a:t>
            </a:r>
            <a:r>
              <a:rPr lang="en-US" altLang="en-US" sz="1400" dirty="0"/>
              <a:t>))</a:t>
            </a:r>
          </a:p>
          <a:p>
            <a:r>
              <a:rPr lang="en-US" altLang="en-US" sz="1400" dirty="0"/>
              <a:t>p = </a:t>
            </a:r>
            <a:r>
              <a:rPr lang="en-US" altLang="en-US" sz="1400" dirty="0" err="1"/>
              <a:t>city_frame.population</a:t>
            </a:r>
            <a:r>
              <a:rPr lang="en-US" altLang="en-US" sz="1400" dirty="0"/>
              <a:t> </a:t>
            </a:r>
          </a:p>
          <a:p>
            <a:r>
              <a:rPr lang="en-US" altLang="en-US" sz="1400" dirty="0"/>
              <a:t>p["first"] = 9000000 </a:t>
            </a:r>
          </a:p>
          <a:p>
            <a:r>
              <a:rPr lang="en-US" altLang="en-US" sz="1400" dirty="0"/>
              <a:t>print(</a:t>
            </a:r>
            <a:r>
              <a:rPr lang="en-US" altLang="en-US" sz="1400" dirty="0" err="1"/>
              <a:t>city_frame</a:t>
            </a:r>
            <a:r>
              <a:rPr lang="en-US" altLang="en-US" sz="1400" dirty="0"/>
              <a:t>)</a:t>
            </a:r>
          </a:p>
          <a:p>
            <a:r>
              <a:rPr lang="en-US" altLang="en-US" sz="1800" dirty="0"/>
              <a:t>"p" is a view on the data of </a:t>
            </a:r>
            <a:r>
              <a:rPr lang="en-US" altLang="en-US" sz="1800" dirty="0" err="1"/>
              <a:t>city_frame</a:t>
            </a:r>
            <a:r>
              <a:rPr lang="en-US" altLang="en-US" sz="1800" dirty="0"/>
              <a:t>.</a:t>
            </a:r>
          </a:p>
          <a:p>
            <a:r>
              <a:rPr lang="en-US" altLang="en-US" sz="1800" dirty="0"/>
              <a:t>To access the rows directly,   </a:t>
            </a:r>
          </a:p>
          <a:p>
            <a:r>
              <a:rPr lang="en-US" altLang="en-US" sz="1400" dirty="0" err="1"/>
              <a:t>city_frame.ix</a:t>
            </a:r>
            <a:r>
              <a:rPr lang="en-US" altLang="en-US" sz="1400" dirty="0"/>
              <a:t>['fourth'] </a:t>
            </a:r>
            <a:endParaRPr lang="en-US" altLang="en-US" sz="14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47F63349-C6F0-4B5F-B363-C1CF5890A650}"/>
              </a:ext>
            </a:extLst>
          </p:cNvPr>
          <p:cNvSpPr txBox="1">
            <a:spLocks noChangeArrowheads="1"/>
          </p:cNvSpPr>
          <p:nvPr/>
        </p:nvSpPr>
        <p:spPr bwMode="auto">
          <a:xfrm>
            <a:off x="555625" y="187325"/>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41987" name="Text Box 2">
            <a:extLst>
              <a:ext uri="{FF2B5EF4-FFF2-40B4-BE49-F238E27FC236}">
                <a16:creationId xmlns:a16="http://schemas.microsoft.com/office/drawing/2014/main" id="{71C58673-A642-45F1-9F81-1BF5F254FD51}"/>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CB58A28F-6A06-42D3-8EC2-25791A6E27C3}" type="slidenum">
              <a:rPr lang="en-GB" altLang="en-US" sz="1200">
                <a:solidFill>
                  <a:srgbClr val="EEECE1"/>
                </a:solidFill>
                <a:latin typeface="Frutiger 55 Roman" pitchFamily="32" charset="0"/>
              </a:rPr>
              <a:pPr algn="r">
                <a:spcBef>
                  <a:spcPts val="750"/>
                </a:spcBef>
                <a:buClrTx/>
                <a:buFontTx/>
                <a:buNone/>
              </a:pPr>
              <a:t>58</a:t>
            </a:fld>
            <a:endParaRPr lang="en-GB" altLang="en-US" sz="1200">
              <a:solidFill>
                <a:srgbClr val="EEECE1"/>
              </a:solidFill>
              <a:latin typeface="Frutiger 55 Roman" pitchFamily="32" charset="0"/>
            </a:endParaRPr>
          </a:p>
        </p:txBody>
      </p:sp>
      <p:sp>
        <p:nvSpPr>
          <p:cNvPr id="41988" name="Rectangle 4">
            <a:extLst>
              <a:ext uri="{FF2B5EF4-FFF2-40B4-BE49-F238E27FC236}">
                <a16:creationId xmlns:a16="http://schemas.microsoft.com/office/drawing/2014/main" id="{057FE3E6-0D4F-4AF4-8E35-1F9CD896404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89" name="Rectangle 5">
            <a:extLst>
              <a:ext uri="{FF2B5EF4-FFF2-40B4-BE49-F238E27FC236}">
                <a16:creationId xmlns:a16="http://schemas.microsoft.com/office/drawing/2014/main" id="{C8DAF355-C102-46EB-ACCD-107DEB595D3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90" name="Rectangle 6">
            <a:extLst>
              <a:ext uri="{FF2B5EF4-FFF2-40B4-BE49-F238E27FC236}">
                <a16:creationId xmlns:a16="http://schemas.microsoft.com/office/drawing/2014/main" id="{9D1D39B5-E678-413D-96D1-B35A01C3FDDF}"/>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91" name="Rectangle 7">
            <a:extLst>
              <a:ext uri="{FF2B5EF4-FFF2-40B4-BE49-F238E27FC236}">
                <a16:creationId xmlns:a16="http://schemas.microsoft.com/office/drawing/2014/main" id="{24CD273F-1F53-4585-8B8A-1B3F3640146E}"/>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92" name="Rectangle 8">
            <a:extLst>
              <a:ext uri="{FF2B5EF4-FFF2-40B4-BE49-F238E27FC236}">
                <a16:creationId xmlns:a16="http://schemas.microsoft.com/office/drawing/2014/main" id="{4930445D-8CAA-43B6-8E72-7EEC9B950F5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93" name="Rectangle 9">
            <a:extLst>
              <a:ext uri="{FF2B5EF4-FFF2-40B4-BE49-F238E27FC236}">
                <a16:creationId xmlns:a16="http://schemas.microsoft.com/office/drawing/2014/main" id="{A7111380-700D-4E90-B617-986FAABD646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94" name="Rectangle 10">
            <a:extLst>
              <a:ext uri="{FF2B5EF4-FFF2-40B4-BE49-F238E27FC236}">
                <a16:creationId xmlns:a16="http://schemas.microsoft.com/office/drawing/2014/main" id="{0FC0DFD9-5A82-4CE3-B370-9CE65868A5B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1995" name="Rectangle 11">
            <a:extLst>
              <a:ext uri="{FF2B5EF4-FFF2-40B4-BE49-F238E27FC236}">
                <a16:creationId xmlns:a16="http://schemas.microsoft.com/office/drawing/2014/main" id="{8B4C4A1F-65BF-4FF8-9F3F-391EA267907A}"/>
              </a:ext>
            </a:extLst>
          </p:cNvPr>
          <p:cNvSpPr>
            <a:spLocks noChangeArrowheads="1"/>
          </p:cNvSpPr>
          <p:nvPr/>
        </p:nvSpPr>
        <p:spPr bwMode="auto">
          <a:xfrm>
            <a:off x="152400" y="733425"/>
            <a:ext cx="8991600" cy="6465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To set all elements of the column to the same value:</a:t>
            </a:r>
          </a:p>
          <a:p>
            <a:r>
              <a:rPr lang="en-US" altLang="en-US" sz="1400" dirty="0" err="1"/>
              <a:t>city_frame</a:t>
            </a:r>
            <a:r>
              <a:rPr lang="en-US" altLang="en-US" sz="1400" dirty="0"/>
              <a:t>["area"] = 1572 </a:t>
            </a:r>
          </a:p>
          <a:p>
            <a:r>
              <a:rPr lang="en-US" altLang="en-US" sz="1400" dirty="0"/>
              <a:t>print(</a:t>
            </a:r>
            <a:r>
              <a:rPr lang="en-US" altLang="en-US" sz="1400" dirty="0" err="1"/>
              <a:t>city_frame</a:t>
            </a:r>
            <a:r>
              <a:rPr lang="en-US" altLang="en-US" sz="1400" dirty="0"/>
              <a:t>) </a:t>
            </a:r>
          </a:p>
          <a:p>
            <a:r>
              <a:rPr lang="en-US" altLang="en-US" sz="1800" dirty="0"/>
              <a:t>To assign the exact area to the cities,</a:t>
            </a:r>
          </a:p>
          <a:p>
            <a:r>
              <a:rPr lang="en-US" altLang="en-US" sz="1800" dirty="0"/>
              <a:t># area in square km: </a:t>
            </a:r>
          </a:p>
          <a:p>
            <a:r>
              <a:rPr lang="en-US" altLang="en-US" sz="1400" dirty="0"/>
              <a:t>area = [1572, 891.85, 605.77, 1285, 105.4, 414.6, 228, 755, 525.2, 517, 101.9, 310.4, 181.8] </a:t>
            </a:r>
          </a:p>
          <a:p>
            <a:r>
              <a:rPr lang="en-US" altLang="en-US" sz="1400" dirty="0" err="1"/>
              <a:t>city_frame</a:t>
            </a:r>
            <a:r>
              <a:rPr lang="en-US" altLang="en-US" sz="1400" dirty="0"/>
              <a:t>["area"] = area </a:t>
            </a:r>
          </a:p>
          <a:p>
            <a:r>
              <a:rPr lang="en-US" altLang="en-US" sz="1400" dirty="0"/>
              <a:t>print(</a:t>
            </a:r>
            <a:r>
              <a:rPr lang="en-US" altLang="en-US" sz="1400" dirty="0" err="1"/>
              <a:t>city_frame</a:t>
            </a:r>
            <a:r>
              <a:rPr lang="en-US" altLang="en-US" sz="1400" dirty="0"/>
              <a:t>) </a:t>
            </a:r>
          </a:p>
          <a:p>
            <a:r>
              <a:rPr lang="en-US" altLang="en-US" sz="1800" dirty="0"/>
              <a:t>- list with area values needs to have the same length as the number of rows in our </a:t>
            </a:r>
            <a:r>
              <a:rPr lang="en-US" altLang="en-US" sz="1800" dirty="0" err="1"/>
              <a:t>DataFrame</a:t>
            </a:r>
            <a:r>
              <a:rPr lang="en-US" altLang="en-US" sz="1800" dirty="0"/>
              <a:t>.</a:t>
            </a:r>
          </a:p>
          <a:p>
            <a:r>
              <a:rPr lang="en-US" altLang="en-US" sz="1800" dirty="0"/>
              <a:t>To sort </a:t>
            </a:r>
            <a:r>
              <a:rPr lang="en-US" altLang="en-US" sz="1800" dirty="0" err="1"/>
              <a:t>DataFrame</a:t>
            </a:r>
            <a:r>
              <a:rPr lang="en-US" altLang="en-US" sz="1800" dirty="0"/>
              <a:t> according to the city area:</a:t>
            </a:r>
          </a:p>
          <a:p>
            <a:r>
              <a:rPr lang="en-US" altLang="en-US" sz="1400" dirty="0" err="1"/>
              <a:t>city_frame</a:t>
            </a:r>
            <a:r>
              <a:rPr lang="en-US" altLang="en-US" sz="1400" dirty="0"/>
              <a:t> = </a:t>
            </a:r>
            <a:r>
              <a:rPr lang="en-US" altLang="en-US" sz="1400" dirty="0" err="1"/>
              <a:t>city_frame.sort</a:t>
            </a:r>
            <a:r>
              <a:rPr lang="en-US" altLang="en-US" sz="1400" dirty="0"/>
              <a:t>(columns="area", ascending=False)</a:t>
            </a:r>
          </a:p>
          <a:p>
            <a:r>
              <a:rPr lang="en-US" altLang="en-US" sz="1800" dirty="0"/>
              <a:t>Let's assume, we have only the areas of London, Hamburg and Milan. </a:t>
            </a:r>
          </a:p>
          <a:p>
            <a:r>
              <a:rPr lang="en-US" altLang="en-US" sz="1800" dirty="0"/>
              <a:t>The areas are in a series with the correct indices. We can assign this series as well:</a:t>
            </a:r>
          </a:p>
          <a:p>
            <a:r>
              <a:rPr lang="en-US" altLang="en-US" sz="1400" dirty="0" err="1"/>
              <a:t>city_frame</a:t>
            </a:r>
            <a:r>
              <a:rPr lang="en-US" altLang="en-US" sz="1400" dirty="0"/>
              <a:t> = </a:t>
            </a:r>
            <a:r>
              <a:rPr lang="en-US" altLang="en-US" sz="1400" dirty="0" err="1"/>
              <a:t>pd.DataFrame</a:t>
            </a:r>
            <a:r>
              <a:rPr lang="en-US" altLang="en-US" sz="1400" dirty="0"/>
              <a:t>(cities, columns=["name", "country", "area", "population"], </a:t>
            </a:r>
          </a:p>
          <a:p>
            <a:r>
              <a:rPr lang="en-US" altLang="en-US" sz="1400" dirty="0"/>
              <a:t>                                                             index=ordinals) </a:t>
            </a:r>
          </a:p>
          <a:p>
            <a:r>
              <a:rPr lang="en-US" altLang="en-US" sz="1400" dirty="0" err="1"/>
              <a:t>some_areas</a:t>
            </a:r>
            <a:r>
              <a:rPr lang="en-US" altLang="en-US" sz="1400" dirty="0"/>
              <a:t> = </a:t>
            </a:r>
            <a:r>
              <a:rPr lang="en-US" altLang="en-US" sz="1400" dirty="0" err="1"/>
              <a:t>pd.Series</a:t>
            </a:r>
            <a:r>
              <a:rPr lang="en-US" altLang="en-US" sz="1400" dirty="0"/>
              <a:t>([1572, 755, 181.8], </a:t>
            </a:r>
          </a:p>
          <a:p>
            <a:r>
              <a:rPr lang="en-US" altLang="en-US" sz="1400" dirty="0"/>
              <a:t>                                            index=['first', '</a:t>
            </a:r>
            <a:r>
              <a:rPr lang="en-US" altLang="en-US" sz="1400" dirty="0" err="1"/>
              <a:t>eigth</a:t>
            </a:r>
            <a:r>
              <a:rPr lang="en-US" altLang="en-US" sz="1400" dirty="0"/>
              <a:t>', 'thirteenth']) </a:t>
            </a:r>
          </a:p>
          <a:p>
            <a:r>
              <a:rPr lang="en-US" altLang="en-US" sz="1400" dirty="0" err="1"/>
              <a:t>city_frame</a:t>
            </a:r>
            <a:r>
              <a:rPr lang="en-US" altLang="en-US" sz="1400" dirty="0"/>
              <a:t>['area'] = </a:t>
            </a:r>
            <a:r>
              <a:rPr lang="en-US" altLang="en-US" sz="1400" dirty="0" err="1"/>
              <a:t>some_areas</a:t>
            </a:r>
            <a:r>
              <a:rPr lang="en-US" altLang="en-US" sz="1400" dirty="0"/>
              <a:t> </a:t>
            </a:r>
          </a:p>
          <a:p>
            <a:r>
              <a:rPr lang="en-US" altLang="en-US" sz="1400" dirty="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4638"/>
            <a:ext cx="8382000" cy="792158"/>
          </a:xfrm>
        </p:spPr>
        <p:txBody>
          <a:bodyPr/>
          <a:lstStyle/>
          <a:p>
            <a:pPr eaLnBrk="1" hangingPunct="1"/>
            <a:r>
              <a:rPr lang="en-US" altLang="en-US" dirty="0"/>
              <a:t>First program</a:t>
            </a:r>
          </a:p>
        </p:txBody>
      </p:sp>
      <p:sp>
        <p:nvSpPr>
          <p:cNvPr id="11267" name="Content Placeholder 2"/>
          <p:cNvSpPr>
            <a:spLocks noGrp="1"/>
          </p:cNvSpPr>
          <p:nvPr>
            <p:ph idx="1"/>
          </p:nvPr>
        </p:nvSpPr>
        <p:spPr>
          <a:xfrm>
            <a:off x="1066800" y="1066796"/>
            <a:ext cx="7394575" cy="4724400"/>
          </a:xfrm>
        </p:spPr>
        <p:txBody>
          <a:bodyPr/>
          <a:lstStyle/>
          <a:p>
            <a:pPr marL="457200" lvl="1" indent="0" eaLnBrk="1" hangingPunct="1">
              <a:spcBef>
                <a:spcPts val="638"/>
              </a:spcBef>
              <a:buClr>
                <a:srgbClr val="800000"/>
              </a:buClr>
              <a:buFont typeface="Arial" charset="0"/>
              <a:buNone/>
            </a:pPr>
            <a:endParaRPr lang="en-US" altLang="en-US" sz="1200" dirty="0"/>
          </a:p>
          <a:p>
            <a:pPr marL="457200" lvl="1" indent="0" eaLnBrk="1" hangingPunct="1">
              <a:spcBef>
                <a:spcPts val="638"/>
              </a:spcBef>
              <a:buClr>
                <a:srgbClr val="800000"/>
              </a:buClr>
              <a:buFont typeface="Arial" charset="0"/>
              <a:buNone/>
            </a:pPr>
            <a:endParaRPr lang="en-US" altLang="en-US" sz="1200" dirty="0"/>
          </a:p>
          <a:p>
            <a:pPr marL="457200" lvl="1" indent="0" eaLnBrk="1" hangingPunct="1">
              <a:spcBef>
                <a:spcPts val="638"/>
              </a:spcBef>
              <a:buClr>
                <a:srgbClr val="800000"/>
              </a:buClr>
              <a:buFont typeface="Arial" charset="0"/>
              <a:buNone/>
            </a:pPr>
            <a:r>
              <a:rPr lang="en-US" altLang="en-US" sz="2400" dirty="0"/>
              <a:t>First exercise:    ‘Hello, world’ program</a:t>
            </a:r>
          </a:p>
          <a:p>
            <a:pPr marL="457200" lvl="1" indent="0" eaLnBrk="1" hangingPunct="1">
              <a:spcBef>
                <a:spcPts val="638"/>
              </a:spcBef>
              <a:buClr>
                <a:srgbClr val="800000"/>
              </a:buClr>
              <a:buFont typeface="Arial" charset="0"/>
              <a:buNone/>
            </a:pPr>
            <a:endParaRPr lang="en-US" altLang="en-US" sz="2400" dirty="0"/>
          </a:p>
          <a:p>
            <a:pPr marL="457200" lvl="1" indent="0" eaLnBrk="1" hangingPunct="1">
              <a:spcBef>
                <a:spcPts val="638"/>
              </a:spcBef>
              <a:buClr>
                <a:srgbClr val="800000"/>
              </a:buClr>
              <a:buFont typeface="Arial" charset="0"/>
              <a:buNone/>
            </a:pPr>
            <a:r>
              <a:rPr lang="en-US" altLang="en-US" sz="2400" dirty="0"/>
              <a:t>Go to Start menu and run </a:t>
            </a:r>
            <a:r>
              <a:rPr lang="en-US" altLang="en-US" sz="2400" dirty="0" err="1"/>
              <a:t>Spyder</a:t>
            </a:r>
            <a:endParaRPr lang="en-US" altLang="en-US" sz="2400" dirty="0"/>
          </a:p>
          <a:p>
            <a:pPr marL="457200" lvl="1" indent="0" eaLnBrk="1" hangingPunct="1">
              <a:spcBef>
                <a:spcPts val="638"/>
              </a:spcBef>
              <a:buClr>
                <a:srgbClr val="800000"/>
              </a:buClr>
              <a:buFont typeface="Arial" charset="0"/>
              <a:buNone/>
            </a:pPr>
            <a:r>
              <a:rPr lang="en-US" altLang="en-US" sz="2400" dirty="0"/>
              <a:t>Type the following:</a:t>
            </a:r>
          </a:p>
          <a:p>
            <a:pPr marL="457200" lvl="1" indent="0" eaLnBrk="1" hangingPunct="1">
              <a:spcBef>
                <a:spcPts val="638"/>
              </a:spcBef>
              <a:buClr>
                <a:srgbClr val="800000"/>
              </a:buClr>
              <a:buFont typeface="Arial" charset="0"/>
              <a:buNone/>
            </a:pPr>
            <a:r>
              <a:rPr lang="en-US" altLang="en-US" sz="2400" b="1" dirty="0"/>
              <a:t>print  (‘Hello, world’)</a:t>
            </a:r>
          </a:p>
          <a:p>
            <a:pPr marL="457200" lvl="1" indent="0" eaLnBrk="1" hangingPunct="1">
              <a:spcBef>
                <a:spcPts val="638"/>
              </a:spcBef>
              <a:buClr>
                <a:srgbClr val="800000"/>
              </a:buClr>
              <a:buFont typeface="Arial" charset="0"/>
              <a:buNone/>
            </a:pPr>
            <a:r>
              <a:rPr lang="en-US" altLang="en-US" sz="2400" dirty="0"/>
              <a:t>Save file </a:t>
            </a:r>
          </a:p>
          <a:p>
            <a:pPr marL="457200" lvl="1" indent="0" eaLnBrk="1" hangingPunct="1">
              <a:spcBef>
                <a:spcPts val="638"/>
              </a:spcBef>
              <a:buClr>
                <a:srgbClr val="800000"/>
              </a:buClr>
              <a:buFont typeface="Arial" charset="0"/>
              <a:buNone/>
            </a:pPr>
            <a:r>
              <a:rPr lang="en-US" altLang="en-US" sz="2400" dirty="0"/>
              <a:t>Press F5 (or green arrow) to run a program</a:t>
            </a:r>
          </a:p>
          <a:p>
            <a:pPr marL="457200" lvl="1" indent="0" eaLnBrk="1" hangingPunct="1">
              <a:spcBef>
                <a:spcPts val="638"/>
              </a:spcBef>
              <a:buClr>
                <a:srgbClr val="800000"/>
              </a:buClr>
              <a:buFont typeface="Arial" charset="0"/>
              <a:buNone/>
            </a:pPr>
            <a:r>
              <a:rPr lang="en-US" altLang="en-US" sz="2400" dirty="0"/>
              <a:t>Press F8 to activate code analysis ( check code style, see errors and warnings)</a:t>
            </a:r>
          </a:p>
        </p:txBody>
      </p:sp>
      <p:sp>
        <p:nvSpPr>
          <p:cNvPr id="1126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8F95F30-55F0-4295-BA45-3443EC8FB3C5}" type="slidenum">
              <a:rPr lang="en-GB" altLang="en-US" smtClean="0">
                <a:solidFill>
                  <a:schemeClr val="bg2"/>
                </a:solidFill>
              </a:rPr>
              <a:pPr/>
              <a:t>5</a:t>
            </a:fld>
            <a:endParaRPr lang="en-GB" altLang="en-US">
              <a:solidFill>
                <a:schemeClr val="bg2"/>
              </a:solidFill>
            </a:endParaRPr>
          </a:p>
        </p:txBody>
      </p:sp>
      <p:sp>
        <p:nvSpPr>
          <p:cNvPr id="11269"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0"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1"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2"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3"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4"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5"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1276"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988D394C-EA27-4985-9FF4-6A53CD4052A4}"/>
              </a:ext>
            </a:extLst>
          </p:cNvPr>
          <p:cNvSpPr txBox="1">
            <a:spLocks noChangeArrowheads="1"/>
          </p:cNvSpPr>
          <p:nvPr/>
        </p:nvSpPr>
        <p:spPr bwMode="auto">
          <a:xfrm>
            <a:off x="609600" y="136525"/>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Pandas</a:t>
            </a:r>
          </a:p>
        </p:txBody>
      </p:sp>
      <p:sp>
        <p:nvSpPr>
          <p:cNvPr id="43011" name="Text Box 2">
            <a:extLst>
              <a:ext uri="{FF2B5EF4-FFF2-40B4-BE49-F238E27FC236}">
                <a16:creationId xmlns:a16="http://schemas.microsoft.com/office/drawing/2014/main" id="{AA563389-972C-4C7B-88CC-29E40511F5B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671E6F48-7ECA-42DA-BC6B-1228145D4E3D}" type="slidenum">
              <a:rPr lang="en-GB" altLang="en-US" sz="1200">
                <a:solidFill>
                  <a:srgbClr val="EEECE1"/>
                </a:solidFill>
                <a:latin typeface="Frutiger 55 Roman" pitchFamily="32" charset="0"/>
              </a:rPr>
              <a:pPr algn="r">
                <a:spcBef>
                  <a:spcPts val="750"/>
                </a:spcBef>
                <a:buClrTx/>
                <a:buFontTx/>
                <a:buNone/>
              </a:pPr>
              <a:t>59</a:t>
            </a:fld>
            <a:endParaRPr lang="en-GB" altLang="en-US" sz="1200">
              <a:solidFill>
                <a:srgbClr val="EEECE1"/>
              </a:solidFill>
              <a:latin typeface="Frutiger 55 Roman" pitchFamily="32" charset="0"/>
            </a:endParaRPr>
          </a:p>
        </p:txBody>
      </p:sp>
      <p:sp>
        <p:nvSpPr>
          <p:cNvPr id="43012" name="Rectangle 4">
            <a:extLst>
              <a:ext uri="{FF2B5EF4-FFF2-40B4-BE49-F238E27FC236}">
                <a16:creationId xmlns:a16="http://schemas.microsoft.com/office/drawing/2014/main" id="{F5B26CE6-FB49-4C2B-8500-847654B044D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3" name="Rectangle 5">
            <a:extLst>
              <a:ext uri="{FF2B5EF4-FFF2-40B4-BE49-F238E27FC236}">
                <a16:creationId xmlns:a16="http://schemas.microsoft.com/office/drawing/2014/main" id="{191D8EC4-EEEE-406C-8AFB-B32FD11F0E1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4" name="Rectangle 6">
            <a:extLst>
              <a:ext uri="{FF2B5EF4-FFF2-40B4-BE49-F238E27FC236}">
                <a16:creationId xmlns:a16="http://schemas.microsoft.com/office/drawing/2014/main" id="{11C5DC0E-ED70-4CB4-AE46-F4433F87347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5" name="Rectangle 7">
            <a:extLst>
              <a:ext uri="{FF2B5EF4-FFF2-40B4-BE49-F238E27FC236}">
                <a16:creationId xmlns:a16="http://schemas.microsoft.com/office/drawing/2014/main" id="{98182F6D-E6FF-44FE-AEEC-5CD8802D2C6E}"/>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6" name="Rectangle 8">
            <a:extLst>
              <a:ext uri="{FF2B5EF4-FFF2-40B4-BE49-F238E27FC236}">
                <a16:creationId xmlns:a16="http://schemas.microsoft.com/office/drawing/2014/main" id="{65BE9922-B875-4BCB-99D9-4E640C939A6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7" name="Rectangle 9">
            <a:extLst>
              <a:ext uri="{FF2B5EF4-FFF2-40B4-BE49-F238E27FC236}">
                <a16:creationId xmlns:a16="http://schemas.microsoft.com/office/drawing/2014/main" id="{160C5C2F-1466-4D48-B5BD-64163A514A7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8" name="Rectangle 10">
            <a:extLst>
              <a:ext uri="{FF2B5EF4-FFF2-40B4-BE49-F238E27FC236}">
                <a16:creationId xmlns:a16="http://schemas.microsoft.com/office/drawing/2014/main" id="{ED7092EE-D3A1-4639-8F46-73BA6D8F1C3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9" name="Rectangle 11">
            <a:extLst>
              <a:ext uri="{FF2B5EF4-FFF2-40B4-BE49-F238E27FC236}">
                <a16:creationId xmlns:a16="http://schemas.microsoft.com/office/drawing/2014/main" id="{06CB9DEC-2196-4275-A9AD-DEB4E21126F3}"/>
              </a:ext>
            </a:extLst>
          </p:cNvPr>
          <p:cNvSpPr>
            <a:spLocks noChangeArrowheads="1"/>
          </p:cNvSpPr>
          <p:nvPr/>
        </p:nvSpPr>
        <p:spPr bwMode="auto">
          <a:xfrm>
            <a:off x="152400" y="733425"/>
            <a:ext cx="8534400" cy="611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1800" dirty="0"/>
              <a:t>A nested dictionary of </a:t>
            </a:r>
            <a:r>
              <a:rPr lang="en-US" altLang="en-US" sz="1800" dirty="0" err="1"/>
              <a:t>dicts</a:t>
            </a:r>
            <a:r>
              <a:rPr lang="en-US" altLang="en-US" sz="1800" dirty="0"/>
              <a:t> can be passed to a </a:t>
            </a:r>
            <a:r>
              <a:rPr lang="en-US" altLang="en-US" sz="1800" dirty="0" err="1"/>
              <a:t>DataFrame</a:t>
            </a:r>
            <a:r>
              <a:rPr lang="en-US" altLang="en-US" sz="1800" dirty="0"/>
              <a:t> as well. The indices of the outer dictionary are taken as the </a:t>
            </a:r>
          </a:p>
          <a:p>
            <a:r>
              <a:rPr lang="en-US" altLang="en-US" sz="1800" dirty="0"/>
              <a:t>columns and the inner keys. i.e. the keys of the nested dictionaries are used as the row indices:</a:t>
            </a:r>
          </a:p>
          <a:p>
            <a:r>
              <a:rPr lang="en-US" altLang="en-US" sz="1400" dirty="0"/>
              <a:t>growth = {"Switzerland": {"2010": 3.0, "2011": 1.8, "2012": 1.1, "2013": 1.9}, "Germany": {"2010": 4.1, "2011": 3.6, "2012": 0.4, "2013": 0.1}, "France": {"2010":2.0, "2011":2.1, "2012": 0.3, "2013": 0.3}, "Greece": {"2010":-5.4, "2011":-8.9, "2012":-6.6, "2013": -3.3}, "Italy": {"2010":1.7, "2011": 0.6, "2012":-2.3, "2013":-1.9} } </a:t>
            </a:r>
          </a:p>
          <a:p>
            <a:r>
              <a:rPr lang="en-US" altLang="en-US" sz="1400" dirty="0" err="1"/>
              <a:t>growth_frame</a:t>
            </a:r>
            <a:r>
              <a:rPr lang="en-US" altLang="en-US" sz="1400" dirty="0"/>
              <a:t> = </a:t>
            </a:r>
            <a:r>
              <a:rPr lang="en-US" altLang="en-US" sz="1400" dirty="0" err="1"/>
              <a:t>pd.DataFrame</a:t>
            </a:r>
            <a:r>
              <a:rPr lang="en-US" altLang="en-US" sz="1400" dirty="0"/>
              <a:t>(growth) </a:t>
            </a:r>
          </a:p>
          <a:p>
            <a:r>
              <a:rPr lang="en-US" altLang="en-US" sz="1800" dirty="0"/>
              <a:t>Transpose the data:</a:t>
            </a:r>
          </a:p>
          <a:p>
            <a:r>
              <a:rPr lang="en-US" altLang="en-US" sz="1400" dirty="0" err="1"/>
              <a:t>growth_frame.T</a:t>
            </a:r>
            <a:endParaRPr lang="en-US" altLang="en-US" sz="1400" dirty="0"/>
          </a:p>
          <a:p>
            <a:r>
              <a:rPr lang="en-US" altLang="en-US" sz="1800" dirty="0"/>
              <a:t>To reindex:</a:t>
            </a:r>
          </a:p>
          <a:p>
            <a:r>
              <a:rPr lang="en-US" altLang="en-US" sz="1400" dirty="0" err="1"/>
              <a:t>growth_frame</a:t>
            </a:r>
            <a:r>
              <a:rPr lang="en-US" altLang="en-US" sz="1400" dirty="0"/>
              <a:t> = </a:t>
            </a:r>
            <a:r>
              <a:rPr lang="en-US" altLang="en-US" sz="1400" dirty="0" err="1"/>
              <a:t>pd.DataFrame</a:t>
            </a:r>
            <a:r>
              <a:rPr lang="en-US" altLang="en-US" sz="1400" dirty="0"/>
              <a:t>(growth) </a:t>
            </a:r>
          </a:p>
          <a:p>
            <a:r>
              <a:rPr lang="en-US" altLang="en-US" sz="1400" dirty="0" err="1"/>
              <a:t>growth_frame.reindex</a:t>
            </a:r>
            <a:r>
              <a:rPr lang="en-US" altLang="en-US" sz="1400" dirty="0"/>
              <a:t>(["2013", "2012", "2011", "2010"])</a:t>
            </a:r>
          </a:p>
          <a:p>
            <a:endParaRPr lang="en-US" altLang="en-US" sz="1400" dirty="0"/>
          </a:p>
          <a:p>
            <a:r>
              <a:rPr lang="en-US" altLang="en-US" sz="1800" dirty="0"/>
              <a:t>Filling a </a:t>
            </a:r>
            <a:r>
              <a:rPr lang="en-US" altLang="en-US" sz="1800" dirty="0" err="1"/>
              <a:t>DataFrame</a:t>
            </a:r>
            <a:r>
              <a:rPr lang="en-US" altLang="en-US" sz="1800" dirty="0"/>
              <a:t> with random values:</a:t>
            </a:r>
          </a:p>
          <a:p>
            <a:r>
              <a:rPr lang="en-US" altLang="en-US" sz="1400" dirty="0"/>
              <a:t>df = </a:t>
            </a:r>
            <a:r>
              <a:rPr lang="en-US" altLang="en-US" sz="1400" dirty="0" err="1"/>
              <a:t>pd.DataFrame</a:t>
            </a:r>
            <a:r>
              <a:rPr lang="en-US" altLang="en-US" sz="1400" dirty="0"/>
              <a:t>(</a:t>
            </a:r>
            <a:r>
              <a:rPr lang="en-US" altLang="en-US" sz="1400" dirty="0" err="1"/>
              <a:t>np.random.randn</a:t>
            </a:r>
            <a:r>
              <a:rPr lang="en-US" altLang="en-US" sz="1400" dirty="0"/>
              <a:t>(10, 5), columns=['a', 'b', 'c', 'd', 'e’])</a:t>
            </a:r>
          </a:p>
          <a:p>
            <a:r>
              <a:rPr lang="en-US" altLang="en-US" sz="1800" dirty="0"/>
              <a:t>To read in a csv file with the population data of all countries (July 2014). </a:t>
            </a:r>
          </a:p>
          <a:p>
            <a:r>
              <a:rPr lang="en-US" altLang="en-US" sz="1400" dirty="0"/>
              <a:t>pop = </a:t>
            </a:r>
            <a:r>
              <a:rPr lang="en-US" altLang="en-US" sz="1400" dirty="0" err="1"/>
              <a:t>pd.read_csv</a:t>
            </a:r>
            <a:r>
              <a:rPr lang="en-US" altLang="en-US" sz="1400" dirty="0"/>
              <a:t>("countries_population.csv", </a:t>
            </a:r>
            <a:r>
              <a:rPr lang="en-US" altLang="en-US" sz="1400" dirty="0" err="1"/>
              <a:t>quotechar</a:t>
            </a:r>
            <a:r>
              <a:rPr lang="en-US" altLang="en-US" sz="1400" dirty="0"/>
              <a:t>="'", </a:t>
            </a:r>
            <a:r>
              <a:rPr lang="en-US" altLang="en-US" sz="1400" dirty="0" err="1"/>
              <a:t>sep</a:t>
            </a:r>
            <a:r>
              <a:rPr lang="en-US" altLang="en-US" sz="1400" dirty="0"/>
              <a:t>=" ", thousands=",")</a:t>
            </a:r>
          </a:p>
          <a:p>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988D394C-EA27-4985-9FF4-6A53CD4052A4}"/>
              </a:ext>
            </a:extLst>
          </p:cNvPr>
          <p:cNvSpPr txBox="1">
            <a:spLocks noChangeArrowheads="1"/>
          </p:cNvSpPr>
          <p:nvPr/>
        </p:nvSpPr>
        <p:spPr bwMode="auto">
          <a:xfrm>
            <a:off x="609600" y="136525"/>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b="1" dirty="0"/>
              <a:t>Testing</a:t>
            </a:r>
          </a:p>
        </p:txBody>
      </p:sp>
      <p:sp>
        <p:nvSpPr>
          <p:cNvPr id="43011" name="Text Box 2">
            <a:extLst>
              <a:ext uri="{FF2B5EF4-FFF2-40B4-BE49-F238E27FC236}">
                <a16:creationId xmlns:a16="http://schemas.microsoft.com/office/drawing/2014/main" id="{AA563389-972C-4C7B-88CC-29E40511F5B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r">
              <a:spcBef>
                <a:spcPts val="750"/>
              </a:spcBef>
              <a:buClrTx/>
              <a:buFontTx/>
              <a:buNone/>
            </a:pPr>
            <a:fld id="{671E6F48-7ECA-42DA-BC6B-1228145D4E3D}" type="slidenum">
              <a:rPr lang="en-GB" altLang="en-US" sz="1200">
                <a:solidFill>
                  <a:srgbClr val="EEECE1"/>
                </a:solidFill>
                <a:latin typeface="Frutiger 55 Roman" pitchFamily="32" charset="0"/>
              </a:rPr>
              <a:pPr algn="r">
                <a:spcBef>
                  <a:spcPts val="750"/>
                </a:spcBef>
                <a:buClrTx/>
                <a:buFontTx/>
                <a:buNone/>
              </a:pPr>
              <a:t>60</a:t>
            </a:fld>
            <a:endParaRPr lang="en-GB" altLang="en-US" sz="1200">
              <a:solidFill>
                <a:srgbClr val="EEECE1"/>
              </a:solidFill>
              <a:latin typeface="Frutiger 55 Roman" pitchFamily="32" charset="0"/>
            </a:endParaRPr>
          </a:p>
        </p:txBody>
      </p:sp>
      <p:sp>
        <p:nvSpPr>
          <p:cNvPr id="43012" name="Rectangle 4">
            <a:extLst>
              <a:ext uri="{FF2B5EF4-FFF2-40B4-BE49-F238E27FC236}">
                <a16:creationId xmlns:a16="http://schemas.microsoft.com/office/drawing/2014/main" id="{F5B26CE6-FB49-4C2B-8500-847654B044D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3" name="Rectangle 5">
            <a:extLst>
              <a:ext uri="{FF2B5EF4-FFF2-40B4-BE49-F238E27FC236}">
                <a16:creationId xmlns:a16="http://schemas.microsoft.com/office/drawing/2014/main" id="{191D8EC4-EEEE-406C-8AFB-B32FD11F0E1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4" name="Rectangle 6">
            <a:extLst>
              <a:ext uri="{FF2B5EF4-FFF2-40B4-BE49-F238E27FC236}">
                <a16:creationId xmlns:a16="http://schemas.microsoft.com/office/drawing/2014/main" id="{11C5DC0E-ED70-4CB4-AE46-F4433F87347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5" name="Rectangle 7">
            <a:extLst>
              <a:ext uri="{FF2B5EF4-FFF2-40B4-BE49-F238E27FC236}">
                <a16:creationId xmlns:a16="http://schemas.microsoft.com/office/drawing/2014/main" id="{98182F6D-E6FF-44FE-AEEC-5CD8802D2C6E}"/>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6" name="Rectangle 8">
            <a:extLst>
              <a:ext uri="{FF2B5EF4-FFF2-40B4-BE49-F238E27FC236}">
                <a16:creationId xmlns:a16="http://schemas.microsoft.com/office/drawing/2014/main" id="{65BE9922-B875-4BCB-99D9-4E640C939A62}"/>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7" name="Rectangle 9">
            <a:extLst>
              <a:ext uri="{FF2B5EF4-FFF2-40B4-BE49-F238E27FC236}">
                <a16:creationId xmlns:a16="http://schemas.microsoft.com/office/drawing/2014/main" id="{160C5C2F-1466-4D48-B5BD-64163A514A76}"/>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8" name="Rectangle 10">
            <a:extLst>
              <a:ext uri="{FF2B5EF4-FFF2-40B4-BE49-F238E27FC236}">
                <a16:creationId xmlns:a16="http://schemas.microsoft.com/office/drawing/2014/main" id="{ED7092EE-D3A1-4639-8F46-73BA6D8F1C3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125"/>
              </a:spcBef>
            </a:pPr>
            <a:endParaRPr lang="en-US" altLang="en-US"/>
          </a:p>
        </p:txBody>
      </p:sp>
      <p:sp>
        <p:nvSpPr>
          <p:cNvPr id="43019" name="Rectangle 11">
            <a:extLst>
              <a:ext uri="{FF2B5EF4-FFF2-40B4-BE49-F238E27FC236}">
                <a16:creationId xmlns:a16="http://schemas.microsoft.com/office/drawing/2014/main" id="{06CB9DEC-2196-4275-A9AD-DEB4E21126F3}"/>
              </a:ext>
            </a:extLst>
          </p:cNvPr>
          <p:cNvSpPr>
            <a:spLocks noChangeArrowheads="1"/>
          </p:cNvSpPr>
          <p:nvPr/>
        </p:nvSpPr>
        <p:spPr bwMode="auto">
          <a:xfrm>
            <a:off x="152400" y="733425"/>
            <a:ext cx="8534400" cy="11306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r>
              <a:rPr lang="en-US" altLang="en-US" sz="2000" dirty="0"/>
              <a:t>Tutorial on testing:</a:t>
            </a:r>
          </a:p>
          <a:p>
            <a:r>
              <a:rPr lang="en-US" altLang="en-US" sz="2000" dirty="0"/>
              <a:t>https://realpython.com/python-testing/#testing-your-code</a:t>
            </a:r>
          </a:p>
          <a:p>
            <a:endParaRPr lang="en-US" altLang="en-US" sz="1400" dirty="0"/>
          </a:p>
        </p:txBody>
      </p:sp>
    </p:spTree>
    <p:extLst>
      <p:ext uri="{BB962C8B-B14F-4D97-AF65-F5344CB8AC3E}">
        <p14:creationId xmlns:p14="http://schemas.microsoft.com/office/powerpoint/2010/main" val="34393683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C7571012-9D05-4541-962F-ED7E2ED20623}"/>
              </a:ext>
            </a:extLst>
          </p:cNvPr>
          <p:cNvSpPr txBox="1">
            <a:spLocks noChangeArrowheads="1"/>
          </p:cNvSpPr>
          <p:nvPr/>
        </p:nvSpPr>
        <p:spPr bwMode="auto">
          <a:xfrm>
            <a:off x="685800" y="215243"/>
            <a:ext cx="7629525" cy="3361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800" b="1" dirty="0">
                <a:solidFill>
                  <a:srgbClr val="000000"/>
                </a:solidFill>
                <a:ea typeface="Microsoft YaHei" panose="020B0503020204020204" pitchFamily="34" charset="-122"/>
              </a:rPr>
              <a:t>Application Examples</a:t>
            </a:r>
          </a:p>
        </p:txBody>
      </p:sp>
      <p:sp>
        <p:nvSpPr>
          <p:cNvPr id="26627" name="Text Box 2">
            <a:extLst>
              <a:ext uri="{FF2B5EF4-FFF2-40B4-BE49-F238E27FC236}">
                <a16:creationId xmlns:a16="http://schemas.microsoft.com/office/drawing/2014/main" id="{3FE96698-5F92-4630-8BE2-7A79D96C3F48}"/>
              </a:ext>
            </a:extLst>
          </p:cNvPr>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r">
              <a:spcBef>
                <a:spcPts val="750"/>
              </a:spcBef>
              <a:buFontTx/>
              <a:buNone/>
            </a:pPr>
            <a:fld id="{1582651E-04EC-45F4-9B13-A6948B35D27B}" type="slidenum">
              <a:rPr lang="en-GB" altLang="en-US" sz="1200">
                <a:solidFill>
                  <a:srgbClr val="EEECE1"/>
                </a:solidFill>
                <a:latin typeface="Frutiger 55 Roman" pitchFamily="32" charset="0"/>
                <a:ea typeface="Microsoft YaHei" panose="020B0503020204020204" pitchFamily="34" charset="-122"/>
              </a:rPr>
              <a:pPr algn="r">
                <a:spcBef>
                  <a:spcPts val="750"/>
                </a:spcBef>
                <a:buFontTx/>
                <a:buNone/>
              </a:pPr>
              <a:t>61</a:t>
            </a:fld>
            <a:endParaRPr lang="en-GB" altLang="en-US" sz="1200">
              <a:solidFill>
                <a:srgbClr val="EEECE1"/>
              </a:solidFill>
              <a:latin typeface="Frutiger 55 Roman" pitchFamily="32" charset="0"/>
              <a:ea typeface="Microsoft YaHei" panose="020B0503020204020204" pitchFamily="34" charset="-122"/>
            </a:endParaRPr>
          </a:p>
        </p:txBody>
      </p:sp>
      <p:sp>
        <p:nvSpPr>
          <p:cNvPr id="26628" name="Rectangle 3">
            <a:extLst>
              <a:ext uri="{FF2B5EF4-FFF2-40B4-BE49-F238E27FC236}">
                <a16:creationId xmlns:a16="http://schemas.microsoft.com/office/drawing/2014/main" id="{D5DC5490-CC4B-4A24-B64A-5AF27C19CDB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29" name="Rectangle 4">
            <a:extLst>
              <a:ext uri="{FF2B5EF4-FFF2-40B4-BE49-F238E27FC236}">
                <a16:creationId xmlns:a16="http://schemas.microsoft.com/office/drawing/2014/main" id="{9F24BF8D-494B-4250-9431-C7DA2CE3D59A}"/>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0" name="Rectangle 5">
            <a:extLst>
              <a:ext uri="{FF2B5EF4-FFF2-40B4-BE49-F238E27FC236}">
                <a16:creationId xmlns:a16="http://schemas.microsoft.com/office/drawing/2014/main" id="{D43D0F26-30BE-488B-8498-59C60C14692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1" name="Rectangle 6">
            <a:extLst>
              <a:ext uri="{FF2B5EF4-FFF2-40B4-BE49-F238E27FC236}">
                <a16:creationId xmlns:a16="http://schemas.microsoft.com/office/drawing/2014/main" id="{D25320F6-D3C4-483E-8C41-8772954C23E1}"/>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2" name="Rectangle 7">
            <a:extLst>
              <a:ext uri="{FF2B5EF4-FFF2-40B4-BE49-F238E27FC236}">
                <a16:creationId xmlns:a16="http://schemas.microsoft.com/office/drawing/2014/main" id="{1ED7D2DD-AA15-42A6-B0D3-D9239616800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3" name="Rectangle 8">
            <a:extLst>
              <a:ext uri="{FF2B5EF4-FFF2-40B4-BE49-F238E27FC236}">
                <a16:creationId xmlns:a16="http://schemas.microsoft.com/office/drawing/2014/main" id="{F642208E-744D-438A-B98C-4C9D9E0A2CAB}"/>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4" name="Rectangle 9">
            <a:extLst>
              <a:ext uri="{FF2B5EF4-FFF2-40B4-BE49-F238E27FC236}">
                <a16:creationId xmlns:a16="http://schemas.microsoft.com/office/drawing/2014/main" id="{BBB8DECF-5F2B-4FCE-8337-BD351B584007}"/>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5" name="Rectangle 10">
            <a:extLst>
              <a:ext uri="{FF2B5EF4-FFF2-40B4-BE49-F238E27FC236}">
                <a16:creationId xmlns:a16="http://schemas.microsoft.com/office/drawing/2014/main" id="{3A67CA5B-4E77-41FC-8125-BF65F1A8619C}"/>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Frutiger 55 Roman" pitchFamily="32" charset="0"/>
            </a:endParaRPr>
          </a:p>
        </p:txBody>
      </p:sp>
      <p:sp>
        <p:nvSpPr>
          <p:cNvPr id="26636" name="Rectangle 11">
            <a:extLst>
              <a:ext uri="{FF2B5EF4-FFF2-40B4-BE49-F238E27FC236}">
                <a16:creationId xmlns:a16="http://schemas.microsoft.com/office/drawing/2014/main" id="{0952E992-5DBA-41D5-A7A1-F6EC46211EDC}"/>
              </a:ext>
            </a:extLst>
          </p:cNvPr>
          <p:cNvSpPr>
            <a:spLocks noChangeArrowheads="1"/>
          </p:cNvSpPr>
          <p:nvPr/>
        </p:nvSpPr>
        <p:spPr bwMode="auto">
          <a:xfrm>
            <a:off x="523875" y="609600"/>
            <a:ext cx="8162925" cy="4013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spcBef>
                <a:spcPts val="750"/>
              </a:spcBef>
              <a:buFontTx/>
              <a:buNone/>
            </a:pPr>
            <a:endParaRPr lang="en-US" altLang="en-US" sz="12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938838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t>Interpolation and curve fitting</a:t>
            </a:r>
          </a:p>
        </p:txBody>
      </p:sp>
      <p:sp>
        <p:nvSpPr>
          <p:cNvPr id="4813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0195F02-0075-475D-8DE7-40248D7F7475}" type="slidenum">
              <a:rPr lang="en-GB" altLang="en-US" smtClean="0">
                <a:solidFill>
                  <a:schemeClr val="bg2"/>
                </a:solidFill>
              </a:rPr>
              <a:pPr/>
              <a:t>62</a:t>
            </a:fld>
            <a:endParaRPr lang="en-GB" altLang="en-US">
              <a:solidFill>
                <a:schemeClr val="bg2"/>
              </a:solidFill>
            </a:endParaRPr>
          </a:p>
        </p:txBody>
      </p:sp>
      <p:sp>
        <p:nvSpPr>
          <p:cNvPr id="4813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813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 name="Content Placeholder 1"/>
          <p:cNvSpPr>
            <a:spLocks noGrp="1"/>
          </p:cNvSpPr>
          <p:nvPr>
            <p:ph idx="1"/>
          </p:nvPr>
        </p:nvSpPr>
        <p:spPr>
          <a:xfrm>
            <a:off x="685800" y="1143000"/>
            <a:ext cx="8229600" cy="4525963"/>
          </a:xfrm>
        </p:spPr>
        <p:txBody>
          <a:bodyPr/>
          <a:lstStyle/>
          <a:p>
            <a:pPr marL="0" indent="0">
              <a:buFont typeface="Arial" charset="0"/>
              <a:buNone/>
              <a:defRPr/>
            </a:pPr>
            <a:r>
              <a:rPr lang="en-US" sz="1200" dirty="0"/>
              <a:t>Discrete data sets, or tables  of the form </a:t>
            </a:r>
          </a:p>
          <a:p>
            <a:pPr marL="0" indent="0">
              <a:buFont typeface="Arial" charset="0"/>
              <a:buNone/>
              <a:defRPr/>
            </a:pPr>
            <a:endParaRPr lang="en-US" sz="1200" dirty="0"/>
          </a:p>
          <a:p>
            <a:pPr>
              <a:defRPr/>
            </a:pPr>
            <a:endParaRPr lang="en-US" sz="1200" dirty="0"/>
          </a:p>
          <a:p>
            <a:pPr>
              <a:defRPr/>
            </a:pPr>
            <a:endParaRPr lang="en-US" sz="1200" dirty="0"/>
          </a:p>
          <a:p>
            <a:pPr marL="0" indent="0">
              <a:buFont typeface="Arial" charset="0"/>
              <a:buNone/>
              <a:defRPr/>
            </a:pPr>
            <a:r>
              <a:rPr lang="en-US" sz="1200" dirty="0"/>
              <a:t>are commonly involved in technical calculations ( so called </a:t>
            </a:r>
            <a:r>
              <a:rPr lang="en-US" sz="1200" b="1" i="1" dirty="0"/>
              <a:t>black box </a:t>
            </a:r>
            <a:r>
              <a:rPr lang="en-US" sz="1200" i="1" dirty="0"/>
              <a:t>function</a:t>
            </a:r>
            <a:r>
              <a:rPr lang="en-US" sz="1200" dirty="0"/>
              <a:t>s)</a:t>
            </a:r>
          </a:p>
          <a:p>
            <a:pPr marL="0" indent="0">
              <a:buFont typeface="Arial" charset="0"/>
              <a:buNone/>
              <a:defRPr/>
            </a:pPr>
            <a:r>
              <a:rPr lang="en-US" sz="1200" b="1" i="1" dirty="0"/>
              <a:t>Data source </a:t>
            </a:r>
            <a:r>
              <a:rPr lang="en-US" sz="1200" dirty="0"/>
              <a:t>: experimental observations or numerical computations. </a:t>
            </a:r>
          </a:p>
          <a:p>
            <a:pPr marL="0" indent="0">
              <a:buFont typeface="Arial" charset="0"/>
              <a:buNone/>
              <a:defRPr/>
            </a:pPr>
            <a:r>
              <a:rPr lang="en-US" sz="1400" b="1" i="1" dirty="0"/>
              <a:t>interpolation</a:t>
            </a:r>
            <a:r>
              <a:rPr lang="en-US" sz="1400" b="1" dirty="0"/>
              <a:t> </a:t>
            </a:r>
            <a:r>
              <a:rPr lang="en-US" sz="1400" dirty="0"/>
              <a:t>vs</a:t>
            </a:r>
            <a:r>
              <a:rPr lang="en-US" sz="1400" b="1" dirty="0"/>
              <a:t> </a:t>
            </a:r>
            <a:r>
              <a:rPr lang="en-US" sz="1400" b="1" i="1" dirty="0"/>
              <a:t>curve fitting</a:t>
            </a:r>
            <a:r>
              <a:rPr lang="en-US" sz="1400" b="1" dirty="0"/>
              <a:t>:</a:t>
            </a:r>
          </a:p>
          <a:p>
            <a:pPr marL="0" indent="0">
              <a:buFont typeface="Arial" charset="0"/>
              <a:buNone/>
              <a:defRPr/>
            </a:pPr>
            <a:r>
              <a:rPr lang="en-US" sz="1200" b="1" i="1" dirty="0"/>
              <a:t>interpolation</a:t>
            </a:r>
            <a:r>
              <a:rPr lang="en-US" sz="1200" dirty="0"/>
              <a:t>: construct a curve </a:t>
            </a:r>
            <a:r>
              <a:rPr lang="en-US" sz="1200" i="1" dirty="0"/>
              <a:t>through</a:t>
            </a:r>
            <a:r>
              <a:rPr lang="en-US" sz="1200" dirty="0"/>
              <a:t> the data points (implicitly assume that the data points are accurate and distinct) </a:t>
            </a:r>
          </a:p>
          <a:p>
            <a:pPr marL="0" indent="0">
              <a:buFont typeface="Arial" charset="0"/>
              <a:buNone/>
              <a:defRPr/>
            </a:pPr>
            <a:r>
              <a:rPr lang="en-US" sz="1200" b="1" i="1" dirty="0"/>
              <a:t>curve fitting </a:t>
            </a:r>
            <a:r>
              <a:rPr lang="en-US" sz="1200" dirty="0"/>
              <a:t>: apply to data that contain scatter (noise), usually due to measurement errors (find a smooth curve that </a:t>
            </a:r>
            <a:r>
              <a:rPr lang="en-US" sz="1200" i="1" dirty="0"/>
              <a:t>approximates </a:t>
            </a:r>
            <a:r>
              <a:rPr lang="en-US" sz="1200" dirty="0"/>
              <a:t>the data in some sense, thus the curve does not necessarily hit the data points.)</a:t>
            </a:r>
          </a:p>
          <a:p>
            <a:pPr marL="0" indent="0">
              <a:buFont typeface="Arial" charset="0"/>
              <a:buNone/>
              <a:defRPr/>
            </a:pPr>
            <a:endParaRPr lang="en-US" sz="1200" dirty="0"/>
          </a:p>
          <a:p>
            <a:pPr marL="0" indent="0">
              <a:buFont typeface="Arial" charset="0"/>
              <a:buNone/>
              <a:defRPr/>
            </a:pPr>
            <a:endParaRPr lang="en-US" sz="1200" dirty="0"/>
          </a:p>
          <a:p>
            <a:pPr marL="0" indent="0">
              <a:buFont typeface="Arial" charset="0"/>
              <a:buNone/>
              <a:defRPr/>
            </a:pPr>
            <a:endParaRPr lang="en-US" sz="1200" dirty="0"/>
          </a:p>
          <a:p>
            <a:pPr marL="0" indent="0">
              <a:buFont typeface="Arial" charset="0"/>
              <a:buNone/>
              <a:defRPr/>
            </a:pPr>
            <a:endParaRPr lang="en-US" sz="1200" dirty="0"/>
          </a:p>
          <a:p>
            <a:pPr marL="0" indent="0">
              <a:buFont typeface="Arial" charset="0"/>
              <a:buNone/>
              <a:defRPr/>
            </a:pPr>
            <a:endParaRPr lang="en-US" sz="1200" dirty="0"/>
          </a:p>
          <a:p>
            <a:pPr marL="0" indent="0">
              <a:buFont typeface="Arial" charset="0"/>
              <a:buNone/>
              <a:defRPr/>
            </a:pPr>
            <a:endParaRPr lang="en-US" sz="1200" dirty="0"/>
          </a:p>
          <a:p>
            <a:pPr marL="0" indent="0">
              <a:buFont typeface="Arial" charset="0"/>
              <a:buNone/>
              <a:defRPr/>
            </a:pPr>
            <a:endParaRPr lang="en-US" sz="1200" dirty="0"/>
          </a:p>
          <a:p>
            <a:pPr marL="0" indent="0">
              <a:buFont typeface="Arial" charset="0"/>
              <a:buNone/>
              <a:defRPr/>
            </a:pPr>
            <a:r>
              <a:rPr lang="en-US" sz="1200" dirty="0"/>
              <a:t>For example, curve fitting is an essential tool in </a:t>
            </a:r>
            <a:r>
              <a:rPr lang="en-US" sz="1200" i="1" dirty="0"/>
              <a:t>predictive modeling, used in trading (prediction of future price of stock), marketing, engineering, etc.  </a:t>
            </a:r>
            <a:endParaRPr lang="en-US" sz="1200" dirty="0"/>
          </a:p>
        </p:txBody>
      </p:sp>
      <p:pic>
        <p:nvPicPr>
          <p:cNvPr id="48141" name="Picture 2"/>
          <p:cNvPicPr>
            <a:picLocks noChangeAspect="1" noChangeArrowheads="1"/>
          </p:cNvPicPr>
          <p:nvPr/>
        </p:nvPicPr>
        <p:blipFill>
          <a:blip r:embed="rId2" cstate="print"/>
          <a:srcRect/>
          <a:stretch>
            <a:fillRect/>
          </a:stretch>
        </p:blipFill>
        <p:spPr bwMode="auto">
          <a:xfrm>
            <a:off x="1143000" y="1524000"/>
            <a:ext cx="1130300" cy="430213"/>
          </a:xfrm>
          <a:prstGeom prst="rect">
            <a:avLst/>
          </a:prstGeom>
          <a:noFill/>
          <a:ln w="28575">
            <a:noFill/>
            <a:miter lim="800000"/>
            <a:headEnd/>
            <a:tailEnd/>
          </a:ln>
        </p:spPr>
      </p:pic>
      <p:pic>
        <p:nvPicPr>
          <p:cNvPr id="48142" name="Picture 4"/>
          <p:cNvPicPr>
            <a:picLocks noChangeAspect="1" noChangeArrowheads="1"/>
          </p:cNvPicPr>
          <p:nvPr/>
        </p:nvPicPr>
        <p:blipFill>
          <a:blip r:embed="rId3" cstate="print"/>
          <a:srcRect/>
          <a:stretch>
            <a:fillRect/>
          </a:stretch>
        </p:blipFill>
        <p:spPr bwMode="auto">
          <a:xfrm>
            <a:off x="741756" y="3429000"/>
            <a:ext cx="1944687" cy="1104900"/>
          </a:xfrm>
          <a:prstGeom prst="rect">
            <a:avLst/>
          </a:prstGeom>
          <a:noFill/>
          <a:ln w="2857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533400" y="274638"/>
            <a:ext cx="8153400" cy="944562"/>
          </a:xfrm>
        </p:spPr>
        <p:txBody>
          <a:bodyPr/>
          <a:lstStyle/>
          <a:p>
            <a:pPr eaLnBrk="1" hangingPunct="1"/>
            <a:r>
              <a:rPr lang="en-US" altLang="en-US"/>
              <a:t>linear regression</a:t>
            </a:r>
          </a:p>
        </p:txBody>
      </p:sp>
      <p:sp>
        <p:nvSpPr>
          <p:cNvPr id="4915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F3EE849-1360-4CD4-86E8-7B071C2A0239}" type="slidenum">
              <a:rPr lang="en-GB" altLang="en-US" smtClean="0">
                <a:solidFill>
                  <a:schemeClr val="bg2"/>
                </a:solidFill>
              </a:rPr>
              <a:pPr/>
              <a:t>63</a:t>
            </a:fld>
            <a:endParaRPr lang="en-GB" altLang="en-US">
              <a:solidFill>
                <a:schemeClr val="bg2"/>
              </a:solidFill>
            </a:endParaRPr>
          </a:p>
        </p:txBody>
      </p:sp>
      <p:sp>
        <p:nvSpPr>
          <p:cNvPr id="4915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5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5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5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6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6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6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6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9164" name="Content Placeholder 1"/>
          <p:cNvSpPr>
            <a:spLocks noGrp="1"/>
          </p:cNvSpPr>
          <p:nvPr>
            <p:ph idx="1"/>
          </p:nvPr>
        </p:nvSpPr>
        <p:spPr>
          <a:xfrm>
            <a:off x="609600" y="1066800"/>
            <a:ext cx="8229600" cy="4525963"/>
          </a:xfrm>
        </p:spPr>
        <p:txBody>
          <a:bodyPr/>
          <a:lstStyle/>
          <a:p>
            <a:pPr marL="0" indent="0">
              <a:buFont typeface="Arial" charset="0"/>
              <a:buNone/>
            </a:pPr>
            <a:endParaRPr lang="en-US" altLang="en-US" sz="1200"/>
          </a:p>
          <a:p>
            <a:pPr marL="0" indent="0">
              <a:buFont typeface="Arial" charset="0"/>
              <a:buNone/>
            </a:pPr>
            <a:endParaRPr lang="en-US" altLang="en-US" sz="1200"/>
          </a:p>
        </p:txBody>
      </p:sp>
      <p:pic>
        <p:nvPicPr>
          <p:cNvPr id="49165" name="Picture 3"/>
          <p:cNvPicPr>
            <a:picLocks noChangeAspect="1" noChangeArrowheads="1"/>
          </p:cNvPicPr>
          <p:nvPr/>
        </p:nvPicPr>
        <p:blipFill>
          <a:blip r:embed="rId2" cstate="print"/>
          <a:srcRect/>
          <a:stretch>
            <a:fillRect/>
          </a:stretch>
        </p:blipFill>
        <p:spPr bwMode="auto">
          <a:xfrm>
            <a:off x="1681163" y="1295400"/>
            <a:ext cx="5781675" cy="3898900"/>
          </a:xfrm>
          <a:prstGeom prst="rect">
            <a:avLst/>
          </a:prstGeom>
          <a:noFill/>
          <a:ln w="2857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274638"/>
            <a:ext cx="8153400" cy="944562"/>
          </a:xfrm>
        </p:spPr>
        <p:txBody>
          <a:bodyPr/>
          <a:lstStyle/>
          <a:p>
            <a:pPr eaLnBrk="1" hangingPunct="1"/>
            <a:r>
              <a:rPr lang="en-US" altLang="en-US"/>
              <a:t>linear regression</a:t>
            </a:r>
          </a:p>
        </p:txBody>
      </p:sp>
      <p:sp>
        <p:nvSpPr>
          <p:cNvPr id="501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EB3CE47-5499-4972-AFC8-62A8F79531DE}" type="slidenum">
              <a:rPr lang="en-GB" altLang="en-US" smtClean="0">
                <a:solidFill>
                  <a:schemeClr val="bg2"/>
                </a:solidFill>
              </a:rPr>
              <a:pPr/>
              <a:t>64</a:t>
            </a:fld>
            <a:endParaRPr lang="en-GB" altLang="en-US">
              <a:solidFill>
                <a:schemeClr val="bg2"/>
              </a:solidFill>
            </a:endParaRPr>
          </a:p>
        </p:txBody>
      </p:sp>
      <p:sp>
        <p:nvSpPr>
          <p:cNvPr id="5018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0188" name="Content Placeholder 1"/>
          <p:cNvSpPr>
            <a:spLocks noGrp="1"/>
          </p:cNvSpPr>
          <p:nvPr>
            <p:ph idx="1"/>
          </p:nvPr>
        </p:nvSpPr>
        <p:spPr>
          <a:xfrm>
            <a:off x="609600" y="1066800"/>
            <a:ext cx="8229600" cy="4525963"/>
          </a:xfrm>
        </p:spPr>
        <p:txBody>
          <a:bodyPr/>
          <a:lstStyle/>
          <a:p>
            <a:pPr marL="0" indent="0">
              <a:buFont typeface="Arial" charset="0"/>
              <a:buNone/>
            </a:pPr>
            <a:endParaRPr lang="en-US" altLang="en-US" sz="1200"/>
          </a:p>
          <a:p>
            <a:pPr marL="0" indent="0">
              <a:buFont typeface="Arial" charset="0"/>
              <a:buNone/>
            </a:pPr>
            <a:endParaRPr lang="en-US" altLang="en-US" sz="1200"/>
          </a:p>
        </p:txBody>
      </p:sp>
      <p:pic>
        <p:nvPicPr>
          <p:cNvPr id="50189" name="Picture 2"/>
          <p:cNvPicPr>
            <a:picLocks noChangeAspect="1" noChangeArrowheads="1"/>
          </p:cNvPicPr>
          <p:nvPr/>
        </p:nvPicPr>
        <p:blipFill>
          <a:blip r:embed="rId2" cstate="print"/>
          <a:srcRect/>
          <a:stretch>
            <a:fillRect/>
          </a:stretch>
        </p:blipFill>
        <p:spPr bwMode="auto">
          <a:xfrm>
            <a:off x="1219200" y="1219200"/>
            <a:ext cx="5754688" cy="3136900"/>
          </a:xfrm>
          <a:prstGeom prst="rect">
            <a:avLst/>
          </a:prstGeom>
          <a:noFill/>
          <a:ln w="28575">
            <a:noFill/>
            <a:miter lim="800000"/>
            <a:headEnd/>
            <a:tailEnd/>
          </a:ln>
        </p:spPr>
      </p:pic>
      <p:pic>
        <p:nvPicPr>
          <p:cNvPr id="50190" name="Picture 3"/>
          <p:cNvPicPr>
            <a:picLocks noChangeAspect="1" noChangeArrowheads="1"/>
          </p:cNvPicPr>
          <p:nvPr/>
        </p:nvPicPr>
        <p:blipFill>
          <a:blip r:embed="rId3" cstate="print"/>
          <a:srcRect/>
          <a:stretch>
            <a:fillRect/>
          </a:stretch>
        </p:blipFill>
        <p:spPr bwMode="auto">
          <a:xfrm>
            <a:off x="1371600" y="4191000"/>
            <a:ext cx="2276475" cy="1155700"/>
          </a:xfrm>
          <a:prstGeom prst="rect">
            <a:avLst/>
          </a:prstGeom>
          <a:noFill/>
          <a:ln w="2857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33400" y="274638"/>
            <a:ext cx="8153400" cy="944562"/>
          </a:xfrm>
        </p:spPr>
        <p:txBody>
          <a:bodyPr/>
          <a:lstStyle/>
          <a:p>
            <a:pPr eaLnBrk="1" hangingPunct="1"/>
            <a:r>
              <a:rPr lang="en-US" altLang="en-US"/>
              <a:t>linear regression</a:t>
            </a:r>
          </a:p>
        </p:txBody>
      </p:sp>
      <p:sp>
        <p:nvSpPr>
          <p:cNvPr id="5120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BBC016C-447C-40C5-9C27-7B75A61E6A11}" type="slidenum">
              <a:rPr lang="en-GB" altLang="en-US" smtClean="0">
                <a:solidFill>
                  <a:schemeClr val="bg2"/>
                </a:solidFill>
              </a:rPr>
              <a:pPr/>
              <a:t>65</a:t>
            </a:fld>
            <a:endParaRPr lang="en-GB" altLang="en-US">
              <a:solidFill>
                <a:schemeClr val="bg2"/>
              </a:solidFill>
            </a:endParaRPr>
          </a:p>
        </p:txBody>
      </p:sp>
      <p:sp>
        <p:nvSpPr>
          <p:cNvPr id="5120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0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0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0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0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0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1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1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1212" name="Content Placeholder 1"/>
          <p:cNvSpPr>
            <a:spLocks noGrp="1"/>
          </p:cNvSpPr>
          <p:nvPr>
            <p:ph idx="1"/>
          </p:nvPr>
        </p:nvSpPr>
        <p:spPr>
          <a:xfrm>
            <a:off x="609600" y="1066800"/>
            <a:ext cx="8229600" cy="4525963"/>
          </a:xfrm>
        </p:spPr>
        <p:txBody>
          <a:bodyPr/>
          <a:lstStyle/>
          <a:p>
            <a:pPr marL="0" indent="0">
              <a:buFont typeface="Arial" charset="0"/>
              <a:buNone/>
            </a:pPr>
            <a:endParaRPr lang="en-US" altLang="en-US" sz="1200"/>
          </a:p>
          <a:p>
            <a:pPr marL="0" indent="0">
              <a:buFont typeface="Arial" charset="0"/>
              <a:buNone/>
            </a:pPr>
            <a:endParaRPr lang="en-US" altLang="en-US" sz="1200"/>
          </a:p>
        </p:txBody>
      </p:sp>
      <p:pic>
        <p:nvPicPr>
          <p:cNvPr id="51213" name="Picture 2"/>
          <p:cNvPicPr>
            <a:picLocks noChangeAspect="1" noChangeArrowheads="1"/>
          </p:cNvPicPr>
          <p:nvPr/>
        </p:nvPicPr>
        <p:blipFill>
          <a:blip r:embed="rId2" cstate="print"/>
          <a:srcRect/>
          <a:stretch>
            <a:fillRect/>
          </a:stretch>
        </p:blipFill>
        <p:spPr bwMode="auto">
          <a:xfrm>
            <a:off x="1546225" y="2052638"/>
            <a:ext cx="6051550" cy="2752725"/>
          </a:xfrm>
          <a:prstGeom prst="rect">
            <a:avLst/>
          </a:prstGeom>
          <a:noFill/>
          <a:ln w="2857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33400" y="274638"/>
            <a:ext cx="8153400" cy="944562"/>
          </a:xfrm>
        </p:spPr>
        <p:txBody>
          <a:bodyPr/>
          <a:lstStyle/>
          <a:p>
            <a:pPr eaLnBrk="1" hangingPunct="1"/>
            <a:r>
              <a:rPr lang="en-US" altLang="en-US"/>
              <a:t>Linear regression</a:t>
            </a:r>
          </a:p>
        </p:txBody>
      </p:sp>
      <p:sp>
        <p:nvSpPr>
          <p:cNvPr id="5222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D0D39DE-E738-4266-B3C3-960DB473F076}" type="slidenum">
              <a:rPr lang="en-GB" altLang="en-US" smtClean="0">
                <a:solidFill>
                  <a:schemeClr val="bg2"/>
                </a:solidFill>
              </a:rPr>
              <a:pPr/>
              <a:t>66</a:t>
            </a:fld>
            <a:endParaRPr lang="en-GB" altLang="en-US">
              <a:solidFill>
                <a:schemeClr val="bg2"/>
              </a:solidFill>
            </a:endParaRPr>
          </a:p>
        </p:txBody>
      </p:sp>
      <p:sp>
        <p:nvSpPr>
          <p:cNvPr id="5222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2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2236" name="Content Placeholder 1"/>
          <p:cNvSpPr>
            <a:spLocks noGrp="1"/>
          </p:cNvSpPr>
          <p:nvPr>
            <p:ph idx="1"/>
          </p:nvPr>
        </p:nvSpPr>
        <p:spPr>
          <a:xfrm>
            <a:off x="609600" y="1066800"/>
            <a:ext cx="8229600" cy="4525963"/>
          </a:xfrm>
        </p:spPr>
        <p:txBody>
          <a:bodyPr/>
          <a:lstStyle/>
          <a:p>
            <a:pPr marL="0" indent="0">
              <a:buFont typeface="Arial" charset="0"/>
              <a:buNone/>
            </a:pPr>
            <a:r>
              <a:rPr lang="en-US" altLang="en-US" sz="1200"/>
              <a:t>When we model data as a linear function, it is called “linear regression.”</a:t>
            </a:r>
          </a:p>
          <a:p>
            <a:pPr marL="0" indent="0">
              <a:buFont typeface="Arial" charset="0"/>
              <a:buNone/>
            </a:pPr>
            <a:endParaRPr lang="en-US" altLang="en-US" sz="1200"/>
          </a:p>
        </p:txBody>
      </p:sp>
      <p:pic>
        <p:nvPicPr>
          <p:cNvPr id="52237" name="Picture 4"/>
          <p:cNvPicPr>
            <a:picLocks noChangeAspect="1" noChangeArrowheads="1"/>
          </p:cNvPicPr>
          <p:nvPr/>
        </p:nvPicPr>
        <p:blipFill>
          <a:blip r:embed="rId2" cstate="print"/>
          <a:srcRect/>
          <a:stretch>
            <a:fillRect/>
          </a:stretch>
        </p:blipFill>
        <p:spPr bwMode="auto">
          <a:xfrm>
            <a:off x="609600" y="1295400"/>
            <a:ext cx="3163888" cy="3702050"/>
          </a:xfrm>
          <a:prstGeom prst="rect">
            <a:avLst/>
          </a:prstGeom>
          <a:noFill/>
          <a:ln w="28575">
            <a:noFill/>
            <a:miter lim="800000"/>
            <a:headEnd/>
            <a:tailEnd/>
          </a:ln>
        </p:spPr>
      </p:pic>
      <p:pic>
        <p:nvPicPr>
          <p:cNvPr id="52238" name="Picture 5"/>
          <p:cNvPicPr>
            <a:picLocks noChangeAspect="1" noChangeArrowheads="1"/>
          </p:cNvPicPr>
          <p:nvPr/>
        </p:nvPicPr>
        <p:blipFill>
          <a:blip r:embed="rId3" cstate="print"/>
          <a:srcRect/>
          <a:stretch>
            <a:fillRect/>
          </a:stretch>
        </p:blipFill>
        <p:spPr bwMode="auto">
          <a:xfrm>
            <a:off x="3962400" y="1447800"/>
            <a:ext cx="4948238" cy="3836988"/>
          </a:xfrm>
          <a:prstGeom prst="rect">
            <a:avLst/>
          </a:prstGeom>
          <a:noFill/>
          <a:ln w="2857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33400" y="274638"/>
            <a:ext cx="8153400" cy="944562"/>
          </a:xfrm>
        </p:spPr>
        <p:txBody>
          <a:bodyPr/>
          <a:lstStyle/>
          <a:p>
            <a:pPr eaLnBrk="1" hangingPunct="1"/>
            <a:r>
              <a:rPr lang="en-US" altLang="en-US"/>
              <a:t>Linear regression</a:t>
            </a:r>
          </a:p>
        </p:txBody>
      </p:sp>
      <p:sp>
        <p:nvSpPr>
          <p:cNvPr id="5325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7DDEC56-FDC3-409E-981B-797B2FC90E8A}" type="slidenum">
              <a:rPr lang="en-GB" altLang="en-US" smtClean="0">
                <a:solidFill>
                  <a:schemeClr val="bg2"/>
                </a:solidFill>
              </a:rPr>
              <a:pPr/>
              <a:t>67</a:t>
            </a:fld>
            <a:endParaRPr lang="en-GB" altLang="en-US">
              <a:solidFill>
                <a:schemeClr val="bg2"/>
              </a:solidFill>
            </a:endParaRPr>
          </a:p>
        </p:txBody>
      </p:sp>
      <p:sp>
        <p:nvSpPr>
          <p:cNvPr id="5325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5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3260" name="Content Placeholder 1"/>
          <p:cNvSpPr>
            <a:spLocks noGrp="1"/>
          </p:cNvSpPr>
          <p:nvPr>
            <p:ph idx="1"/>
          </p:nvPr>
        </p:nvSpPr>
        <p:spPr>
          <a:xfrm>
            <a:off x="609600" y="1066800"/>
            <a:ext cx="8229600" cy="4525963"/>
          </a:xfrm>
        </p:spPr>
        <p:txBody>
          <a:bodyPr/>
          <a:lstStyle/>
          <a:p>
            <a:pPr marL="0" indent="0">
              <a:buFont typeface="Arial" charset="0"/>
              <a:buNone/>
            </a:pPr>
            <a:r>
              <a:rPr lang="en-US" altLang="en-US" sz="1200"/>
              <a:t>Modifications:</a:t>
            </a:r>
          </a:p>
          <a:p>
            <a:pPr marL="0" indent="0">
              <a:buFont typeface="Arial" charset="0"/>
              <a:buNone/>
            </a:pPr>
            <a:r>
              <a:rPr lang="en-US" altLang="en-US" sz="1200"/>
              <a:t>Change the number of input data points.</a:t>
            </a:r>
          </a:p>
          <a:p>
            <a:pPr marL="0" indent="0">
              <a:buFont typeface="Arial" charset="0"/>
              <a:buNone/>
            </a:pPr>
            <a:r>
              <a:rPr lang="en-US" altLang="en-US" sz="1200"/>
              <a:t>Increase the noise in the data</a:t>
            </a:r>
          </a:p>
          <a:p>
            <a:pPr marL="0" indent="0">
              <a:buFont typeface="Arial" charset="0"/>
              <a:buNone/>
            </a:pPr>
            <a:r>
              <a:rPr lang="en-US" altLang="en-US" sz="1200"/>
              <a:t>Print axes names</a:t>
            </a:r>
          </a:p>
          <a:p>
            <a:pPr marL="0" indent="0">
              <a:buFont typeface="Arial" charset="0"/>
              <a:buNone/>
            </a:pPr>
            <a:endParaRPr lang="en-US" altLang="en-US"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33400" y="274638"/>
            <a:ext cx="8153400" cy="944562"/>
          </a:xfrm>
        </p:spPr>
        <p:txBody>
          <a:bodyPr/>
          <a:lstStyle/>
          <a:p>
            <a:pPr eaLnBrk="1" hangingPunct="1"/>
            <a:r>
              <a:rPr lang="en-US" altLang="en-US"/>
              <a:t>Linear regression</a:t>
            </a:r>
          </a:p>
        </p:txBody>
      </p:sp>
      <p:sp>
        <p:nvSpPr>
          <p:cNvPr id="5427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0E3E3C4-19DC-4D16-9E2B-E0919CA08470}" type="slidenum">
              <a:rPr lang="en-GB" altLang="en-US" smtClean="0">
                <a:solidFill>
                  <a:schemeClr val="bg2"/>
                </a:solidFill>
              </a:rPr>
              <a:pPr/>
              <a:t>68</a:t>
            </a:fld>
            <a:endParaRPr lang="en-GB" altLang="en-US">
              <a:solidFill>
                <a:schemeClr val="bg2"/>
              </a:solidFill>
            </a:endParaRPr>
          </a:p>
        </p:txBody>
      </p:sp>
      <p:sp>
        <p:nvSpPr>
          <p:cNvPr id="5427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7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7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7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8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8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8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8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4284" name="Content Placeholder 1"/>
          <p:cNvSpPr>
            <a:spLocks noGrp="1"/>
          </p:cNvSpPr>
          <p:nvPr>
            <p:ph idx="1"/>
          </p:nvPr>
        </p:nvSpPr>
        <p:spPr>
          <a:xfrm>
            <a:off x="609600" y="1066800"/>
            <a:ext cx="8229600" cy="4525963"/>
          </a:xfrm>
        </p:spPr>
        <p:txBody>
          <a:bodyPr/>
          <a:lstStyle/>
          <a:p>
            <a:pPr marL="0" indent="0">
              <a:buFont typeface="Arial" charset="0"/>
              <a:buNone/>
            </a:pPr>
            <a:r>
              <a:rPr lang="en-US" altLang="en-US" sz="1200"/>
              <a:t>Compare with this version (20 data points).</a:t>
            </a:r>
          </a:p>
          <a:p>
            <a:pPr marL="0" indent="0">
              <a:buFont typeface="Arial" charset="0"/>
              <a:buNone/>
            </a:pPr>
            <a:endParaRPr lang="en-US" altLang="en-US" sz="1200"/>
          </a:p>
        </p:txBody>
      </p:sp>
      <p:pic>
        <p:nvPicPr>
          <p:cNvPr id="54285" name="Picture 2"/>
          <p:cNvPicPr>
            <a:picLocks noChangeAspect="1" noChangeArrowheads="1"/>
          </p:cNvPicPr>
          <p:nvPr/>
        </p:nvPicPr>
        <p:blipFill>
          <a:blip r:embed="rId2" cstate="print"/>
          <a:srcRect/>
          <a:stretch>
            <a:fillRect/>
          </a:stretch>
        </p:blipFill>
        <p:spPr bwMode="auto">
          <a:xfrm>
            <a:off x="533400" y="1447800"/>
            <a:ext cx="3298825" cy="3675063"/>
          </a:xfrm>
          <a:prstGeom prst="rect">
            <a:avLst/>
          </a:prstGeom>
          <a:noFill/>
          <a:ln w="28575">
            <a:noFill/>
            <a:miter lim="800000"/>
            <a:headEnd/>
            <a:tailEnd/>
          </a:ln>
        </p:spPr>
      </p:pic>
      <p:pic>
        <p:nvPicPr>
          <p:cNvPr id="54286" name="Picture 3"/>
          <p:cNvPicPr>
            <a:picLocks noChangeAspect="1" noChangeArrowheads="1"/>
          </p:cNvPicPr>
          <p:nvPr/>
        </p:nvPicPr>
        <p:blipFill>
          <a:blip r:embed="rId3" cstate="print"/>
          <a:srcRect/>
          <a:stretch>
            <a:fillRect/>
          </a:stretch>
        </p:blipFill>
        <p:spPr bwMode="auto">
          <a:xfrm>
            <a:off x="4138613" y="1447800"/>
            <a:ext cx="4957762" cy="3738563"/>
          </a:xfrm>
          <a:prstGeom prst="rect">
            <a:avLst/>
          </a:prstGeom>
          <a:noFill/>
          <a:ln w="2857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8600" y="274638"/>
            <a:ext cx="8458200" cy="654044"/>
          </a:xfrm>
        </p:spPr>
        <p:txBody>
          <a:bodyPr/>
          <a:lstStyle/>
          <a:p>
            <a:pPr eaLnBrk="1" hangingPunct="1"/>
            <a:r>
              <a:rPr lang="en-US" altLang="en-US" sz="2800" b="1" dirty="0"/>
              <a:t>Data types and variables: Introduction</a:t>
            </a:r>
          </a:p>
        </p:txBody>
      </p:sp>
      <p:sp>
        <p:nvSpPr>
          <p:cNvPr id="1229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89DE258-7144-4A2E-9C83-E538D9A92834}" type="slidenum">
              <a:rPr lang="en-GB" altLang="en-US" smtClean="0">
                <a:solidFill>
                  <a:schemeClr val="bg2"/>
                </a:solidFill>
              </a:rPr>
              <a:pPr/>
              <a:t>6</a:t>
            </a:fld>
            <a:endParaRPr lang="en-GB" altLang="en-US">
              <a:solidFill>
                <a:schemeClr val="bg2"/>
              </a:solidFill>
            </a:endParaRPr>
          </a:p>
        </p:txBody>
      </p:sp>
      <p:sp>
        <p:nvSpPr>
          <p:cNvPr id="1229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300" name="Content Placeholder 1"/>
          <p:cNvSpPr>
            <a:spLocks noGrp="1"/>
          </p:cNvSpPr>
          <p:nvPr>
            <p:ph idx="1"/>
          </p:nvPr>
        </p:nvSpPr>
        <p:spPr>
          <a:xfrm>
            <a:off x="228600" y="1066800"/>
            <a:ext cx="8686800" cy="5516557"/>
          </a:xfrm>
        </p:spPr>
        <p:txBody>
          <a:bodyPr/>
          <a:lstStyle/>
          <a:p>
            <a:pPr>
              <a:spcBef>
                <a:spcPct val="50000"/>
              </a:spcBef>
              <a:buFontTx/>
              <a:buNone/>
            </a:pPr>
            <a:r>
              <a:rPr lang="en-US" altLang="en-US" sz="1400" b="1" dirty="0">
                <a:latin typeface="Arial" charset="0"/>
                <a:cs typeface="Arial" charset="0"/>
              </a:rPr>
              <a:t>Variable:</a:t>
            </a:r>
          </a:p>
          <a:p>
            <a:pPr>
              <a:spcBef>
                <a:spcPct val="50000"/>
              </a:spcBef>
              <a:buFontTx/>
              <a:buNone/>
            </a:pPr>
            <a:r>
              <a:rPr lang="en-US" altLang="en-US" sz="1400" dirty="0">
                <a:latin typeface="Arial" charset="0"/>
                <a:cs typeface="Arial" charset="0"/>
              </a:rPr>
              <a:t>	- way of referring  to a memory location used by a computer program. </a:t>
            </a:r>
          </a:p>
          <a:p>
            <a:pPr>
              <a:spcBef>
                <a:spcPct val="50000"/>
              </a:spcBef>
              <a:buFontTx/>
              <a:buNone/>
            </a:pPr>
            <a:r>
              <a:rPr lang="en-US" altLang="en-US" sz="1400" dirty="0">
                <a:latin typeface="Arial" charset="0"/>
                <a:cs typeface="Arial" charset="0"/>
              </a:rPr>
              <a:t>       - symbolic name for this physical location.</a:t>
            </a:r>
          </a:p>
          <a:p>
            <a:pPr>
              <a:spcBef>
                <a:spcPct val="50000"/>
              </a:spcBef>
              <a:buFontTx/>
              <a:buNone/>
            </a:pPr>
            <a:r>
              <a:rPr lang="en-US" altLang="en-US" sz="1400" dirty="0">
                <a:latin typeface="Arial" charset="0"/>
                <a:cs typeface="Arial" charset="0"/>
              </a:rPr>
              <a:t>       - container to store certain values</a:t>
            </a:r>
          </a:p>
          <a:p>
            <a:pPr>
              <a:spcBef>
                <a:spcPct val="50000"/>
              </a:spcBef>
              <a:buFontTx/>
              <a:buNone/>
            </a:pPr>
            <a:r>
              <a:rPr lang="en-US" altLang="en-US" sz="1400" b="1" dirty="0">
                <a:latin typeface="Arial" charset="0"/>
                <a:cs typeface="Arial" charset="0"/>
              </a:rPr>
              <a:t>Access to variables:</a:t>
            </a:r>
          </a:p>
          <a:p>
            <a:pPr>
              <a:spcBef>
                <a:spcPct val="50000"/>
              </a:spcBef>
              <a:buFontTx/>
              <a:buNone/>
            </a:pPr>
            <a:r>
              <a:rPr lang="en-US" altLang="en-US" sz="1400" dirty="0">
                <a:latin typeface="Arial" charset="0"/>
                <a:cs typeface="Arial" charset="0"/>
              </a:rPr>
              <a:t>. While the program is running, variables are accessed and sometimes changed, i.e. a new values are assigned to them</a:t>
            </a:r>
          </a:p>
          <a:p>
            <a:pPr>
              <a:spcBef>
                <a:spcPct val="50000"/>
              </a:spcBef>
              <a:buFontTx/>
              <a:buNone/>
            </a:pPr>
            <a:endParaRPr lang="en-US" altLang="en-US" sz="1400" dirty="0">
              <a:latin typeface="Arial" charset="0"/>
              <a:cs typeface="Arial" charset="0"/>
            </a:endParaRPr>
          </a:p>
          <a:p>
            <a:pPr>
              <a:spcBef>
                <a:spcPct val="50000"/>
              </a:spcBef>
              <a:buFontTx/>
              <a:buNone/>
            </a:pPr>
            <a:r>
              <a:rPr lang="en-US" altLang="en-US" sz="1400" b="1" i="1" dirty="0">
                <a:latin typeface="Arial" charset="0"/>
                <a:cs typeface="Arial" charset="0"/>
              </a:rPr>
              <a:t>Strongly typed</a:t>
            </a:r>
            <a:r>
              <a:rPr lang="en-US" altLang="en-US" sz="1400" dirty="0">
                <a:latin typeface="Arial" charset="0"/>
                <a:cs typeface="Arial" charset="0"/>
              </a:rPr>
              <a:t> </a:t>
            </a:r>
            <a:r>
              <a:rPr lang="en-US" altLang="en-US" sz="1400" b="1" dirty="0">
                <a:latin typeface="Arial" charset="0"/>
                <a:cs typeface="Arial" charset="0"/>
              </a:rPr>
              <a:t>(C,C++,Java) </a:t>
            </a:r>
            <a:r>
              <a:rPr lang="en-US" altLang="en-US" sz="1400" dirty="0">
                <a:latin typeface="Arial" charset="0"/>
                <a:cs typeface="Arial" charset="0"/>
              </a:rPr>
              <a:t>languages vs </a:t>
            </a:r>
            <a:r>
              <a:rPr lang="en-US" altLang="en-US" sz="1400" b="1" i="1" dirty="0">
                <a:latin typeface="Arial" charset="0"/>
                <a:cs typeface="Arial" charset="0"/>
              </a:rPr>
              <a:t>weakly</a:t>
            </a:r>
            <a:r>
              <a:rPr lang="en-US" altLang="en-US" sz="1400" b="1" dirty="0">
                <a:latin typeface="Arial" charset="0"/>
                <a:cs typeface="Arial" charset="0"/>
              </a:rPr>
              <a:t> typed (Python)</a:t>
            </a:r>
          </a:p>
          <a:p>
            <a:pPr>
              <a:spcBef>
                <a:spcPct val="50000"/>
              </a:spcBef>
              <a:buFontTx/>
              <a:buNone/>
            </a:pPr>
            <a:r>
              <a:rPr lang="en-US" altLang="en-US" sz="1400" dirty="0">
                <a:latin typeface="Arial" charset="0"/>
                <a:cs typeface="Arial" charset="0"/>
              </a:rPr>
              <a:t>   Differs in a way  it deals with types. </a:t>
            </a:r>
          </a:p>
          <a:p>
            <a:pPr>
              <a:spcBef>
                <a:spcPct val="50000"/>
              </a:spcBef>
              <a:buFontTx/>
              <a:buNone/>
            </a:pPr>
            <a:r>
              <a:rPr lang="en-US" altLang="en-US" sz="1400" dirty="0">
                <a:latin typeface="Arial" charset="0"/>
                <a:cs typeface="Arial" charset="0"/>
              </a:rPr>
              <a:t>   In strongly-typed languages every variable must have a unique </a:t>
            </a:r>
            <a:r>
              <a:rPr lang="en-US" altLang="en-US" sz="1400" b="1" dirty="0">
                <a:latin typeface="Arial" charset="0"/>
                <a:cs typeface="Arial" charset="0"/>
              </a:rPr>
              <a:t>data type. </a:t>
            </a:r>
            <a:endParaRPr lang="en-US" altLang="en-US" sz="1400" dirty="0">
              <a:latin typeface="Arial" charset="0"/>
              <a:cs typeface="Arial" charset="0"/>
            </a:endParaRPr>
          </a:p>
          <a:p>
            <a:pPr>
              <a:spcBef>
                <a:spcPct val="50000"/>
              </a:spcBef>
              <a:buFontTx/>
              <a:buNone/>
            </a:pPr>
            <a:r>
              <a:rPr lang="en-US" altLang="en-US" sz="1400" dirty="0">
                <a:latin typeface="Arial" charset="0"/>
                <a:cs typeface="Arial" charset="0"/>
              </a:rPr>
              <a:t>    E.g. if a variable is of type integer, solely integers can be saved in the variable. Every variable has to be declared before it can be used. Declaring a variable means binding it to a data type. </a:t>
            </a:r>
          </a:p>
          <a:p>
            <a:pPr>
              <a:spcBef>
                <a:spcPct val="50000"/>
              </a:spcBef>
              <a:buFontTx/>
              <a:buNone/>
            </a:pPr>
            <a:r>
              <a:rPr lang="en-US" altLang="en-US" sz="1400" b="1" dirty="0">
                <a:latin typeface="Arial" charset="0"/>
                <a:cs typeface="Arial" charset="0"/>
              </a:rPr>
              <a:t>    Python:</a:t>
            </a:r>
          </a:p>
          <a:p>
            <a:pPr>
              <a:spcBef>
                <a:spcPct val="50000"/>
              </a:spcBef>
              <a:buFontTx/>
              <a:buNone/>
            </a:pPr>
            <a:r>
              <a:rPr lang="en-US" altLang="en-US" sz="1400" b="1" dirty="0">
                <a:latin typeface="Arial" charset="0"/>
                <a:cs typeface="Arial" charset="0"/>
              </a:rPr>
              <a:t>	 Declaration of variables is not required </a:t>
            </a:r>
          </a:p>
          <a:p>
            <a:pPr>
              <a:spcBef>
                <a:spcPct val="50000"/>
              </a:spcBef>
              <a:buFontTx/>
              <a:buNone/>
            </a:pPr>
            <a:r>
              <a:rPr lang="en-US" altLang="en-US" sz="1400" b="1" dirty="0">
                <a:latin typeface="Arial" charset="0"/>
                <a:cs typeface="Arial" charset="0"/>
              </a:rPr>
              <a:t>         Not only the value of a variable may change during program execution but the type as well</a:t>
            </a:r>
            <a:r>
              <a:rPr lang="en-US" altLang="en-US" sz="1400" dirty="0">
                <a:latin typeface="Arial" charset="0"/>
                <a:cs typeface="Arial" charset="0"/>
              </a:rPr>
              <a:t>. </a:t>
            </a:r>
          </a:p>
          <a:p>
            <a:pPr>
              <a:spcBef>
                <a:spcPct val="50000"/>
              </a:spcBef>
              <a:buFontTx/>
              <a:buNone/>
            </a:pPr>
            <a:endParaRPr lang="en-US" altLang="en-US" sz="1200" dirty="0">
              <a:latin typeface="Arial" charset="0"/>
              <a:cs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533400" y="274638"/>
            <a:ext cx="8153400" cy="944562"/>
          </a:xfrm>
        </p:spPr>
        <p:txBody>
          <a:bodyPr/>
          <a:lstStyle/>
          <a:p>
            <a:pPr eaLnBrk="1" hangingPunct="1"/>
            <a:r>
              <a:rPr lang="en-US" altLang="en-US"/>
              <a:t>Simulating data</a:t>
            </a:r>
          </a:p>
        </p:txBody>
      </p:sp>
      <p:sp>
        <p:nvSpPr>
          <p:cNvPr id="5529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447554C-0061-4486-B833-E2E25F369F6E}" type="slidenum">
              <a:rPr lang="en-GB" altLang="en-US" smtClean="0">
                <a:solidFill>
                  <a:schemeClr val="bg2"/>
                </a:solidFill>
              </a:rPr>
              <a:pPr/>
              <a:t>69</a:t>
            </a:fld>
            <a:endParaRPr lang="en-GB" altLang="en-US">
              <a:solidFill>
                <a:schemeClr val="bg2"/>
              </a:solidFill>
            </a:endParaRPr>
          </a:p>
        </p:txBody>
      </p:sp>
      <p:sp>
        <p:nvSpPr>
          <p:cNvPr id="5530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5308" name="Content Placeholder 1"/>
          <p:cNvSpPr>
            <a:spLocks noGrp="1"/>
          </p:cNvSpPr>
          <p:nvPr>
            <p:ph idx="1"/>
          </p:nvPr>
        </p:nvSpPr>
        <p:spPr>
          <a:xfrm>
            <a:off x="609600" y="1066800"/>
            <a:ext cx="8229600" cy="4525963"/>
          </a:xfrm>
        </p:spPr>
        <p:txBody>
          <a:bodyPr/>
          <a:lstStyle/>
          <a:p>
            <a:pPr marL="0" indent="0">
              <a:buFont typeface="Arial" charset="0"/>
              <a:buNone/>
            </a:pPr>
            <a:r>
              <a:rPr lang="en-US" altLang="en-US" sz="1200"/>
              <a:t>Consider this line:</a:t>
            </a:r>
          </a:p>
          <a:p>
            <a:pPr marL="0" indent="0">
              <a:buFont typeface="Arial" charset="0"/>
              <a:buNone/>
            </a:pPr>
            <a:endParaRPr lang="en-US" altLang="en-US" sz="1200"/>
          </a:p>
          <a:p>
            <a:pPr marL="0" indent="0">
              <a:buFont typeface="Arial" charset="0"/>
              <a:buNone/>
            </a:pPr>
            <a:endParaRPr lang="en-US" altLang="en-US" sz="1200"/>
          </a:p>
          <a:p>
            <a:pPr marL="0" indent="0">
              <a:buFont typeface="Arial" charset="0"/>
              <a:buNone/>
            </a:pPr>
            <a:endParaRPr lang="en-US" altLang="en-US" sz="1200"/>
          </a:p>
          <a:p>
            <a:pPr marL="0" indent="0">
              <a:buFont typeface="Arial" charset="0"/>
              <a:buNone/>
            </a:pPr>
            <a:r>
              <a:rPr lang="en-US" altLang="en-US" sz="1200"/>
              <a:t>This is a simulation of normally distributed random vector with mean 0 and variance 0.9 around the given line.</a:t>
            </a:r>
          </a:p>
          <a:p>
            <a:pPr marL="0" indent="0">
              <a:buFont typeface="Arial" charset="0"/>
              <a:buNone/>
            </a:pPr>
            <a:r>
              <a:rPr lang="en-US" altLang="en-US" sz="1200"/>
              <a:t>The function random.normal() returns a standard normal variable (with mean 0 and standard deviation 1).</a:t>
            </a:r>
          </a:p>
          <a:p>
            <a:pPr marL="0" indent="0">
              <a:buFont typeface="Arial" charset="0"/>
              <a:buNone/>
            </a:pPr>
            <a:endParaRPr lang="en-US" altLang="en-US" sz="1200"/>
          </a:p>
          <a:p>
            <a:pPr marL="0" indent="0">
              <a:buFont typeface="Arial" charset="0"/>
              <a:buNone/>
            </a:pPr>
            <a:endParaRPr lang="en-US" altLang="en-US" sz="1200"/>
          </a:p>
        </p:txBody>
      </p:sp>
      <p:pic>
        <p:nvPicPr>
          <p:cNvPr id="55309" name="Picture 2"/>
          <p:cNvPicPr>
            <a:picLocks noChangeAspect="1" noChangeArrowheads="1"/>
          </p:cNvPicPr>
          <p:nvPr/>
        </p:nvPicPr>
        <p:blipFill>
          <a:blip r:embed="rId2" cstate="print"/>
          <a:srcRect/>
          <a:stretch>
            <a:fillRect/>
          </a:stretch>
        </p:blipFill>
        <p:spPr bwMode="auto">
          <a:xfrm>
            <a:off x="685800" y="1524000"/>
            <a:ext cx="2698750" cy="314325"/>
          </a:xfrm>
          <a:prstGeom prst="rect">
            <a:avLst/>
          </a:prstGeom>
          <a:noFill/>
          <a:ln w="2857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792162"/>
          </a:xfrm>
        </p:spPr>
        <p:txBody>
          <a:bodyPr/>
          <a:lstStyle/>
          <a:p>
            <a:pPr eaLnBrk="1" hangingPunct="1"/>
            <a:r>
              <a:rPr lang="en-US" altLang="en-US" sz="2000"/>
              <a:t>Linear regression with lambda function</a:t>
            </a:r>
          </a:p>
        </p:txBody>
      </p:sp>
      <p:pic>
        <p:nvPicPr>
          <p:cNvPr id="56323" name="Picture 4"/>
          <p:cNvPicPr>
            <a:picLocks noGrp="1" noChangeAspect="1" noChangeArrowheads="1"/>
          </p:cNvPicPr>
          <p:nvPr>
            <p:ph idx="1"/>
          </p:nvPr>
        </p:nvPicPr>
        <p:blipFill>
          <a:blip r:embed="rId2" cstate="print"/>
          <a:srcRect/>
          <a:stretch>
            <a:fillRect/>
          </a:stretch>
        </p:blipFill>
        <p:spPr>
          <a:xfrm>
            <a:off x="885825" y="1143000"/>
            <a:ext cx="4565650" cy="3822700"/>
          </a:xfrm>
          <a:noFill/>
        </p:spPr>
      </p:pic>
      <p:sp>
        <p:nvSpPr>
          <p:cNvPr id="563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AEA0B69-11F5-469A-82B0-D4BE4793F3D3}" type="slidenum">
              <a:rPr lang="en-GB" altLang="en-US" smtClean="0">
                <a:solidFill>
                  <a:schemeClr val="bg2"/>
                </a:solidFill>
              </a:rPr>
              <a:pPr/>
              <a:t>70</a:t>
            </a:fld>
            <a:endParaRPr lang="en-GB" altLang="en-US">
              <a:solidFill>
                <a:schemeClr val="bg2"/>
              </a:solidFill>
            </a:endParaRPr>
          </a:p>
        </p:txBody>
      </p:sp>
      <p:sp>
        <p:nvSpPr>
          <p:cNvPr id="56325"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26"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27"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28"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29"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30"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31"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6332"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56333" name="Picture 3"/>
          <p:cNvPicPr>
            <a:picLocks noChangeAspect="1" noChangeArrowheads="1"/>
          </p:cNvPicPr>
          <p:nvPr/>
        </p:nvPicPr>
        <p:blipFill>
          <a:blip r:embed="rId3" cstate="print"/>
          <a:srcRect/>
          <a:stretch>
            <a:fillRect/>
          </a:stretch>
        </p:blipFill>
        <p:spPr bwMode="auto">
          <a:xfrm>
            <a:off x="5480050" y="1905000"/>
            <a:ext cx="3663950" cy="2581275"/>
          </a:xfrm>
          <a:prstGeom prst="rect">
            <a:avLst/>
          </a:prstGeom>
          <a:noFill/>
          <a:ln w="2857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274638"/>
            <a:ext cx="8229600" cy="792162"/>
          </a:xfrm>
        </p:spPr>
        <p:txBody>
          <a:bodyPr/>
          <a:lstStyle/>
          <a:p>
            <a:pPr eaLnBrk="1" hangingPunct="1"/>
            <a:r>
              <a:rPr lang="en-US" altLang="en-US"/>
              <a:t>Curve fitting models: questions</a:t>
            </a:r>
          </a:p>
        </p:txBody>
      </p:sp>
      <p:sp>
        <p:nvSpPr>
          <p:cNvPr id="573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2FBF095-94CB-4293-B45B-2E6C37CE04A7}" type="slidenum">
              <a:rPr lang="en-GB" altLang="en-US" smtClean="0">
                <a:solidFill>
                  <a:schemeClr val="bg2"/>
                </a:solidFill>
              </a:rPr>
              <a:pPr/>
              <a:t>71</a:t>
            </a:fld>
            <a:endParaRPr lang="en-GB" altLang="en-US">
              <a:solidFill>
                <a:schemeClr val="bg2"/>
              </a:solidFill>
            </a:endParaRPr>
          </a:p>
        </p:txBody>
      </p:sp>
      <p:sp>
        <p:nvSpPr>
          <p:cNvPr id="5734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4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7356" name="Content Placeholder 1"/>
          <p:cNvSpPr>
            <a:spLocks noGrp="1"/>
          </p:cNvSpPr>
          <p:nvPr>
            <p:ph idx="1"/>
          </p:nvPr>
        </p:nvSpPr>
        <p:spPr/>
        <p:txBody>
          <a:bodyPr/>
          <a:lstStyle/>
          <a:p>
            <a:r>
              <a:rPr lang="en-US" altLang="en-US" sz="1200"/>
              <a:t>Questions:</a:t>
            </a:r>
          </a:p>
          <a:p>
            <a:r>
              <a:rPr lang="en-US" altLang="en-US" sz="1200"/>
              <a:t>When we perform multiple linear regression, we usually are interested in</a:t>
            </a:r>
          </a:p>
          <a:p>
            <a:r>
              <a:rPr lang="en-US" altLang="en-US" sz="1200"/>
              <a:t>answering a few important questions.</a:t>
            </a:r>
          </a:p>
          <a:p>
            <a:r>
              <a:rPr lang="en-US" altLang="en-US" sz="1200"/>
              <a:t>1. </a:t>
            </a:r>
            <a:r>
              <a:rPr lang="en-US" altLang="en-US" sz="1200" i="1"/>
              <a:t>Is at least one of the predictors X</a:t>
            </a:r>
            <a:r>
              <a:rPr lang="en-US" altLang="en-US" sz="1200"/>
              <a:t>1</a:t>
            </a:r>
            <a:r>
              <a:rPr lang="en-US" altLang="en-US" sz="1200" i="1"/>
              <a:t>,X</a:t>
            </a:r>
            <a:r>
              <a:rPr lang="en-US" altLang="en-US" sz="1200"/>
              <a:t>2</a:t>
            </a:r>
            <a:r>
              <a:rPr lang="en-US" altLang="en-US" sz="1200" i="1"/>
              <a:t>, . . . , Xp useful in predicting</a:t>
            </a:r>
          </a:p>
          <a:p>
            <a:r>
              <a:rPr lang="en-US" altLang="en-US" sz="1200" i="1"/>
              <a:t>the response?</a:t>
            </a:r>
          </a:p>
          <a:p>
            <a:r>
              <a:rPr lang="en-US" altLang="en-US" sz="1200"/>
              <a:t>2. </a:t>
            </a:r>
            <a:r>
              <a:rPr lang="en-US" altLang="en-US" sz="1200" i="1"/>
              <a:t>Do all the predictors help to explain Y , or is only a subset of the</a:t>
            </a:r>
          </a:p>
          <a:p>
            <a:r>
              <a:rPr lang="en-US" altLang="en-US" sz="1200" i="1"/>
              <a:t>predictors useful?</a:t>
            </a:r>
          </a:p>
          <a:p>
            <a:r>
              <a:rPr lang="en-US" altLang="en-US" sz="1200"/>
              <a:t>3. </a:t>
            </a:r>
            <a:r>
              <a:rPr lang="en-US" altLang="en-US" sz="1200" i="1"/>
              <a:t>How well does the model fit the data?</a:t>
            </a:r>
          </a:p>
          <a:p>
            <a:r>
              <a:rPr lang="en-US" altLang="en-US" sz="1200"/>
              <a:t>4. </a:t>
            </a:r>
            <a:r>
              <a:rPr lang="en-US" altLang="en-US" sz="1200" i="1"/>
              <a:t>Given a set of predictor values, what response value should we predict,</a:t>
            </a:r>
          </a:p>
          <a:p>
            <a:r>
              <a:rPr lang="en-US" altLang="en-US" sz="1200" i="1"/>
              <a:t>and how accurate is our prediction?</a:t>
            </a:r>
          </a:p>
          <a:p>
            <a:endParaRPr lang="en-US" altLang="en-US" sz="1200" i="1"/>
          </a:p>
          <a:p>
            <a:r>
              <a:rPr lang="en-US" altLang="en-US" sz="1200"/>
              <a:t>When we fit a linear regression model to a particular data set, many problems</a:t>
            </a:r>
          </a:p>
          <a:p>
            <a:r>
              <a:rPr lang="en-US" altLang="en-US" sz="1200"/>
              <a:t>may occur. Most common among these are the following:</a:t>
            </a:r>
          </a:p>
          <a:p>
            <a:r>
              <a:rPr lang="en-US" altLang="en-US" sz="1200"/>
              <a:t>1. </a:t>
            </a:r>
            <a:r>
              <a:rPr lang="en-US" altLang="en-US" sz="1200" i="1"/>
              <a:t>Non-linearity of the response-predictor relationships.</a:t>
            </a:r>
          </a:p>
          <a:p>
            <a:r>
              <a:rPr lang="en-US" altLang="en-US" sz="1200"/>
              <a:t>2. </a:t>
            </a:r>
            <a:r>
              <a:rPr lang="en-US" altLang="en-US" sz="1200" i="1"/>
              <a:t>Correlation of error terms.</a:t>
            </a:r>
          </a:p>
          <a:p>
            <a:r>
              <a:rPr lang="en-US" altLang="en-US" sz="1200"/>
              <a:t>3. </a:t>
            </a:r>
            <a:r>
              <a:rPr lang="en-US" altLang="en-US" sz="1200" i="1"/>
              <a:t>Non-constant variance of error terms.</a:t>
            </a:r>
          </a:p>
          <a:p>
            <a:r>
              <a:rPr lang="en-US" altLang="en-US" sz="1200"/>
              <a:t>4. </a:t>
            </a:r>
            <a:r>
              <a:rPr lang="en-US" altLang="en-US" sz="1200" i="1"/>
              <a:t>Outliers.</a:t>
            </a:r>
          </a:p>
          <a:p>
            <a:r>
              <a:rPr lang="en-US" altLang="en-US" sz="1200"/>
              <a:t>5. </a:t>
            </a:r>
            <a:r>
              <a:rPr lang="en-US" altLang="en-US" sz="1200" i="1"/>
              <a:t>High-leverage points.</a:t>
            </a:r>
          </a:p>
          <a:p>
            <a:r>
              <a:rPr lang="en-US" altLang="en-US" sz="1200"/>
              <a:t>6. </a:t>
            </a:r>
            <a:r>
              <a:rPr lang="en-US" altLang="en-US" sz="1200" i="1"/>
              <a:t>Collinearity.</a:t>
            </a:r>
            <a:endParaRPr lang="en-US" altLang="en-US" sz="1200"/>
          </a:p>
          <a:p>
            <a:endParaRPr lang="en-US" altLang="en-US" sz="12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533400" y="274638"/>
            <a:ext cx="8153400" cy="944562"/>
          </a:xfrm>
        </p:spPr>
        <p:txBody>
          <a:bodyPr/>
          <a:lstStyle/>
          <a:p>
            <a:pPr eaLnBrk="1" hangingPunct="1"/>
            <a:r>
              <a:rPr lang="en-US" altLang="en-US" dirty="0"/>
              <a:t>Scikit-learn: datasets</a:t>
            </a:r>
          </a:p>
        </p:txBody>
      </p:sp>
      <p:sp>
        <p:nvSpPr>
          <p:cNvPr id="583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68C15E3-FCEA-46B3-8BA8-78AF1D93EB23}" type="slidenum">
              <a:rPr lang="en-GB" altLang="en-US" smtClean="0">
                <a:solidFill>
                  <a:schemeClr val="bg2"/>
                </a:solidFill>
              </a:rPr>
              <a:pPr/>
              <a:t>72</a:t>
            </a:fld>
            <a:endParaRPr lang="en-GB" altLang="en-US">
              <a:solidFill>
                <a:schemeClr val="bg2"/>
              </a:solidFill>
            </a:endParaRPr>
          </a:p>
        </p:txBody>
      </p:sp>
      <p:sp>
        <p:nvSpPr>
          <p:cNvPr id="5837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7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8380" name="Content Placeholder 1"/>
          <p:cNvSpPr>
            <a:spLocks noGrp="1"/>
          </p:cNvSpPr>
          <p:nvPr>
            <p:ph idx="1"/>
          </p:nvPr>
        </p:nvSpPr>
        <p:spPr>
          <a:xfrm>
            <a:off x="609600" y="1112837"/>
            <a:ext cx="8229600" cy="4525963"/>
          </a:xfrm>
        </p:spPr>
        <p:txBody>
          <a:bodyPr/>
          <a:lstStyle/>
          <a:p>
            <a:pPr marL="0" indent="0">
              <a:buFont typeface="Arial" charset="0"/>
              <a:buNone/>
            </a:pPr>
            <a:r>
              <a:rPr lang="en-US" altLang="en-US" sz="1200">
                <a:hlinkClick r:id="rId2"/>
              </a:rPr>
              <a:t>http://scikit-learn.org/stable/datasets/</a:t>
            </a:r>
            <a:endParaRPr lang="en-US" altLang="en-US" sz="1200"/>
          </a:p>
          <a:p>
            <a:pPr marL="0" indent="0">
              <a:buFont typeface="Arial" charset="0"/>
              <a:buNone/>
            </a:pPr>
            <a:endParaRPr lang="en-US" altLang="en-US" sz="1200"/>
          </a:p>
          <a:p>
            <a:pPr marL="0" indent="0">
              <a:buFont typeface="Arial" charset="0"/>
              <a:buNone/>
            </a:pPr>
            <a:endParaRPr lang="en-US" altLang="en-US" sz="1200"/>
          </a:p>
        </p:txBody>
      </p:sp>
      <p:pic>
        <p:nvPicPr>
          <p:cNvPr id="58381" name="Picture 2"/>
          <p:cNvPicPr>
            <a:picLocks noChangeAspect="1" noChangeArrowheads="1"/>
          </p:cNvPicPr>
          <p:nvPr/>
        </p:nvPicPr>
        <p:blipFill>
          <a:blip r:embed="rId3" cstate="print"/>
          <a:srcRect/>
          <a:stretch>
            <a:fillRect/>
          </a:stretch>
        </p:blipFill>
        <p:spPr bwMode="auto">
          <a:xfrm>
            <a:off x="838200" y="1449232"/>
            <a:ext cx="6678613" cy="4267200"/>
          </a:xfrm>
          <a:prstGeom prst="rect">
            <a:avLst/>
          </a:prstGeom>
          <a:noFill/>
          <a:ln w="2857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3611"/>
            <a:ext cx="8153400" cy="944562"/>
          </a:xfrm>
        </p:spPr>
        <p:txBody>
          <a:bodyPr/>
          <a:lstStyle/>
          <a:p>
            <a:pPr eaLnBrk="1" hangingPunct="1"/>
            <a:r>
              <a:rPr lang="en-US" altLang="en-US" sz="3600" dirty="0"/>
              <a:t>Scikit-learn: Regression on Housing data</a:t>
            </a:r>
          </a:p>
        </p:txBody>
      </p:sp>
      <p:sp>
        <p:nvSpPr>
          <p:cNvPr id="5939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D6BA0D1-B37C-47F1-8EFC-EE37EE01D0EC}" type="slidenum">
              <a:rPr lang="en-GB" altLang="en-US" smtClean="0">
                <a:solidFill>
                  <a:schemeClr val="bg2"/>
                </a:solidFill>
              </a:rPr>
              <a:pPr/>
              <a:t>73</a:t>
            </a:fld>
            <a:endParaRPr lang="en-GB" altLang="en-US">
              <a:solidFill>
                <a:schemeClr val="bg2"/>
              </a:solidFill>
            </a:endParaRPr>
          </a:p>
        </p:txBody>
      </p:sp>
      <p:sp>
        <p:nvSpPr>
          <p:cNvPr id="5939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39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39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39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40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40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40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5940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9468" name="Content Placeholder 1"/>
          <p:cNvSpPr>
            <a:spLocks noGrp="1"/>
          </p:cNvSpPr>
          <p:nvPr>
            <p:ph idx="1"/>
          </p:nvPr>
        </p:nvSpPr>
        <p:spPr>
          <a:xfrm>
            <a:off x="609600" y="1066800"/>
            <a:ext cx="8229600" cy="4525963"/>
          </a:xfrm>
        </p:spPr>
        <p:txBody>
          <a:bodyPr/>
          <a:lstStyle/>
          <a:p>
            <a:pPr marL="0" indent="0">
              <a:buFont typeface="Arial" charset="0"/>
              <a:buNone/>
              <a:defRPr/>
            </a:pPr>
            <a:endParaRPr lang="en-US" altLang="en-US" sz="1200" dirty="0"/>
          </a:p>
          <a:p>
            <a:pPr marL="0" indent="0">
              <a:buFont typeface="Arial" charset="0"/>
              <a:buNone/>
              <a:defRPr/>
            </a:pPr>
            <a:endParaRPr lang="en-US" altLang="en-US" sz="1200" dirty="0"/>
          </a:p>
          <a:p>
            <a:pPr marL="0" indent="0">
              <a:buFont typeface="Arial" charset="0"/>
              <a:buNone/>
              <a:defRPr/>
            </a:pPr>
            <a:r>
              <a:rPr lang="en-US" altLang="en-US" sz="1200" dirty="0"/>
              <a:t>Here you’ll learn:</a:t>
            </a:r>
            <a:endParaRPr lang="en-US" sz="1200" dirty="0"/>
          </a:p>
          <a:p>
            <a:pPr>
              <a:defRPr/>
            </a:pPr>
            <a:endParaRPr lang="en-US" sz="1200" dirty="0"/>
          </a:p>
          <a:p>
            <a:pPr>
              <a:defRPr/>
            </a:pPr>
            <a:r>
              <a:rPr lang="en-US" sz="1200" dirty="0"/>
              <a:t>How to instantiate a </a:t>
            </a:r>
            <a:r>
              <a:rPr lang="en-US" sz="1200" dirty="0" err="1"/>
              <a:t>scikit</a:t>
            </a:r>
            <a:r>
              <a:rPr lang="en-US" sz="1200" dirty="0"/>
              <a:t>-learn regression model</a:t>
            </a:r>
          </a:p>
          <a:p>
            <a:pPr>
              <a:defRPr/>
            </a:pPr>
            <a:r>
              <a:rPr lang="en-US" sz="1200" dirty="0"/>
              <a:t>How to train a </a:t>
            </a:r>
            <a:r>
              <a:rPr lang="en-US" sz="1200" dirty="0" err="1"/>
              <a:t>regressor</a:t>
            </a:r>
            <a:r>
              <a:rPr lang="en-US" sz="1200" dirty="0"/>
              <a:t> by calling the fit(...) method</a:t>
            </a:r>
          </a:p>
          <a:p>
            <a:pPr>
              <a:defRPr/>
            </a:pPr>
            <a:r>
              <a:rPr lang="en-US" sz="1200" dirty="0"/>
              <a:t>How to predict new labels by calling the predict(...) method</a:t>
            </a:r>
          </a:p>
          <a:p>
            <a:pPr>
              <a:defRPr/>
            </a:pPr>
            <a:r>
              <a:rPr lang="en-US" sz="1200" dirty="0"/>
              <a:t>To solve a sample regression problem: learning a continuous value from a set of features.</a:t>
            </a:r>
          </a:p>
          <a:p>
            <a:pPr>
              <a:defRPr/>
            </a:pPr>
            <a:r>
              <a:rPr lang="en-US" sz="1200" dirty="0"/>
              <a:t>To use the simple Boston house prices set, available in </a:t>
            </a:r>
            <a:r>
              <a:rPr lang="en-US" sz="1200" dirty="0" err="1"/>
              <a:t>scikit</a:t>
            </a:r>
            <a:r>
              <a:rPr lang="en-US" sz="1200" dirty="0"/>
              <a:t>-learn. This records measurements of 13 attributes of housing markets around Boston, as well as the median price. The question is: can you predict the price of a new market, given its attributes?</a:t>
            </a:r>
          </a:p>
          <a:p>
            <a:pPr marL="0" indent="0">
              <a:buFont typeface="Arial" charset="0"/>
              <a:buNone/>
              <a:defRPr/>
            </a:pPr>
            <a:endParaRPr lang="en-US" altLang="en-US" sz="1200" dirty="0"/>
          </a:p>
          <a:p>
            <a:pPr marL="0" indent="0">
              <a:buFont typeface="Arial" charset="0"/>
              <a:buNone/>
              <a:defRPr/>
            </a:pPr>
            <a:endParaRPr lang="en-US" altLang="en-US" sz="1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533400" y="96005"/>
            <a:ext cx="8153400" cy="944562"/>
          </a:xfrm>
        </p:spPr>
        <p:txBody>
          <a:bodyPr/>
          <a:lstStyle/>
          <a:p>
            <a:pPr eaLnBrk="1" hangingPunct="1"/>
            <a:r>
              <a:rPr lang="en-US" altLang="en-US" sz="3600" dirty="0"/>
              <a:t>Scikit-learn: Regression on Housing data</a:t>
            </a:r>
          </a:p>
        </p:txBody>
      </p:sp>
      <p:sp>
        <p:nvSpPr>
          <p:cNvPr id="604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4A2E101-DAF3-45E7-9DC6-A5FB71F23DED}" type="slidenum">
              <a:rPr lang="en-GB" altLang="en-US" smtClean="0">
                <a:solidFill>
                  <a:schemeClr val="bg2"/>
                </a:solidFill>
              </a:rPr>
              <a:pPr/>
              <a:t>74</a:t>
            </a:fld>
            <a:endParaRPr lang="en-GB" altLang="en-US">
              <a:solidFill>
                <a:schemeClr val="bg2"/>
              </a:solidFill>
            </a:endParaRPr>
          </a:p>
        </p:txBody>
      </p:sp>
      <p:sp>
        <p:nvSpPr>
          <p:cNvPr id="6042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0428" name="Content Placeholder 1"/>
          <p:cNvSpPr>
            <a:spLocks noGrp="1"/>
          </p:cNvSpPr>
          <p:nvPr>
            <p:ph idx="1"/>
          </p:nvPr>
        </p:nvSpPr>
        <p:spPr>
          <a:xfrm>
            <a:off x="609600" y="1066800"/>
            <a:ext cx="8229600" cy="4525963"/>
          </a:xfrm>
        </p:spPr>
        <p:txBody>
          <a:bodyPr/>
          <a:lstStyle/>
          <a:p>
            <a:pPr marL="0" indent="0">
              <a:buFont typeface="Arial" charset="0"/>
              <a:buNone/>
            </a:pPr>
            <a:endParaRPr lang="en-US" altLang="en-US" sz="1200"/>
          </a:p>
          <a:p>
            <a:pPr marL="0" indent="0">
              <a:buFont typeface="Arial" charset="0"/>
              <a:buNone/>
            </a:pPr>
            <a:endParaRPr lang="en-US" altLang="en-US" sz="1200"/>
          </a:p>
          <a:p>
            <a:pPr marL="0" indent="0">
              <a:buFont typeface="Arial" charset="0"/>
              <a:buNone/>
            </a:pPr>
            <a:endParaRPr lang="en-US" altLang="en-US" sz="1200"/>
          </a:p>
        </p:txBody>
      </p:sp>
      <p:pic>
        <p:nvPicPr>
          <p:cNvPr id="60429" name="Picture 2"/>
          <p:cNvPicPr>
            <a:picLocks noChangeAspect="1" noChangeArrowheads="1"/>
          </p:cNvPicPr>
          <p:nvPr/>
        </p:nvPicPr>
        <p:blipFill>
          <a:blip r:embed="rId2" cstate="print"/>
          <a:srcRect/>
          <a:stretch>
            <a:fillRect/>
          </a:stretch>
        </p:blipFill>
        <p:spPr bwMode="auto">
          <a:xfrm>
            <a:off x="1219200" y="1295400"/>
            <a:ext cx="3487738" cy="2797175"/>
          </a:xfrm>
          <a:prstGeom prst="rect">
            <a:avLst/>
          </a:prstGeom>
          <a:noFill/>
          <a:ln w="2857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95300" y="81106"/>
            <a:ext cx="8153400" cy="944562"/>
          </a:xfrm>
        </p:spPr>
        <p:txBody>
          <a:bodyPr/>
          <a:lstStyle/>
          <a:p>
            <a:pPr eaLnBrk="1" hangingPunct="1"/>
            <a:r>
              <a:rPr lang="en-US" altLang="en-US" sz="3600" dirty="0"/>
              <a:t>Scikit-learn: Regression on Housing data</a:t>
            </a:r>
          </a:p>
        </p:txBody>
      </p:sp>
      <p:sp>
        <p:nvSpPr>
          <p:cNvPr id="6144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17F8C18-6801-4D2A-B295-38E917C93486}" type="slidenum">
              <a:rPr lang="en-GB" altLang="en-US" smtClean="0">
                <a:solidFill>
                  <a:schemeClr val="bg2"/>
                </a:solidFill>
              </a:rPr>
              <a:pPr/>
              <a:t>75</a:t>
            </a:fld>
            <a:endParaRPr lang="en-GB" altLang="en-US">
              <a:solidFill>
                <a:schemeClr val="bg2"/>
              </a:solidFill>
            </a:endParaRPr>
          </a:p>
        </p:txBody>
      </p:sp>
      <p:sp>
        <p:nvSpPr>
          <p:cNvPr id="6144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4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4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4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4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4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5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5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452" name="Content Placeholder 1"/>
          <p:cNvSpPr>
            <a:spLocks noGrp="1"/>
          </p:cNvSpPr>
          <p:nvPr>
            <p:ph idx="1"/>
          </p:nvPr>
        </p:nvSpPr>
        <p:spPr>
          <a:xfrm>
            <a:off x="609600" y="891551"/>
            <a:ext cx="8229600" cy="4525963"/>
          </a:xfrm>
        </p:spPr>
        <p:txBody>
          <a:bodyPr/>
          <a:lstStyle/>
          <a:p>
            <a:endParaRPr lang="en-US" altLang="en-US" sz="1200" dirty="0"/>
          </a:p>
          <a:p>
            <a:r>
              <a:rPr lang="en-US" altLang="en-US" sz="1200" dirty="0"/>
              <a:t>It often helps to quickly visualize pieces of the data using histograms, scatter plots, or other plot types. Here we'll load </a:t>
            </a:r>
            <a:r>
              <a:rPr lang="en-US" altLang="en-US" sz="1200" dirty="0" err="1"/>
              <a:t>pylab</a:t>
            </a:r>
            <a:r>
              <a:rPr lang="en-US" altLang="en-US" sz="1200" dirty="0"/>
              <a:t> and show a histogram of the target values: the median price in each neighborhood.</a:t>
            </a:r>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r>
              <a:rPr lang="en-US" altLang="en-US" sz="1200" dirty="0"/>
              <a:t>This is a manual version of a technique called </a:t>
            </a:r>
            <a:r>
              <a:rPr lang="en-US" altLang="en-US" sz="1200" b="1" dirty="0"/>
              <a:t>feature selection</a:t>
            </a:r>
            <a:r>
              <a:rPr lang="en-US" altLang="en-US" sz="1200" dirty="0"/>
              <a:t>.</a:t>
            </a:r>
          </a:p>
          <a:p>
            <a:r>
              <a:rPr lang="en-US" altLang="en-US" sz="1200" dirty="0"/>
              <a:t>Sometimes, in Machine Learning, it is helpful to use feature selection to decide which features are most useful for a particular problem. Automated methods exist which quantify this sort of exercise of choosing the most informative features.</a:t>
            </a:r>
          </a:p>
          <a:p>
            <a:endParaRPr lang="en-US" altLang="en-US" sz="1200" dirty="0"/>
          </a:p>
        </p:txBody>
      </p:sp>
      <p:pic>
        <p:nvPicPr>
          <p:cNvPr id="61453" name="Picture 2"/>
          <p:cNvPicPr>
            <a:picLocks noChangeAspect="1" noChangeArrowheads="1"/>
          </p:cNvPicPr>
          <p:nvPr/>
        </p:nvPicPr>
        <p:blipFill>
          <a:blip r:embed="rId2" cstate="print"/>
          <a:srcRect/>
          <a:stretch>
            <a:fillRect/>
          </a:stretch>
        </p:blipFill>
        <p:spPr bwMode="auto">
          <a:xfrm>
            <a:off x="1447800" y="1836113"/>
            <a:ext cx="5899150" cy="2438400"/>
          </a:xfrm>
          <a:prstGeom prst="rect">
            <a:avLst/>
          </a:prstGeom>
          <a:noFill/>
          <a:ln w="2857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110332"/>
            <a:ext cx="8153400" cy="944562"/>
          </a:xfrm>
        </p:spPr>
        <p:txBody>
          <a:bodyPr/>
          <a:lstStyle/>
          <a:p>
            <a:pPr eaLnBrk="1" hangingPunct="1"/>
            <a:r>
              <a:rPr lang="en-US" altLang="en-US" sz="3600" dirty="0"/>
              <a:t>Scikit-learn: Regression on Housing data</a:t>
            </a:r>
          </a:p>
        </p:txBody>
      </p:sp>
      <p:sp>
        <p:nvSpPr>
          <p:cNvPr id="6246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92AFB76-B553-44B2-9426-868AD3C20E07}" type="slidenum">
              <a:rPr lang="en-GB" altLang="en-US" smtClean="0">
                <a:solidFill>
                  <a:schemeClr val="bg2"/>
                </a:solidFill>
              </a:rPr>
              <a:pPr/>
              <a:t>76</a:t>
            </a:fld>
            <a:endParaRPr lang="en-GB" altLang="en-US">
              <a:solidFill>
                <a:schemeClr val="bg2"/>
              </a:solidFill>
            </a:endParaRPr>
          </a:p>
        </p:txBody>
      </p:sp>
      <p:sp>
        <p:nvSpPr>
          <p:cNvPr id="62468"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69"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70"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71"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72"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73"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74"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2475"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33804" name="Content Placeholder 1"/>
          <p:cNvSpPr>
            <a:spLocks noGrp="1"/>
          </p:cNvSpPr>
          <p:nvPr>
            <p:ph idx="1"/>
          </p:nvPr>
        </p:nvSpPr>
        <p:spPr>
          <a:xfrm>
            <a:off x="457200" y="1165225"/>
            <a:ext cx="8382000" cy="4854575"/>
          </a:xfrm>
        </p:spPr>
        <p:txBody>
          <a:bodyPr/>
          <a:lstStyle/>
          <a:p>
            <a:pPr>
              <a:defRPr/>
            </a:pPr>
            <a:r>
              <a:rPr lang="en-US" altLang="en-US" sz="1100" b="1" dirty="0"/>
              <a:t>Predicting Home Prices: a Simple Linear Regression</a:t>
            </a:r>
          </a:p>
          <a:p>
            <a:pPr>
              <a:defRPr/>
            </a:pPr>
            <a:r>
              <a:rPr lang="en-US" altLang="en-US" sz="1100" b="1" dirty="0"/>
              <a:t>http://scikit-learn.org/stable/modules/generated/sklearn.linear_model.LinearRegression.html</a:t>
            </a:r>
          </a:p>
          <a:p>
            <a:pPr>
              <a:defRPr/>
            </a:pPr>
            <a:r>
              <a:rPr lang="en-US" altLang="en-US" sz="1100" dirty="0"/>
              <a:t>Now we'll use </a:t>
            </a:r>
            <a:r>
              <a:rPr lang="en-US" altLang="en-US" sz="1100" dirty="0" err="1"/>
              <a:t>scikit</a:t>
            </a:r>
            <a:r>
              <a:rPr lang="en-US" altLang="en-US" sz="1100" dirty="0"/>
              <a:t>-learn to perform a simple linear regression on the housing data. There are many possibilities of </a:t>
            </a:r>
            <a:r>
              <a:rPr lang="en-US" altLang="en-US" sz="1100" dirty="0" err="1"/>
              <a:t>regressors</a:t>
            </a:r>
            <a:r>
              <a:rPr lang="en-US" altLang="en-US" sz="1100" dirty="0"/>
              <a:t> to use. A particularly simple one is </a:t>
            </a:r>
            <a:r>
              <a:rPr lang="en-US" altLang="en-US" sz="1100" dirty="0" err="1"/>
              <a:t>LinearRegression</a:t>
            </a:r>
            <a:r>
              <a:rPr lang="en-US" altLang="en-US" sz="1100" dirty="0"/>
              <a:t>: this is basically a wrapper around an ordinary least squares calculation.</a:t>
            </a:r>
          </a:p>
          <a:p>
            <a:pPr>
              <a:defRPr/>
            </a:pPr>
            <a:r>
              <a:rPr lang="en-US" altLang="en-US" sz="1100" dirty="0"/>
              <a:t>We'll set it up like this:</a:t>
            </a:r>
          </a:p>
          <a:p>
            <a:pPr>
              <a:defRPr/>
            </a:pPr>
            <a:endParaRPr lang="en-US" altLang="en-US" sz="1100" dirty="0"/>
          </a:p>
          <a:p>
            <a:pPr>
              <a:defRPr/>
            </a:pPr>
            <a:endParaRPr lang="en-US" altLang="en-US" sz="1100" dirty="0"/>
          </a:p>
          <a:p>
            <a:pPr>
              <a:defRPr/>
            </a:pPr>
            <a:endParaRPr lang="en-US" altLang="en-US" sz="1100" dirty="0"/>
          </a:p>
          <a:p>
            <a:pPr>
              <a:defRPr/>
            </a:pPr>
            <a:endParaRPr lang="en-US" altLang="en-US" sz="1100" dirty="0"/>
          </a:p>
          <a:p>
            <a:pPr>
              <a:defRPr/>
            </a:pPr>
            <a:endParaRPr lang="en-US" altLang="en-US" sz="1100" dirty="0"/>
          </a:p>
          <a:p>
            <a:pPr>
              <a:defRPr/>
            </a:pPr>
            <a:endParaRPr lang="en-US" altLang="en-US" sz="1100" dirty="0"/>
          </a:p>
          <a:p>
            <a:pPr>
              <a:defRPr/>
            </a:pPr>
            <a:endParaRPr lang="en-US" altLang="en-US" sz="1100" dirty="0"/>
          </a:p>
          <a:p>
            <a:pPr>
              <a:defRPr/>
            </a:pPr>
            <a:endParaRPr lang="en-US" altLang="en-US" sz="1100" dirty="0"/>
          </a:p>
          <a:p>
            <a:pPr>
              <a:defRPr/>
            </a:pPr>
            <a:endParaRPr lang="en-US" altLang="en-US" sz="1100" dirty="0"/>
          </a:p>
          <a:p>
            <a:pPr marL="0" indent="0">
              <a:buFont typeface="Arial" charset="0"/>
              <a:buNone/>
              <a:defRPr/>
            </a:pPr>
            <a:endParaRPr lang="en-US" altLang="en-US" sz="1100" dirty="0"/>
          </a:p>
          <a:p>
            <a:pPr marL="0" indent="0">
              <a:buFont typeface="Arial" charset="0"/>
              <a:buNone/>
              <a:defRPr/>
            </a:pPr>
            <a:endParaRPr lang="en-US" altLang="en-US" sz="1100" dirty="0"/>
          </a:p>
          <a:p>
            <a:pPr marL="0" indent="0">
              <a:buFont typeface="Arial" charset="0"/>
              <a:buNone/>
              <a:defRPr/>
            </a:pPr>
            <a:endParaRPr lang="en-US" altLang="en-US" sz="1100" dirty="0"/>
          </a:p>
          <a:p>
            <a:pPr>
              <a:defRPr/>
            </a:pPr>
            <a:r>
              <a:rPr lang="en-US" altLang="en-US" sz="1100" dirty="0"/>
              <a:t>The prediction at least correlates with the true price, though there are clearly some biases. We could imagine evaluating the performance of the </a:t>
            </a:r>
            <a:r>
              <a:rPr lang="en-US" altLang="en-US" sz="1100" dirty="0" err="1"/>
              <a:t>regressor</a:t>
            </a:r>
            <a:r>
              <a:rPr lang="en-US" altLang="en-US" sz="1100" dirty="0"/>
              <a:t> by, say, computing the RMS residuals between the true and predicted price</a:t>
            </a:r>
          </a:p>
          <a:p>
            <a:pPr>
              <a:defRPr/>
            </a:pPr>
            <a:r>
              <a:rPr lang="en-US" altLang="en-US" sz="1100" dirty="0"/>
              <a:t>More examples of regression-type problems in machine learning</a:t>
            </a:r>
          </a:p>
          <a:p>
            <a:pPr>
              <a:defRPr/>
            </a:pPr>
            <a:r>
              <a:rPr lang="en-US" altLang="en-US" sz="1100" b="1" dirty="0"/>
              <a:t>Sales:</a:t>
            </a:r>
            <a:r>
              <a:rPr lang="en-US" altLang="en-US" sz="1100" dirty="0"/>
              <a:t> given consumer data, predict how much they will spend</a:t>
            </a:r>
          </a:p>
          <a:p>
            <a:pPr>
              <a:defRPr/>
            </a:pPr>
            <a:r>
              <a:rPr lang="en-US" altLang="en-US" sz="1100" b="1" dirty="0"/>
              <a:t>Advertising:</a:t>
            </a:r>
            <a:r>
              <a:rPr lang="en-US" altLang="en-US" sz="1100" dirty="0"/>
              <a:t> given information about a user, predict the click-through rate for a web ad.</a:t>
            </a:r>
          </a:p>
          <a:p>
            <a:pPr>
              <a:defRPr/>
            </a:pPr>
            <a:r>
              <a:rPr lang="en-US" altLang="en-US" sz="1100" b="1" dirty="0"/>
              <a:t>Collaborative Filtering:</a:t>
            </a:r>
            <a:r>
              <a:rPr lang="en-US" altLang="en-US" sz="1100" dirty="0"/>
              <a:t> given a collection of user-ratings for movies, predict preferences for other movies &amp; users</a:t>
            </a:r>
          </a:p>
          <a:p>
            <a:pPr>
              <a:defRPr/>
            </a:pPr>
            <a:r>
              <a:rPr lang="en-US" altLang="en-US" sz="1100" b="1" dirty="0"/>
              <a:t>Astronomy:</a:t>
            </a:r>
            <a:r>
              <a:rPr lang="en-US" altLang="en-US" sz="1100" dirty="0"/>
              <a:t> given observations of galaxies, predict their mass or redshift</a:t>
            </a:r>
          </a:p>
          <a:p>
            <a:pPr>
              <a:defRPr/>
            </a:pPr>
            <a:endParaRPr lang="en-US" altLang="en-US" sz="1100" dirty="0"/>
          </a:p>
        </p:txBody>
      </p:sp>
      <p:pic>
        <p:nvPicPr>
          <p:cNvPr id="62477" name="Picture 14"/>
          <p:cNvPicPr>
            <a:picLocks noChangeAspect="1" noChangeArrowheads="1"/>
          </p:cNvPicPr>
          <p:nvPr/>
        </p:nvPicPr>
        <p:blipFill>
          <a:blip r:embed="rId2" cstate="print"/>
          <a:srcRect/>
          <a:stretch>
            <a:fillRect/>
          </a:stretch>
        </p:blipFill>
        <p:spPr bwMode="auto">
          <a:xfrm>
            <a:off x="2940050" y="2057400"/>
            <a:ext cx="3821113" cy="2393950"/>
          </a:xfrm>
          <a:prstGeom prst="rect">
            <a:avLst/>
          </a:prstGeom>
          <a:noFill/>
          <a:ln w="2857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571500" y="42070"/>
            <a:ext cx="8153400" cy="944562"/>
          </a:xfrm>
        </p:spPr>
        <p:txBody>
          <a:bodyPr/>
          <a:lstStyle/>
          <a:p>
            <a:pPr eaLnBrk="1" hangingPunct="1"/>
            <a:r>
              <a:rPr lang="en-US" altLang="en-US" sz="3600" dirty="0"/>
              <a:t>Scikit-learn: Regression on Housing data</a:t>
            </a:r>
          </a:p>
        </p:txBody>
      </p:sp>
      <p:sp>
        <p:nvSpPr>
          <p:cNvPr id="6349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ED2944E-BF54-485A-95EC-6E7531D297CB}" type="slidenum">
              <a:rPr lang="en-GB" altLang="en-US" smtClean="0">
                <a:solidFill>
                  <a:schemeClr val="bg2"/>
                </a:solidFill>
              </a:rPr>
              <a:pPr/>
              <a:t>77</a:t>
            </a:fld>
            <a:endParaRPr lang="en-GB" altLang="en-US">
              <a:solidFill>
                <a:schemeClr val="bg2"/>
              </a:solidFill>
            </a:endParaRPr>
          </a:p>
        </p:txBody>
      </p:sp>
      <p:sp>
        <p:nvSpPr>
          <p:cNvPr id="6349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49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3500" name="Content Placeholder 1"/>
          <p:cNvSpPr>
            <a:spLocks noGrp="1"/>
          </p:cNvSpPr>
          <p:nvPr>
            <p:ph idx="1"/>
          </p:nvPr>
        </p:nvSpPr>
        <p:spPr>
          <a:xfrm>
            <a:off x="457200" y="1165225"/>
            <a:ext cx="8382000" cy="4854575"/>
          </a:xfrm>
        </p:spPr>
        <p:txBody>
          <a:bodyPr/>
          <a:lstStyle/>
          <a:p>
            <a:r>
              <a:rPr lang="en-US" altLang="en-US" sz="1100" b="1"/>
              <a:t>Output from </a:t>
            </a:r>
          </a:p>
          <a:p>
            <a:r>
              <a:rPr lang="en-US" altLang="en-US" sz="1100" b="1"/>
              <a:t>  print data.DESCR</a:t>
            </a:r>
          </a:p>
          <a:p>
            <a:endParaRPr lang="en-US" altLang="en-US" sz="1100" b="1"/>
          </a:p>
          <a:p>
            <a:endParaRPr lang="en-US" altLang="en-US" sz="1100"/>
          </a:p>
        </p:txBody>
      </p:sp>
      <p:pic>
        <p:nvPicPr>
          <p:cNvPr id="63501" name="Picture 3"/>
          <p:cNvPicPr>
            <a:picLocks noChangeAspect="1" noChangeArrowheads="1"/>
          </p:cNvPicPr>
          <p:nvPr/>
        </p:nvPicPr>
        <p:blipFill>
          <a:blip r:embed="rId2" cstate="print"/>
          <a:srcRect/>
          <a:stretch>
            <a:fillRect/>
          </a:stretch>
        </p:blipFill>
        <p:spPr bwMode="auto">
          <a:xfrm>
            <a:off x="838200" y="1752600"/>
            <a:ext cx="5289550" cy="2806700"/>
          </a:xfrm>
          <a:prstGeom prst="rect">
            <a:avLst/>
          </a:prstGeom>
          <a:noFill/>
          <a:ln w="2857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3400" y="47769"/>
            <a:ext cx="8153400" cy="866628"/>
          </a:xfrm>
        </p:spPr>
        <p:txBody>
          <a:bodyPr/>
          <a:lstStyle/>
          <a:p>
            <a:pPr eaLnBrk="1" hangingPunct="1"/>
            <a:r>
              <a:rPr lang="en-US" altLang="en-US" sz="3600" dirty="0"/>
              <a:t>Scikit-learn: Regression on Housing data</a:t>
            </a:r>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87D46D6-ABCA-48EE-BF81-87141E6C376A}" type="slidenum">
              <a:rPr lang="en-GB" altLang="en-US" smtClean="0">
                <a:solidFill>
                  <a:schemeClr val="bg2"/>
                </a:solidFill>
              </a:rPr>
              <a:pPr/>
              <a:t>78</a:t>
            </a:fld>
            <a:endParaRPr lang="en-GB" altLang="en-US">
              <a:solidFill>
                <a:schemeClr val="bg2"/>
              </a:solidFill>
            </a:endParaRPr>
          </a:p>
        </p:txBody>
      </p:sp>
      <p:sp>
        <p:nvSpPr>
          <p:cNvPr id="6451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1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1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1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2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2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2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2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4524" name="Content Placeholder 1"/>
          <p:cNvSpPr>
            <a:spLocks noGrp="1"/>
          </p:cNvSpPr>
          <p:nvPr>
            <p:ph idx="1"/>
          </p:nvPr>
        </p:nvSpPr>
        <p:spPr>
          <a:xfrm>
            <a:off x="457200" y="1165225"/>
            <a:ext cx="8382000" cy="4854575"/>
          </a:xfrm>
        </p:spPr>
        <p:txBody>
          <a:bodyPr/>
          <a:lstStyle/>
          <a:p>
            <a:r>
              <a:rPr lang="en-US" altLang="en-US" sz="1100" b="1"/>
              <a:t>Output from </a:t>
            </a:r>
          </a:p>
          <a:p>
            <a:r>
              <a:rPr lang="en-US" altLang="en-US" sz="1100" b="1"/>
              <a:t>  print data.DESCR (cont.)</a:t>
            </a:r>
          </a:p>
          <a:p>
            <a:endParaRPr lang="en-US" altLang="en-US" sz="1100" b="1"/>
          </a:p>
          <a:p>
            <a:endParaRPr lang="en-US" altLang="en-US" sz="1100"/>
          </a:p>
        </p:txBody>
      </p:sp>
      <p:pic>
        <p:nvPicPr>
          <p:cNvPr id="64525" name="Picture 4"/>
          <p:cNvPicPr>
            <a:picLocks noChangeAspect="1" noChangeArrowheads="1"/>
          </p:cNvPicPr>
          <p:nvPr/>
        </p:nvPicPr>
        <p:blipFill>
          <a:blip r:embed="rId2" cstate="print"/>
          <a:srcRect/>
          <a:stretch>
            <a:fillRect/>
          </a:stretch>
        </p:blipFill>
        <p:spPr bwMode="auto">
          <a:xfrm>
            <a:off x="334780" y="1905000"/>
            <a:ext cx="8534400" cy="2817812"/>
          </a:xfrm>
          <a:prstGeom prst="rect">
            <a:avLst/>
          </a:prstGeom>
          <a:noFill/>
          <a:ln w="2857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92157"/>
          </a:xfrm>
        </p:spPr>
        <p:txBody>
          <a:bodyPr/>
          <a:lstStyle/>
          <a:p>
            <a:pPr eaLnBrk="1" hangingPunct="1"/>
            <a:r>
              <a:rPr lang="en-US" altLang="en-US" sz="2800" b="1" dirty="0"/>
              <a:t>Assignment statement</a:t>
            </a:r>
          </a:p>
        </p:txBody>
      </p:sp>
      <p:sp>
        <p:nvSpPr>
          <p:cNvPr id="1229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89DE258-7144-4A2E-9C83-E538D9A92834}" type="slidenum">
              <a:rPr lang="en-GB" altLang="en-US" smtClean="0">
                <a:solidFill>
                  <a:schemeClr val="bg2"/>
                </a:solidFill>
              </a:rPr>
              <a:pPr/>
              <a:t>7</a:t>
            </a:fld>
            <a:endParaRPr lang="en-GB" altLang="en-US">
              <a:solidFill>
                <a:schemeClr val="bg2"/>
              </a:solidFill>
            </a:endParaRPr>
          </a:p>
        </p:txBody>
      </p:sp>
      <p:sp>
        <p:nvSpPr>
          <p:cNvPr id="12292"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3"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4"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5"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6"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7"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8"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299"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2300" name="Content Placeholder 1"/>
          <p:cNvSpPr>
            <a:spLocks noGrp="1"/>
          </p:cNvSpPr>
          <p:nvPr>
            <p:ph idx="1"/>
          </p:nvPr>
        </p:nvSpPr>
        <p:spPr>
          <a:xfrm>
            <a:off x="381000" y="1066800"/>
            <a:ext cx="8305800" cy="5059363"/>
          </a:xfrm>
        </p:spPr>
        <p:txBody>
          <a:bodyPr/>
          <a:lstStyle/>
          <a:p>
            <a:pPr>
              <a:spcBef>
                <a:spcPct val="50000"/>
              </a:spcBef>
              <a:buFontTx/>
              <a:buNone/>
            </a:pPr>
            <a:r>
              <a:rPr lang="en-US" altLang="en-US" sz="2400" b="1" dirty="0">
                <a:latin typeface="Arial" charset="0"/>
                <a:cs typeface="Arial" charset="0"/>
              </a:rPr>
              <a:t>Example: </a:t>
            </a:r>
          </a:p>
          <a:p>
            <a:pPr>
              <a:spcBef>
                <a:spcPct val="50000"/>
              </a:spcBef>
              <a:buFontTx/>
              <a:buNone/>
            </a:pPr>
            <a:r>
              <a:rPr lang="en-US" altLang="en-US" sz="2400" dirty="0">
                <a:latin typeface="Arial" charset="0"/>
                <a:cs typeface="Arial" charset="0"/>
              </a:rPr>
              <a:t>In the following line of code, we assign the value 42 to a variable i: </a:t>
            </a:r>
          </a:p>
          <a:p>
            <a:pPr>
              <a:spcBef>
                <a:spcPct val="50000"/>
              </a:spcBef>
              <a:buFontTx/>
              <a:buNone/>
            </a:pPr>
            <a:r>
              <a:rPr lang="en-US" altLang="en-US" sz="2400" dirty="0">
                <a:latin typeface="Arial" charset="0"/>
                <a:cs typeface="Arial" charset="0"/>
              </a:rPr>
              <a:t> </a:t>
            </a:r>
            <a:r>
              <a:rPr lang="en-US" altLang="en-US" sz="2400" dirty="0" err="1">
                <a:latin typeface="Arial" charset="0"/>
                <a:cs typeface="Arial" charset="0"/>
              </a:rPr>
              <a:t>i</a:t>
            </a:r>
            <a:r>
              <a:rPr lang="en-US" altLang="en-US" sz="2400" dirty="0">
                <a:latin typeface="Arial" charset="0"/>
                <a:cs typeface="Arial" charset="0"/>
              </a:rPr>
              <a:t>=42</a:t>
            </a:r>
          </a:p>
          <a:p>
            <a:pPr>
              <a:spcBef>
                <a:spcPct val="50000"/>
              </a:spcBef>
              <a:buFontTx/>
              <a:buNone/>
            </a:pPr>
            <a:r>
              <a:rPr lang="en-US" altLang="en-US" sz="2400" b="1" dirty="0">
                <a:latin typeface="Arial" charset="0"/>
                <a:cs typeface="Arial" charset="0"/>
              </a:rPr>
              <a:t>Assignment </a:t>
            </a:r>
            <a:r>
              <a:rPr lang="en-US" altLang="en-US" sz="2400" dirty="0">
                <a:latin typeface="Arial" charset="0"/>
                <a:cs typeface="Arial" charset="0"/>
              </a:rPr>
              <a:t>statement: ‘=‘ (means ‘set  to’)</a:t>
            </a:r>
          </a:p>
          <a:p>
            <a:pPr>
              <a:spcBef>
                <a:spcPct val="50000"/>
              </a:spcBef>
              <a:buFontTx/>
              <a:buNone/>
            </a:pPr>
            <a:r>
              <a:rPr lang="en-US" altLang="en-US" sz="2400" dirty="0">
                <a:latin typeface="Arial" charset="0"/>
                <a:cs typeface="Arial" charset="0"/>
              </a:rPr>
              <a:t>in our example  : "</a:t>
            </a:r>
            <a:r>
              <a:rPr lang="en-US" altLang="en-US" sz="2400" b="1" dirty="0">
                <a:latin typeface="Arial" charset="0"/>
                <a:cs typeface="Arial" charset="0"/>
              </a:rPr>
              <a:t>the variable </a:t>
            </a:r>
            <a:r>
              <a:rPr lang="en-US" altLang="en-US" sz="2400" b="1" dirty="0" err="1">
                <a:latin typeface="Arial" charset="0"/>
                <a:cs typeface="Arial" charset="0"/>
              </a:rPr>
              <a:t>i</a:t>
            </a:r>
            <a:r>
              <a:rPr lang="en-US" altLang="en-US" sz="2400" b="1" dirty="0">
                <a:latin typeface="Arial" charset="0"/>
                <a:cs typeface="Arial" charset="0"/>
              </a:rPr>
              <a:t> is set to 42</a:t>
            </a:r>
            <a:r>
              <a:rPr lang="en-US" altLang="en-US" sz="2400" dirty="0">
                <a:latin typeface="Arial" charset="0"/>
                <a:cs typeface="Arial" charset="0"/>
              </a:rPr>
              <a:t>". </a:t>
            </a:r>
          </a:p>
          <a:p>
            <a:pPr>
              <a:spcBef>
                <a:spcPct val="50000"/>
              </a:spcBef>
              <a:buFontTx/>
              <a:buNone/>
            </a:pPr>
            <a:r>
              <a:rPr lang="en-US" altLang="en-US" sz="2400" dirty="0">
                <a:latin typeface="Arial" charset="0"/>
                <a:cs typeface="Arial" charset="0"/>
              </a:rPr>
              <a:t>Increase the value of  variable I by 1: </a:t>
            </a:r>
          </a:p>
          <a:p>
            <a:pPr>
              <a:spcBef>
                <a:spcPct val="50000"/>
              </a:spcBef>
              <a:buFontTx/>
              <a:buNone/>
            </a:pPr>
            <a:r>
              <a:rPr lang="en-US" altLang="en-US" sz="2400" dirty="0" err="1">
                <a:latin typeface="Arial" charset="0"/>
                <a:cs typeface="Arial" charset="0"/>
              </a:rPr>
              <a:t>i</a:t>
            </a:r>
            <a:r>
              <a:rPr lang="en-US" altLang="en-US" sz="2400" dirty="0">
                <a:latin typeface="Arial" charset="0"/>
                <a:cs typeface="Arial" charset="0"/>
              </a:rPr>
              <a:t> = </a:t>
            </a:r>
            <a:r>
              <a:rPr lang="en-US" altLang="en-US" sz="2400" dirty="0" err="1">
                <a:latin typeface="Arial" charset="0"/>
                <a:cs typeface="Arial" charset="0"/>
              </a:rPr>
              <a:t>i</a:t>
            </a:r>
            <a:r>
              <a:rPr lang="en-US" altLang="en-US" sz="2400" dirty="0">
                <a:latin typeface="Arial" charset="0"/>
                <a:cs typeface="Arial" charset="0"/>
              </a:rPr>
              <a:t> + 1</a:t>
            </a:r>
          </a:p>
          <a:p>
            <a:pPr>
              <a:spcBef>
                <a:spcPct val="50000"/>
              </a:spcBef>
              <a:buFontTx/>
              <a:buNone/>
            </a:pPr>
            <a:r>
              <a:rPr lang="en-US" altLang="en-US" sz="2400" dirty="0">
                <a:latin typeface="Arial" charset="0"/>
                <a:cs typeface="Arial" charset="0"/>
              </a:rPr>
              <a:t>print (</a:t>
            </a:r>
            <a:r>
              <a:rPr lang="en-US" altLang="en-US" sz="2400" dirty="0" err="1">
                <a:latin typeface="Arial" charset="0"/>
                <a:cs typeface="Arial" charset="0"/>
              </a:rPr>
              <a:t>i</a:t>
            </a:r>
            <a:r>
              <a:rPr lang="en-US" altLang="en-US" sz="2400" dirty="0">
                <a:latin typeface="Arial" charset="0"/>
                <a:cs typeface="Arial" charset="0"/>
              </a:rPr>
              <a:t>)</a:t>
            </a:r>
          </a:p>
          <a:p>
            <a:pPr>
              <a:spcBef>
                <a:spcPct val="50000"/>
              </a:spcBef>
              <a:buFontTx/>
              <a:buNone/>
            </a:pPr>
            <a:endParaRPr lang="en-US" altLang="en-US" sz="1400" dirty="0"/>
          </a:p>
          <a:p>
            <a:pPr>
              <a:spcBef>
                <a:spcPct val="50000"/>
              </a:spcBef>
              <a:buFontTx/>
              <a:buNone/>
            </a:pPr>
            <a:br>
              <a:rPr lang="en-US" altLang="en-US" sz="1400" dirty="0"/>
            </a:br>
            <a:endParaRPr lang="en-US" altLang="en-US" sz="1400" dirty="0"/>
          </a:p>
        </p:txBody>
      </p:sp>
    </p:spTree>
    <p:extLst>
      <p:ext uri="{BB962C8B-B14F-4D97-AF65-F5344CB8AC3E}">
        <p14:creationId xmlns:p14="http://schemas.microsoft.com/office/powerpoint/2010/main" val="8495494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532151" y="103188"/>
            <a:ext cx="8153400" cy="944562"/>
          </a:xfrm>
        </p:spPr>
        <p:txBody>
          <a:bodyPr/>
          <a:lstStyle/>
          <a:p>
            <a:pPr eaLnBrk="1" hangingPunct="1"/>
            <a:r>
              <a:rPr lang="en-US" altLang="en-US" sz="3600" dirty="0"/>
              <a:t>Scikit-learn: Regression on Housing data</a:t>
            </a:r>
          </a:p>
        </p:txBody>
      </p:sp>
      <p:sp>
        <p:nvSpPr>
          <p:cNvPr id="6553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0541569-A29C-421B-98E1-A954F52ACBF5}" type="slidenum">
              <a:rPr lang="en-GB" altLang="en-US" smtClean="0">
                <a:solidFill>
                  <a:schemeClr val="bg2"/>
                </a:solidFill>
              </a:rPr>
              <a:pPr/>
              <a:t>79</a:t>
            </a:fld>
            <a:endParaRPr lang="en-GB" altLang="en-US">
              <a:solidFill>
                <a:schemeClr val="bg2"/>
              </a:solidFill>
            </a:endParaRPr>
          </a:p>
        </p:txBody>
      </p:sp>
      <p:sp>
        <p:nvSpPr>
          <p:cNvPr id="65540"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1"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2"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3"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4"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5"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6"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7"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5548" name="Content Placeholder 1"/>
          <p:cNvSpPr>
            <a:spLocks noGrp="1"/>
          </p:cNvSpPr>
          <p:nvPr>
            <p:ph idx="1"/>
          </p:nvPr>
        </p:nvSpPr>
        <p:spPr>
          <a:xfrm>
            <a:off x="457200" y="1165225"/>
            <a:ext cx="8382000" cy="4854575"/>
          </a:xfrm>
        </p:spPr>
        <p:txBody>
          <a:bodyPr/>
          <a:lstStyle/>
          <a:p>
            <a:r>
              <a:rPr lang="en-US" altLang="en-US" sz="1100" b="1"/>
              <a:t>Output from </a:t>
            </a:r>
          </a:p>
          <a:p>
            <a:r>
              <a:rPr lang="en-US" altLang="en-US" sz="1100" b="1"/>
              <a:t>print “score=”, clf.score</a:t>
            </a:r>
          </a:p>
          <a:p>
            <a:endParaRPr lang="en-US" altLang="en-US" sz="1100" b="1"/>
          </a:p>
          <a:p>
            <a:endParaRPr lang="en-US" altLang="en-US" sz="1100" b="1"/>
          </a:p>
          <a:p>
            <a:r>
              <a:rPr lang="en-US" altLang="en-US" sz="1100" b="1"/>
              <a:t>Output from </a:t>
            </a:r>
          </a:p>
          <a:p>
            <a:r>
              <a:rPr lang="en-US" altLang="en-US" sz="1100" b="1"/>
              <a:t>Print  “coefficients=“, clf.coef_  :</a:t>
            </a:r>
          </a:p>
          <a:p>
            <a:endParaRPr lang="en-US" altLang="en-US" sz="1100" b="1"/>
          </a:p>
          <a:p>
            <a:endParaRPr lang="en-US" altLang="en-US" sz="1100" b="1"/>
          </a:p>
          <a:p>
            <a:endParaRPr lang="en-US" altLang="en-US" sz="1100" b="1"/>
          </a:p>
          <a:p>
            <a:endParaRPr lang="en-US" altLang="en-US" sz="1100" b="1"/>
          </a:p>
          <a:p>
            <a:endParaRPr lang="en-US" altLang="en-US" sz="1100" b="1"/>
          </a:p>
          <a:p>
            <a:endParaRPr lang="en-US" altLang="en-US" sz="1100" b="1"/>
          </a:p>
          <a:p>
            <a:r>
              <a:rPr lang="en-US" altLang="en-US" sz="1100" b="1"/>
              <a:t>Output from </a:t>
            </a:r>
          </a:p>
          <a:p>
            <a:r>
              <a:rPr lang="en-US" altLang="en-US" sz="1100" b="1"/>
              <a:t>Print “intercept=“,clf.intercept_</a:t>
            </a:r>
          </a:p>
          <a:p>
            <a:endParaRPr lang="en-US" altLang="en-US" sz="1100" b="1"/>
          </a:p>
          <a:p>
            <a:endParaRPr lang="en-US" altLang="en-US" sz="1100"/>
          </a:p>
        </p:txBody>
      </p:sp>
      <p:pic>
        <p:nvPicPr>
          <p:cNvPr id="65549" name="Picture 2"/>
          <p:cNvPicPr>
            <a:picLocks noChangeAspect="1" noChangeArrowheads="1"/>
          </p:cNvPicPr>
          <p:nvPr/>
        </p:nvPicPr>
        <p:blipFill>
          <a:blip r:embed="rId2" cstate="print"/>
          <a:srcRect/>
          <a:stretch>
            <a:fillRect/>
          </a:stretch>
        </p:blipFill>
        <p:spPr bwMode="auto">
          <a:xfrm>
            <a:off x="990600" y="1676400"/>
            <a:ext cx="1362075" cy="179388"/>
          </a:xfrm>
          <a:prstGeom prst="rect">
            <a:avLst/>
          </a:prstGeom>
          <a:noFill/>
          <a:ln w="28575">
            <a:noFill/>
            <a:miter lim="800000"/>
            <a:headEnd/>
            <a:tailEnd/>
          </a:ln>
        </p:spPr>
      </p:pic>
      <p:pic>
        <p:nvPicPr>
          <p:cNvPr id="65550" name="Picture 3"/>
          <p:cNvPicPr>
            <a:picLocks noChangeAspect="1" noChangeArrowheads="1"/>
          </p:cNvPicPr>
          <p:nvPr/>
        </p:nvPicPr>
        <p:blipFill>
          <a:blip r:embed="rId3" cstate="print"/>
          <a:srcRect/>
          <a:stretch>
            <a:fillRect/>
          </a:stretch>
        </p:blipFill>
        <p:spPr bwMode="auto">
          <a:xfrm>
            <a:off x="838200" y="2509838"/>
            <a:ext cx="5270500" cy="619125"/>
          </a:xfrm>
          <a:prstGeom prst="rect">
            <a:avLst/>
          </a:prstGeom>
          <a:noFill/>
          <a:ln w="28575">
            <a:noFill/>
            <a:miter lim="800000"/>
            <a:headEnd/>
            <a:tailEnd/>
          </a:ln>
        </p:spPr>
      </p:pic>
      <p:pic>
        <p:nvPicPr>
          <p:cNvPr id="65551" name="Picture 4"/>
          <p:cNvPicPr>
            <a:picLocks noChangeAspect="1" noChangeArrowheads="1"/>
          </p:cNvPicPr>
          <p:nvPr/>
        </p:nvPicPr>
        <p:blipFill>
          <a:blip r:embed="rId4" cstate="print"/>
          <a:srcRect/>
          <a:stretch>
            <a:fillRect/>
          </a:stretch>
        </p:blipFill>
        <p:spPr bwMode="auto">
          <a:xfrm>
            <a:off x="860425" y="4191000"/>
            <a:ext cx="1622425" cy="169863"/>
          </a:xfrm>
          <a:prstGeom prst="rect">
            <a:avLst/>
          </a:prstGeom>
          <a:noFill/>
          <a:ln w="2857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55820" y="52388"/>
            <a:ext cx="8153400" cy="944562"/>
          </a:xfrm>
        </p:spPr>
        <p:txBody>
          <a:bodyPr/>
          <a:lstStyle/>
          <a:p>
            <a:pPr eaLnBrk="1" hangingPunct="1"/>
            <a:r>
              <a:rPr lang="en-US" altLang="en-US" sz="3600" dirty="0"/>
              <a:t>Scikit-learn: Regression on Housing data</a:t>
            </a:r>
          </a:p>
        </p:txBody>
      </p:sp>
      <p:sp>
        <p:nvSpPr>
          <p:cNvPr id="665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3A7467C-0ED3-43DE-8166-22E39A9372B1}" type="slidenum">
              <a:rPr lang="en-GB" altLang="en-US" smtClean="0">
                <a:solidFill>
                  <a:schemeClr val="bg2"/>
                </a:solidFill>
              </a:rPr>
              <a:pPr/>
              <a:t>80</a:t>
            </a:fld>
            <a:endParaRPr lang="en-GB" altLang="en-US">
              <a:solidFill>
                <a:schemeClr val="bg2"/>
              </a:solidFill>
            </a:endParaRPr>
          </a:p>
        </p:txBody>
      </p:sp>
      <p:sp>
        <p:nvSpPr>
          <p:cNvPr id="66564"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65"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66"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67"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68"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69"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70"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71"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6572" name="Content Placeholder 1"/>
          <p:cNvSpPr>
            <a:spLocks noGrp="1"/>
          </p:cNvSpPr>
          <p:nvPr>
            <p:ph idx="1"/>
          </p:nvPr>
        </p:nvSpPr>
        <p:spPr>
          <a:xfrm>
            <a:off x="457200" y="1165225"/>
            <a:ext cx="8382000" cy="4854575"/>
          </a:xfrm>
        </p:spPr>
        <p:txBody>
          <a:bodyPr/>
          <a:lstStyle/>
          <a:p>
            <a:r>
              <a:rPr lang="en-US" altLang="en-US" sz="1100" b="1"/>
              <a:t>graph output</a:t>
            </a:r>
          </a:p>
          <a:p>
            <a:endParaRPr lang="en-US" altLang="en-US" sz="1100" b="1"/>
          </a:p>
          <a:p>
            <a:endParaRPr lang="en-US" altLang="en-US" sz="1100"/>
          </a:p>
        </p:txBody>
      </p:sp>
      <p:pic>
        <p:nvPicPr>
          <p:cNvPr id="66573" name="Picture 2"/>
          <p:cNvPicPr>
            <a:picLocks noChangeAspect="1" noChangeArrowheads="1"/>
          </p:cNvPicPr>
          <p:nvPr/>
        </p:nvPicPr>
        <p:blipFill>
          <a:blip r:embed="rId2" cstate="print"/>
          <a:srcRect/>
          <a:stretch>
            <a:fillRect/>
          </a:stretch>
        </p:blipFill>
        <p:spPr bwMode="auto">
          <a:xfrm>
            <a:off x="3276600" y="1219200"/>
            <a:ext cx="5199063" cy="4016375"/>
          </a:xfrm>
          <a:prstGeom prst="rect">
            <a:avLst/>
          </a:prstGeom>
          <a:noFill/>
          <a:ln w="2857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274638"/>
            <a:ext cx="8077200" cy="715962"/>
          </a:xfrm>
        </p:spPr>
        <p:txBody>
          <a:bodyPr/>
          <a:lstStyle/>
          <a:p>
            <a:pPr eaLnBrk="1" hangingPunct="1"/>
            <a:r>
              <a:rPr lang="en-US" altLang="en-US" sz="2000"/>
              <a:t>Variables, identifiers and Python key words</a:t>
            </a:r>
          </a:p>
        </p:txBody>
      </p:sp>
      <p:sp>
        <p:nvSpPr>
          <p:cNvPr id="133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2377D08-2A66-489B-82BB-6A6A6EBE3319}" type="slidenum">
              <a:rPr lang="en-GB" altLang="en-US" smtClean="0">
                <a:solidFill>
                  <a:schemeClr val="bg2"/>
                </a:solidFill>
              </a:rPr>
              <a:pPr/>
              <a:t>8</a:t>
            </a:fld>
            <a:endParaRPr lang="en-GB" altLang="en-US">
              <a:solidFill>
                <a:schemeClr val="bg2"/>
              </a:solidFill>
            </a:endParaRPr>
          </a:p>
        </p:txBody>
      </p:sp>
      <p:sp>
        <p:nvSpPr>
          <p:cNvPr id="13316" name="Rectangle 17"/>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17" name="Rectangle 19"/>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18" name="Rectangle 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19" name="Rectangle 4"/>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0" name="Rectangle 6"/>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1" name="Rectangle 8"/>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2" name="Rectangle 10"/>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13323" name="Rectangle 12"/>
          <p:cNvSpPr>
            <a:spLocks noChangeArrowheads="1"/>
          </p:cNvSpPr>
          <p:nvPr/>
        </p:nvSpPr>
        <p:spPr bwMode="auto">
          <a:xfrm>
            <a:off x="0" y="0"/>
            <a:ext cx="9144000" cy="0"/>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2" name="Content Placeholder 1"/>
          <p:cNvSpPr>
            <a:spLocks noGrp="1"/>
          </p:cNvSpPr>
          <p:nvPr>
            <p:ph idx="1"/>
          </p:nvPr>
        </p:nvSpPr>
        <p:spPr>
          <a:xfrm>
            <a:off x="381000" y="1066800"/>
            <a:ext cx="8305800" cy="5289542"/>
          </a:xfrm>
        </p:spPr>
        <p:txBody>
          <a:bodyPr/>
          <a:lstStyle/>
          <a:p>
            <a:pPr>
              <a:spcBef>
                <a:spcPct val="50000"/>
              </a:spcBef>
              <a:buFontTx/>
              <a:buNone/>
              <a:defRPr/>
            </a:pPr>
            <a:r>
              <a:rPr lang="en-US" sz="1600" b="1" dirty="0">
                <a:latin typeface="Arial" panose="020B0604020202020204" pitchFamily="34" charset="0"/>
                <a:cs typeface="Arial" panose="020B0604020202020204" pitchFamily="34" charset="0"/>
              </a:rPr>
              <a:t>Variables </a:t>
            </a:r>
            <a:r>
              <a:rPr lang="en-US" sz="1600" dirty="0">
                <a:latin typeface="Arial" panose="020B0604020202020204" pitchFamily="34" charset="0"/>
                <a:cs typeface="Arial" panose="020B0604020202020204" pitchFamily="34" charset="0"/>
              </a:rPr>
              <a:t>vs </a:t>
            </a:r>
            <a:r>
              <a:rPr lang="en-US" sz="1600" b="1" dirty="0">
                <a:latin typeface="Arial" panose="020B0604020202020204" pitchFamily="34" charset="0"/>
                <a:cs typeface="Arial" panose="020B0604020202020204" pitchFamily="34" charset="0"/>
              </a:rPr>
              <a:t>identifiers :</a:t>
            </a:r>
          </a:p>
          <a:p>
            <a:pPr>
              <a:spcBef>
                <a:spcPct val="50000"/>
              </a:spcBef>
              <a:buFontTx/>
              <a:buNone/>
              <a:defRPr/>
            </a:pPr>
            <a:r>
              <a:rPr lang="en-US" sz="1200" dirty="0">
                <a:latin typeface="Arial" panose="020B0604020202020204" pitchFamily="34" charset="0"/>
                <a:cs typeface="Arial" panose="020B0604020202020204" pitchFamily="34" charset="0"/>
              </a:rPr>
              <a:t>The name of a variable is an identifier, </a:t>
            </a:r>
          </a:p>
          <a:p>
            <a:pPr>
              <a:spcBef>
                <a:spcPct val="50000"/>
              </a:spcBef>
              <a:buFontTx/>
              <a:buNone/>
              <a:defRPr/>
            </a:pPr>
            <a:r>
              <a:rPr lang="en-US" sz="1200" dirty="0">
                <a:latin typeface="Arial" panose="020B0604020202020204" pitchFamily="34" charset="0"/>
                <a:cs typeface="Arial" panose="020B0604020202020204" pitchFamily="34" charset="0"/>
              </a:rPr>
              <a:t>Variable has:  name,        type,         value. </a:t>
            </a:r>
          </a:p>
          <a:p>
            <a:pPr>
              <a:spcBef>
                <a:spcPct val="50000"/>
              </a:spcBef>
              <a:buFontTx/>
              <a:buNone/>
              <a:defRPr/>
            </a:pPr>
            <a:r>
              <a:rPr lang="en-US" sz="1200" dirty="0">
                <a:latin typeface="Arial" panose="020B0604020202020204" pitchFamily="34" charset="0"/>
                <a:cs typeface="Arial" panose="020B0604020202020204" pitchFamily="34" charset="0"/>
              </a:rPr>
              <a:t>Identifier denotes:      variables,      types,      labels,      subroutines ,      functions, packages </a:t>
            </a:r>
          </a:p>
          <a:p>
            <a:pPr>
              <a:spcBef>
                <a:spcPct val="50000"/>
              </a:spcBef>
              <a:buFontTx/>
              <a:buNone/>
              <a:defRPr/>
            </a:pPr>
            <a:endParaRPr lang="en-US" sz="1200" dirty="0">
              <a:latin typeface="Arial" panose="020B0604020202020204" pitchFamily="34" charset="0"/>
              <a:cs typeface="Arial" panose="020B0604020202020204" pitchFamily="34" charset="0"/>
            </a:endParaRPr>
          </a:p>
          <a:p>
            <a:pPr marL="0" indent="0">
              <a:buFont typeface="Arial" charset="0"/>
              <a:buNone/>
              <a:defRPr/>
            </a:pPr>
            <a:r>
              <a:rPr lang="en-US" sz="1400" b="1" dirty="0">
                <a:latin typeface="Arial" panose="020B0604020202020204" pitchFamily="34" charset="0"/>
                <a:cs typeface="Arial" panose="020B0604020202020204" pitchFamily="34" charset="0"/>
              </a:rPr>
              <a:t>Python rules for naming identifiers:  </a:t>
            </a:r>
            <a:r>
              <a:rPr lang="en-US" sz="1200" dirty="0">
                <a:latin typeface="Arial" panose="020B0604020202020204" pitchFamily="34" charset="0"/>
                <a:cs typeface="Arial" panose="020B0604020202020204" pitchFamily="34" charset="0"/>
              </a:rPr>
              <a:t>A valid identifier is a non-empty sequence of characters of any length with: </a:t>
            </a:r>
          </a:p>
          <a:p>
            <a:pPr>
              <a:defRPr/>
            </a:pPr>
            <a:r>
              <a:rPr lang="en-US" sz="1200" dirty="0">
                <a:latin typeface="Arial" panose="020B0604020202020204" pitchFamily="34" charset="0"/>
                <a:cs typeface="Arial" panose="020B0604020202020204" pitchFamily="34" charset="0"/>
              </a:rPr>
              <a:t>the start character can be the underscore "_" or a capital or lower case letter </a:t>
            </a:r>
          </a:p>
          <a:p>
            <a:pPr>
              <a:defRPr/>
            </a:pPr>
            <a:r>
              <a:rPr lang="en-US" sz="1200" dirty="0">
                <a:latin typeface="Arial" panose="020B0604020202020204" pitchFamily="34" charset="0"/>
                <a:cs typeface="Arial" panose="020B0604020202020204" pitchFamily="34" charset="0"/>
              </a:rPr>
              <a:t>the letters following the start character can be anything which is permitted as a start character plus the digits. </a:t>
            </a:r>
          </a:p>
          <a:p>
            <a:pPr>
              <a:defRPr/>
            </a:pPr>
            <a:r>
              <a:rPr lang="en-US" sz="1200" dirty="0">
                <a:latin typeface="Arial" panose="020B0604020202020204" pitchFamily="34" charset="0"/>
                <a:cs typeface="Arial" panose="020B0604020202020204" pitchFamily="34" charset="0"/>
              </a:rPr>
              <a:t>Identifiers are case-sensitive </a:t>
            </a:r>
          </a:p>
          <a:p>
            <a:pPr>
              <a:defRPr/>
            </a:pPr>
            <a:r>
              <a:rPr lang="en-US" sz="1200" dirty="0">
                <a:latin typeface="Arial" panose="020B0604020202020204" pitchFamily="34" charset="0"/>
                <a:cs typeface="Arial" panose="020B0604020202020204" pitchFamily="34" charset="0"/>
              </a:rPr>
              <a:t>Python keywords are not allowed as identifier names </a:t>
            </a:r>
          </a:p>
          <a:p>
            <a:pPr>
              <a:defRPr/>
            </a:pPr>
            <a:endParaRPr lang="en-US" sz="1200" dirty="0">
              <a:latin typeface="Arial" panose="020B0604020202020204" pitchFamily="34" charset="0"/>
              <a:cs typeface="Arial" panose="020B0604020202020204" pitchFamily="34" charset="0"/>
            </a:endParaRPr>
          </a:p>
          <a:p>
            <a:pPr>
              <a:spcBef>
                <a:spcPct val="50000"/>
              </a:spcBef>
              <a:buFontTx/>
              <a:buNone/>
              <a:defRPr/>
            </a:pPr>
            <a:r>
              <a:rPr lang="en-US" sz="1400" b="1" dirty="0">
                <a:latin typeface="Arial" panose="020B0604020202020204" pitchFamily="34" charset="0"/>
                <a:cs typeface="Arial" panose="020B0604020202020204" pitchFamily="34" charset="0"/>
              </a:rPr>
              <a:t>Python keywords</a:t>
            </a:r>
            <a:r>
              <a:rPr lang="en-US" sz="1200" i="1" dirty="0">
                <a:latin typeface="Arial" panose="020B0604020202020204" pitchFamily="34" charset="0"/>
                <a:cs typeface="Arial" panose="020B0604020202020204" pitchFamily="34" charset="0"/>
              </a:rPr>
              <a:t>: and, as, assert, break, class, continue, </a:t>
            </a:r>
            <a:r>
              <a:rPr lang="en-US" sz="1200" i="1" dirty="0" err="1">
                <a:latin typeface="Arial" panose="020B0604020202020204" pitchFamily="34" charset="0"/>
                <a:cs typeface="Arial" panose="020B0604020202020204" pitchFamily="34" charset="0"/>
              </a:rPr>
              <a:t>def</a:t>
            </a:r>
            <a:r>
              <a:rPr lang="en-US" sz="1200" i="1" dirty="0">
                <a:latin typeface="Arial" panose="020B0604020202020204" pitchFamily="34" charset="0"/>
                <a:cs typeface="Arial" panose="020B0604020202020204" pitchFamily="34" charset="0"/>
              </a:rPr>
              <a:t>, del, </a:t>
            </a:r>
            <a:r>
              <a:rPr lang="en-US" sz="1200" i="1" dirty="0" err="1">
                <a:latin typeface="Arial" panose="020B0604020202020204" pitchFamily="34" charset="0"/>
                <a:cs typeface="Arial" panose="020B0604020202020204" pitchFamily="34" charset="0"/>
              </a:rPr>
              <a:t>elif</a:t>
            </a:r>
            <a:r>
              <a:rPr lang="en-US" sz="1200" i="1" dirty="0">
                <a:latin typeface="Arial" panose="020B0604020202020204" pitchFamily="34" charset="0"/>
                <a:cs typeface="Arial" panose="020B0604020202020204" pitchFamily="34" charset="0"/>
              </a:rPr>
              <a:t>, else, except, finally, for, from, global, if, import, in, is, lambda, nonlocal, not, or, pass, raise, return, try, while, with, yield </a:t>
            </a:r>
            <a:endParaRPr lang="en-US" sz="1200" dirty="0">
              <a:latin typeface="Arial" panose="020B0604020202020204" pitchFamily="34" charset="0"/>
              <a:cs typeface="Arial" panose="020B0604020202020204" pitchFamily="34" charset="0"/>
            </a:endParaRPr>
          </a:p>
          <a:p>
            <a:pPr>
              <a:spcBef>
                <a:spcPct val="50000"/>
              </a:spcBef>
              <a:buFontTx/>
              <a:buNone/>
              <a:defRPr/>
            </a:pPr>
            <a:r>
              <a:rPr lang="en-US" sz="1200" dirty="0">
                <a:latin typeface="Arial" panose="020B0604020202020204" pitchFamily="34" charset="0"/>
                <a:cs typeface="Arial" panose="020B0604020202020204" pitchFamily="34" charset="0"/>
              </a:rPr>
              <a:t>The type of a variable can change during the execution of the script. </a:t>
            </a:r>
          </a:p>
          <a:p>
            <a:pPr>
              <a:spcBef>
                <a:spcPct val="50000"/>
              </a:spcBef>
              <a:buFontTx/>
              <a:buNone/>
              <a:defRPr/>
            </a:pPr>
            <a:r>
              <a:rPr lang="en-US" sz="1200" dirty="0">
                <a:latin typeface="Arial" panose="020B0604020202020204" pitchFamily="34" charset="0"/>
                <a:cs typeface="Arial" panose="020B0604020202020204" pitchFamily="34" charset="0"/>
              </a:rPr>
              <a:t>Example: </a:t>
            </a:r>
          </a:p>
          <a:p>
            <a:pPr>
              <a:spcBef>
                <a:spcPct val="50000"/>
              </a:spcBef>
              <a:buFontTx/>
              <a:buNone/>
              <a:defRPr/>
            </a:pPr>
            <a:endParaRPr lang="en-US" sz="1200" dirty="0">
              <a:latin typeface="Arial" panose="020B0604020202020204" pitchFamily="34" charset="0"/>
              <a:cs typeface="Arial" panose="020B0604020202020204" pitchFamily="34" charset="0"/>
            </a:endParaRPr>
          </a:p>
          <a:p>
            <a:pPr>
              <a:spcBef>
                <a:spcPct val="50000"/>
              </a:spcBef>
              <a:buFontTx/>
              <a:buNone/>
              <a:defRPr/>
            </a:pPr>
            <a:endParaRPr lang="en-US" sz="1200" dirty="0">
              <a:latin typeface="Arial" panose="020B0604020202020204" pitchFamily="34" charset="0"/>
              <a:cs typeface="Arial" panose="020B0604020202020204" pitchFamily="34" charset="0"/>
            </a:endParaRPr>
          </a:p>
          <a:p>
            <a:pPr>
              <a:spcBef>
                <a:spcPct val="50000"/>
              </a:spcBef>
              <a:buFontTx/>
              <a:buNone/>
              <a:defRPr/>
            </a:pPr>
            <a:endParaRPr lang="en-US" sz="1200" dirty="0">
              <a:latin typeface="Arial" panose="020B0604020202020204" pitchFamily="34" charset="0"/>
              <a:cs typeface="Arial" panose="020B0604020202020204" pitchFamily="34" charset="0"/>
            </a:endParaRPr>
          </a:p>
        </p:txBody>
      </p:sp>
      <p:pic>
        <p:nvPicPr>
          <p:cNvPr id="13325" name="Picture 2"/>
          <p:cNvPicPr>
            <a:picLocks noChangeAspect="1" noChangeArrowheads="1"/>
          </p:cNvPicPr>
          <p:nvPr/>
        </p:nvPicPr>
        <p:blipFill>
          <a:blip r:embed="rId2" cstate="print"/>
          <a:srcRect/>
          <a:stretch>
            <a:fillRect/>
          </a:stretch>
        </p:blipFill>
        <p:spPr bwMode="auto">
          <a:xfrm>
            <a:off x="475858" y="4886061"/>
            <a:ext cx="4733925" cy="555625"/>
          </a:xfrm>
          <a:prstGeom prst="rect">
            <a:avLst/>
          </a:prstGeom>
          <a:noFill/>
          <a:ln w="2857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3783FF"/>
      </a:dk2>
      <a:lt2>
        <a:srgbClr val="295595"/>
      </a:lt2>
      <a:accent1>
        <a:srgbClr val="295595"/>
      </a:accent1>
      <a:accent2>
        <a:srgbClr val="FFFFFF"/>
      </a:accent2>
      <a:accent3>
        <a:srgbClr val="FFFFFF"/>
      </a:accent3>
      <a:accent4>
        <a:srgbClr val="000000"/>
      </a:accent4>
      <a:accent5>
        <a:srgbClr val="ACB4C8"/>
      </a:accent5>
      <a:accent6>
        <a:srgbClr val="E7E7E7"/>
      </a:accent6>
      <a:hlink>
        <a:srgbClr val="000000"/>
      </a:hlink>
      <a:folHlink>
        <a:srgbClr val="DDF2F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26094</TotalTime>
  <Words>8381</Words>
  <Application>Microsoft Office PowerPoint</Application>
  <PresentationFormat>On-screen Show (4:3)</PresentationFormat>
  <Paragraphs>1195</Paragraphs>
  <Slides>81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Calibri</vt:lpstr>
      <vt:lpstr>Frutiger 45 Light</vt:lpstr>
      <vt:lpstr>Frutiger 55 Roman</vt:lpstr>
      <vt:lpstr>Symbol</vt:lpstr>
      <vt:lpstr>Times New Roman</vt:lpstr>
      <vt:lpstr>UBS Investment Bank</vt:lpstr>
      <vt:lpstr>Wingdings 2</vt:lpstr>
      <vt:lpstr>Office Theme</vt:lpstr>
      <vt:lpstr>Introduction to data mining and decision making in Python</vt:lpstr>
      <vt:lpstr>Books and links</vt:lpstr>
      <vt:lpstr>Books and links: Quantitative finance</vt:lpstr>
      <vt:lpstr>Key Topics</vt:lpstr>
      <vt:lpstr>Development Environment</vt:lpstr>
      <vt:lpstr>First program</vt:lpstr>
      <vt:lpstr>Data types and variables: Introduction</vt:lpstr>
      <vt:lpstr>Assignment statement</vt:lpstr>
      <vt:lpstr>Variables, identifiers and Python key words</vt:lpstr>
      <vt:lpstr>Type annotations</vt:lpstr>
      <vt:lpstr>Memory Management in Python</vt:lpstr>
      <vt:lpstr>What is new in Python 3.8: Walrus operator</vt:lpstr>
      <vt:lpstr>Numbers</vt:lpstr>
      <vt:lpstr>Strings</vt:lpstr>
      <vt:lpstr>Input from keyboard</vt:lpstr>
      <vt:lpstr>Conditional statements</vt:lpstr>
      <vt:lpstr>Conditional statements (cont.)</vt:lpstr>
      <vt:lpstr>Loops</vt:lpstr>
      <vt:lpstr>Loops</vt:lpstr>
      <vt:lpstr>Loops: guessing number game example</vt:lpstr>
      <vt:lpstr>Loops: guessing number game example</vt:lpstr>
      <vt:lpstr>Loops</vt:lpstr>
      <vt:lpstr>Loops: example</vt:lpstr>
      <vt:lpstr>Sequential data types</vt:lpstr>
      <vt:lpstr>Sequential data types: slicing</vt:lpstr>
      <vt:lpstr>Functions</vt:lpstr>
      <vt:lpstr>Functions</vt:lpstr>
      <vt:lpstr>Functions</vt:lpstr>
      <vt:lpstr>Functions</vt:lpstr>
      <vt:lpstr>Conditionals, loops, functions - examples</vt:lpstr>
      <vt:lpstr>Conditionals, loops, functions - examples</vt:lpstr>
      <vt:lpstr>Conditionals, loops, functions - examples</vt:lpstr>
      <vt:lpstr>Conditionals, loops, functions - examples</vt:lpstr>
      <vt:lpstr>Functions: returning multiple values</vt:lpstr>
      <vt:lpstr>Standard Python built-in functions</vt:lpstr>
      <vt:lpstr>Built-in numeric types support the following operations</vt:lpstr>
      <vt:lpstr>Bitwise Operations on Integer Types </vt:lpstr>
      <vt:lpstr>List comprehensions</vt:lpstr>
      <vt:lpstr>Sequence types</vt:lpstr>
      <vt:lpstr>Mutable sequence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on NumPy and SciPy</vt:lpstr>
      <vt:lpstr>Arrays in NumPy</vt:lpstr>
      <vt:lpstr>Arrays in NumPy</vt:lpstr>
      <vt:lpstr>Connection to Database: SQLite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Interpolation and curve fitting</vt:lpstr>
      <vt:lpstr>linear regression</vt:lpstr>
      <vt:lpstr>linear regression</vt:lpstr>
      <vt:lpstr>linear regression</vt:lpstr>
      <vt:lpstr>Linear regression</vt:lpstr>
      <vt:lpstr>Linear regression</vt:lpstr>
      <vt:lpstr>Linear regression</vt:lpstr>
      <vt:lpstr>Simulating data</vt:lpstr>
      <vt:lpstr>Linear regression with lambda function</vt:lpstr>
      <vt:lpstr>Curve fitting models: questions</vt:lpstr>
      <vt:lpstr>Scikit-learn: datasets</vt:lpstr>
      <vt:lpstr>Scikit-learn: Regression on Housing data</vt:lpstr>
      <vt:lpstr>Scikit-learn: Regression on Housing data</vt:lpstr>
      <vt:lpstr>Scikit-learn: Regression on Housing data</vt:lpstr>
      <vt:lpstr>Scikit-learn: Regression on Housing data</vt:lpstr>
      <vt:lpstr>Scikit-learn: Regression on Housing data</vt:lpstr>
      <vt:lpstr>Scikit-learn: Regression on Housing data</vt:lpstr>
      <vt:lpstr>Scikit-learn: Regression on Housing data</vt:lpstr>
      <vt:lpstr>Scikit-learn: Regression on Housing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MonteCarlo Engine in EQSVal</dc:title>
  <dc:creator>Rama Kumanduri</dc:creator>
  <cp:lastModifiedBy>Nadia Udler</cp:lastModifiedBy>
  <cp:revision>1566</cp:revision>
  <cp:lastPrinted>2019-02-02T14:41:48Z</cp:lastPrinted>
  <dcterms:created xsi:type="dcterms:W3CDTF">1999-11-21T11:55:45Z</dcterms:created>
  <dcterms:modified xsi:type="dcterms:W3CDTF">2023-09-23T19:04:24Z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-776600283</vt:i4>
  </property>
  <property fmtid="{D5CDD505-2E9C-101B-9397-08002B2CF9AE}" pid="3" name="_NewReviewCycle">
    <vt:lpwstr/>
  </property>
  <property fmtid="{D5CDD505-2E9C-101B-9397-08002B2CF9AE}" pid="4" name="_EmailSubject">
    <vt:lpwstr>1st ncc lecture</vt:lpwstr>
  </property>
  <property fmtid="{D5CDD505-2E9C-101B-9397-08002B2CF9AE}" pid="5" name="_AuthorEmail">
    <vt:lpwstr>nadia.udler@bankofamerica.com</vt:lpwstr>
  </property>
  <property fmtid="{D5CDD505-2E9C-101B-9397-08002B2CF9AE}" pid="6" name="_AuthorEmailDisplayName">
    <vt:lpwstr>Udler, Nadia</vt:lpwstr>
  </property>
</Properties>
</file>