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99" r:id="rId2"/>
    <p:sldId id="500" r:id="rId3"/>
    <p:sldId id="501" r:id="rId4"/>
    <p:sldId id="502" r:id="rId5"/>
    <p:sldId id="504" r:id="rId6"/>
    <p:sldId id="503" r:id="rId7"/>
    <p:sldId id="505" r:id="rId8"/>
    <p:sldId id="494" r:id="rId9"/>
    <p:sldId id="495" r:id="rId10"/>
    <p:sldId id="496" r:id="rId11"/>
    <p:sldId id="497" r:id="rId12"/>
    <p:sldId id="498" r:id="rId13"/>
    <p:sldId id="50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24E8-0DD5-488D-8F25-F0A88F0237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441670-18AC-4BA0-9E20-7A16CA618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E17702-B5CF-49D1-B3F5-CF4BE859564F}"/>
              </a:ext>
            </a:extLst>
          </p:cNvPr>
          <p:cNvSpPr>
            <a:spLocks noGrp="1"/>
          </p:cNvSpPr>
          <p:nvPr>
            <p:ph type="dt" sz="half" idx="10"/>
          </p:nvPr>
        </p:nvSpPr>
        <p:spPr/>
        <p:txBody>
          <a:bodyPr/>
          <a:lstStyle/>
          <a:p>
            <a:fld id="{8C830DA5-BEAC-4181-9768-023AD0639BE0}" type="datetimeFigureOut">
              <a:rPr lang="en-US" smtClean="0"/>
              <a:t>10/1/2024</a:t>
            </a:fld>
            <a:endParaRPr lang="en-US"/>
          </a:p>
        </p:txBody>
      </p:sp>
      <p:sp>
        <p:nvSpPr>
          <p:cNvPr id="5" name="Footer Placeholder 4">
            <a:extLst>
              <a:ext uri="{FF2B5EF4-FFF2-40B4-BE49-F238E27FC236}">
                <a16:creationId xmlns:a16="http://schemas.microsoft.com/office/drawing/2014/main" id="{687F6B4D-47F1-405B-A382-A3936C527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084DB-795A-497D-A8C7-BF1388E8F90D}"/>
              </a:ext>
            </a:extLst>
          </p:cNvPr>
          <p:cNvSpPr>
            <a:spLocks noGrp="1"/>
          </p:cNvSpPr>
          <p:nvPr>
            <p:ph type="sldNum" sz="quarter" idx="12"/>
          </p:nvPr>
        </p:nvSpPr>
        <p:spPr/>
        <p:txBody>
          <a:bodyPr/>
          <a:lstStyle/>
          <a:p>
            <a:fld id="{9A0A0030-C325-4FAD-A51F-48DC21E4979E}" type="slidenum">
              <a:rPr lang="en-US" smtClean="0"/>
              <a:t>‹#›</a:t>
            </a:fld>
            <a:endParaRPr lang="en-US"/>
          </a:p>
        </p:txBody>
      </p:sp>
    </p:spTree>
    <p:extLst>
      <p:ext uri="{BB962C8B-B14F-4D97-AF65-F5344CB8AC3E}">
        <p14:creationId xmlns:p14="http://schemas.microsoft.com/office/powerpoint/2010/main" val="3480435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63614-4B80-4E72-A7A6-892F1D675F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39EAF4-EF1D-4E0E-B172-23CE1BB56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757E1-DE84-4953-A770-24A67E548C20}"/>
              </a:ext>
            </a:extLst>
          </p:cNvPr>
          <p:cNvSpPr>
            <a:spLocks noGrp="1"/>
          </p:cNvSpPr>
          <p:nvPr>
            <p:ph type="dt" sz="half" idx="10"/>
          </p:nvPr>
        </p:nvSpPr>
        <p:spPr/>
        <p:txBody>
          <a:bodyPr/>
          <a:lstStyle/>
          <a:p>
            <a:fld id="{8C830DA5-BEAC-4181-9768-023AD0639BE0}" type="datetimeFigureOut">
              <a:rPr lang="en-US" smtClean="0"/>
              <a:t>10/1/2024</a:t>
            </a:fld>
            <a:endParaRPr lang="en-US"/>
          </a:p>
        </p:txBody>
      </p:sp>
      <p:sp>
        <p:nvSpPr>
          <p:cNvPr id="5" name="Footer Placeholder 4">
            <a:extLst>
              <a:ext uri="{FF2B5EF4-FFF2-40B4-BE49-F238E27FC236}">
                <a16:creationId xmlns:a16="http://schemas.microsoft.com/office/drawing/2014/main" id="{2F07986A-BD21-4B29-801E-2D063CFA9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532E5-0BC3-4B3F-A497-0E5FD9162569}"/>
              </a:ext>
            </a:extLst>
          </p:cNvPr>
          <p:cNvSpPr>
            <a:spLocks noGrp="1"/>
          </p:cNvSpPr>
          <p:nvPr>
            <p:ph type="sldNum" sz="quarter" idx="12"/>
          </p:nvPr>
        </p:nvSpPr>
        <p:spPr/>
        <p:txBody>
          <a:bodyPr/>
          <a:lstStyle/>
          <a:p>
            <a:fld id="{9A0A0030-C325-4FAD-A51F-48DC21E4979E}" type="slidenum">
              <a:rPr lang="en-US" smtClean="0"/>
              <a:t>‹#›</a:t>
            </a:fld>
            <a:endParaRPr lang="en-US"/>
          </a:p>
        </p:txBody>
      </p:sp>
    </p:spTree>
    <p:extLst>
      <p:ext uri="{BB962C8B-B14F-4D97-AF65-F5344CB8AC3E}">
        <p14:creationId xmlns:p14="http://schemas.microsoft.com/office/powerpoint/2010/main" val="415140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B5DD7-A3C8-43BE-82DD-4081AE2193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8F6E24-1040-40FB-AB4F-38B9FE4DB6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8861A4-8538-4073-B20A-271EE9774F09}"/>
              </a:ext>
            </a:extLst>
          </p:cNvPr>
          <p:cNvSpPr>
            <a:spLocks noGrp="1"/>
          </p:cNvSpPr>
          <p:nvPr>
            <p:ph type="dt" sz="half" idx="10"/>
          </p:nvPr>
        </p:nvSpPr>
        <p:spPr/>
        <p:txBody>
          <a:bodyPr/>
          <a:lstStyle/>
          <a:p>
            <a:fld id="{8C830DA5-BEAC-4181-9768-023AD0639BE0}" type="datetimeFigureOut">
              <a:rPr lang="en-US" smtClean="0"/>
              <a:t>10/1/2024</a:t>
            </a:fld>
            <a:endParaRPr lang="en-US"/>
          </a:p>
        </p:txBody>
      </p:sp>
      <p:sp>
        <p:nvSpPr>
          <p:cNvPr id="5" name="Footer Placeholder 4">
            <a:extLst>
              <a:ext uri="{FF2B5EF4-FFF2-40B4-BE49-F238E27FC236}">
                <a16:creationId xmlns:a16="http://schemas.microsoft.com/office/drawing/2014/main" id="{99CAAB6F-8185-4E43-BF73-8268DE91F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42687-2E82-44EC-B51F-2B2C69746538}"/>
              </a:ext>
            </a:extLst>
          </p:cNvPr>
          <p:cNvSpPr>
            <a:spLocks noGrp="1"/>
          </p:cNvSpPr>
          <p:nvPr>
            <p:ph type="sldNum" sz="quarter" idx="12"/>
          </p:nvPr>
        </p:nvSpPr>
        <p:spPr/>
        <p:txBody>
          <a:bodyPr/>
          <a:lstStyle/>
          <a:p>
            <a:fld id="{9A0A0030-C325-4FAD-A51F-48DC21E4979E}" type="slidenum">
              <a:rPr lang="en-US" smtClean="0"/>
              <a:t>‹#›</a:t>
            </a:fld>
            <a:endParaRPr lang="en-US"/>
          </a:p>
        </p:txBody>
      </p:sp>
    </p:spTree>
    <p:extLst>
      <p:ext uri="{BB962C8B-B14F-4D97-AF65-F5344CB8AC3E}">
        <p14:creationId xmlns:p14="http://schemas.microsoft.com/office/powerpoint/2010/main" val="150620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D665-7A11-4CD7-8C16-0AAC267383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57B9F6-C2BE-4760-9E94-3AC188E82C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A44C0-EFAC-4242-AF5C-FAA0E3CEB417}"/>
              </a:ext>
            </a:extLst>
          </p:cNvPr>
          <p:cNvSpPr>
            <a:spLocks noGrp="1"/>
          </p:cNvSpPr>
          <p:nvPr>
            <p:ph type="dt" sz="half" idx="10"/>
          </p:nvPr>
        </p:nvSpPr>
        <p:spPr/>
        <p:txBody>
          <a:bodyPr/>
          <a:lstStyle/>
          <a:p>
            <a:fld id="{8C830DA5-BEAC-4181-9768-023AD0639BE0}" type="datetimeFigureOut">
              <a:rPr lang="en-US" smtClean="0"/>
              <a:t>10/1/2024</a:t>
            </a:fld>
            <a:endParaRPr lang="en-US"/>
          </a:p>
        </p:txBody>
      </p:sp>
      <p:sp>
        <p:nvSpPr>
          <p:cNvPr id="5" name="Footer Placeholder 4">
            <a:extLst>
              <a:ext uri="{FF2B5EF4-FFF2-40B4-BE49-F238E27FC236}">
                <a16:creationId xmlns:a16="http://schemas.microsoft.com/office/drawing/2014/main" id="{C6256179-06DB-4B2E-8CCF-5B30B2DE7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93D99-2439-490B-8DE9-CA1E340B2A31}"/>
              </a:ext>
            </a:extLst>
          </p:cNvPr>
          <p:cNvSpPr>
            <a:spLocks noGrp="1"/>
          </p:cNvSpPr>
          <p:nvPr>
            <p:ph type="sldNum" sz="quarter" idx="12"/>
          </p:nvPr>
        </p:nvSpPr>
        <p:spPr/>
        <p:txBody>
          <a:bodyPr/>
          <a:lstStyle/>
          <a:p>
            <a:fld id="{9A0A0030-C325-4FAD-A51F-48DC21E4979E}" type="slidenum">
              <a:rPr lang="en-US" smtClean="0"/>
              <a:t>‹#›</a:t>
            </a:fld>
            <a:endParaRPr lang="en-US"/>
          </a:p>
        </p:txBody>
      </p:sp>
    </p:spTree>
    <p:extLst>
      <p:ext uri="{BB962C8B-B14F-4D97-AF65-F5344CB8AC3E}">
        <p14:creationId xmlns:p14="http://schemas.microsoft.com/office/powerpoint/2010/main" val="149439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4EC9-16C1-42AE-8532-5447F618C7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3F1C7-244C-421E-A078-1E894230A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1DCDA7-1C99-4FBD-8CF0-5828952B865A}"/>
              </a:ext>
            </a:extLst>
          </p:cNvPr>
          <p:cNvSpPr>
            <a:spLocks noGrp="1"/>
          </p:cNvSpPr>
          <p:nvPr>
            <p:ph type="dt" sz="half" idx="10"/>
          </p:nvPr>
        </p:nvSpPr>
        <p:spPr/>
        <p:txBody>
          <a:bodyPr/>
          <a:lstStyle/>
          <a:p>
            <a:fld id="{8C830DA5-BEAC-4181-9768-023AD0639BE0}" type="datetimeFigureOut">
              <a:rPr lang="en-US" smtClean="0"/>
              <a:t>10/1/2024</a:t>
            </a:fld>
            <a:endParaRPr lang="en-US"/>
          </a:p>
        </p:txBody>
      </p:sp>
      <p:sp>
        <p:nvSpPr>
          <p:cNvPr id="5" name="Footer Placeholder 4">
            <a:extLst>
              <a:ext uri="{FF2B5EF4-FFF2-40B4-BE49-F238E27FC236}">
                <a16:creationId xmlns:a16="http://schemas.microsoft.com/office/drawing/2014/main" id="{FC8D2905-FCB8-407E-B5D9-44FE93EA4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D18E4B-F369-4A51-A1B6-0A00DAB7A699}"/>
              </a:ext>
            </a:extLst>
          </p:cNvPr>
          <p:cNvSpPr>
            <a:spLocks noGrp="1"/>
          </p:cNvSpPr>
          <p:nvPr>
            <p:ph type="sldNum" sz="quarter" idx="12"/>
          </p:nvPr>
        </p:nvSpPr>
        <p:spPr/>
        <p:txBody>
          <a:bodyPr/>
          <a:lstStyle/>
          <a:p>
            <a:fld id="{9A0A0030-C325-4FAD-A51F-48DC21E4979E}" type="slidenum">
              <a:rPr lang="en-US" smtClean="0"/>
              <a:t>‹#›</a:t>
            </a:fld>
            <a:endParaRPr lang="en-US"/>
          </a:p>
        </p:txBody>
      </p:sp>
    </p:spTree>
    <p:extLst>
      <p:ext uri="{BB962C8B-B14F-4D97-AF65-F5344CB8AC3E}">
        <p14:creationId xmlns:p14="http://schemas.microsoft.com/office/powerpoint/2010/main" val="312539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1CF8-5BB7-441A-A18C-42614B282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16739-A7D0-4359-8B5F-316415F706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9C0DCE-5666-4F2C-8B41-E3F4068DAB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05AF7D-5926-425A-9EFF-97F4BFF36856}"/>
              </a:ext>
            </a:extLst>
          </p:cNvPr>
          <p:cNvSpPr>
            <a:spLocks noGrp="1"/>
          </p:cNvSpPr>
          <p:nvPr>
            <p:ph type="dt" sz="half" idx="10"/>
          </p:nvPr>
        </p:nvSpPr>
        <p:spPr/>
        <p:txBody>
          <a:bodyPr/>
          <a:lstStyle/>
          <a:p>
            <a:fld id="{8C830DA5-BEAC-4181-9768-023AD0639BE0}" type="datetimeFigureOut">
              <a:rPr lang="en-US" smtClean="0"/>
              <a:t>10/1/2024</a:t>
            </a:fld>
            <a:endParaRPr lang="en-US"/>
          </a:p>
        </p:txBody>
      </p:sp>
      <p:sp>
        <p:nvSpPr>
          <p:cNvPr id="6" name="Footer Placeholder 5">
            <a:extLst>
              <a:ext uri="{FF2B5EF4-FFF2-40B4-BE49-F238E27FC236}">
                <a16:creationId xmlns:a16="http://schemas.microsoft.com/office/drawing/2014/main" id="{BC2E3D7F-BB1A-48D2-A828-87DFB44F1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D9162-482F-4C0D-99B7-BD6E868D77D3}"/>
              </a:ext>
            </a:extLst>
          </p:cNvPr>
          <p:cNvSpPr>
            <a:spLocks noGrp="1"/>
          </p:cNvSpPr>
          <p:nvPr>
            <p:ph type="sldNum" sz="quarter" idx="12"/>
          </p:nvPr>
        </p:nvSpPr>
        <p:spPr/>
        <p:txBody>
          <a:bodyPr/>
          <a:lstStyle/>
          <a:p>
            <a:fld id="{9A0A0030-C325-4FAD-A51F-48DC21E4979E}" type="slidenum">
              <a:rPr lang="en-US" smtClean="0"/>
              <a:t>‹#›</a:t>
            </a:fld>
            <a:endParaRPr lang="en-US"/>
          </a:p>
        </p:txBody>
      </p:sp>
    </p:spTree>
    <p:extLst>
      <p:ext uri="{BB962C8B-B14F-4D97-AF65-F5344CB8AC3E}">
        <p14:creationId xmlns:p14="http://schemas.microsoft.com/office/powerpoint/2010/main" val="2449183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88A6-2838-4248-891A-2590DE574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D50FD9-B297-4F38-9E5E-D91BAA75D4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630CB0-142F-45C5-8D8A-2BE22E8F5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779321-6487-40C4-B37A-AB9D9F835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B13501-68F6-4B51-B24E-6FFCF86C21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45ACF5-23C6-4C1B-AC45-27EED93C2122}"/>
              </a:ext>
            </a:extLst>
          </p:cNvPr>
          <p:cNvSpPr>
            <a:spLocks noGrp="1"/>
          </p:cNvSpPr>
          <p:nvPr>
            <p:ph type="dt" sz="half" idx="10"/>
          </p:nvPr>
        </p:nvSpPr>
        <p:spPr/>
        <p:txBody>
          <a:bodyPr/>
          <a:lstStyle/>
          <a:p>
            <a:fld id="{8C830DA5-BEAC-4181-9768-023AD0639BE0}" type="datetimeFigureOut">
              <a:rPr lang="en-US" smtClean="0"/>
              <a:t>10/1/2024</a:t>
            </a:fld>
            <a:endParaRPr lang="en-US"/>
          </a:p>
        </p:txBody>
      </p:sp>
      <p:sp>
        <p:nvSpPr>
          <p:cNvPr id="8" name="Footer Placeholder 7">
            <a:extLst>
              <a:ext uri="{FF2B5EF4-FFF2-40B4-BE49-F238E27FC236}">
                <a16:creationId xmlns:a16="http://schemas.microsoft.com/office/drawing/2014/main" id="{858105E2-5148-4980-A01B-9D3A9FA3BE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9F81F1-866D-43E9-89CE-2DC9C72B0B7C}"/>
              </a:ext>
            </a:extLst>
          </p:cNvPr>
          <p:cNvSpPr>
            <a:spLocks noGrp="1"/>
          </p:cNvSpPr>
          <p:nvPr>
            <p:ph type="sldNum" sz="quarter" idx="12"/>
          </p:nvPr>
        </p:nvSpPr>
        <p:spPr/>
        <p:txBody>
          <a:bodyPr/>
          <a:lstStyle/>
          <a:p>
            <a:fld id="{9A0A0030-C325-4FAD-A51F-48DC21E4979E}" type="slidenum">
              <a:rPr lang="en-US" smtClean="0"/>
              <a:t>‹#›</a:t>
            </a:fld>
            <a:endParaRPr lang="en-US"/>
          </a:p>
        </p:txBody>
      </p:sp>
    </p:spTree>
    <p:extLst>
      <p:ext uri="{BB962C8B-B14F-4D97-AF65-F5344CB8AC3E}">
        <p14:creationId xmlns:p14="http://schemas.microsoft.com/office/powerpoint/2010/main" val="273572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6444D-39B6-420F-827E-C95D9BF74D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7353A4-983D-494B-A1F2-EFAD197CA365}"/>
              </a:ext>
            </a:extLst>
          </p:cNvPr>
          <p:cNvSpPr>
            <a:spLocks noGrp="1"/>
          </p:cNvSpPr>
          <p:nvPr>
            <p:ph type="dt" sz="half" idx="10"/>
          </p:nvPr>
        </p:nvSpPr>
        <p:spPr/>
        <p:txBody>
          <a:bodyPr/>
          <a:lstStyle/>
          <a:p>
            <a:fld id="{8C830DA5-BEAC-4181-9768-023AD0639BE0}" type="datetimeFigureOut">
              <a:rPr lang="en-US" smtClean="0"/>
              <a:t>10/1/2024</a:t>
            </a:fld>
            <a:endParaRPr lang="en-US"/>
          </a:p>
        </p:txBody>
      </p:sp>
      <p:sp>
        <p:nvSpPr>
          <p:cNvPr id="4" name="Footer Placeholder 3">
            <a:extLst>
              <a:ext uri="{FF2B5EF4-FFF2-40B4-BE49-F238E27FC236}">
                <a16:creationId xmlns:a16="http://schemas.microsoft.com/office/drawing/2014/main" id="{27EE619D-8005-4C80-81F0-14C071906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1D666F-15B2-444A-9B52-ECB590495D25}"/>
              </a:ext>
            </a:extLst>
          </p:cNvPr>
          <p:cNvSpPr>
            <a:spLocks noGrp="1"/>
          </p:cNvSpPr>
          <p:nvPr>
            <p:ph type="sldNum" sz="quarter" idx="12"/>
          </p:nvPr>
        </p:nvSpPr>
        <p:spPr/>
        <p:txBody>
          <a:bodyPr/>
          <a:lstStyle/>
          <a:p>
            <a:fld id="{9A0A0030-C325-4FAD-A51F-48DC21E4979E}" type="slidenum">
              <a:rPr lang="en-US" smtClean="0"/>
              <a:t>‹#›</a:t>
            </a:fld>
            <a:endParaRPr lang="en-US"/>
          </a:p>
        </p:txBody>
      </p:sp>
    </p:spTree>
    <p:extLst>
      <p:ext uri="{BB962C8B-B14F-4D97-AF65-F5344CB8AC3E}">
        <p14:creationId xmlns:p14="http://schemas.microsoft.com/office/powerpoint/2010/main" val="235787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A87D57-51AB-4A26-B96F-0CCE5DEB9DC3}"/>
              </a:ext>
            </a:extLst>
          </p:cNvPr>
          <p:cNvSpPr>
            <a:spLocks noGrp="1"/>
          </p:cNvSpPr>
          <p:nvPr>
            <p:ph type="dt" sz="half" idx="10"/>
          </p:nvPr>
        </p:nvSpPr>
        <p:spPr/>
        <p:txBody>
          <a:bodyPr/>
          <a:lstStyle/>
          <a:p>
            <a:fld id="{8C830DA5-BEAC-4181-9768-023AD0639BE0}" type="datetimeFigureOut">
              <a:rPr lang="en-US" smtClean="0"/>
              <a:t>10/1/2024</a:t>
            </a:fld>
            <a:endParaRPr lang="en-US"/>
          </a:p>
        </p:txBody>
      </p:sp>
      <p:sp>
        <p:nvSpPr>
          <p:cNvPr id="3" name="Footer Placeholder 2">
            <a:extLst>
              <a:ext uri="{FF2B5EF4-FFF2-40B4-BE49-F238E27FC236}">
                <a16:creationId xmlns:a16="http://schemas.microsoft.com/office/drawing/2014/main" id="{CC1CF642-1169-41D9-A9AA-CE630890F6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7DBC62-2157-4325-80B2-C3E3DAEB87CA}"/>
              </a:ext>
            </a:extLst>
          </p:cNvPr>
          <p:cNvSpPr>
            <a:spLocks noGrp="1"/>
          </p:cNvSpPr>
          <p:nvPr>
            <p:ph type="sldNum" sz="quarter" idx="12"/>
          </p:nvPr>
        </p:nvSpPr>
        <p:spPr/>
        <p:txBody>
          <a:bodyPr/>
          <a:lstStyle/>
          <a:p>
            <a:fld id="{9A0A0030-C325-4FAD-A51F-48DC21E4979E}" type="slidenum">
              <a:rPr lang="en-US" smtClean="0"/>
              <a:t>‹#›</a:t>
            </a:fld>
            <a:endParaRPr lang="en-US"/>
          </a:p>
        </p:txBody>
      </p:sp>
    </p:spTree>
    <p:extLst>
      <p:ext uri="{BB962C8B-B14F-4D97-AF65-F5344CB8AC3E}">
        <p14:creationId xmlns:p14="http://schemas.microsoft.com/office/powerpoint/2010/main" val="18210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9AD7-E944-42FA-B613-F0F82F492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F79B7F-8A34-4A46-BE09-3B6D490173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141D1D-CB3E-4B03-BDE8-0C51149D6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E2F63-BDDA-4056-8689-013A19C89511}"/>
              </a:ext>
            </a:extLst>
          </p:cNvPr>
          <p:cNvSpPr>
            <a:spLocks noGrp="1"/>
          </p:cNvSpPr>
          <p:nvPr>
            <p:ph type="dt" sz="half" idx="10"/>
          </p:nvPr>
        </p:nvSpPr>
        <p:spPr/>
        <p:txBody>
          <a:bodyPr/>
          <a:lstStyle/>
          <a:p>
            <a:fld id="{8C830DA5-BEAC-4181-9768-023AD0639BE0}" type="datetimeFigureOut">
              <a:rPr lang="en-US" smtClean="0"/>
              <a:t>10/1/2024</a:t>
            </a:fld>
            <a:endParaRPr lang="en-US"/>
          </a:p>
        </p:txBody>
      </p:sp>
      <p:sp>
        <p:nvSpPr>
          <p:cNvPr id="6" name="Footer Placeholder 5">
            <a:extLst>
              <a:ext uri="{FF2B5EF4-FFF2-40B4-BE49-F238E27FC236}">
                <a16:creationId xmlns:a16="http://schemas.microsoft.com/office/drawing/2014/main" id="{0E1453AF-C029-4E63-88D6-9E561995B0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83A72-2E01-4C92-880A-8ABC4A1F4A83}"/>
              </a:ext>
            </a:extLst>
          </p:cNvPr>
          <p:cNvSpPr>
            <a:spLocks noGrp="1"/>
          </p:cNvSpPr>
          <p:nvPr>
            <p:ph type="sldNum" sz="quarter" idx="12"/>
          </p:nvPr>
        </p:nvSpPr>
        <p:spPr/>
        <p:txBody>
          <a:bodyPr/>
          <a:lstStyle/>
          <a:p>
            <a:fld id="{9A0A0030-C325-4FAD-A51F-48DC21E4979E}" type="slidenum">
              <a:rPr lang="en-US" smtClean="0"/>
              <a:t>‹#›</a:t>
            </a:fld>
            <a:endParaRPr lang="en-US"/>
          </a:p>
        </p:txBody>
      </p:sp>
    </p:spTree>
    <p:extLst>
      <p:ext uri="{BB962C8B-B14F-4D97-AF65-F5344CB8AC3E}">
        <p14:creationId xmlns:p14="http://schemas.microsoft.com/office/powerpoint/2010/main" val="262381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3F59-4577-46F5-A0AF-44344619A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2F1F85-B9A5-459B-8148-2D4C237BE0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17B2F3-F676-49AB-988F-1A010B249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253D8-7727-4BB1-8744-07F9DE452D45}"/>
              </a:ext>
            </a:extLst>
          </p:cNvPr>
          <p:cNvSpPr>
            <a:spLocks noGrp="1"/>
          </p:cNvSpPr>
          <p:nvPr>
            <p:ph type="dt" sz="half" idx="10"/>
          </p:nvPr>
        </p:nvSpPr>
        <p:spPr/>
        <p:txBody>
          <a:bodyPr/>
          <a:lstStyle/>
          <a:p>
            <a:fld id="{8C830DA5-BEAC-4181-9768-023AD0639BE0}" type="datetimeFigureOut">
              <a:rPr lang="en-US" smtClean="0"/>
              <a:t>10/1/2024</a:t>
            </a:fld>
            <a:endParaRPr lang="en-US"/>
          </a:p>
        </p:txBody>
      </p:sp>
      <p:sp>
        <p:nvSpPr>
          <p:cNvPr id="6" name="Footer Placeholder 5">
            <a:extLst>
              <a:ext uri="{FF2B5EF4-FFF2-40B4-BE49-F238E27FC236}">
                <a16:creationId xmlns:a16="http://schemas.microsoft.com/office/drawing/2014/main" id="{57EB9F87-9F17-4AD2-807C-5CEC5A71FC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0AF15-3AE7-423C-AE93-FAEAA6C69444}"/>
              </a:ext>
            </a:extLst>
          </p:cNvPr>
          <p:cNvSpPr>
            <a:spLocks noGrp="1"/>
          </p:cNvSpPr>
          <p:nvPr>
            <p:ph type="sldNum" sz="quarter" idx="12"/>
          </p:nvPr>
        </p:nvSpPr>
        <p:spPr/>
        <p:txBody>
          <a:bodyPr/>
          <a:lstStyle/>
          <a:p>
            <a:fld id="{9A0A0030-C325-4FAD-A51F-48DC21E4979E}" type="slidenum">
              <a:rPr lang="en-US" smtClean="0"/>
              <a:t>‹#›</a:t>
            </a:fld>
            <a:endParaRPr lang="en-US"/>
          </a:p>
        </p:txBody>
      </p:sp>
    </p:spTree>
    <p:extLst>
      <p:ext uri="{BB962C8B-B14F-4D97-AF65-F5344CB8AC3E}">
        <p14:creationId xmlns:p14="http://schemas.microsoft.com/office/powerpoint/2010/main" val="54617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25A2F9-0B68-4C6A-A415-18029E50B5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1D5DE4-83A8-4A70-B425-AA38139BD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A07764-0190-4CC0-8DDA-67918E256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30DA5-BEAC-4181-9768-023AD0639BE0}" type="datetimeFigureOut">
              <a:rPr lang="en-US" smtClean="0"/>
              <a:t>10/1/2024</a:t>
            </a:fld>
            <a:endParaRPr lang="en-US"/>
          </a:p>
        </p:txBody>
      </p:sp>
      <p:sp>
        <p:nvSpPr>
          <p:cNvPr id="5" name="Footer Placeholder 4">
            <a:extLst>
              <a:ext uri="{FF2B5EF4-FFF2-40B4-BE49-F238E27FC236}">
                <a16:creationId xmlns:a16="http://schemas.microsoft.com/office/drawing/2014/main" id="{19F7177B-6193-4DC8-B143-624D02A045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51DAB7-C738-4F76-880F-FE68EF8B9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A0030-C325-4FAD-A51F-48DC21E4979E}" type="slidenum">
              <a:rPr lang="en-US" smtClean="0"/>
              <a:t>‹#›</a:t>
            </a:fld>
            <a:endParaRPr lang="en-US"/>
          </a:p>
        </p:txBody>
      </p:sp>
    </p:spTree>
    <p:extLst>
      <p:ext uri="{BB962C8B-B14F-4D97-AF65-F5344CB8AC3E}">
        <p14:creationId xmlns:p14="http://schemas.microsoft.com/office/powerpoint/2010/main" val="3783337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file:///C:\Users\dmitr\.vscode\Downloads\s10618-024-01016-z.pdf" TargetMode="External"/><Relationship Id="rId2" Type="http://schemas.openxmlformats.org/officeDocument/2006/relationships/hyperlink" Target="https://christophm.github.io/interpretable-ml-book/shapley.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mathworks.com/help/stats/shapley-values-for-machine-learning-model.html" TargetMode="External"/><Relationship Id="rId2" Type="http://schemas.openxmlformats.org/officeDocument/2006/relationships/hyperlink" Target="https://shap-lrjball.readthedocs.io/en/latest/example_notebooks/general/Explainable%20AI%20with%20Shapley%20Values.html"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2696" y="244657"/>
            <a:ext cx="8622722" cy="584775"/>
          </a:xfrm>
          <a:prstGeom prst="rect">
            <a:avLst/>
          </a:prstGeom>
          <a:noFill/>
        </p:spPr>
        <p:txBody>
          <a:bodyPr wrap="square" rtlCol="0">
            <a:spAutoFit/>
          </a:bodyPr>
          <a:lstStyle/>
          <a:p>
            <a:r>
              <a:rPr lang="en-US" sz="3200" b="1" dirty="0">
                <a:solidFill>
                  <a:srgbClr val="00B050"/>
                </a:solidFill>
              </a:rPr>
              <a:t>Cooperative Games and Shapley Vector</a:t>
            </a:r>
            <a:endParaRPr lang="en-US" sz="3200" dirty="0">
              <a:solidFill>
                <a:srgbClr val="00B050"/>
              </a:solidFill>
            </a:endParaRPr>
          </a:p>
        </p:txBody>
      </p:sp>
      <p:sp>
        <p:nvSpPr>
          <p:cNvPr id="6" name="TextBox 5">
            <a:extLst>
              <a:ext uri="{FF2B5EF4-FFF2-40B4-BE49-F238E27FC236}">
                <a16:creationId xmlns:a16="http://schemas.microsoft.com/office/drawing/2014/main" id="{4E5C3A99-C3B2-BED5-5A98-8D1A1D68520E}"/>
              </a:ext>
            </a:extLst>
          </p:cNvPr>
          <p:cNvSpPr txBox="1"/>
          <p:nvPr/>
        </p:nvSpPr>
        <p:spPr>
          <a:xfrm>
            <a:off x="1468582" y="829432"/>
            <a:ext cx="7777018" cy="369332"/>
          </a:xfrm>
          <a:prstGeom prst="rect">
            <a:avLst/>
          </a:prstGeom>
          <a:noFill/>
        </p:spPr>
        <p:txBody>
          <a:bodyPr wrap="square">
            <a:spAutoFit/>
          </a:bodyPr>
          <a:lstStyle/>
          <a:p>
            <a:r>
              <a:rPr lang="en-US" dirty="0"/>
              <a:t>Example of cooperative game</a:t>
            </a:r>
          </a:p>
        </p:txBody>
      </p:sp>
      <p:sp>
        <p:nvSpPr>
          <p:cNvPr id="8" name="TextBox 7">
            <a:extLst>
              <a:ext uri="{FF2B5EF4-FFF2-40B4-BE49-F238E27FC236}">
                <a16:creationId xmlns:a16="http://schemas.microsoft.com/office/drawing/2014/main" id="{59A332C4-C700-68C6-4136-2D3C965B9954}"/>
              </a:ext>
            </a:extLst>
          </p:cNvPr>
          <p:cNvSpPr txBox="1"/>
          <p:nvPr/>
        </p:nvSpPr>
        <p:spPr>
          <a:xfrm>
            <a:off x="249381" y="1217479"/>
            <a:ext cx="11739419" cy="5909310"/>
          </a:xfrm>
          <a:prstGeom prst="rect">
            <a:avLst/>
          </a:prstGeom>
          <a:noFill/>
        </p:spPr>
        <p:txBody>
          <a:bodyPr wrap="square">
            <a:spAutoFit/>
          </a:bodyPr>
          <a:lstStyle/>
          <a:p>
            <a:r>
              <a:rPr lang="en-US" dirty="0"/>
              <a:t>Example of cooperative game:</a:t>
            </a:r>
          </a:p>
          <a:p>
            <a:endParaRPr lang="en-US" dirty="0"/>
          </a:p>
          <a:p>
            <a:r>
              <a:rPr lang="en-US" dirty="0"/>
              <a:t>3 musicians playing in subway:</a:t>
            </a:r>
          </a:p>
          <a:p>
            <a:r>
              <a:rPr lang="en-US" dirty="0"/>
              <a:t>A - (vocal)</a:t>
            </a:r>
          </a:p>
          <a:p>
            <a:r>
              <a:rPr lang="en-US" dirty="0"/>
              <a:t>B - (guitar)</a:t>
            </a:r>
          </a:p>
          <a:p>
            <a:r>
              <a:rPr lang="en-US" dirty="0"/>
              <a:t>C - (drums)</a:t>
            </a:r>
          </a:p>
          <a:p>
            <a:r>
              <a:rPr lang="en-US" dirty="0"/>
              <a:t>V() –payoff function</a:t>
            </a:r>
          </a:p>
          <a:p>
            <a:r>
              <a:rPr lang="en-US" dirty="0"/>
              <a:t>Performing together they make $180  each day. </a:t>
            </a:r>
          </a:p>
          <a:p>
            <a:r>
              <a:rPr lang="en-US" dirty="0"/>
              <a:t>V(ABC) = $180</a:t>
            </a:r>
          </a:p>
          <a:p>
            <a:r>
              <a:rPr lang="en-US" dirty="0"/>
              <a:t>How should they divide this payoff between themselves?</a:t>
            </a:r>
          </a:p>
          <a:p>
            <a:endParaRPr lang="en-US" dirty="0"/>
          </a:p>
          <a:p>
            <a:r>
              <a:rPr lang="en-US" dirty="0"/>
              <a:t>Some additional info:</a:t>
            </a:r>
          </a:p>
          <a:p>
            <a:r>
              <a:rPr lang="en-US" dirty="0"/>
              <a:t>Musicians can also perform in smaller groups, with following payoffs:</a:t>
            </a:r>
          </a:p>
          <a:p>
            <a:r>
              <a:rPr lang="en-US" dirty="0"/>
              <a:t>V(A) = $60, V(B) = $30, V(C) = $12</a:t>
            </a:r>
          </a:p>
          <a:p>
            <a:r>
              <a:rPr lang="en-US" dirty="0"/>
              <a:t>V(AB) = $108, V(AC) = $90, V(BC) = $60,</a:t>
            </a:r>
          </a:p>
          <a:p>
            <a:endParaRPr lang="en-US" dirty="0"/>
          </a:p>
          <a:p>
            <a:r>
              <a:rPr lang="en-US" dirty="0"/>
              <a:t>$180 should be divided between A,B and C  in such a way that all three still want to stay in the group. In other words, no coalitions with smaller number of people may make more money than when they perform together.</a:t>
            </a:r>
          </a:p>
          <a:p>
            <a:endParaRPr lang="en-US" dirty="0"/>
          </a:p>
          <a:p>
            <a:endParaRPr lang="en-US" dirty="0"/>
          </a:p>
          <a:p>
            <a:endParaRPr lang="en-US" dirty="0"/>
          </a:p>
        </p:txBody>
      </p:sp>
    </p:spTree>
    <p:extLst>
      <p:ext uri="{BB962C8B-B14F-4D97-AF65-F5344CB8AC3E}">
        <p14:creationId xmlns:p14="http://schemas.microsoft.com/office/powerpoint/2010/main" val="1076946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7097" y="244657"/>
            <a:ext cx="6534150" cy="584775"/>
          </a:xfrm>
          <a:prstGeom prst="rect">
            <a:avLst/>
          </a:prstGeom>
          <a:noFill/>
        </p:spPr>
        <p:txBody>
          <a:bodyPr wrap="square" rtlCol="0">
            <a:spAutoFit/>
          </a:bodyPr>
          <a:lstStyle/>
          <a:p>
            <a:r>
              <a:rPr lang="en-US" altLang="en-US" sz="3200" b="1" dirty="0">
                <a:solidFill>
                  <a:srgbClr val="00B050"/>
                </a:solidFill>
              </a:rPr>
              <a:t>Result</a:t>
            </a:r>
            <a:endParaRPr lang="en-US" sz="3200" dirty="0">
              <a:solidFill>
                <a:srgbClr val="00B050"/>
              </a:solidFill>
            </a:endParaRPr>
          </a:p>
        </p:txBody>
      </p:sp>
      <p:pic>
        <p:nvPicPr>
          <p:cNvPr id="5" name="Picture 4">
            <a:extLst>
              <a:ext uri="{FF2B5EF4-FFF2-40B4-BE49-F238E27FC236}">
                <a16:creationId xmlns:a16="http://schemas.microsoft.com/office/drawing/2014/main" id="{834C5A65-9C6F-651B-2CD9-E2A36B5C91DE}"/>
              </a:ext>
            </a:extLst>
          </p:cNvPr>
          <p:cNvPicPr>
            <a:picLocks noChangeAspect="1"/>
          </p:cNvPicPr>
          <p:nvPr/>
        </p:nvPicPr>
        <p:blipFill>
          <a:blip r:embed="rId2"/>
          <a:stretch>
            <a:fillRect/>
          </a:stretch>
        </p:blipFill>
        <p:spPr>
          <a:xfrm>
            <a:off x="0" y="1325387"/>
            <a:ext cx="12192000" cy="4207225"/>
          </a:xfrm>
          <a:prstGeom prst="rect">
            <a:avLst/>
          </a:prstGeom>
        </p:spPr>
      </p:pic>
    </p:spTree>
    <p:extLst>
      <p:ext uri="{BB962C8B-B14F-4D97-AF65-F5344CB8AC3E}">
        <p14:creationId xmlns:p14="http://schemas.microsoft.com/office/powerpoint/2010/main" val="42592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D3BCF4-4D9F-BDB6-960C-BDB589178555}"/>
              </a:ext>
            </a:extLst>
          </p:cNvPr>
          <p:cNvSpPr txBox="1"/>
          <p:nvPr/>
        </p:nvSpPr>
        <p:spPr>
          <a:xfrm>
            <a:off x="2761672" y="1779687"/>
            <a:ext cx="7509164" cy="5078313"/>
          </a:xfrm>
          <a:prstGeom prst="rect">
            <a:avLst/>
          </a:prstGeom>
          <a:noFill/>
        </p:spPr>
        <p:txBody>
          <a:bodyPr wrap="square">
            <a:spAutoFit/>
          </a:bodyPr>
          <a:lstStyle/>
          <a:p>
            <a:r>
              <a:rPr lang="en-US" dirty="0"/>
              <a:t>import </a:t>
            </a:r>
            <a:r>
              <a:rPr lang="en-US" dirty="0" err="1"/>
              <a:t>numpy</a:t>
            </a:r>
            <a:r>
              <a:rPr lang="en-US" dirty="0"/>
              <a:t> as np</a:t>
            </a:r>
          </a:p>
          <a:p>
            <a:r>
              <a:rPr lang="en-US" dirty="0"/>
              <a:t>from </a:t>
            </a:r>
            <a:r>
              <a:rPr lang="en-US" dirty="0" err="1"/>
              <a:t>itertools</a:t>
            </a:r>
            <a:r>
              <a:rPr lang="en-US" dirty="0"/>
              <a:t> import permutations</a:t>
            </a:r>
          </a:p>
          <a:p>
            <a:endParaRPr lang="en-US" dirty="0"/>
          </a:p>
          <a:p>
            <a:r>
              <a:rPr lang="en-US" dirty="0"/>
              <a:t># create dataset and train logistic regression model</a:t>
            </a:r>
            <a:endParaRPr lang="ru-RU" dirty="0"/>
          </a:p>
          <a:p>
            <a:r>
              <a:rPr lang="en-US" dirty="0" err="1"/>
              <a:t>np.random.seed</a:t>
            </a:r>
            <a:r>
              <a:rPr lang="en-US" dirty="0"/>
              <a:t>(42)</a:t>
            </a:r>
          </a:p>
          <a:p>
            <a:r>
              <a:rPr lang="en-US" dirty="0"/>
              <a:t>X = </a:t>
            </a:r>
            <a:r>
              <a:rPr lang="en-US" dirty="0" err="1"/>
              <a:t>np.random.rand</a:t>
            </a:r>
            <a:r>
              <a:rPr lang="en-US" dirty="0"/>
              <a:t>(100, 3)</a:t>
            </a:r>
          </a:p>
          <a:p>
            <a:r>
              <a:rPr lang="en-US" dirty="0"/>
              <a:t>y = </a:t>
            </a:r>
            <a:r>
              <a:rPr lang="en-US" dirty="0" err="1"/>
              <a:t>np.random.randint</a:t>
            </a:r>
            <a:r>
              <a:rPr lang="en-US" dirty="0"/>
              <a:t>(2, size=100)</a:t>
            </a:r>
          </a:p>
          <a:p>
            <a:endParaRPr lang="en-US" dirty="0"/>
          </a:p>
          <a:p>
            <a:r>
              <a:rPr lang="en-US" dirty="0"/>
              <a:t>from </a:t>
            </a:r>
            <a:r>
              <a:rPr lang="en-US" dirty="0" err="1"/>
              <a:t>sklearn.linear_model</a:t>
            </a:r>
            <a:r>
              <a:rPr lang="en-US" dirty="0"/>
              <a:t> import </a:t>
            </a:r>
            <a:r>
              <a:rPr lang="en-US" dirty="0" err="1"/>
              <a:t>LogisticRegression</a:t>
            </a:r>
            <a:endParaRPr lang="en-US" dirty="0"/>
          </a:p>
          <a:p>
            <a:r>
              <a:rPr lang="en-US" dirty="0"/>
              <a:t>model = </a:t>
            </a:r>
            <a:r>
              <a:rPr lang="en-US" dirty="0" err="1"/>
              <a:t>LogisticRegression</a:t>
            </a:r>
            <a:r>
              <a:rPr lang="en-US" dirty="0"/>
              <a:t>()</a:t>
            </a:r>
          </a:p>
          <a:p>
            <a:r>
              <a:rPr lang="en-US" dirty="0" err="1"/>
              <a:t>model.fit</a:t>
            </a:r>
            <a:r>
              <a:rPr lang="en-US" dirty="0"/>
              <a:t>(X, y)</a:t>
            </a:r>
          </a:p>
          <a:p>
            <a:endParaRPr lang="en-US" dirty="0"/>
          </a:p>
          <a:p>
            <a:r>
              <a:rPr lang="en-US" dirty="0"/>
              <a:t># function for computing model predictions</a:t>
            </a:r>
            <a:endParaRPr lang="ru-RU" dirty="0"/>
          </a:p>
          <a:p>
            <a:r>
              <a:rPr lang="en-US" dirty="0"/>
              <a:t>def </a:t>
            </a:r>
            <a:r>
              <a:rPr lang="en-US" dirty="0" err="1"/>
              <a:t>predict_proba_with_mask</a:t>
            </a:r>
            <a:r>
              <a:rPr lang="en-US" dirty="0"/>
              <a:t>(model, mask, baseline):</a:t>
            </a:r>
          </a:p>
          <a:p>
            <a:r>
              <a:rPr lang="en-US" dirty="0"/>
              <a:t>    features = </a:t>
            </a:r>
            <a:r>
              <a:rPr lang="en-US" dirty="0" err="1"/>
              <a:t>np.zeros_like</a:t>
            </a:r>
            <a:r>
              <a:rPr lang="en-US" dirty="0"/>
              <a:t>(baseline)</a:t>
            </a:r>
          </a:p>
          <a:p>
            <a:r>
              <a:rPr lang="en-US" dirty="0"/>
              <a:t>    features[mask] = baseline[mask]</a:t>
            </a:r>
          </a:p>
          <a:p>
            <a:r>
              <a:rPr lang="en-US" dirty="0"/>
              <a:t>    return </a:t>
            </a:r>
            <a:r>
              <a:rPr lang="en-US" dirty="0" err="1"/>
              <a:t>model.predict_proba</a:t>
            </a:r>
            <a:r>
              <a:rPr lang="en-US" dirty="0"/>
              <a:t>([features])[0][1]</a:t>
            </a:r>
          </a:p>
          <a:p>
            <a:endParaRPr lang="en-US" dirty="0"/>
          </a:p>
        </p:txBody>
      </p:sp>
      <p:sp>
        <p:nvSpPr>
          <p:cNvPr id="7" name="TextBox 6">
            <a:extLst>
              <a:ext uri="{FF2B5EF4-FFF2-40B4-BE49-F238E27FC236}">
                <a16:creationId xmlns:a16="http://schemas.microsoft.com/office/drawing/2014/main" id="{18D824D7-F8F6-0693-BACF-3314B2DE6209}"/>
              </a:ext>
            </a:extLst>
          </p:cNvPr>
          <p:cNvSpPr txBox="1"/>
          <p:nvPr/>
        </p:nvSpPr>
        <p:spPr>
          <a:xfrm>
            <a:off x="646546" y="290839"/>
            <a:ext cx="10603344" cy="2062103"/>
          </a:xfrm>
          <a:prstGeom prst="rect">
            <a:avLst/>
          </a:prstGeom>
          <a:noFill/>
        </p:spPr>
        <p:txBody>
          <a:bodyPr wrap="square" rtlCol="0">
            <a:spAutoFit/>
          </a:bodyPr>
          <a:lstStyle/>
          <a:p>
            <a:r>
              <a:rPr lang="en-US" altLang="en-US" sz="3200" b="1" dirty="0">
                <a:solidFill>
                  <a:srgbClr val="00B050"/>
                </a:solidFill>
              </a:rPr>
              <a:t>Example - logistic regression model with features X1,X2,X3</a:t>
            </a:r>
          </a:p>
          <a:p>
            <a:r>
              <a:rPr lang="en-US" sz="3200" b="1" dirty="0">
                <a:solidFill>
                  <a:srgbClr val="00B050"/>
                </a:solidFill>
              </a:rPr>
              <a:t> </a:t>
            </a:r>
            <a:r>
              <a:rPr lang="en-US" sz="3200" i="1" dirty="0">
                <a:solidFill>
                  <a:srgbClr val="00B050"/>
                </a:solidFill>
              </a:rPr>
              <a:t>computing Shapley indexes</a:t>
            </a:r>
          </a:p>
          <a:p>
            <a:r>
              <a:rPr lang="en-US" sz="3200" i="1" dirty="0">
                <a:solidFill>
                  <a:srgbClr val="00B050"/>
                </a:solidFill>
              </a:rPr>
              <a:t>this demonstration code is created by </a:t>
            </a:r>
            <a:r>
              <a:rPr lang="en-US" sz="3200" i="1" dirty="0" err="1">
                <a:solidFill>
                  <a:srgbClr val="00B050"/>
                </a:solidFill>
              </a:rPr>
              <a:t>chatGPT</a:t>
            </a:r>
            <a:endParaRPr lang="en-US" sz="3200" dirty="0">
              <a:solidFill>
                <a:srgbClr val="00B050"/>
              </a:solidFill>
            </a:endParaRPr>
          </a:p>
          <a:p>
            <a:endParaRPr lang="en-US" sz="3200" i="1" dirty="0">
              <a:solidFill>
                <a:srgbClr val="00B050"/>
              </a:solidFill>
            </a:endParaRPr>
          </a:p>
        </p:txBody>
      </p:sp>
    </p:spTree>
    <p:extLst>
      <p:ext uri="{BB962C8B-B14F-4D97-AF65-F5344CB8AC3E}">
        <p14:creationId xmlns:p14="http://schemas.microsoft.com/office/powerpoint/2010/main" val="1053138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692" y="0"/>
            <a:ext cx="10603344" cy="1569660"/>
          </a:xfrm>
          <a:prstGeom prst="rect">
            <a:avLst/>
          </a:prstGeom>
          <a:noFill/>
        </p:spPr>
        <p:txBody>
          <a:bodyPr wrap="square" rtlCol="0">
            <a:spAutoFit/>
          </a:bodyPr>
          <a:lstStyle/>
          <a:p>
            <a:r>
              <a:rPr lang="en-US" altLang="en-US" sz="3200" b="1" dirty="0">
                <a:solidFill>
                  <a:srgbClr val="00B050"/>
                </a:solidFill>
              </a:rPr>
              <a:t>Example - logistic regression model with features X1,X2,X3</a:t>
            </a:r>
          </a:p>
          <a:p>
            <a:r>
              <a:rPr lang="en-US" sz="3200" i="1" dirty="0">
                <a:solidFill>
                  <a:srgbClr val="00B050"/>
                </a:solidFill>
              </a:rPr>
              <a:t>computing Shapley indexes</a:t>
            </a:r>
          </a:p>
          <a:p>
            <a:r>
              <a:rPr lang="en-US" sz="3200" i="1" dirty="0">
                <a:solidFill>
                  <a:srgbClr val="00B050"/>
                </a:solidFill>
              </a:rPr>
              <a:t>this demonstration code is created by </a:t>
            </a:r>
            <a:r>
              <a:rPr lang="en-US" sz="3200" i="1" dirty="0" err="1">
                <a:solidFill>
                  <a:srgbClr val="00B050"/>
                </a:solidFill>
              </a:rPr>
              <a:t>chatGPT</a:t>
            </a:r>
            <a:endParaRPr lang="en-US" sz="3200" dirty="0">
              <a:solidFill>
                <a:srgbClr val="00B050"/>
              </a:solidFill>
            </a:endParaRPr>
          </a:p>
        </p:txBody>
      </p:sp>
      <p:sp>
        <p:nvSpPr>
          <p:cNvPr id="4" name="TextBox 3">
            <a:extLst>
              <a:ext uri="{FF2B5EF4-FFF2-40B4-BE49-F238E27FC236}">
                <a16:creationId xmlns:a16="http://schemas.microsoft.com/office/drawing/2014/main" id="{E3D3BCF4-4D9F-BDB6-960C-BDB589178555}"/>
              </a:ext>
            </a:extLst>
          </p:cNvPr>
          <p:cNvSpPr txBox="1"/>
          <p:nvPr/>
        </p:nvSpPr>
        <p:spPr>
          <a:xfrm>
            <a:off x="2540000" y="1569660"/>
            <a:ext cx="8155709" cy="5355312"/>
          </a:xfrm>
          <a:prstGeom prst="rect">
            <a:avLst/>
          </a:prstGeom>
          <a:noFill/>
        </p:spPr>
        <p:txBody>
          <a:bodyPr wrap="square">
            <a:spAutoFit/>
          </a:bodyPr>
          <a:lstStyle/>
          <a:p>
            <a:r>
              <a:rPr lang="en-US" dirty="0"/>
              <a:t>C</a:t>
            </a:r>
          </a:p>
          <a:p>
            <a:r>
              <a:rPr lang="en-US" dirty="0"/>
              <a:t># computing Shapley indexes</a:t>
            </a:r>
            <a:endParaRPr lang="ru-RU" dirty="0"/>
          </a:p>
          <a:p>
            <a:r>
              <a:rPr lang="en-US" dirty="0" err="1"/>
              <a:t>shapley_values</a:t>
            </a:r>
            <a:r>
              <a:rPr lang="en-US" dirty="0"/>
              <a:t> = </a:t>
            </a:r>
            <a:r>
              <a:rPr lang="en-US" dirty="0" err="1"/>
              <a:t>np.zeros</a:t>
            </a:r>
            <a:r>
              <a:rPr lang="en-US" dirty="0"/>
              <a:t>(</a:t>
            </a:r>
            <a:r>
              <a:rPr lang="en-US" dirty="0" err="1"/>
              <a:t>X.shape</a:t>
            </a:r>
            <a:r>
              <a:rPr lang="en-US" dirty="0"/>
              <a:t>[1])</a:t>
            </a:r>
          </a:p>
          <a:p>
            <a:r>
              <a:rPr lang="en-US" dirty="0"/>
              <a:t>baseline = </a:t>
            </a:r>
            <a:r>
              <a:rPr lang="en-US" dirty="0" err="1"/>
              <a:t>np.mean</a:t>
            </a:r>
            <a:r>
              <a:rPr lang="en-US" dirty="0"/>
              <a:t>(X, axis=0)  # </a:t>
            </a:r>
            <a:r>
              <a:rPr lang="ru-RU" dirty="0"/>
              <a:t>Базовое значение признаков</a:t>
            </a:r>
          </a:p>
          <a:p>
            <a:endParaRPr lang="ru-RU" dirty="0"/>
          </a:p>
          <a:p>
            <a:r>
              <a:rPr lang="ru-RU" dirty="0"/>
              <a:t># </a:t>
            </a:r>
            <a:r>
              <a:rPr lang="en-US" dirty="0"/>
              <a:t>try </a:t>
            </a:r>
            <a:r>
              <a:rPr lang="en-US"/>
              <a:t>all permutations </a:t>
            </a:r>
            <a:r>
              <a:rPr lang="en-US" dirty="0"/>
              <a:t>of features</a:t>
            </a:r>
            <a:endParaRPr lang="ru-RU" dirty="0"/>
          </a:p>
          <a:p>
            <a:r>
              <a:rPr lang="en-US" dirty="0"/>
              <a:t>for perm in permutations(range(</a:t>
            </a:r>
            <a:r>
              <a:rPr lang="en-US" dirty="0" err="1"/>
              <a:t>X.shape</a:t>
            </a:r>
            <a:r>
              <a:rPr lang="en-US" dirty="0"/>
              <a:t>[1])):</a:t>
            </a:r>
          </a:p>
          <a:p>
            <a:r>
              <a:rPr lang="en-US" dirty="0"/>
              <a:t>    for </a:t>
            </a:r>
            <a:r>
              <a:rPr lang="en-US" dirty="0" err="1"/>
              <a:t>i</a:t>
            </a:r>
            <a:r>
              <a:rPr lang="en-US" dirty="0"/>
              <a:t> in range(</a:t>
            </a:r>
            <a:r>
              <a:rPr lang="en-US" dirty="0" err="1"/>
              <a:t>X.shape</a:t>
            </a:r>
            <a:r>
              <a:rPr lang="en-US" dirty="0"/>
              <a:t>[1]):</a:t>
            </a:r>
          </a:p>
          <a:p>
            <a:r>
              <a:rPr lang="en-US" dirty="0"/>
              <a:t>        mask = </a:t>
            </a:r>
            <a:r>
              <a:rPr lang="en-US" dirty="0" err="1"/>
              <a:t>np.zeros</a:t>
            </a:r>
            <a:r>
              <a:rPr lang="en-US" dirty="0"/>
              <a:t>(, dt)</a:t>
            </a:r>
          </a:p>
          <a:p>
            <a:r>
              <a:rPr lang="en-US" dirty="0"/>
              <a:t>        mask[list(perm)[:</a:t>
            </a:r>
            <a:r>
              <a:rPr lang="en-US" dirty="0" err="1"/>
              <a:t>i</a:t>
            </a:r>
            <a:r>
              <a:rPr lang="en-US" dirty="0"/>
              <a:t> + 1]] = True</a:t>
            </a:r>
          </a:p>
          <a:p>
            <a:r>
              <a:rPr lang="en-US" dirty="0"/>
              <a:t>        </a:t>
            </a:r>
            <a:r>
              <a:rPr lang="en-US" dirty="0" err="1"/>
              <a:t>marginal_contribution</a:t>
            </a:r>
            <a:r>
              <a:rPr lang="en-US" dirty="0"/>
              <a:t> = (</a:t>
            </a:r>
          </a:p>
          <a:p>
            <a:r>
              <a:rPr lang="en-US" dirty="0"/>
              <a:t>            </a:t>
            </a:r>
            <a:r>
              <a:rPr lang="en-US" dirty="0" err="1"/>
              <a:t>predict_proba_with_mask</a:t>
            </a:r>
            <a:r>
              <a:rPr lang="en-US" dirty="0"/>
              <a:t>(model, mask, baseline) -</a:t>
            </a:r>
          </a:p>
          <a:p>
            <a:r>
              <a:rPr lang="en-US" dirty="0"/>
              <a:t>            </a:t>
            </a:r>
            <a:r>
              <a:rPr lang="en-US" dirty="0" err="1"/>
              <a:t>predict_proba_with_mask</a:t>
            </a:r>
            <a:r>
              <a:rPr lang="en-US" dirty="0"/>
              <a:t>(model, mask[:-1], baseline)</a:t>
            </a:r>
          </a:p>
          <a:p>
            <a:r>
              <a:rPr lang="en-US" dirty="0"/>
              <a:t>        )</a:t>
            </a:r>
          </a:p>
          <a:p>
            <a:r>
              <a:rPr lang="en-US" dirty="0"/>
              <a:t>        </a:t>
            </a:r>
            <a:r>
              <a:rPr lang="en-US" dirty="0" err="1"/>
              <a:t>shapley_values</a:t>
            </a:r>
            <a:r>
              <a:rPr lang="en-US" dirty="0"/>
              <a:t>[</a:t>
            </a:r>
            <a:r>
              <a:rPr lang="en-US" dirty="0" err="1"/>
              <a:t>i</a:t>
            </a:r>
            <a:r>
              <a:rPr lang="en-US" dirty="0"/>
              <a:t>] += </a:t>
            </a:r>
            <a:r>
              <a:rPr lang="en-US" dirty="0" err="1"/>
              <a:t>marginal_contribution</a:t>
            </a:r>
            <a:r>
              <a:rPr lang="en-US" dirty="0"/>
              <a:t> / (</a:t>
            </a:r>
            <a:r>
              <a:rPr lang="en-US" dirty="0" err="1"/>
              <a:t>i</a:t>
            </a:r>
            <a:r>
              <a:rPr lang="en-US" dirty="0"/>
              <a:t> + 1)</a:t>
            </a:r>
          </a:p>
          <a:p>
            <a:endParaRPr lang="en-US" dirty="0"/>
          </a:p>
          <a:p>
            <a:r>
              <a:rPr lang="en-US" dirty="0" err="1"/>
              <a:t>shapley_values</a:t>
            </a:r>
            <a:r>
              <a:rPr lang="en-US" dirty="0"/>
              <a:t> /= </a:t>
            </a:r>
            <a:r>
              <a:rPr lang="en-US" dirty="0" err="1"/>
              <a:t>np.math.factorial</a:t>
            </a:r>
            <a:r>
              <a:rPr lang="en-US" dirty="0"/>
              <a:t>(</a:t>
            </a:r>
            <a:r>
              <a:rPr lang="en-US" dirty="0" err="1"/>
              <a:t>X.shape</a:t>
            </a:r>
            <a:r>
              <a:rPr lang="en-US" dirty="0"/>
              <a:t>[1])</a:t>
            </a:r>
          </a:p>
          <a:p>
            <a:endParaRPr lang="en-US" dirty="0"/>
          </a:p>
          <a:p>
            <a:r>
              <a:rPr lang="en-US" dirty="0"/>
              <a:t>print("Shapley Values:", </a:t>
            </a:r>
            <a:r>
              <a:rPr lang="en-US" dirty="0" err="1"/>
              <a:t>shapley_values</a:t>
            </a:r>
            <a:r>
              <a:rPr lang="en-US" dirty="0"/>
              <a:t>)</a:t>
            </a:r>
          </a:p>
        </p:txBody>
      </p:sp>
    </p:spTree>
    <p:extLst>
      <p:ext uri="{BB962C8B-B14F-4D97-AF65-F5344CB8AC3E}">
        <p14:creationId xmlns:p14="http://schemas.microsoft.com/office/powerpoint/2010/main" val="29146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6006" y="410911"/>
            <a:ext cx="6534150" cy="584775"/>
          </a:xfrm>
          <a:prstGeom prst="rect">
            <a:avLst/>
          </a:prstGeom>
          <a:noFill/>
        </p:spPr>
        <p:txBody>
          <a:bodyPr wrap="square" rtlCol="0">
            <a:spAutoFit/>
          </a:bodyPr>
          <a:lstStyle/>
          <a:p>
            <a:r>
              <a:rPr lang="en-US" altLang="en-US" sz="3200" b="1" dirty="0">
                <a:solidFill>
                  <a:srgbClr val="00B050"/>
                </a:solidFill>
              </a:rPr>
              <a:t>           References</a:t>
            </a:r>
            <a:endParaRPr lang="en-US" sz="3200" dirty="0">
              <a:solidFill>
                <a:srgbClr val="00B050"/>
              </a:solidFill>
            </a:endParaRPr>
          </a:p>
        </p:txBody>
      </p:sp>
      <p:sp>
        <p:nvSpPr>
          <p:cNvPr id="3" name="TextBox 2">
            <a:extLst>
              <a:ext uri="{FF2B5EF4-FFF2-40B4-BE49-F238E27FC236}">
                <a16:creationId xmlns:a16="http://schemas.microsoft.com/office/drawing/2014/main" id="{41A101AC-5692-71B3-BCE6-50CC17B32E4A}"/>
              </a:ext>
            </a:extLst>
          </p:cNvPr>
          <p:cNvSpPr txBox="1"/>
          <p:nvPr/>
        </p:nvSpPr>
        <p:spPr>
          <a:xfrm>
            <a:off x="803562" y="1456414"/>
            <a:ext cx="9661237" cy="4247317"/>
          </a:xfrm>
          <a:prstGeom prst="rect">
            <a:avLst/>
          </a:prstGeom>
          <a:noFill/>
        </p:spPr>
        <p:txBody>
          <a:bodyPr wrap="square">
            <a:spAutoFit/>
          </a:bodyPr>
          <a:lstStyle/>
          <a:p>
            <a:r>
              <a:rPr lang="en-US" dirty="0"/>
              <a:t>[1] </a:t>
            </a:r>
            <a:r>
              <a:rPr lang="en-US" dirty="0" err="1"/>
              <a:t>Grah</a:t>
            </a:r>
            <a:r>
              <a:rPr lang="en-US" dirty="0"/>
              <a:t> Simon, </a:t>
            </a:r>
            <a:r>
              <a:rPr lang="en-US" dirty="0" err="1"/>
              <a:t>Thouvenot</a:t>
            </a:r>
            <a:r>
              <a:rPr lang="en-US" dirty="0"/>
              <a:t> Vincent , A Projected Stochastic Gradient Algorithm for Estimating Shapley Value Applied in Attribute Importance,2020</a:t>
            </a:r>
          </a:p>
          <a:p>
            <a:r>
              <a:rPr lang="en-US" dirty="0"/>
              <a:t>https://inria.hal.science/hal-03414720v1/document</a:t>
            </a:r>
          </a:p>
          <a:p>
            <a:r>
              <a:rPr lang="en-US" dirty="0"/>
              <a:t>[2] Lauren Watson, Zeno </a:t>
            </a:r>
            <a:r>
              <a:rPr lang="en-US" dirty="0" err="1"/>
              <a:t>Kujawa</a:t>
            </a:r>
            <a:r>
              <a:rPr lang="en-US" dirty="0"/>
              <a:t>, Rayna Andreeva, Hao-Tsung Yang, Tariq Elahi, Rik </a:t>
            </a:r>
            <a:r>
              <a:rPr lang="en-US" dirty="0" err="1"/>
              <a:t>Sarkar</a:t>
            </a:r>
            <a:r>
              <a:rPr lang="en-US" b="0" i="0" u="sng" dirty="0" err="1">
                <a:effectLst/>
                <a:latin typeface="Lucida Grande"/>
              </a:rPr>
              <a:t>,</a:t>
            </a:r>
            <a:r>
              <a:rPr lang="en-US" i="0" dirty="0" err="1">
                <a:solidFill>
                  <a:srgbClr val="000000"/>
                </a:solidFill>
                <a:effectLst/>
                <a:latin typeface="Lucida Grande"/>
              </a:rPr>
              <a:t>Accelerated</a:t>
            </a:r>
            <a:r>
              <a:rPr lang="en-US" i="0" dirty="0">
                <a:solidFill>
                  <a:srgbClr val="000000"/>
                </a:solidFill>
                <a:effectLst/>
                <a:latin typeface="Lucida Grande"/>
              </a:rPr>
              <a:t> Shapley Value Approximation for Data Evaluation,023</a:t>
            </a:r>
          </a:p>
          <a:p>
            <a:r>
              <a:rPr lang="en-US" dirty="0"/>
              <a:t>https://arxiv.org/abs/2311.05346</a:t>
            </a:r>
          </a:p>
          <a:p>
            <a:r>
              <a:rPr lang="en-US" dirty="0"/>
              <a:t>[3] Scott M. Lundberg , Su-In Lee , A Unified Approach to Interpreting Model Predictions</a:t>
            </a:r>
          </a:p>
          <a:p>
            <a:r>
              <a:rPr lang="en-US" dirty="0"/>
              <a:t>https://proceedings.neurips.cc/paper_files/paper/2017/file/8a20a8621978632d76c43dfd28b67767-Paper.pdf</a:t>
            </a:r>
          </a:p>
          <a:p>
            <a:r>
              <a:rPr lang="en-US" dirty="0"/>
              <a:t>[4]Christophe Molnar, Interpretable machine learning, 2024</a:t>
            </a:r>
          </a:p>
          <a:p>
            <a:r>
              <a:rPr lang="en-US" dirty="0"/>
              <a:t>https://christophm.github.io/interpretable-ml-book/</a:t>
            </a:r>
          </a:p>
          <a:p>
            <a:r>
              <a:rPr lang="en-US" dirty="0">
                <a:hlinkClick r:id="rId2"/>
              </a:rPr>
              <a:t>https://christophm.github.io/interpretable-ml-book/shapley.html</a:t>
            </a:r>
            <a:endParaRPr lang="en-US" dirty="0"/>
          </a:p>
          <a:p>
            <a:r>
              <a:rPr lang="en-US" dirty="0"/>
              <a:t>[5] Lars Henry Berge </a:t>
            </a:r>
            <a:r>
              <a:rPr lang="en-US" dirty="0" err="1"/>
              <a:t>Olsen,Ingrid</a:t>
            </a:r>
            <a:r>
              <a:rPr lang="en-US" dirty="0"/>
              <a:t> Kristine Glad,  Martin </a:t>
            </a:r>
            <a:r>
              <a:rPr lang="en-US" dirty="0" err="1"/>
              <a:t>Jullum</a:t>
            </a:r>
            <a:r>
              <a:rPr lang="en-US" dirty="0"/>
              <a:t>, </a:t>
            </a:r>
            <a:r>
              <a:rPr lang="en-US" dirty="0" err="1"/>
              <a:t>Kjersti</a:t>
            </a:r>
            <a:r>
              <a:rPr lang="en-US" dirty="0"/>
              <a:t> </a:t>
            </a:r>
            <a:r>
              <a:rPr lang="en-US" dirty="0" err="1"/>
              <a:t>Aas</a:t>
            </a:r>
            <a:r>
              <a:rPr lang="en-US" dirty="0"/>
              <a:t>, A comparative study of methods for estimating model-agnostic Shapley value explanations,2024,Springer</a:t>
            </a:r>
          </a:p>
          <a:p>
            <a:r>
              <a:rPr lang="en-US" dirty="0">
                <a:hlinkClick r:id="rId3"/>
              </a:rPr>
              <a:t>s10618-024-01016-z.pdf</a:t>
            </a:r>
            <a:endParaRPr lang="en-US" dirty="0"/>
          </a:p>
        </p:txBody>
      </p:sp>
    </p:spTree>
    <p:extLst>
      <p:ext uri="{BB962C8B-B14F-4D97-AF65-F5344CB8AC3E}">
        <p14:creationId xmlns:p14="http://schemas.microsoft.com/office/powerpoint/2010/main" val="227937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2696" y="244657"/>
            <a:ext cx="8622722" cy="584775"/>
          </a:xfrm>
          <a:prstGeom prst="rect">
            <a:avLst/>
          </a:prstGeom>
          <a:noFill/>
        </p:spPr>
        <p:txBody>
          <a:bodyPr wrap="square" rtlCol="0">
            <a:spAutoFit/>
          </a:bodyPr>
          <a:lstStyle/>
          <a:p>
            <a:r>
              <a:rPr lang="en-US" sz="3200" b="1" dirty="0">
                <a:solidFill>
                  <a:srgbClr val="00B050"/>
                </a:solidFill>
              </a:rPr>
              <a:t>Cooperative Games and Shapley Vector</a:t>
            </a:r>
            <a:endParaRPr lang="en-US" sz="3200" dirty="0">
              <a:solidFill>
                <a:srgbClr val="00B050"/>
              </a:solidFill>
            </a:endParaRPr>
          </a:p>
        </p:txBody>
      </p:sp>
      <p:sp>
        <p:nvSpPr>
          <p:cNvPr id="6" name="TextBox 5">
            <a:extLst>
              <a:ext uri="{FF2B5EF4-FFF2-40B4-BE49-F238E27FC236}">
                <a16:creationId xmlns:a16="http://schemas.microsoft.com/office/drawing/2014/main" id="{4E5C3A99-C3B2-BED5-5A98-8D1A1D68520E}"/>
              </a:ext>
            </a:extLst>
          </p:cNvPr>
          <p:cNvSpPr txBox="1"/>
          <p:nvPr/>
        </p:nvSpPr>
        <p:spPr>
          <a:xfrm>
            <a:off x="1468582" y="829432"/>
            <a:ext cx="7777018" cy="369332"/>
          </a:xfrm>
          <a:prstGeom prst="rect">
            <a:avLst/>
          </a:prstGeom>
          <a:noFill/>
        </p:spPr>
        <p:txBody>
          <a:bodyPr wrap="square">
            <a:spAutoFit/>
          </a:bodyPr>
          <a:lstStyle/>
          <a:p>
            <a:r>
              <a:rPr lang="en-US" dirty="0"/>
              <a:t>Example of cooperative game - </a:t>
            </a:r>
            <a:r>
              <a:rPr lang="en-US" dirty="0" err="1"/>
              <a:t>cont</a:t>
            </a:r>
            <a:endParaRPr lang="en-US" dirty="0"/>
          </a:p>
        </p:txBody>
      </p:sp>
      <p:sp>
        <p:nvSpPr>
          <p:cNvPr id="8" name="TextBox 7">
            <a:extLst>
              <a:ext uri="{FF2B5EF4-FFF2-40B4-BE49-F238E27FC236}">
                <a16:creationId xmlns:a16="http://schemas.microsoft.com/office/drawing/2014/main" id="{59A332C4-C700-68C6-4136-2D3C965B9954}"/>
              </a:ext>
            </a:extLst>
          </p:cNvPr>
          <p:cNvSpPr txBox="1"/>
          <p:nvPr/>
        </p:nvSpPr>
        <p:spPr>
          <a:xfrm>
            <a:off x="249381" y="1217479"/>
            <a:ext cx="11739419" cy="7294305"/>
          </a:xfrm>
          <a:prstGeom prst="rect">
            <a:avLst/>
          </a:prstGeom>
          <a:noFill/>
        </p:spPr>
        <p:txBody>
          <a:bodyPr wrap="square">
            <a:spAutoFit/>
          </a:bodyPr>
          <a:lstStyle/>
          <a:p>
            <a:endParaRPr lang="en-US" dirty="0"/>
          </a:p>
          <a:p>
            <a:r>
              <a:rPr lang="en-US" dirty="0"/>
              <a:t>This means that we need to find such X(A),X(B),X(C) that satisfy following conditions: </a:t>
            </a:r>
          </a:p>
          <a:p>
            <a:r>
              <a:rPr lang="en-US" dirty="0"/>
              <a:t>X(A)+X(B)+X(C) =V(ABC), </a:t>
            </a:r>
          </a:p>
          <a:p>
            <a:r>
              <a:rPr lang="en-US" dirty="0"/>
              <a:t>X(A) &gt;= V(A),</a:t>
            </a:r>
          </a:p>
          <a:p>
            <a:r>
              <a:rPr lang="en-US" dirty="0"/>
              <a:t>X(B) &gt;= V(B), </a:t>
            </a:r>
          </a:p>
          <a:p>
            <a:r>
              <a:rPr lang="en-US" dirty="0"/>
              <a:t>X(C) &gt;= V(C),</a:t>
            </a:r>
          </a:p>
          <a:p>
            <a:r>
              <a:rPr lang="en-US" dirty="0"/>
              <a:t>X(A)+X(B) &gt;= V(AB)</a:t>
            </a:r>
          </a:p>
          <a:p>
            <a:r>
              <a:rPr lang="en-US" dirty="0"/>
              <a:t>X(A)+X(C) &gt;= V(AC)</a:t>
            </a:r>
          </a:p>
          <a:p>
            <a:r>
              <a:rPr lang="en-US" dirty="0"/>
              <a:t>X(B)+X(C) &gt;= V(BC)</a:t>
            </a:r>
          </a:p>
          <a:p>
            <a:endParaRPr lang="en-US" dirty="0"/>
          </a:p>
          <a:p>
            <a:r>
              <a:rPr lang="en-US" dirty="0"/>
              <a:t>Rewriting in more convenient form:</a:t>
            </a:r>
          </a:p>
          <a:p>
            <a:r>
              <a:rPr lang="en-US" dirty="0"/>
              <a:t>V(ABC)-V(BC) &gt;= X(A) &gt;= V(A),</a:t>
            </a:r>
          </a:p>
          <a:p>
            <a:r>
              <a:rPr lang="en-US" dirty="0"/>
              <a:t>V(ABC)-V(AC) &gt;= X(B) &gt;= V(B), </a:t>
            </a:r>
          </a:p>
          <a:p>
            <a:r>
              <a:rPr lang="en-US" dirty="0"/>
              <a:t>V(ABC)-V(AB) &gt;=X(C) &gt;= V(C),</a:t>
            </a:r>
          </a:p>
          <a:p>
            <a:endParaRPr lang="en-US" dirty="0"/>
          </a:p>
          <a:p>
            <a:r>
              <a:rPr lang="en-US" dirty="0"/>
              <a:t>In  cooperative game theory the set of solutions (vectors of payoff allocations among players) that satisfy the above conditions is called </a:t>
            </a:r>
            <a:r>
              <a:rPr lang="en-US" b="1" dirty="0"/>
              <a:t>core. Core is convex polyhedron on Rn.</a:t>
            </a:r>
          </a:p>
          <a:p>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32D35969-D348-ABAE-15BB-B5F03F63FEE7}"/>
              </a:ext>
            </a:extLst>
          </p:cNvPr>
          <p:cNvSpPr txBox="1"/>
          <p:nvPr/>
        </p:nvSpPr>
        <p:spPr>
          <a:xfrm>
            <a:off x="5158509" y="4101711"/>
            <a:ext cx="4632036" cy="4247317"/>
          </a:xfrm>
          <a:prstGeom prst="rect">
            <a:avLst/>
          </a:prstGeom>
          <a:noFill/>
        </p:spPr>
        <p:txBody>
          <a:bodyPr wrap="square">
            <a:spAutoFit/>
          </a:bodyPr>
          <a:lstStyle/>
          <a:p>
            <a:r>
              <a:rPr lang="en-US" dirty="0"/>
              <a:t>120&gt;=X(A)&gt;=60</a:t>
            </a:r>
          </a:p>
          <a:p>
            <a:r>
              <a:rPr lang="en-US" dirty="0"/>
              <a:t>90&gt;=X(B)&gt;=30</a:t>
            </a:r>
          </a:p>
          <a:p>
            <a:r>
              <a:rPr lang="en-US" dirty="0"/>
              <a:t>72&gt;=X(C)&gt;=12</a:t>
            </a:r>
          </a:p>
          <a:p>
            <a:endParaRPr lang="en-US" dirty="0"/>
          </a:p>
          <a:p>
            <a:endParaRPr lang="en-US" dirty="0"/>
          </a:p>
          <a:p>
            <a:endParaRPr lang="en-US" dirty="0"/>
          </a:p>
          <a:p>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079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2696" y="244657"/>
            <a:ext cx="8622722" cy="584775"/>
          </a:xfrm>
          <a:prstGeom prst="rect">
            <a:avLst/>
          </a:prstGeom>
          <a:noFill/>
        </p:spPr>
        <p:txBody>
          <a:bodyPr wrap="square" rtlCol="0">
            <a:spAutoFit/>
          </a:bodyPr>
          <a:lstStyle/>
          <a:p>
            <a:r>
              <a:rPr lang="en-US" sz="3200" b="1" dirty="0">
                <a:solidFill>
                  <a:srgbClr val="00B050"/>
                </a:solidFill>
              </a:rPr>
              <a:t>Cooperative Games and Shapley Vector</a:t>
            </a:r>
            <a:endParaRPr lang="en-US" sz="3200" dirty="0">
              <a:solidFill>
                <a:srgbClr val="00B050"/>
              </a:solidFill>
            </a:endParaRPr>
          </a:p>
        </p:txBody>
      </p:sp>
      <p:sp>
        <p:nvSpPr>
          <p:cNvPr id="6" name="TextBox 5">
            <a:extLst>
              <a:ext uri="{FF2B5EF4-FFF2-40B4-BE49-F238E27FC236}">
                <a16:creationId xmlns:a16="http://schemas.microsoft.com/office/drawing/2014/main" id="{4E5C3A99-C3B2-BED5-5A98-8D1A1D68520E}"/>
              </a:ext>
            </a:extLst>
          </p:cNvPr>
          <p:cNvSpPr txBox="1"/>
          <p:nvPr/>
        </p:nvSpPr>
        <p:spPr>
          <a:xfrm>
            <a:off x="1468582" y="829432"/>
            <a:ext cx="7777018" cy="369332"/>
          </a:xfrm>
          <a:prstGeom prst="rect">
            <a:avLst/>
          </a:prstGeom>
          <a:noFill/>
        </p:spPr>
        <p:txBody>
          <a:bodyPr wrap="square">
            <a:spAutoFit/>
          </a:bodyPr>
          <a:lstStyle/>
          <a:p>
            <a:r>
              <a:rPr lang="en-US" dirty="0"/>
              <a:t>Example of cooperative game - </a:t>
            </a:r>
            <a:r>
              <a:rPr lang="en-US" dirty="0" err="1"/>
              <a:t>cont</a:t>
            </a:r>
            <a:endParaRPr lang="en-US" dirty="0"/>
          </a:p>
        </p:txBody>
      </p:sp>
      <p:sp>
        <p:nvSpPr>
          <p:cNvPr id="8" name="TextBox 7">
            <a:extLst>
              <a:ext uri="{FF2B5EF4-FFF2-40B4-BE49-F238E27FC236}">
                <a16:creationId xmlns:a16="http://schemas.microsoft.com/office/drawing/2014/main" id="{59A332C4-C700-68C6-4136-2D3C965B9954}"/>
              </a:ext>
            </a:extLst>
          </p:cNvPr>
          <p:cNvSpPr txBox="1"/>
          <p:nvPr/>
        </p:nvSpPr>
        <p:spPr>
          <a:xfrm>
            <a:off x="249381" y="1217479"/>
            <a:ext cx="11739419" cy="7294305"/>
          </a:xfrm>
          <a:prstGeom prst="rect">
            <a:avLst/>
          </a:prstGeom>
          <a:noFill/>
        </p:spPr>
        <p:txBody>
          <a:bodyPr wrap="square">
            <a:spAutoFit/>
          </a:bodyPr>
          <a:lstStyle/>
          <a:p>
            <a:endParaRPr lang="en-US" dirty="0"/>
          </a:p>
          <a:p>
            <a:r>
              <a:rPr lang="en-US" dirty="0"/>
              <a:t>This means that we need to find such X(A),X(B),X(C) that satisfy following conditions: </a:t>
            </a:r>
          </a:p>
          <a:p>
            <a:r>
              <a:rPr lang="en-US" dirty="0"/>
              <a:t>X(A)+X(B)+X(C) =V(ABC), </a:t>
            </a:r>
          </a:p>
          <a:p>
            <a:r>
              <a:rPr lang="en-US" dirty="0"/>
              <a:t>X(A) &gt;= V(A),</a:t>
            </a:r>
          </a:p>
          <a:p>
            <a:r>
              <a:rPr lang="en-US" dirty="0"/>
              <a:t>X(B) &gt;= V(B), </a:t>
            </a:r>
          </a:p>
          <a:p>
            <a:r>
              <a:rPr lang="en-US" dirty="0"/>
              <a:t>X(C) &gt;= V(C),</a:t>
            </a:r>
          </a:p>
          <a:p>
            <a:r>
              <a:rPr lang="en-US" dirty="0"/>
              <a:t>X(A)+X(B) &gt;= V(AB)</a:t>
            </a:r>
          </a:p>
          <a:p>
            <a:r>
              <a:rPr lang="en-US" dirty="0"/>
              <a:t>X(A)+X(C) &gt;= V(AC)</a:t>
            </a:r>
          </a:p>
          <a:p>
            <a:r>
              <a:rPr lang="en-US" dirty="0"/>
              <a:t>X(B)+X(C) &gt;= V(BC)</a:t>
            </a:r>
          </a:p>
          <a:p>
            <a:endParaRPr lang="en-US" dirty="0"/>
          </a:p>
          <a:p>
            <a:r>
              <a:rPr lang="en-US" dirty="0"/>
              <a:t>Rewriting in more convenient form:</a:t>
            </a:r>
          </a:p>
          <a:p>
            <a:r>
              <a:rPr lang="en-US" dirty="0"/>
              <a:t>V(ABC)-V(BC) &gt;= X(A) &gt;= V(A),</a:t>
            </a:r>
          </a:p>
          <a:p>
            <a:r>
              <a:rPr lang="en-US" dirty="0"/>
              <a:t>V(ABC)-V(AC) &gt;= X(B) &gt;= V(B), </a:t>
            </a:r>
          </a:p>
          <a:p>
            <a:r>
              <a:rPr lang="en-US" dirty="0"/>
              <a:t>V(ABC)-V(AB) &gt;=X(C) &gt;= V(C),</a:t>
            </a:r>
          </a:p>
          <a:p>
            <a:endParaRPr lang="en-US" dirty="0"/>
          </a:p>
          <a:p>
            <a:r>
              <a:rPr lang="en-US" dirty="0"/>
              <a:t>In  cooperative game theory the set of solutions (vectors of payoff allocations among players) that satisfy the above conditions is called </a:t>
            </a:r>
            <a:r>
              <a:rPr lang="en-US" b="1" dirty="0"/>
              <a:t>core. Core is convex polyhedron on Rn.</a:t>
            </a:r>
          </a:p>
          <a:p>
            <a:endParaRPr lang="en-US" b="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32D35969-D348-ABAE-15BB-B5F03F63FEE7}"/>
              </a:ext>
            </a:extLst>
          </p:cNvPr>
          <p:cNvSpPr txBox="1"/>
          <p:nvPr/>
        </p:nvSpPr>
        <p:spPr>
          <a:xfrm>
            <a:off x="5158509" y="4101711"/>
            <a:ext cx="4632036" cy="4247317"/>
          </a:xfrm>
          <a:prstGeom prst="rect">
            <a:avLst/>
          </a:prstGeom>
          <a:noFill/>
        </p:spPr>
        <p:txBody>
          <a:bodyPr wrap="square">
            <a:spAutoFit/>
          </a:bodyPr>
          <a:lstStyle/>
          <a:p>
            <a:r>
              <a:rPr lang="en-US" dirty="0"/>
              <a:t>120&gt;=X(A)&gt;=60</a:t>
            </a:r>
          </a:p>
          <a:p>
            <a:r>
              <a:rPr lang="en-US" dirty="0"/>
              <a:t>90&gt;=X(B)&gt;=30</a:t>
            </a:r>
          </a:p>
          <a:p>
            <a:r>
              <a:rPr lang="en-US" dirty="0"/>
              <a:t>72&gt;=X(C)&gt;=12</a:t>
            </a:r>
          </a:p>
          <a:p>
            <a:endParaRPr lang="en-US" dirty="0"/>
          </a:p>
          <a:p>
            <a:endParaRPr lang="en-US" dirty="0"/>
          </a:p>
          <a:p>
            <a:endParaRPr lang="en-US" dirty="0"/>
          </a:p>
          <a:p>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8377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2696" y="244657"/>
            <a:ext cx="8622722" cy="584775"/>
          </a:xfrm>
          <a:prstGeom prst="rect">
            <a:avLst/>
          </a:prstGeom>
          <a:noFill/>
        </p:spPr>
        <p:txBody>
          <a:bodyPr wrap="square" rtlCol="0">
            <a:spAutoFit/>
          </a:bodyPr>
          <a:lstStyle/>
          <a:p>
            <a:r>
              <a:rPr lang="en-US" sz="3200" b="1" dirty="0">
                <a:solidFill>
                  <a:srgbClr val="00B050"/>
                </a:solidFill>
              </a:rPr>
              <a:t>Cooperative Games and Shapley Vector</a:t>
            </a:r>
            <a:endParaRPr lang="en-US" sz="3200" dirty="0">
              <a:solidFill>
                <a:srgbClr val="00B050"/>
              </a:solidFill>
            </a:endParaRPr>
          </a:p>
        </p:txBody>
      </p:sp>
      <p:sp>
        <p:nvSpPr>
          <p:cNvPr id="6" name="TextBox 5">
            <a:extLst>
              <a:ext uri="{FF2B5EF4-FFF2-40B4-BE49-F238E27FC236}">
                <a16:creationId xmlns:a16="http://schemas.microsoft.com/office/drawing/2014/main" id="{4E5C3A99-C3B2-BED5-5A98-8D1A1D68520E}"/>
              </a:ext>
            </a:extLst>
          </p:cNvPr>
          <p:cNvSpPr txBox="1"/>
          <p:nvPr/>
        </p:nvSpPr>
        <p:spPr>
          <a:xfrm>
            <a:off x="1468582" y="829432"/>
            <a:ext cx="7777018" cy="369332"/>
          </a:xfrm>
          <a:prstGeom prst="rect">
            <a:avLst/>
          </a:prstGeom>
          <a:noFill/>
        </p:spPr>
        <p:txBody>
          <a:bodyPr wrap="square">
            <a:spAutoFit/>
          </a:bodyPr>
          <a:lstStyle/>
          <a:p>
            <a:r>
              <a:rPr lang="en-US" dirty="0"/>
              <a:t>Example2 – cooperative game with empty core</a:t>
            </a:r>
          </a:p>
        </p:txBody>
      </p:sp>
      <p:sp>
        <p:nvSpPr>
          <p:cNvPr id="8" name="TextBox 7">
            <a:extLst>
              <a:ext uri="{FF2B5EF4-FFF2-40B4-BE49-F238E27FC236}">
                <a16:creationId xmlns:a16="http://schemas.microsoft.com/office/drawing/2014/main" id="{59A332C4-C700-68C6-4136-2D3C965B9954}"/>
              </a:ext>
            </a:extLst>
          </p:cNvPr>
          <p:cNvSpPr txBox="1"/>
          <p:nvPr/>
        </p:nvSpPr>
        <p:spPr>
          <a:xfrm>
            <a:off x="304800" y="1198764"/>
            <a:ext cx="11739419" cy="5909310"/>
          </a:xfrm>
          <a:prstGeom prst="rect">
            <a:avLst/>
          </a:prstGeom>
          <a:noFill/>
        </p:spPr>
        <p:txBody>
          <a:bodyPr wrap="square">
            <a:spAutoFit/>
          </a:bodyPr>
          <a:lstStyle/>
          <a:p>
            <a:endParaRPr lang="en-US" dirty="0"/>
          </a:p>
          <a:p>
            <a:r>
              <a:rPr lang="en-US" dirty="0"/>
              <a:t>3 gangsters are dividing gold deposits. Cost of the deposits is  $1000000.</a:t>
            </a:r>
          </a:p>
          <a:p>
            <a:r>
              <a:rPr lang="en-US" dirty="0"/>
              <a:t> They have equal strengths, and so each pair can take over the whole mine.</a:t>
            </a:r>
          </a:p>
          <a:p>
            <a:r>
              <a:rPr lang="en-US" dirty="0"/>
              <a:t>V(ABC)=1000000,</a:t>
            </a:r>
          </a:p>
          <a:p>
            <a:r>
              <a:rPr lang="en-US" dirty="0"/>
              <a:t>V(A)= V(B)= V(C)=0</a:t>
            </a:r>
          </a:p>
          <a:p>
            <a:r>
              <a:rPr lang="en-US" dirty="0"/>
              <a:t>V(AB)= V(BC)= V(AC)=1000000</a:t>
            </a:r>
          </a:p>
          <a:p>
            <a:r>
              <a:rPr lang="en-US" dirty="0"/>
              <a:t>These are the conditions for payoff allocations: </a:t>
            </a:r>
          </a:p>
          <a:p>
            <a:r>
              <a:rPr lang="en-US" dirty="0"/>
              <a:t>X(A)+X(B)+X(C) =V(ABC)=1000000, </a:t>
            </a:r>
          </a:p>
          <a:p>
            <a:r>
              <a:rPr lang="en-US" dirty="0"/>
              <a:t>X(A)+X(B) &gt;= 1000000 </a:t>
            </a:r>
          </a:p>
          <a:p>
            <a:r>
              <a:rPr lang="en-US" dirty="0"/>
              <a:t>X(B)+X(C) &gt;= 1000000</a:t>
            </a:r>
          </a:p>
          <a:p>
            <a:r>
              <a:rPr lang="en-US" dirty="0"/>
              <a:t>X(A)+X(C) &gt;= 1000000</a:t>
            </a:r>
          </a:p>
          <a:p>
            <a:r>
              <a:rPr lang="en-US" dirty="0"/>
              <a:t>This system does not have solution,  so core is empty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607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2696" y="244657"/>
            <a:ext cx="8622722" cy="584775"/>
          </a:xfrm>
          <a:prstGeom prst="rect">
            <a:avLst/>
          </a:prstGeom>
          <a:noFill/>
        </p:spPr>
        <p:txBody>
          <a:bodyPr wrap="square" rtlCol="0">
            <a:spAutoFit/>
          </a:bodyPr>
          <a:lstStyle/>
          <a:p>
            <a:r>
              <a:rPr lang="en-US" sz="3200" b="1" dirty="0">
                <a:solidFill>
                  <a:srgbClr val="00B050"/>
                </a:solidFill>
              </a:rPr>
              <a:t>Cooperative Games and Shapley Vector</a:t>
            </a:r>
            <a:endParaRPr lang="en-US" sz="3200" dirty="0">
              <a:solidFill>
                <a:srgbClr val="00B050"/>
              </a:solidFill>
            </a:endParaRPr>
          </a:p>
        </p:txBody>
      </p:sp>
      <p:sp>
        <p:nvSpPr>
          <p:cNvPr id="6" name="TextBox 5">
            <a:extLst>
              <a:ext uri="{FF2B5EF4-FFF2-40B4-BE49-F238E27FC236}">
                <a16:creationId xmlns:a16="http://schemas.microsoft.com/office/drawing/2014/main" id="{4E5C3A99-C3B2-BED5-5A98-8D1A1D68520E}"/>
              </a:ext>
            </a:extLst>
          </p:cNvPr>
          <p:cNvSpPr txBox="1"/>
          <p:nvPr/>
        </p:nvSpPr>
        <p:spPr>
          <a:xfrm>
            <a:off x="1468582" y="829432"/>
            <a:ext cx="7777018" cy="369332"/>
          </a:xfrm>
          <a:prstGeom prst="rect">
            <a:avLst/>
          </a:prstGeom>
          <a:noFill/>
        </p:spPr>
        <p:txBody>
          <a:bodyPr wrap="square">
            <a:spAutoFit/>
          </a:bodyPr>
          <a:lstStyle/>
          <a:p>
            <a:r>
              <a:rPr lang="en-US" dirty="0"/>
              <a:t>Example3 – how to change musicians game so it has empty core</a:t>
            </a:r>
          </a:p>
        </p:txBody>
      </p:sp>
      <p:sp>
        <p:nvSpPr>
          <p:cNvPr id="8" name="TextBox 7">
            <a:extLst>
              <a:ext uri="{FF2B5EF4-FFF2-40B4-BE49-F238E27FC236}">
                <a16:creationId xmlns:a16="http://schemas.microsoft.com/office/drawing/2014/main" id="{59A332C4-C700-68C6-4136-2D3C965B9954}"/>
              </a:ext>
            </a:extLst>
          </p:cNvPr>
          <p:cNvSpPr txBox="1"/>
          <p:nvPr/>
        </p:nvSpPr>
        <p:spPr>
          <a:xfrm>
            <a:off x="452581" y="1337310"/>
            <a:ext cx="11739419" cy="5909310"/>
          </a:xfrm>
          <a:prstGeom prst="rect">
            <a:avLst/>
          </a:prstGeom>
          <a:noFill/>
        </p:spPr>
        <p:txBody>
          <a:bodyPr wrap="square">
            <a:spAutoFit/>
          </a:bodyPr>
          <a:lstStyle/>
          <a:p>
            <a:endParaRPr lang="en-US" dirty="0"/>
          </a:p>
          <a:p>
            <a:r>
              <a:rPr lang="en-US" dirty="0"/>
              <a:t>Let’s change payoffs to the following:</a:t>
            </a:r>
          </a:p>
          <a:p>
            <a:r>
              <a:rPr lang="en-US" dirty="0"/>
              <a:t>V(ABC) = $120</a:t>
            </a:r>
          </a:p>
          <a:p>
            <a:r>
              <a:rPr lang="en-US" dirty="0"/>
              <a:t>V(A) = $18, V(B) = $12, V(C) = $6</a:t>
            </a:r>
          </a:p>
          <a:p>
            <a:r>
              <a:rPr lang="en-US" dirty="0"/>
              <a:t>V(AB) = $114, V(AC) = $108, V(BC) = $30,</a:t>
            </a:r>
          </a:p>
          <a:p>
            <a:endParaRPr lang="en-US" dirty="0"/>
          </a:p>
          <a:p>
            <a:r>
              <a:rPr lang="en-US" dirty="0"/>
              <a:t>X(A)+X(B)+X(C) =V(ABC), </a:t>
            </a:r>
          </a:p>
          <a:p>
            <a:r>
              <a:rPr lang="en-US" dirty="0"/>
              <a:t>X(A) &gt;= V(A),</a:t>
            </a:r>
          </a:p>
          <a:p>
            <a:r>
              <a:rPr lang="en-US" dirty="0"/>
              <a:t>X(B) &gt;= V(B), </a:t>
            </a:r>
          </a:p>
          <a:p>
            <a:r>
              <a:rPr lang="en-US" dirty="0"/>
              <a:t>X(C) &gt;= V(C),</a:t>
            </a:r>
          </a:p>
          <a:p>
            <a:r>
              <a:rPr lang="en-US" dirty="0"/>
              <a:t>X(A)+X(B) &gt;= V(AB)</a:t>
            </a:r>
          </a:p>
          <a:p>
            <a:r>
              <a:rPr lang="en-US" dirty="0"/>
              <a:t>X(A)+X(C) &gt;= V(AC)</a:t>
            </a:r>
          </a:p>
          <a:p>
            <a:r>
              <a:rPr lang="en-US" dirty="0"/>
              <a:t>X(B)+X(C) &gt;= V(BC)</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658CA2E2-6C29-36CF-4663-CFFC56F06B59}"/>
              </a:ext>
            </a:extLst>
          </p:cNvPr>
          <p:cNvSpPr txBox="1"/>
          <p:nvPr/>
        </p:nvSpPr>
        <p:spPr>
          <a:xfrm>
            <a:off x="5710093" y="1783539"/>
            <a:ext cx="5604452" cy="7848302"/>
          </a:xfrm>
          <a:prstGeom prst="rect">
            <a:avLst/>
          </a:prstGeom>
          <a:noFill/>
        </p:spPr>
        <p:txBody>
          <a:bodyPr wrap="square">
            <a:spAutoFit/>
          </a:bodyPr>
          <a:lstStyle/>
          <a:p>
            <a:r>
              <a:rPr lang="en-US" dirty="0"/>
              <a:t>Then</a:t>
            </a:r>
          </a:p>
          <a:p>
            <a:endParaRPr lang="en-US" dirty="0"/>
          </a:p>
          <a:p>
            <a:r>
              <a:rPr lang="en-US" dirty="0"/>
              <a:t>X(A)+X(B)+X(C) =120</a:t>
            </a:r>
          </a:p>
          <a:p>
            <a:r>
              <a:rPr lang="en-US" dirty="0"/>
              <a:t>90 &gt;= X(A) &gt;= 18,</a:t>
            </a:r>
          </a:p>
          <a:p>
            <a:r>
              <a:rPr lang="en-US" dirty="0"/>
              <a:t>12 &gt;= X(B) &gt;= 12, </a:t>
            </a:r>
          </a:p>
          <a:p>
            <a:r>
              <a:rPr lang="en-US" dirty="0"/>
              <a:t>6 &gt;= X(C) &gt;=6 ,</a:t>
            </a:r>
          </a:p>
          <a:p>
            <a:r>
              <a:rPr lang="en-US" dirty="0"/>
              <a:t>X(A)+X(B) &gt;= 114</a:t>
            </a:r>
          </a:p>
          <a:p>
            <a:r>
              <a:rPr lang="en-US" dirty="0"/>
              <a:t>X(A)+X(C) &gt;= 108</a:t>
            </a:r>
          </a:p>
          <a:p>
            <a:r>
              <a:rPr lang="en-US" dirty="0"/>
              <a:t>X(B)+X(C) &gt;= 30</a:t>
            </a:r>
          </a:p>
          <a:p>
            <a:endParaRPr lang="en-US" dirty="0"/>
          </a:p>
          <a:p>
            <a:r>
              <a:rPr lang="en-US" dirty="0"/>
              <a:t>By simplifying we get: </a:t>
            </a:r>
          </a:p>
          <a:p>
            <a:r>
              <a:rPr lang="en-US" dirty="0"/>
              <a:t>X(B)=12,X(C)=6, =&gt;X(A)=120-12-6=102,</a:t>
            </a:r>
          </a:p>
          <a:p>
            <a:r>
              <a:rPr lang="en-US" dirty="0"/>
              <a:t>But X(A) has to be between 18 and 90, </a:t>
            </a:r>
          </a:p>
          <a:p>
            <a:r>
              <a:rPr lang="en-US" dirty="0"/>
              <a:t>The system does not have a solution, so core is empty</a:t>
            </a:r>
          </a:p>
          <a:p>
            <a:endParaRPr lang="en-US" dirty="0"/>
          </a:p>
          <a:p>
            <a:endParaRPr lang="en-US" dirty="0"/>
          </a:p>
          <a:p>
            <a:endParaRPr lang="en-US" dirty="0"/>
          </a:p>
          <a:p>
            <a:endParaRPr lang="en-US" dirty="0"/>
          </a:p>
          <a:p>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57587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2696" y="244657"/>
            <a:ext cx="8622722" cy="584775"/>
          </a:xfrm>
          <a:prstGeom prst="rect">
            <a:avLst/>
          </a:prstGeom>
          <a:noFill/>
        </p:spPr>
        <p:txBody>
          <a:bodyPr wrap="square" rtlCol="0">
            <a:spAutoFit/>
          </a:bodyPr>
          <a:lstStyle/>
          <a:p>
            <a:r>
              <a:rPr lang="en-US" sz="3200" b="1" dirty="0">
                <a:solidFill>
                  <a:srgbClr val="00B050"/>
                </a:solidFill>
              </a:rPr>
              <a:t>Cooperative Games and Shapley Vector</a:t>
            </a:r>
            <a:endParaRPr lang="en-US" sz="3200" dirty="0">
              <a:solidFill>
                <a:srgbClr val="00B050"/>
              </a:solidFill>
            </a:endParaRPr>
          </a:p>
        </p:txBody>
      </p:sp>
      <p:sp>
        <p:nvSpPr>
          <p:cNvPr id="6" name="TextBox 5">
            <a:extLst>
              <a:ext uri="{FF2B5EF4-FFF2-40B4-BE49-F238E27FC236}">
                <a16:creationId xmlns:a16="http://schemas.microsoft.com/office/drawing/2014/main" id="{4E5C3A99-C3B2-BED5-5A98-8D1A1D68520E}"/>
              </a:ext>
            </a:extLst>
          </p:cNvPr>
          <p:cNvSpPr txBox="1"/>
          <p:nvPr/>
        </p:nvSpPr>
        <p:spPr>
          <a:xfrm>
            <a:off x="1468582" y="829432"/>
            <a:ext cx="7777018" cy="369332"/>
          </a:xfrm>
          <a:prstGeom prst="rect">
            <a:avLst/>
          </a:prstGeom>
          <a:noFill/>
        </p:spPr>
        <p:txBody>
          <a:bodyPr wrap="square">
            <a:spAutoFit/>
          </a:bodyPr>
          <a:lstStyle/>
          <a:p>
            <a:r>
              <a:rPr lang="en-US" dirty="0"/>
              <a:t>Shapley vector, or Shapley allocations – works when core is empty! </a:t>
            </a:r>
          </a:p>
        </p:txBody>
      </p:sp>
      <p:sp>
        <p:nvSpPr>
          <p:cNvPr id="8" name="TextBox 7">
            <a:extLst>
              <a:ext uri="{FF2B5EF4-FFF2-40B4-BE49-F238E27FC236}">
                <a16:creationId xmlns:a16="http://schemas.microsoft.com/office/drawing/2014/main" id="{59A332C4-C700-68C6-4136-2D3C965B9954}"/>
              </a:ext>
            </a:extLst>
          </p:cNvPr>
          <p:cNvSpPr txBox="1"/>
          <p:nvPr/>
        </p:nvSpPr>
        <p:spPr>
          <a:xfrm>
            <a:off x="304800" y="1198764"/>
            <a:ext cx="11739419" cy="5909310"/>
          </a:xfrm>
          <a:prstGeom prst="rect">
            <a:avLst/>
          </a:prstGeom>
          <a:noFill/>
        </p:spPr>
        <p:txBody>
          <a:bodyPr wrap="square">
            <a:spAutoFit/>
          </a:bodyPr>
          <a:lstStyle/>
          <a:p>
            <a:endParaRPr lang="en-US" dirty="0"/>
          </a:p>
          <a:p>
            <a:r>
              <a:rPr lang="en-US" dirty="0"/>
              <a:t>For 3 musicians game let’s find contributions of each musician into group’s payoff by the following algorithm:</a:t>
            </a:r>
          </a:p>
          <a:p>
            <a:r>
              <a:rPr lang="en-US" dirty="0"/>
              <a:t>1.Let musician A enter the room and perform, and record how much money he earns – V1(A)</a:t>
            </a:r>
          </a:p>
          <a:p>
            <a:r>
              <a:rPr lang="en-US" dirty="0"/>
              <a:t>2.Let musician B enter the room and perform together with A, record how much they earn together- V1(AB), and subtract V1(A) : V1(B)=V1(AB)-V1(A) – this is contribution of B into payoff V1(AB)</a:t>
            </a:r>
          </a:p>
          <a:p>
            <a:r>
              <a:rPr lang="en-US" dirty="0"/>
              <a:t>3.Let musician C enter the room and perform together with A and B, record how much they earn together- V1(ABC), and subtract V1(A) and V1(B) : V1(C)=V1(ABC)-V1(AB)) – this is contribution of C into payoff V1(ABC)</a:t>
            </a:r>
          </a:p>
          <a:p>
            <a:endParaRPr lang="en-US" dirty="0"/>
          </a:p>
          <a:p>
            <a:r>
              <a:rPr lang="en-US" dirty="0"/>
              <a:t>Steps 1-3 should be performed n! times, for each sequence of A,B,C, to get n! vectors of possible payoff allocations between players.</a:t>
            </a:r>
          </a:p>
          <a:p>
            <a:r>
              <a:rPr lang="en-US" dirty="0"/>
              <a:t>Then these allocations are averaged ( their sum is divided by n!) to get </a:t>
            </a:r>
            <a:r>
              <a:rPr lang="en-US" b="1" dirty="0"/>
              <a:t>Shapley Vector.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should get 70, B -28, C-22</a:t>
            </a:r>
          </a:p>
          <a:p>
            <a:endParaRPr lang="en-US" dirty="0"/>
          </a:p>
        </p:txBody>
      </p:sp>
      <p:graphicFrame>
        <p:nvGraphicFramePr>
          <p:cNvPr id="5" name="Table 4">
            <a:extLst>
              <a:ext uri="{FF2B5EF4-FFF2-40B4-BE49-F238E27FC236}">
                <a16:creationId xmlns:a16="http://schemas.microsoft.com/office/drawing/2014/main" id="{A3B08152-3DD8-97C4-1BC3-2D0CBECF2428}"/>
              </a:ext>
            </a:extLst>
          </p:cNvPr>
          <p:cNvGraphicFramePr>
            <a:graphicFrameLocks noGrp="1"/>
          </p:cNvGraphicFramePr>
          <p:nvPr>
            <p:extLst>
              <p:ext uri="{D42A27DB-BD31-4B8C-83A1-F6EECF244321}">
                <p14:modId xmlns:p14="http://schemas.microsoft.com/office/powerpoint/2010/main" val="4258309808"/>
              </p:ext>
            </p:extLst>
          </p:nvPr>
        </p:nvGraphicFramePr>
        <p:xfrm>
          <a:off x="979054" y="4525818"/>
          <a:ext cx="4368800" cy="1921165"/>
        </p:xfrm>
        <a:graphic>
          <a:graphicData uri="http://schemas.openxmlformats.org/drawingml/2006/table">
            <a:tbl>
              <a:tblPr>
                <a:tableStyleId>{5C22544A-7EE6-4342-B048-85BDC9FD1C3A}</a:tableStyleId>
              </a:tblPr>
              <a:tblGrid>
                <a:gridCol w="1092200">
                  <a:extLst>
                    <a:ext uri="{9D8B030D-6E8A-4147-A177-3AD203B41FA5}">
                      <a16:colId xmlns:a16="http://schemas.microsoft.com/office/drawing/2014/main" val="3899743459"/>
                    </a:ext>
                  </a:extLst>
                </a:gridCol>
                <a:gridCol w="1092200">
                  <a:extLst>
                    <a:ext uri="{9D8B030D-6E8A-4147-A177-3AD203B41FA5}">
                      <a16:colId xmlns:a16="http://schemas.microsoft.com/office/drawing/2014/main" val="2251471254"/>
                    </a:ext>
                  </a:extLst>
                </a:gridCol>
                <a:gridCol w="1092200">
                  <a:extLst>
                    <a:ext uri="{9D8B030D-6E8A-4147-A177-3AD203B41FA5}">
                      <a16:colId xmlns:a16="http://schemas.microsoft.com/office/drawing/2014/main" val="1981295849"/>
                    </a:ext>
                  </a:extLst>
                </a:gridCol>
                <a:gridCol w="1092200">
                  <a:extLst>
                    <a:ext uri="{9D8B030D-6E8A-4147-A177-3AD203B41FA5}">
                      <a16:colId xmlns:a16="http://schemas.microsoft.com/office/drawing/2014/main" val="1413095540"/>
                    </a:ext>
                  </a:extLst>
                </a:gridCol>
              </a:tblGrid>
              <a:tr h="214301">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100" u="none" strike="noStrike">
                          <a:effectLst/>
                        </a:rPr>
                        <a:t>A</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US" sz="1100" u="none" strike="noStrike">
                          <a:effectLst/>
                        </a:rPr>
                        <a:t>C</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282852894"/>
                  </a:ext>
                </a:extLst>
              </a:tr>
              <a:tr h="213358">
                <a:tc>
                  <a:txBody>
                    <a:bodyPr/>
                    <a:lstStyle/>
                    <a:p>
                      <a:pPr algn="l" fontAlgn="b"/>
                      <a:r>
                        <a:rPr lang="en-US" sz="1100" u="none" strike="noStrike">
                          <a:effectLst/>
                        </a:rPr>
                        <a:t>ABC</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18</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96</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094505371"/>
                  </a:ext>
                </a:extLst>
              </a:tr>
              <a:tr h="213358">
                <a:tc>
                  <a:txBody>
                    <a:bodyPr/>
                    <a:lstStyle/>
                    <a:p>
                      <a:pPr algn="l" fontAlgn="b"/>
                      <a:r>
                        <a:rPr lang="en-US" sz="1100" u="none" strike="noStrike">
                          <a:effectLst/>
                        </a:rPr>
                        <a:t>ACB</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18</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90</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113655921"/>
                  </a:ext>
                </a:extLst>
              </a:tr>
              <a:tr h="213358">
                <a:tc>
                  <a:txBody>
                    <a:bodyPr/>
                    <a:lstStyle/>
                    <a:p>
                      <a:pPr algn="l" fontAlgn="b"/>
                      <a:r>
                        <a:rPr lang="en-US" sz="1100" u="none" strike="noStrike">
                          <a:effectLst/>
                        </a:rPr>
                        <a:t>CBA</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90</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22</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976382313"/>
                  </a:ext>
                </a:extLst>
              </a:tr>
              <a:tr h="213358">
                <a:tc>
                  <a:txBody>
                    <a:bodyPr/>
                    <a:lstStyle/>
                    <a:p>
                      <a:pPr algn="l" fontAlgn="b"/>
                      <a:r>
                        <a:rPr lang="en-US" sz="1100" u="none" strike="noStrike">
                          <a:effectLst/>
                        </a:rPr>
                        <a:t>CAB</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102</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135440188"/>
                  </a:ext>
                </a:extLst>
              </a:tr>
              <a:tr h="213358">
                <a:tc>
                  <a:txBody>
                    <a:bodyPr/>
                    <a:lstStyle/>
                    <a:p>
                      <a:pPr algn="l" fontAlgn="b"/>
                      <a:r>
                        <a:rPr lang="en-US" sz="1100" u="none" strike="noStrike">
                          <a:effectLst/>
                        </a:rPr>
                        <a:t>BAC</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102</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6</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693289575"/>
                  </a:ext>
                </a:extLst>
              </a:tr>
              <a:tr h="213358">
                <a:tc>
                  <a:txBody>
                    <a:bodyPr/>
                    <a:lstStyle/>
                    <a:p>
                      <a:pPr algn="l" fontAlgn="b"/>
                      <a:r>
                        <a:rPr lang="en-US" sz="1100" u="none" strike="noStrike">
                          <a:effectLst/>
                        </a:rPr>
                        <a:t>BCA</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90</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18</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846024112"/>
                  </a:ext>
                </a:extLst>
              </a:tr>
              <a:tr h="213358">
                <a:tc>
                  <a:txBody>
                    <a:bodyPr/>
                    <a:lstStyle/>
                    <a:p>
                      <a:pPr algn="l" fontAlgn="b"/>
                      <a:r>
                        <a:rPr lang="en-US" sz="1100" u="none" strike="noStrike">
                          <a:effectLst/>
                        </a:rPr>
                        <a:t>sum</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420</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166</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dirty="0">
                          <a:effectLst/>
                        </a:rPr>
                        <a:t>132</a:t>
                      </a:r>
                      <a:endParaRPr lang="en-US"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378044180"/>
                  </a:ext>
                </a:extLst>
              </a:tr>
              <a:tr h="213358">
                <a:tc>
                  <a:txBody>
                    <a:bodyPr/>
                    <a:lstStyle/>
                    <a:p>
                      <a:pPr algn="l" fontAlgn="b"/>
                      <a:r>
                        <a:rPr lang="en-US" sz="1100" u="none" strike="noStrike">
                          <a:effectLst/>
                        </a:rPr>
                        <a:t>Shapley</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70</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a:effectLst/>
                        </a:rPr>
                        <a:t>27.66667</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US" sz="1100" u="none" strike="noStrike" dirty="0">
                          <a:effectLst/>
                        </a:rPr>
                        <a:t>22</a:t>
                      </a:r>
                      <a:endParaRPr lang="en-US"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10395350"/>
                  </a:ext>
                </a:extLst>
              </a:tr>
            </a:tbl>
          </a:graphicData>
        </a:graphic>
      </p:graphicFrame>
    </p:spTree>
    <p:extLst>
      <p:ext uri="{BB962C8B-B14F-4D97-AF65-F5344CB8AC3E}">
        <p14:creationId xmlns:p14="http://schemas.microsoft.com/office/powerpoint/2010/main" val="259392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2696" y="244657"/>
            <a:ext cx="8622722" cy="584775"/>
          </a:xfrm>
          <a:prstGeom prst="rect">
            <a:avLst/>
          </a:prstGeom>
          <a:noFill/>
        </p:spPr>
        <p:txBody>
          <a:bodyPr wrap="square" rtlCol="0">
            <a:spAutoFit/>
          </a:bodyPr>
          <a:lstStyle/>
          <a:p>
            <a:r>
              <a:rPr lang="en-US" sz="3200" b="1" dirty="0">
                <a:solidFill>
                  <a:srgbClr val="00B050"/>
                </a:solidFill>
              </a:rPr>
              <a:t>Shapley Vector Computation</a:t>
            </a:r>
            <a:endParaRPr lang="en-US" sz="3200" dirty="0">
              <a:solidFill>
                <a:srgbClr val="00B050"/>
              </a:solidFill>
            </a:endParaRPr>
          </a:p>
        </p:txBody>
      </p:sp>
      <p:sp>
        <p:nvSpPr>
          <p:cNvPr id="8" name="TextBox 7">
            <a:extLst>
              <a:ext uri="{FF2B5EF4-FFF2-40B4-BE49-F238E27FC236}">
                <a16:creationId xmlns:a16="http://schemas.microsoft.com/office/drawing/2014/main" id="{59A332C4-C700-68C6-4136-2D3C965B9954}"/>
              </a:ext>
            </a:extLst>
          </p:cNvPr>
          <p:cNvSpPr txBox="1"/>
          <p:nvPr/>
        </p:nvSpPr>
        <p:spPr>
          <a:xfrm>
            <a:off x="304800" y="1198764"/>
            <a:ext cx="11739419" cy="4524315"/>
          </a:xfrm>
          <a:prstGeom prst="rect">
            <a:avLst/>
          </a:prstGeom>
          <a:noFill/>
        </p:spPr>
        <p:txBody>
          <a:bodyPr wrap="square">
            <a:spAutoFit/>
          </a:bodyPr>
          <a:lstStyle/>
          <a:p>
            <a:endParaRPr lang="en-US" dirty="0"/>
          </a:p>
          <a:p>
            <a:r>
              <a:rPr lang="en-US" dirty="0"/>
              <a:t>Averaging all possible allocations over the set of players – difficult to compute!</a:t>
            </a:r>
          </a:p>
          <a:p>
            <a:r>
              <a:rPr lang="en-US" dirty="0"/>
              <a:t>While these values have many advantages, including their theoretical guarantees, they are however really hard to calculate. Indeed, the complexity increases exponentially with the dimension (the number of variables)</a:t>
            </a:r>
          </a:p>
          <a:p>
            <a:r>
              <a:rPr lang="en-US" dirty="0"/>
              <a:t>Accelerates schemas:</a:t>
            </a:r>
          </a:p>
          <a:p>
            <a:r>
              <a:rPr lang="en-US" dirty="0"/>
              <a:t>1.Monte-Carlo[2]</a:t>
            </a:r>
          </a:p>
          <a:p>
            <a:r>
              <a:rPr lang="en-US" dirty="0"/>
              <a:t>2.Stochastic Gradient Descent[2,3]</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4884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2151" y="266700"/>
            <a:ext cx="6534150" cy="584775"/>
          </a:xfrm>
          <a:prstGeom prst="rect">
            <a:avLst/>
          </a:prstGeom>
          <a:noFill/>
        </p:spPr>
        <p:txBody>
          <a:bodyPr wrap="square" rtlCol="0">
            <a:spAutoFit/>
          </a:bodyPr>
          <a:lstStyle/>
          <a:p>
            <a:r>
              <a:rPr lang="en-US" altLang="en-US" sz="3200" b="1" dirty="0">
                <a:solidFill>
                  <a:srgbClr val="00B050"/>
                </a:solidFill>
              </a:rPr>
              <a:t>SHAP library for Python</a:t>
            </a:r>
            <a:endParaRPr lang="en-US" sz="3200" dirty="0">
              <a:solidFill>
                <a:srgbClr val="00B050"/>
              </a:solidFill>
            </a:endParaRPr>
          </a:p>
        </p:txBody>
      </p:sp>
      <p:sp>
        <p:nvSpPr>
          <p:cNvPr id="6" name="TextBox 5">
            <a:extLst>
              <a:ext uri="{FF2B5EF4-FFF2-40B4-BE49-F238E27FC236}">
                <a16:creationId xmlns:a16="http://schemas.microsoft.com/office/drawing/2014/main" id="{4E5C3A99-C3B2-BED5-5A98-8D1A1D68520E}"/>
              </a:ext>
            </a:extLst>
          </p:cNvPr>
          <p:cNvSpPr txBox="1"/>
          <p:nvPr/>
        </p:nvSpPr>
        <p:spPr>
          <a:xfrm>
            <a:off x="1468582" y="829432"/>
            <a:ext cx="7777018" cy="369332"/>
          </a:xfrm>
          <a:prstGeom prst="rect">
            <a:avLst/>
          </a:prstGeom>
          <a:noFill/>
        </p:spPr>
        <p:txBody>
          <a:bodyPr wrap="square">
            <a:spAutoFit/>
          </a:bodyPr>
          <a:lstStyle/>
          <a:p>
            <a:r>
              <a:rPr lang="en-US" dirty="0"/>
              <a:t>Explaining machine learning models with Shapley values. </a:t>
            </a:r>
          </a:p>
        </p:txBody>
      </p:sp>
      <p:sp>
        <p:nvSpPr>
          <p:cNvPr id="8" name="TextBox 7">
            <a:extLst>
              <a:ext uri="{FF2B5EF4-FFF2-40B4-BE49-F238E27FC236}">
                <a16:creationId xmlns:a16="http://schemas.microsoft.com/office/drawing/2014/main" id="{59A332C4-C700-68C6-4136-2D3C965B9954}"/>
              </a:ext>
            </a:extLst>
          </p:cNvPr>
          <p:cNvSpPr txBox="1"/>
          <p:nvPr/>
        </p:nvSpPr>
        <p:spPr>
          <a:xfrm>
            <a:off x="249381" y="1217479"/>
            <a:ext cx="11739419" cy="2585323"/>
          </a:xfrm>
          <a:prstGeom prst="rect">
            <a:avLst/>
          </a:prstGeom>
          <a:noFill/>
        </p:spPr>
        <p:txBody>
          <a:bodyPr wrap="square">
            <a:spAutoFit/>
          </a:bodyPr>
          <a:lstStyle/>
          <a:p>
            <a:r>
              <a:rPr lang="en-US" dirty="0">
                <a:hlinkClick r:id="rId2"/>
              </a:rPr>
              <a:t>Explainable AI with Shapley values — SHAP latest documentation (shap-lrjball.readthedocs.io)</a:t>
            </a:r>
            <a:endParaRPr lang="en-US" dirty="0"/>
          </a:p>
          <a:p>
            <a:r>
              <a:rPr lang="en-US" dirty="0">
                <a:hlinkClick r:id="rId3"/>
              </a:rPr>
              <a:t>Shapley Values for Machine Learning Model - MATLAB &amp; Simulink (mathworks.com)</a:t>
            </a:r>
            <a:endParaRPr lang="en-US" dirty="0"/>
          </a:p>
          <a:p>
            <a:r>
              <a:rPr lang="en-US" b="0" i="0" dirty="0">
                <a:solidFill>
                  <a:srgbClr val="212121"/>
                </a:solidFill>
                <a:effectLst/>
                <a:latin typeface="Roboto" panose="02000000000000000000" pitchFamily="2" charset="0"/>
              </a:rPr>
              <a:t>In game theory, the Shapley value of a player is the average marginal contribution of the player in a cooperative game. That is, Shapley values are fair allocations, to individual players, of the total gain generated from a cooperative game. In the context of machine learning prediction, the Shapley value of a feature for a query point explains the contribution of the feature to a prediction (the response for regression or the score of each class for classification) at the specified query point. The Shapley value corresponds to the deviation of the prediction for the query point from the average prediction, due to the feature. For each query point, the sum of the Shapley values for all features corresponds to the total deviation of the prediction from the average.</a:t>
            </a:r>
            <a:endParaRPr lang="en-US" dirty="0"/>
          </a:p>
        </p:txBody>
      </p:sp>
      <p:pic>
        <p:nvPicPr>
          <p:cNvPr id="10" name="Picture 9">
            <a:extLst>
              <a:ext uri="{FF2B5EF4-FFF2-40B4-BE49-F238E27FC236}">
                <a16:creationId xmlns:a16="http://schemas.microsoft.com/office/drawing/2014/main" id="{64101BCF-A9B1-E7FF-A635-1B1976C24BE3}"/>
              </a:ext>
            </a:extLst>
          </p:cNvPr>
          <p:cNvPicPr>
            <a:picLocks noChangeAspect="1"/>
          </p:cNvPicPr>
          <p:nvPr/>
        </p:nvPicPr>
        <p:blipFill>
          <a:blip r:embed="rId4"/>
          <a:stretch>
            <a:fillRect/>
          </a:stretch>
        </p:blipFill>
        <p:spPr>
          <a:xfrm>
            <a:off x="314036" y="3821517"/>
            <a:ext cx="11674764" cy="3185631"/>
          </a:xfrm>
          <a:prstGeom prst="rect">
            <a:avLst/>
          </a:prstGeom>
        </p:spPr>
      </p:pic>
    </p:spTree>
    <p:extLst>
      <p:ext uri="{BB962C8B-B14F-4D97-AF65-F5344CB8AC3E}">
        <p14:creationId xmlns:p14="http://schemas.microsoft.com/office/powerpoint/2010/main" val="335406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07097" y="244657"/>
            <a:ext cx="6534150" cy="584775"/>
          </a:xfrm>
          <a:prstGeom prst="rect">
            <a:avLst/>
          </a:prstGeom>
          <a:noFill/>
        </p:spPr>
        <p:txBody>
          <a:bodyPr wrap="square" rtlCol="0">
            <a:spAutoFit/>
          </a:bodyPr>
          <a:lstStyle/>
          <a:p>
            <a:r>
              <a:rPr lang="en-US" altLang="en-US" sz="3200" b="1" dirty="0">
                <a:solidFill>
                  <a:srgbClr val="00B050"/>
                </a:solidFill>
              </a:rPr>
              <a:t>Input Data</a:t>
            </a:r>
            <a:endParaRPr lang="en-US" sz="3200" dirty="0">
              <a:solidFill>
                <a:srgbClr val="00B050"/>
              </a:solidFill>
            </a:endParaRPr>
          </a:p>
        </p:txBody>
      </p:sp>
      <p:sp>
        <p:nvSpPr>
          <p:cNvPr id="6" name="TextBox 5">
            <a:extLst>
              <a:ext uri="{FF2B5EF4-FFF2-40B4-BE49-F238E27FC236}">
                <a16:creationId xmlns:a16="http://schemas.microsoft.com/office/drawing/2014/main" id="{4E5C3A99-C3B2-BED5-5A98-8D1A1D68520E}"/>
              </a:ext>
            </a:extLst>
          </p:cNvPr>
          <p:cNvSpPr txBox="1"/>
          <p:nvPr/>
        </p:nvSpPr>
        <p:spPr>
          <a:xfrm>
            <a:off x="1468582" y="829432"/>
            <a:ext cx="7777018" cy="369332"/>
          </a:xfrm>
          <a:prstGeom prst="rect">
            <a:avLst/>
          </a:prstGeom>
          <a:noFill/>
        </p:spPr>
        <p:txBody>
          <a:bodyPr wrap="square">
            <a:spAutoFit/>
          </a:bodyPr>
          <a:lstStyle/>
          <a:p>
            <a:r>
              <a:rPr lang="en-US" dirty="0"/>
              <a:t>Columns = Features, Rating column - Label</a:t>
            </a:r>
          </a:p>
        </p:txBody>
      </p:sp>
      <p:pic>
        <p:nvPicPr>
          <p:cNvPr id="4" name="Picture 3">
            <a:extLst>
              <a:ext uri="{FF2B5EF4-FFF2-40B4-BE49-F238E27FC236}">
                <a16:creationId xmlns:a16="http://schemas.microsoft.com/office/drawing/2014/main" id="{363A297A-C7E4-58BA-2056-63CBE267D5BB}"/>
              </a:ext>
            </a:extLst>
          </p:cNvPr>
          <p:cNvPicPr>
            <a:picLocks noChangeAspect="1"/>
          </p:cNvPicPr>
          <p:nvPr/>
        </p:nvPicPr>
        <p:blipFill>
          <a:blip r:embed="rId2"/>
          <a:stretch>
            <a:fillRect/>
          </a:stretch>
        </p:blipFill>
        <p:spPr>
          <a:xfrm>
            <a:off x="1387042" y="1479816"/>
            <a:ext cx="6565467" cy="5311760"/>
          </a:xfrm>
          <a:prstGeom prst="rect">
            <a:avLst/>
          </a:prstGeom>
        </p:spPr>
      </p:pic>
    </p:spTree>
    <p:extLst>
      <p:ext uri="{BB962C8B-B14F-4D97-AF65-F5344CB8AC3E}">
        <p14:creationId xmlns:p14="http://schemas.microsoft.com/office/powerpoint/2010/main" val="1781735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37289</TotalTime>
  <Words>2132</Words>
  <Application>Microsoft Office PowerPoint</Application>
  <PresentationFormat>Widescreen</PresentationFormat>
  <Paragraphs>293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 Narrow</vt:lpstr>
      <vt:lpstr>Arial</vt:lpstr>
      <vt:lpstr>Calibri</vt:lpstr>
      <vt:lpstr>Calibri Light</vt:lpstr>
      <vt:lpstr>Lucida Grande</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Neuron</dc:title>
  <dc:creator>Nadia Udler</dc:creator>
  <cp:lastModifiedBy>Nadia Udler</cp:lastModifiedBy>
  <cp:revision>98</cp:revision>
  <dcterms:created xsi:type="dcterms:W3CDTF">2021-01-15T20:39:12Z</dcterms:created>
  <dcterms:modified xsi:type="dcterms:W3CDTF">2024-10-08T20:39:58Z</dcterms:modified>
</cp:coreProperties>
</file>