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5"/>
  </p:notesMasterIdLst>
  <p:sldIdLst>
    <p:sldId id="261" r:id="rId2"/>
    <p:sldId id="432" r:id="rId3"/>
    <p:sldId id="442" r:id="rId4"/>
    <p:sldId id="415" r:id="rId5"/>
    <p:sldId id="436" r:id="rId6"/>
    <p:sldId id="437" r:id="rId7"/>
    <p:sldId id="438" r:id="rId8"/>
    <p:sldId id="476" r:id="rId9"/>
    <p:sldId id="479" r:id="rId10"/>
    <p:sldId id="481" r:id="rId11"/>
    <p:sldId id="480" r:id="rId12"/>
    <p:sldId id="441" r:id="rId13"/>
    <p:sldId id="44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821"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217ED-361F-45BA-8D4B-0C74891083B5}"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F8F1C-874A-4340-B330-86FFD63E69AF}" type="slidenum">
              <a:rPr lang="en-US" smtClean="0"/>
              <a:t>‹#›</a:t>
            </a:fld>
            <a:endParaRPr lang="en-US"/>
          </a:p>
        </p:txBody>
      </p:sp>
    </p:spTree>
    <p:extLst>
      <p:ext uri="{BB962C8B-B14F-4D97-AF65-F5344CB8AC3E}">
        <p14:creationId xmlns:p14="http://schemas.microsoft.com/office/powerpoint/2010/main" val="176377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84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42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05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04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07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86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70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442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12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59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80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80106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TfidfVectorizer.html" TargetMode="External"/><Relationship Id="rId2" Type="http://schemas.openxmlformats.org/officeDocument/2006/relationships/hyperlink" Target="https://scikit-learn.org/stable/modules/generated/sklearn.feature_extraction.text.CountVectorizer.html" TargetMode="External"/><Relationship Id="rId1" Type="http://schemas.openxmlformats.org/officeDocument/2006/relationships/slideLayout" Target="../slideLayouts/slideLayout7.xml"/><Relationship Id="rId4" Type="http://schemas.openxmlformats.org/officeDocument/2006/relationships/hyperlink" Target="https://scikit-learn.org/stable/modules/generated/sklearn.decomposition.LatentDirichletAllocation.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UAHUEy1V0Q" TargetMode="External"/><Relationship Id="rId2" Type="http://schemas.openxmlformats.org/officeDocument/2006/relationships/hyperlink" Target="https://towardsdatascience.com/topic-modeling-and-latent-dirichlet-allocation-in-python-9bf156893c24" TargetMode="External"/><Relationship Id="rId1" Type="http://schemas.openxmlformats.org/officeDocument/2006/relationships/slideLayout" Target="../slideLayouts/slideLayout7.xml"/><Relationship Id="rId4" Type="http://schemas.openxmlformats.org/officeDocument/2006/relationships/hyperlink" Target="https://ppasupat.github.io/a9online/wtf-is/lsa-plsa-lda.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blog.mlreview.com/topic-modeling-with-scikit-learn-e80d3366873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5724" y="960583"/>
            <a:ext cx="10599938" cy="2062103"/>
          </a:xfrm>
          <a:prstGeom prst="rect">
            <a:avLst/>
          </a:prstGeom>
          <a:noFill/>
        </p:spPr>
        <p:txBody>
          <a:bodyPr wrap="square" rtlCol="0">
            <a:spAutoFit/>
          </a:bodyPr>
          <a:lstStyle/>
          <a:p>
            <a:r>
              <a:rPr lang="en-US" sz="4000" dirty="0">
                <a:latin typeface="Lucida Sans Unicode" panose="020B0602030504020204" pitchFamily="34" charset="0"/>
                <a:cs typeface="Lucida Sans Unicode" panose="020B0602030504020204" pitchFamily="34" charset="0"/>
              </a:rPr>
              <a:t>          Python for  Machine Learning</a:t>
            </a:r>
            <a:endParaRPr lang="en-US" sz="3200" b="1" dirty="0">
              <a:latin typeface="Lucida Sans Unicode" panose="020B0602030504020204" pitchFamily="34" charset="0"/>
              <a:cs typeface="Lucida Sans Unicode" panose="020B0602030504020204" pitchFamily="34" charset="0"/>
            </a:endParaRPr>
          </a:p>
          <a:p>
            <a:endParaRPr lang="en-US" sz="4800" dirty="0">
              <a:latin typeface="Lucida Sans Unicode" panose="020B0602030504020204" pitchFamily="34" charset="0"/>
              <a:cs typeface="Lucida Sans Unicode" panose="020B0602030504020204" pitchFamily="34" charset="0"/>
            </a:endParaRPr>
          </a:p>
          <a:p>
            <a:endParaRPr lang="en-US" sz="4000" dirty="0">
              <a:latin typeface="Lucida Sans Unicode" panose="020B0602030504020204" pitchFamily="34" charset="0"/>
              <a:cs typeface="Lucida Sans Unicode" panose="020B0602030504020204" pitchFamily="34" charset="0"/>
            </a:endParaRPr>
          </a:p>
        </p:txBody>
      </p:sp>
      <p:sp>
        <p:nvSpPr>
          <p:cNvPr id="3" name="TextBox 2"/>
          <p:cNvSpPr txBox="1"/>
          <p:nvPr/>
        </p:nvSpPr>
        <p:spPr>
          <a:xfrm>
            <a:off x="3802064" y="3695062"/>
            <a:ext cx="3814619" cy="830997"/>
          </a:xfrm>
          <a:prstGeom prst="rect">
            <a:avLst/>
          </a:prstGeom>
          <a:noFill/>
        </p:spPr>
        <p:txBody>
          <a:bodyPr wrap="square" rtlCol="0">
            <a:spAutoFit/>
          </a:bodyPr>
          <a:lstStyle/>
          <a:p>
            <a:r>
              <a:rPr lang="en-US" sz="4800" dirty="0"/>
              <a:t>Spring 2023</a:t>
            </a:r>
          </a:p>
        </p:txBody>
      </p:sp>
    </p:spTree>
    <p:extLst>
      <p:ext uri="{BB962C8B-B14F-4D97-AF65-F5344CB8AC3E}">
        <p14:creationId xmlns:p14="http://schemas.microsoft.com/office/powerpoint/2010/main" val="390676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725" y="964205"/>
            <a:ext cx="10114834" cy="7017306"/>
          </a:xfrm>
          <a:prstGeom prst="rect">
            <a:avLst/>
          </a:prstGeom>
        </p:spPr>
        <p:txBody>
          <a:bodyPr wrap="square" anchor="t">
            <a:spAutoFit/>
          </a:bodyPr>
          <a:lstStyle/>
          <a:p>
            <a:r>
              <a:rPr lang="en-US" sz="3200" b="1" i="0" u="sng" dirty="0">
                <a:effectLst/>
                <a:latin typeface="charter"/>
              </a:rPr>
              <a:t>Data preprocessing:</a:t>
            </a:r>
          </a:p>
          <a:p>
            <a:endParaRPr lang="en-US" sz="3200" b="1" i="0" u="sng" dirty="0">
              <a:effectLst/>
              <a:latin typeface="charter"/>
            </a:endParaRPr>
          </a:p>
          <a:p>
            <a:r>
              <a:rPr lang="en-US" sz="2400" b="1" i="0" u="sng" dirty="0" err="1">
                <a:effectLst/>
                <a:latin typeface="charter"/>
              </a:rPr>
              <a:t>CountVectorizer</a:t>
            </a:r>
            <a:endParaRPr lang="en-US" sz="2400" b="1" i="0" u="sng" dirty="0">
              <a:effectLst/>
              <a:latin typeface="charter"/>
            </a:endParaRPr>
          </a:p>
          <a:p>
            <a:r>
              <a:rPr lang="en-US" dirty="0" err="1">
                <a:hlinkClick r:id="rId2"/>
              </a:rPr>
              <a:t>sklearn.feature_extraction.text.CountVectorizer</a:t>
            </a:r>
            <a:r>
              <a:rPr lang="en-US" dirty="0">
                <a:hlinkClick r:id="rId2"/>
              </a:rPr>
              <a:t> — scikit-learn 0.24.2 documentation</a:t>
            </a:r>
            <a:endParaRPr lang="en-US" dirty="0"/>
          </a:p>
          <a:p>
            <a:endParaRPr lang="en-US" b="1" i="0" u="sng" dirty="0">
              <a:effectLst/>
              <a:latin typeface="charter"/>
            </a:endParaRPr>
          </a:p>
          <a:p>
            <a:r>
              <a:rPr lang="en-US" sz="2400" b="1" u="sng" dirty="0" err="1">
                <a:solidFill>
                  <a:srgbClr val="292929"/>
                </a:solidFill>
                <a:latin typeface="charter"/>
              </a:rPr>
              <a:t>TfIdfVectorizer</a:t>
            </a:r>
            <a:endParaRPr lang="en-US" sz="2400" b="1" u="sng" dirty="0">
              <a:solidFill>
                <a:srgbClr val="292929"/>
              </a:solidFill>
              <a:latin typeface="charter"/>
            </a:endParaRPr>
          </a:p>
          <a:p>
            <a:r>
              <a:rPr lang="en-US" dirty="0" err="1">
                <a:hlinkClick r:id="rId3"/>
              </a:rPr>
              <a:t>sklearn.feature_extraction.text.TfidfVectorizer</a:t>
            </a:r>
            <a:r>
              <a:rPr lang="en-US" dirty="0">
                <a:hlinkClick r:id="rId3"/>
              </a:rPr>
              <a:t> — scikit-learn 0.24.2 documentation</a:t>
            </a:r>
            <a:endParaRPr lang="en-US" b="1" u="sng" dirty="0">
              <a:solidFill>
                <a:srgbClr val="292929"/>
              </a:solidFill>
              <a:latin typeface="charter"/>
            </a:endParaRPr>
          </a:p>
          <a:p>
            <a:endParaRPr lang="en-US" sz="2800" b="1" i="0" u="sng" dirty="0">
              <a:solidFill>
                <a:srgbClr val="292929"/>
              </a:solidFill>
              <a:effectLst/>
              <a:latin typeface="charter"/>
            </a:endParaRPr>
          </a:p>
          <a:p>
            <a:r>
              <a:rPr lang="en-US" sz="3200" b="1" u="sng" dirty="0">
                <a:solidFill>
                  <a:srgbClr val="292929"/>
                </a:solidFill>
                <a:latin typeface="charter"/>
              </a:rPr>
              <a:t>Topic Modeling</a:t>
            </a:r>
          </a:p>
          <a:p>
            <a:r>
              <a:rPr lang="en-US" sz="2400" b="1" u="sng" dirty="0">
                <a:solidFill>
                  <a:srgbClr val="292929"/>
                </a:solidFill>
                <a:latin typeface="charter"/>
              </a:rPr>
              <a:t>LDA</a:t>
            </a:r>
            <a:endParaRPr lang="en-US" sz="2400" b="1" i="0" u="sng" dirty="0">
              <a:solidFill>
                <a:srgbClr val="292929"/>
              </a:solidFill>
              <a:effectLst/>
              <a:latin typeface="charter"/>
            </a:endParaRPr>
          </a:p>
          <a:p>
            <a:r>
              <a:rPr lang="en-US" dirty="0" err="1">
                <a:hlinkClick r:id="rId4"/>
              </a:rPr>
              <a:t>sklearn.decomposition.LatentDirichletAllocation</a:t>
            </a:r>
            <a:r>
              <a:rPr lang="en-US" dirty="0">
                <a:hlinkClick r:id="rId4"/>
              </a:rPr>
              <a:t> — scikit-learn 0.24.2 documentation</a:t>
            </a:r>
            <a:endParaRPr lang="en-US" b="0" i="0" dirty="0">
              <a:solidFill>
                <a:srgbClr val="292929"/>
              </a:solidFill>
              <a:effectLst/>
              <a:latin typeface="charter"/>
            </a:endParaRPr>
          </a:p>
          <a:p>
            <a:endParaRPr lang="en-US" sz="2800" dirty="0">
              <a:solidFill>
                <a:srgbClr val="292929"/>
              </a:solidFill>
              <a:latin typeface="charter"/>
            </a:endParaRPr>
          </a:p>
          <a:p>
            <a:endParaRPr lang="en-US" sz="2800" b="1" dirty="0"/>
          </a:p>
          <a:p>
            <a:endParaRPr lang="en-US" sz="2800" b="1" dirty="0"/>
          </a:p>
          <a:p>
            <a:endParaRPr lang="en-US" b="1" dirty="0"/>
          </a:p>
          <a:p>
            <a:r>
              <a:rPr lang="en-US" b="1" dirty="0"/>
              <a:t>‘ </a:t>
            </a:r>
          </a:p>
          <a:p>
            <a:endParaRPr lang="en-US" b="1" dirty="0"/>
          </a:p>
          <a:p>
            <a:r>
              <a:rPr lang="en-US" sz="3600" dirty="0"/>
              <a:t>  </a:t>
            </a:r>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5" name="Rectangle 4">
            <a:extLst>
              <a:ext uri="{FF2B5EF4-FFF2-40B4-BE49-F238E27FC236}">
                <a16:creationId xmlns:a16="http://schemas.microsoft.com/office/drawing/2014/main" id="{BF9C0574-8326-433C-9FAA-6B3749E92890}"/>
              </a:ext>
            </a:extLst>
          </p:cNvPr>
          <p:cNvSpPr/>
          <p:nvPr/>
        </p:nvSpPr>
        <p:spPr>
          <a:xfrm>
            <a:off x="783357" y="179374"/>
            <a:ext cx="5833841" cy="646331"/>
          </a:xfrm>
          <a:prstGeom prst="rect">
            <a:avLst/>
          </a:prstGeom>
        </p:spPr>
        <p:txBody>
          <a:bodyPr wrap="none" anchor="t">
            <a:spAutoFit/>
          </a:bodyPr>
          <a:lstStyle/>
          <a:p>
            <a:r>
              <a:rPr lang="en-US" sz="3600" b="1" dirty="0"/>
              <a:t>                   Tools in scikit-learn</a:t>
            </a:r>
          </a:p>
        </p:txBody>
      </p:sp>
    </p:spTree>
    <p:extLst>
      <p:ext uri="{BB962C8B-B14F-4D97-AF65-F5344CB8AC3E}">
        <p14:creationId xmlns:p14="http://schemas.microsoft.com/office/powerpoint/2010/main" val="296292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8152" y="683650"/>
            <a:ext cx="10114834" cy="7140416"/>
          </a:xfrm>
          <a:prstGeom prst="rect">
            <a:avLst/>
          </a:prstGeom>
        </p:spPr>
        <p:txBody>
          <a:bodyPr wrap="square" anchor="t">
            <a:spAutoFit/>
          </a:bodyPr>
          <a:lstStyle/>
          <a:p>
            <a:pPr marL="514350" indent="-514350">
              <a:buAutoNum type="arabicPeriod"/>
            </a:pPr>
            <a:endParaRPr lang="en-US" sz="2800" dirty="0">
              <a:hlinkClick r:id="rId2"/>
            </a:endParaRPr>
          </a:p>
          <a:p>
            <a:r>
              <a:rPr lang="en-US" sz="2800" b="1" dirty="0"/>
              <a:t>1. Topic modeling in Python</a:t>
            </a:r>
          </a:p>
          <a:p>
            <a:r>
              <a:rPr lang="en-US" sz="2000" dirty="0">
                <a:hlinkClick r:id="rId2"/>
              </a:rPr>
              <a:t>https://towardsdatascience.com/topic-modeling-and-latent-dirichlet-allocation-in-python-9bf156893c24</a:t>
            </a:r>
            <a:endParaRPr lang="en-US" sz="2000" dirty="0"/>
          </a:p>
          <a:p>
            <a:endParaRPr lang="en-US" sz="2800" b="1" dirty="0"/>
          </a:p>
          <a:p>
            <a:r>
              <a:rPr lang="en-US" sz="2800" b="1" dirty="0"/>
              <a:t>2. Topic modeling (Duke University) – video</a:t>
            </a:r>
          </a:p>
          <a:p>
            <a:r>
              <a:rPr lang="en-US" sz="2000" dirty="0">
                <a:hlinkClick r:id="rId3"/>
              </a:rPr>
              <a:t>https://www.youtube.com/watch?v=IUAHUEy1V0Q</a:t>
            </a:r>
            <a:endParaRPr lang="en-US" sz="2000" dirty="0"/>
          </a:p>
          <a:p>
            <a:endParaRPr lang="en-US" sz="2800" dirty="0"/>
          </a:p>
          <a:p>
            <a:r>
              <a:rPr lang="en-US" sz="2800" b="1" dirty="0"/>
              <a:t>3. What is LDA,LSA,PLSA</a:t>
            </a:r>
          </a:p>
          <a:p>
            <a:r>
              <a:rPr lang="en-US" sz="2000" b="1" u="sng" dirty="0">
                <a:hlinkClick r:id="rId4"/>
              </a:rPr>
              <a:t>https://ppasupat.github.io/a9online/wtf-is/lsa-plsa-lda.html</a:t>
            </a:r>
            <a:endParaRPr lang="en-US" sz="2000" b="1" u="sng" dirty="0"/>
          </a:p>
          <a:p>
            <a:endParaRPr lang="en-US" sz="2800" b="1" dirty="0"/>
          </a:p>
          <a:p>
            <a:r>
              <a:rPr lang="en-US" sz="2800" b="1" dirty="0"/>
              <a:t>4. Topic modeling - video</a:t>
            </a:r>
          </a:p>
          <a:p>
            <a:r>
              <a:rPr lang="en-US" sz="2000" b="1" u="sng" dirty="0">
                <a:solidFill>
                  <a:schemeClr val="accent1">
                    <a:lumMod val="75000"/>
                  </a:schemeClr>
                </a:solidFill>
              </a:rPr>
              <a:t>https://www.youtube.com/watch?v=DDq3OVp9dNA</a:t>
            </a:r>
          </a:p>
          <a:p>
            <a:endParaRPr lang="en-US" sz="2800" b="1" dirty="0"/>
          </a:p>
          <a:p>
            <a:endParaRPr lang="en-US" b="1" dirty="0"/>
          </a:p>
          <a:p>
            <a:r>
              <a:rPr lang="en-US" b="1" dirty="0"/>
              <a:t>‘ </a:t>
            </a:r>
          </a:p>
          <a:p>
            <a:endParaRPr lang="en-US" b="1" dirty="0"/>
          </a:p>
          <a:p>
            <a:r>
              <a:rPr lang="en-US" sz="3600" dirty="0"/>
              <a:t>  </a:t>
            </a:r>
          </a:p>
        </p:txBody>
      </p:sp>
      <p:sp>
        <p:nvSpPr>
          <p:cNvPr id="3" name="Rectangle 2">
            <a:extLst>
              <a:ext uri="{FF2B5EF4-FFF2-40B4-BE49-F238E27FC236}">
                <a16:creationId xmlns:a16="http://schemas.microsoft.com/office/drawing/2014/main" id="{D8074DAE-0E67-47F5-9381-31D004DCC48E}"/>
              </a:ext>
            </a:extLst>
          </p:cNvPr>
          <p:cNvSpPr/>
          <p:nvPr/>
        </p:nvSpPr>
        <p:spPr>
          <a:xfrm>
            <a:off x="-2115708" y="1261986"/>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5" name="Rectangle 4">
            <a:extLst>
              <a:ext uri="{FF2B5EF4-FFF2-40B4-BE49-F238E27FC236}">
                <a16:creationId xmlns:a16="http://schemas.microsoft.com/office/drawing/2014/main" id="{BF9C0574-8326-433C-9FAA-6B3749E92890}"/>
              </a:ext>
            </a:extLst>
          </p:cNvPr>
          <p:cNvSpPr/>
          <p:nvPr/>
        </p:nvSpPr>
        <p:spPr>
          <a:xfrm>
            <a:off x="2248475" y="241719"/>
            <a:ext cx="2833789" cy="646331"/>
          </a:xfrm>
          <a:prstGeom prst="rect">
            <a:avLst/>
          </a:prstGeom>
        </p:spPr>
        <p:txBody>
          <a:bodyPr wrap="none" anchor="t">
            <a:spAutoFit/>
          </a:bodyPr>
          <a:lstStyle/>
          <a:p>
            <a:r>
              <a:rPr lang="en-US" sz="3600" b="1" dirty="0"/>
              <a:t>               Links:</a:t>
            </a:r>
          </a:p>
        </p:txBody>
      </p:sp>
    </p:spTree>
    <p:extLst>
      <p:ext uri="{BB962C8B-B14F-4D97-AF65-F5344CB8AC3E}">
        <p14:creationId xmlns:p14="http://schemas.microsoft.com/office/powerpoint/2010/main" val="29204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7889" y="233513"/>
            <a:ext cx="4049698" cy="646331"/>
          </a:xfrm>
          <a:prstGeom prst="rect">
            <a:avLst/>
          </a:prstGeom>
        </p:spPr>
        <p:txBody>
          <a:bodyPr wrap="none" anchor="t">
            <a:spAutoFit/>
          </a:bodyPr>
          <a:lstStyle/>
          <a:p>
            <a:r>
              <a:rPr lang="en-US" sz="3600" b="1" dirty="0"/>
              <a:t>         Topic Modeling</a:t>
            </a:r>
          </a:p>
        </p:txBody>
      </p:sp>
      <p:sp>
        <p:nvSpPr>
          <p:cNvPr id="3" name="Rectangle 2">
            <a:extLst>
              <a:ext uri="{FF2B5EF4-FFF2-40B4-BE49-F238E27FC236}">
                <a16:creationId xmlns:a16="http://schemas.microsoft.com/office/drawing/2014/main" id="{D8074DAE-0E67-47F5-9381-31D004DCC48E}"/>
              </a:ext>
            </a:extLst>
          </p:cNvPr>
          <p:cNvSpPr/>
          <p:nvPr/>
        </p:nvSpPr>
        <p:spPr>
          <a:xfrm>
            <a:off x="522051" y="1096062"/>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98475" y="946874"/>
            <a:ext cx="11993525" cy="6247864"/>
          </a:xfrm>
          <a:prstGeom prst="rect">
            <a:avLst/>
          </a:prstGeom>
        </p:spPr>
        <p:txBody>
          <a:bodyPr wrap="square">
            <a:spAutoFit/>
          </a:bodyPr>
          <a:lstStyle/>
          <a:p>
            <a:r>
              <a:rPr lang="en-US" sz="1400" dirty="0"/>
              <a:t>Look at the following tutorial:</a:t>
            </a:r>
          </a:p>
          <a:p>
            <a:r>
              <a:rPr lang="en-US" sz="1400" dirty="0">
                <a:hlinkClick r:id="rId2"/>
              </a:rPr>
              <a:t>https://blog.mlreview.com/topic-modeling-with-scikit-learn-e80d33668730</a:t>
            </a:r>
            <a:endParaRPr lang="en-US" sz="1400" dirty="0"/>
          </a:p>
          <a:p>
            <a:endParaRPr lang="en-US" sz="2400" dirty="0"/>
          </a:p>
          <a:p>
            <a:r>
              <a:rPr lang="en-US" sz="2400" dirty="0"/>
              <a:t>Example: given a set of various marketing ads classify them into specific groups according to types of goods and services they advertise.</a:t>
            </a:r>
          </a:p>
          <a:p>
            <a:endParaRPr lang="en-US" sz="2400" dirty="0"/>
          </a:p>
          <a:p>
            <a:r>
              <a:rPr lang="en-US" sz="2400" dirty="0"/>
              <a:t>Input: (60 or more ads)</a:t>
            </a:r>
          </a:p>
          <a:p>
            <a:r>
              <a:rPr lang="en-US" dirty="0"/>
              <a:t>1. You could save 15%.  More than auto insurance. Call us today and get a free quote. </a:t>
            </a:r>
          </a:p>
          <a:p>
            <a:r>
              <a:rPr lang="en-US" dirty="0"/>
              <a:t>2. This is the best insurance in the world</a:t>
            </a:r>
          </a:p>
          <a:p>
            <a:r>
              <a:rPr lang="en-US" dirty="0"/>
              <a:t>3. Get mortgages at no time with quick application process (less than 5 minutes) and enjoy your new home.	</a:t>
            </a:r>
          </a:p>
          <a:p>
            <a:r>
              <a:rPr lang="en-US" dirty="0"/>
              <a:t>4. Think Positive and apply on your new SURE THING Credit Card with interest as low as 22%!  It may also give you a return of 1% or more on all your purchases.   Apply NOW!!!  </a:t>
            </a:r>
          </a:p>
          <a:p>
            <a:r>
              <a:rPr lang="en-US" dirty="0"/>
              <a:t>5. Anybody ordered a bank?  Our banking services now comes to you. Call our advisors and they will bring you all of our financial solutions. 	</a:t>
            </a:r>
          </a:p>
          <a:p>
            <a:r>
              <a:rPr lang="en-US" dirty="0"/>
              <a:t>6. Citizens Bank has the highest savings rate of 5%.  Open an account today!</a:t>
            </a:r>
          </a:p>
          <a:p>
            <a:r>
              <a:rPr lang="en-US" dirty="0"/>
              <a:t>7. Simple way to get your retirement investment started: index mutual funds.	</a:t>
            </a:r>
          </a:p>
          <a:p>
            <a:r>
              <a:rPr lang="en-US" dirty="0"/>
              <a:t>8. The Long-Term Performance of Mid Caps Might Surprise You.  Given the resiliency of mid caps, why are they so often overlooked?</a:t>
            </a:r>
          </a:p>
          <a:p>
            <a:r>
              <a:rPr lang="en-US" dirty="0"/>
              <a:t>9. Get wild Alaskan caught salmon and other seafood favorites delivered right to your door.  Wild-caught, never farmed, processed and caught in USA.</a:t>
            </a:r>
          </a:p>
          <a:p>
            <a:r>
              <a:rPr lang="en-US" dirty="0"/>
              <a:t>……………………………..</a:t>
            </a:r>
          </a:p>
        </p:txBody>
      </p:sp>
    </p:spTree>
    <p:extLst>
      <p:ext uri="{BB962C8B-B14F-4D97-AF65-F5344CB8AC3E}">
        <p14:creationId xmlns:p14="http://schemas.microsoft.com/office/powerpoint/2010/main" val="57714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7889" y="233513"/>
            <a:ext cx="4049698" cy="646331"/>
          </a:xfrm>
          <a:prstGeom prst="rect">
            <a:avLst/>
          </a:prstGeom>
        </p:spPr>
        <p:txBody>
          <a:bodyPr wrap="none" anchor="t">
            <a:spAutoFit/>
          </a:bodyPr>
          <a:lstStyle/>
          <a:p>
            <a:r>
              <a:rPr lang="en-US" sz="3600" b="1" dirty="0"/>
              <a:t>         Topic Modeling</a:t>
            </a:r>
          </a:p>
        </p:txBody>
      </p:sp>
      <p:sp>
        <p:nvSpPr>
          <p:cNvPr id="3" name="Rectangle 2">
            <a:extLst>
              <a:ext uri="{FF2B5EF4-FFF2-40B4-BE49-F238E27FC236}">
                <a16:creationId xmlns:a16="http://schemas.microsoft.com/office/drawing/2014/main" id="{D8074DAE-0E67-47F5-9381-31D004DCC48E}"/>
              </a:ext>
            </a:extLst>
          </p:cNvPr>
          <p:cNvSpPr/>
          <p:nvPr/>
        </p:nvSpPr>
        <p:spPr>
          <a:xfrm>
            <a:off x="522051" y="1096062"/>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9237" y="707324"/>
            <a:ext cx="11993525" cy="1938992"/>
          </a:xfrm>
          <a:prstGeom prst="rect">
            <a:avLst/>
          </a:prstGeom>
        </p:spPr>
        <p:txBody>
          <a:bodyPr wrap="square">
            <a:spAutoFit/>
          </a:bodyPr>
          <a:lstStyle/>
          <a:p>
            <a:endParaRPr lang="en-US" sz="2400" dirty="0"/>
          </a:p>
          <a:p>
            <a:r>
              <a:rPr lang="en-US" sz="2400" dirty="0"/>
              <a:t>Example: given a set of various marketing ads classify them into specific groups according to what they advertise.</a:t>
            </a:r>
          </a:p>
          <a:p>
            <a:endParaRPr lang="en-US" sz="2400" dirty="0"/>
          </a:p>
          <a:p>
            <a:r>
              <a:rPr lang="en-US" sz="2400" dirty="0"/>
              <a:t>Output:</a:t>
            </a:r>
          </a:p>
        </p:txBody>
      </p:sp>
      <p:pic>
        <p:nvPicPr>
          <p:cNvPr id="6" name="Picture 5">
            <a:extLst>
              <a:ext uri="{FF2B5EF4-FFF2-40B4-BE49-F238E27FC236}">
                <a16:creationId xmlns:a16="http://schemas.microsoft.com/office/drawing/2014/main" id="{D1DC40E6-FDE8-CD28-0819-3C08A55FC61A}"/>
              </a:ext>
            </a:extLst>
          </p:cNvPr>
          <p:cNvPicPr>
            <a:picLocks noChangeAspect="1"/>
          </p:cNvPicPr>
          <p:nvPr/>
        </p:nvPicPr>
        <p:blipFill>
          <a:blip r:embed="rId2"/>
          <a:stretch>
            <a:fillRect/>
          </a:stretch>
        </p:blipFill>
        <p:spPr>
          <a:xfrm>
            <a:off x="176981" y="2934686"/>
            <a:ext cx="12192000" cy="3879273"/>
          </a:xfrm>
          <a:prstGeom prst="rect">
            <a:avLst/>
          </a:prstGeom>
        </p:spPr>
      </p:pic>
    </p:spTree>
    <p:extLst>
      <p:ext uri="{BB962C8B-B14F-4D97-AF65-F5344CB8AC3E}">
        <p14:creationId xmlns:p14="http://schemas.microsoft.com/office/powerpoint/2010/main" val="45287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3436" y="493566"/>
            <a:ext cx="9444624" cy="3970318"/>
          </a:xfrm>
          <a:prstGeom prst="rect">
            <a:avLst/>
          </a:prstGeom>
        </p:spPr>
        <p:txBody>
          <a:bodyPr wrap="square" anchor="t">
            <a:spAutoFit/>
          </a:bodyPr>
          <a:lstStyle/>
          <a:p>
            <a:endParaRPr lang="en-US" sz="3600" b="1" dirty="0"/>
          </a:p>
          <a:p>
            <a:r>
              <a:rPr lang="en-US" sz="3600" b="1" dirty="0"/>
              <a:t>In this lecture..</a:t>
            </a:r>
          </a:p>
          <a:p>
            <a:r>
              <a:rPr lang="en-US" sz="3600" dirty="0"/>
              <a:t>Documents representation</a:t>
            </a:r>
          </a:p>
          <a:p>
            <a:r>
              <a:rPr lang="en-US" sz="3600" dirty="0"/>
              <a:t>Cosine similarity</a:t>
            </a:r>
          </a:p>
          <a:p>
            <a:r>
              <a:rPr lang="en-US" sz="3600" dirty="0"/>
              <a:t>Bag of words</a:t>
            </a:r>
          </a:p>
          <a:p>
            <a:r>
              <a:rPr lang="en-US" sz="3600" dirty="0"/>
              <a:t>TF-IDF</a:t>
            </a:r>
          </a:p>
          <a:p>
            <a:r>
              <a:rPr lang="en-US" sz="3600" dirty="0"/>
              <a:t>  </a:t>
            </a:r>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Tree>
    <p:extLst>
      <p:ext uri="{BB962C8B-B14F-4D97-AF65-F5344CB8AC3E}">
        <p14:creationId xmlns:p14="http://schemas.microsoft.com/office/powerpoint/2010/main" val="404023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869" y="921271"/>
            <a:ext cx="10874475" cy="7694414"/>
          </a:xfrm>
          <a:prstGeom prst="rect">
            <a:avLst/>
          </a:prstGeom>
        </p:spPr>
        <p:txBody>
          <a:bodyPr wrap="square" anchor="t">
            <a:spAutoFit/>
          </a:bodyPr>
          <a:lstStyle/>
          <a:p>
            <a:r>
              <a:rPr lang="en-US" sz="3200" b="1" dirty="0"/>
              <a:t>Input Documents are converted to digital format using the following model:</a:t>
            </a:r>
          </a:p>
          <a:p>
            <a:r>
              <a:rPr lang="en-US" sz="2800" b="0" i="0" dirty="0">
                <a:solidFill>
                  <a:srgbClr val="202122"/>
                </a:solidFill>
                <a:effectLst/>
                <a:latin typeface="Arial" panose="020B0604020202020204" pitchFamily="34" charset="0"/>
              </a:rPr>
              <a:t>Documents are preprocessed – stop words are removed.  Frequency of occurrence of each word or sequence of words is used as </a:t>
            </a:r>
            <a:r>
              <a:rPr lang="en-US" sz="2800" dirty="0">
                <a:solidFill>
                  <a:srgbClr val="202122"/>
                </a:solidFill>
                <a:latin typeface="Arial" panose="020B0604020202020204" pitchFamily="34" charset="0"/>
              </a:rPr>
              <a:t>a feature </a:t>
            </a:r>
            <a:r>
              <a:rPr lang="en-US" sz="2800" b="0" i="0" dirty="0">
                <a:solidFill>
                  <a:srgbClr val="202122"/>
                </a:solidFill>
                <a:effectLst/>
                <a:latin typeface="Arial" panose="020B0604020202020204" pitchFamily="34" charset="0"/>
              </a:rPr>
              <a:t>for training a classifier.</a:t>
            </a:r>
            <a:endParaRPr lang="en-US" sz="2800" b="1" dirty="0"/>
          </a:p>
          <a:p>
            <a:r>
              <a:rPr lang="en-US" sz="2800" b="1" dirty="0"/>
              <a:t>bag of words model:</a:t>
            </a:r>
          </a:p>
          <a:p>
            <a:r>
              <a:rPr lang="en-US" sz="2800" dirty="0"/>
              <a:t>Order of words in the document is not important</a:t>
            </a:r>
          </a:p>
          <a:p>
            <a:r>
              <a:rPr lang="en-US" sz="2800" dirty="0"/>
              <a:t>Frequency of words is important</a:t>
            </a:r>
          </a:p>
          <a:p>
            <a:r>
              <a:rPr lang="en-US" sz="2800" b="1" dirty="0"/>
              <a:t>N-gram model </a:t>
            </a:r>
            <a:endParaRPr lang="en-US" sz="2800" dirty="0"/>
          </a:p>
          <a:p>
            <a:r>
              <a:rPr lang="en-US" sz="2800" b="0" i="0" dirty="0">
                <a:solidFill>
                  <a:srgbClr val="202122"/>
                </a:solidFill>
                <a:effectLst/>
                <a:latin typeface="+mj-lt"/>
              </a:rPr>
              <a:t>An </a:t>
            </a:r>
            <a:r>
              <a:rPr lang="en-US" sz="2800" b="1" i="1" dirty="0">
                <a:solidFill>
                  <a:srgbClr val="202122"/>
                </a:solidFill>
                <a:effectLst/>
                <a:latin typeface="+mj-lt"/>
              </a:rPr>
              <a:t>n</a:t>
            </a:r>
            <a:r>
              <a:rPr lang="en-US" sz="2800" b="1" i="0" dirty="0">
                <a:solidFill>
                  <a:srgbClr val="202122"/>
                </a:solidFill>
                <a:effectLst/>
                <a:latin typeface="+mj-lt"/>
              </a:rPr>
              <a:t>-gram</a:t>
            </a:r>
            <a:r>
              <a:rPr lang="en-US" sz="2800" b="0" i="0" dirty="0">
                <a:solidFill>
                  <a:srgbClr val="202122"/>
                </a:solidFill>
                <a:effectLst/>
                <a:latin typeface="+mj-lt"/>
              </a:rPr>
              <a:t> is a contiguous sequence of </a:t>
            </a:r>
            <a:r>
              <a:rPr lang="en-US" sz="2800" b="0" i="1" dirty="0">
                <a:solidFill>
                  <a:srgbClr val="202122"/>
                </a:solidFill>
                <a:effectLst/>
                <a:latin typeface="+mj-lt"/>
              </a:rPr>
              <a:t>n</a:t>
            </a:r>
            <a:r>
              <a:rPr lang="en-US" sz="2800" b="0" i="0" dirty="0">
                <a:solidFill>
                  <a:srgbClr val="202122"/>
                </a:solidFill>
                <a:effectLst/>
                <a:latin typeface="+mj-lt"/>
              </a:rPr>
              <a:t> items from a given sample of text or speech. Items can be words, letters, etc.</a:t>
            </a:r>
          </a:p>
          <a:p>
            <a:r>
              <a:rPr lang="en-US" sz="2800" dirty="0">
                <a:solidFill>
                  <a:srgbClr val="202122"/>
                </a:solidFill>
                <a:latin typeface="+mj-lt"/>
              </a:rPr>
              <a:t>It extends a bag of words model. </a:t>
            </a:r>
            <a:endParaRPr lang="en-US" sz="2800" dirty="0">
              <a:latin typeface="+mj-lt"/>
            </a:endParaRPr>
          </a:p>
          <a:p>
            <a:r>
              <a:rPr lang="en-US" sz="3200" b="1" dirty="0"/>
              <a:t> </a:t>
            </a:r>
          </a:p>
          <a:p>
            <a:endParaRPr lang="en-US" sz="3200" b="1" dirty="0"/>
          </a:p>
          <a:p>
            <a:endParaRPr lang="en-US" sz="3200" b="1" dirty="0"/>
          </a:p>
          <a:p>
            <a:endParaRPr lang="en-US" b="1" dirty="0"/>
          </a:p>
          <a:p>
            <a:r>
              <a:rPr lang="en-US" sz="3600" dirty="0"/>
              <a:t>  </a:t>
            </a:r>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5" name="Rectangle 4">
            <a:extLst>
              <a:ext uri="{FF2B5EF4-FFF2-40B4-BE49-F238E27FC236}">
                <a16:creationId xmlns:a16="http://schemas.microsoft.com/office/drawing/2014/main" id="{BF9C0574-8326-433C-9FAA-6B3749E92890}"/>
              </a:ext>
            </a:extLst>
          </p:cNvPr>
          <p:cNvSpPr/>
          <p:nvPr/>
        </p:nvSpPr>
        <p:spPr>
          <a:xfrm>
            <a:off x="1963430" y="191813"/>
            <a:ext cx="6680098" cy="646331"/>
          </a:xfrm>
          <a:prstGeom prst="rect">
            <a:avLst/>
          </a:prstGeom>
        </p:spPr>
        <p:txBody>
          <a:bodyPr wrap="none" anchor="t">
            <a:spAutoFit/>
          </a:bodyPr>
          <a:lstStyle/>
          <a:p>
            <a:r>
              <a:rPr lang="en-US" sz="3600" b="1" dirty="0"/>
              <a:t>Digital representation of text data</a:t>
            </a:r>
          </a:p>
        </p:txBody>
      </p:sp>
    </p:spTree>
    <p:extLst>
      <p:ext uri="{BB962C8B-B14F-4D97-AF65-F5344CB8AC3E}">
        <p14:creationId xmlns:p14="http://schemas.microsoft.com/office/powerpoint/2010/main" val="382337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6352" y="179895"/>
            <a:ext cx="4907113" cy="646331"/>
          </a:xfrm>
          <a:prstGeom prst="rect">
            <a:avLst/>
          </a:prstGeom>
        </p:spPr>
        <p:txBody>
          <a:bodyPr wrap="none" anchor="t">
            <a:spAutoFit/>
          </a:bodyPr>
          <a:lstStyle/>
          <a:p>
            <a:r>
              <a:rPr lang="en-US" sz="3600" b="1" dirty="0"/>
              <a:t>               Cosine similarity</a:t>
            </a:r>
          </a:p>
        </p:txBody>
      </p:sp>
      <p:sp>
        <p:nvSpPr>
          <p:cNvPr id="3" name="Rectangle 2">
            <a:extLst>
              <a:ext uri="{FF2B5EF4-FFF2-40B4-BE49-F238E27FC236}">
                <a16:creationId xmlns:a16="http://schemas.microsoft.com/office/drawing/2014/main" id="{D8074DAE-0E67-47F5-9381-31D004DCC48E}"/>
              </a:ext>
            </a:extLst>
          </p:cNvPr>
          <p:cNvSpPr/>
          <p:nvPr/>
        </p:nvSpPr>
        <p:spPr>
          <a:xfrm>
            <a:off x="1060866" y="756307"/>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1" y="724626"/>
            <a:ext cx="12022667" cy="12988171"/>
          </a:xfrm>
          <a:prstGeom prst="rect">
            <a:avLst/>
          </a:prstGeom>
        </p:spPr>
        <p:txBody>
          <a:bodyPr wrap="square">
            <a:spAutoFit/>
          </a:bodyPr>
          <a:lstStyle/>
          <a:p>
            <a:endParaRPr lang="en-US" sz="2600" dirty="0"/>
          </a:p>
          <a:p>
            <a:r>
              <a:rPr lang="en-US" sz="2800" dirty="0"/>
              <a:t>cosine similarity between samples  X and Y - normalized dot product of X and Y</a:t>
            </a:r>
            <a:endParaRPr lang="en-US" sz="2600" dirty="0"/>
          </a:p>
          <a:p>
            <a:endParaRPr lang="en-US" sz="2600" dirty="0"/>
          </a:p>
          <a:p>
            <a:r>
              <a:rPr lang="es-ES" sz="2800" dirty="0"/>
              <a:t>K(X, Y) = &lt;X, Y&gt; / (||X||*||Y||). </a:t>
            </a:r>
          </a:p>
          <a:p>
            <a:r>
              <a:rPr lang="es-ES" sz="2800" dirty="0" err="1"/>
              <a:t>This</a:t>
            </a:r>
            <a:r>
              <a:rPr lang="es-ES" sz="2800" dirty="0"/>
              <a:t> </a:t>
            </a:r>
            <a:r>
              <a:rPr lang="es-ES" sz="2800" dirty="0" err="1"/>
              <a:t>is</a:t>
            </a:r>
            <a:r>
              <a:rPr lang="es-ES" sz="2800" dirty="0"/>
              <a:t> L2-normilized </a:t>
            </a:r>
            <a:r>
              <a:rPr lang="es-ES" sz="2800" dirty="0" err="1"/>
              <a:t>product</a:t>
            </a:r>
            <a:r>
              <a:rPr lang="es-ES" sz="2800" dirty="0"/>
              <a:t> </a:t>
            </a:r>
            <a:r>
              <a:rPr lang="es-ES" sz="2800" dirty="0" err="1"/>
              <a:t>of</a:t>
            </a:r>
            <a:r>
              <a:rPr lang="es-ES" sz="2800" dirty="0"/>
              <a:t> </a:t>
            </a:r>
            <a:r>
              <a:rPr lang="es-ES" sz="2800" dirty="0" err="1"/>
              <a:t>vectors</a:t>
            </a:r>
            <a:endParaRPr lang="es-ES" sz="2800" dirty="0"/>
          </a:p>
          <a:p>
            <a:r>
              <a:rPr lang="en-US" sz="2800" dirty="0"/>
              <a:t>This is called cosine similarity, because Euclidean (L2) normalization projects the vectors onto the unit sphere, and their dot product is then the cosine of the angle between the points denoted by the vectors</a:t>
            </a:r>
          </a:p>
          <a:p>
            <a:endParaRPr lang="en-US" sz="2800" dirty="0"/>
          </a:p>
          <a:p>
            <a:endParaRPr lang="en-US" sz="2800" dirty="0"/>
          </a:p>
          <a:p>
            <a:r>
              <a:rPr lang="en-US" sz="2800" dirty="0"/>
              <a:t>Application Example:</a:t>
            </a:r>
          </a:p>
          <a:p>
            <a:r>
              <a:rPr lang="en-US" sz="2800" dirty="0"/>
              <a:t>create movie recommendation system based on movie dataset. </a:t>
            </a:r>
            <a:r>
              <a:rPr lang="en-US" sz="2800" dirty="0" err="1"/>
              <a:t>Unsupervise</a:t>
            </a:r>
            <a:r>
              <a:rPr lang="en-US" sz="2800" dirty="0"/>
              <a:t> learning method. User enters the name of the movie and system returns 5 most similar movies. Similarity I based on keywords, cast, genres and director</a:t>
            </a:r>
          </a:p>
          <a:p>
            <a:endParaRPr lang="en-US" sz="2600" dirty="0"/>
          </a:p>
          <a:p>
            <a:endParaRPr lang="en-US" sz="2600" dirty="0"/>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b="1" i="1"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0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spTree>
    <p:extLst>
      <p:ext uri="{BB962C8B-B14F-4D97-AF65-F5344CB8AC3E}">
        <p14:creationId xmlns:p14="http://schemas.microsoft.com/office/powerpoint/2010/main" val="132626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75" y="78295"/>
            <a:ext cx="5617628" cy="646331"/>
          </a:xfrm>
          <a:prstGeom prst="rect">
            <a:avLst/>
          </a:prstGeom>
        </p:spPr>
        <p:txBody>
          <a:bodyPr wrap="none" anchor="t">
            <a:spAutoFit/>
          </a:bodyPr>
          <a:lstStyle/>
          <a:p>
            <a:r>
              <a:rPr lang="en-US" sz="3600" b="1" dirty="0"/>
              <a:t>               Bag of Words model</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10525958"/>
          </a:xfrm>
          <a:prstGeom prst="rect">
            <a:avLst/>
          </a:prstGeom>
        </p:spPr>
        <p:txBody>
          <a:bodyPr wrap="square">
            <a:spAutoFit/>
          </a:bodyPr>
          <a:lstStyle/>
          <a:p>
            <a:r>
              <a:rPr lang="en-US" altLang="en-US" sz="2800" dirty="0">
                <a:solidFill>
                  <a:srgbClr val="000000"/>
                </a:solidFill>
                <a:cs typeface="Calibri" panose="020F0502020204030204"/>
              </a:rPr>
              <a:t>Examples.</a:t>
            </a:r>
          </a:p>
          <a:p>
            <a:r>
              <a:rPr lang="en-US" altLang="en-US" sz="2800" dirty="0">
                <a:solidFill>
                  <a:srgbClr val="000000"/>
                </a:solidFill>
                <a:cs typeface="Calibri" panose="020F0502020204030204"/>
              </a:rPr>
              <a:t>Two texts are given, text1 and text2</a:t>
            </a:r>
          </a:p>
          <a:p>
            <a:r>
              <a:rPr lang="en-US" altLang="en-US" dirty="0">
                <a:solidFill>
                  <a:srgbClr val="000000"/>
                </a:solidFill>
                <a:cs typeface="Calibri" panose="020F0502020204030204"/>
              </a:rPr>
              <a:t>text1:  ’London, Paris, Paris’</a:t>
            </a:r>
          </a:p>
          <a:p>
            <a:r>
              <a:rPr lang="en-US" altLang="en-US" dirty="0">
                <a:solidFill>
                  <a:srgbClr val="000000"/>
                </a:solidFill>
                <a:cs typeface="Calibri" panose="020F0502020204030204"/>
              </a:rPr>
              <a:t>text2: ’London, London, London’</a:t>
            </a:r>
          </a:p>
          <a:p>
            <a:r>
              <a:rPr lang="en-US" altLang="en-US" dirty="0">
                <a:solidFill>
                  <a:srgbClr val="000000"/>
                </a:solidFill>
                <a:cs typeface="Calibri" panose="020F0502020204030204"/>
              </a:rPr>
              <a:t>how similar are they? </a:t>
            </a:r>
          </a:p>
          <a:p>
            <a:r>
              <a:rPr lang="en-US" altLang="en-US" dirty="0">
                <a:solidFill>
                  <a:srgbClr val="000000"/>
                </a:solidFill>
                <a:cs typeface="Calibri" panose="020F0502020204030204"/>
              </a:rPr>
              <a:t>The quantification of similarity will be based on the following model:</a:t>
            </a:r>
          </a:p>
          <a:p>
            <a:r>
              <a:rPr lang="en-US" altLang="en-US" dirty="0">
                <a:solidFill>
                  <a:srgbClr val="000000"/>
                </a:solidFill>
                <a:cs typeface="Calibri" panose="020F0502020204030204"/>
              </a:rPr>
              <a:t>Dictionary of all possible words in the documents is represented by multidimensional space of vectors. Axes represent words in the dictionary. Each document is represented by a vector with n coordinates, where each coordinate represents a word from a dictionary. If certain word appears in document m times than the component of the vector along this coordinate has length m.</a:t>
            </a:r>
          </a:p>
          <a:p>
            <a:r>
              <a:rPr lang="en-US" altLang="en-US" dirty="0">
                <a:solidFill>
                  <a:srgbClr val="000000"/>
                </a:solidFill>
                <a:cs typeface="Calibri" panose="020F0502020204030204"/>
              </a:rPr>
              <a:t>If certain word from the dictionary is not found in this text the corresponding component of document vector is 0.</a:t>
            </a:r>
          </a:p>
          <a:p>
            <a:endParaRPr lang="en-US" altLang="en-US" dirty="0">
              <a:solidFill>
                <a:srgbClr val="000000"/>
              </a:solidFill>
              <a:cs typeface="Calibri" panose="020F0502020204030204"/>
            </a:endParaRPr>
          </a:p>
          <a:p>
            <a:r>
              <a:rPr lang="en-US" altLang="en-US" dirty="0">
                <a:solidFill>
                  <a:srgbClr val="000000"/>
                </a:solidFill>
                <a:cs typeface="Calibri" panose="020F0502020204030204"/>
              </a:rPr>
              <a:t>In the example above, text1 will have two non zero components, London and Paris:</a:t>
            </a:r>
          </a:p>
          <a:p>
            <a:r>
              <a:rPr lang="en-US" altLang="en-US" dirty="0">
                <a:solidFill>
                  <a:srgbClr val="000000"/>
                </a:solidFill>
                <a:cs typeface="Calibri" panose="020F0502020204030204"/>
              </a:rPr>
              <a:t>text1: (1,2), whereas text2: will have one nonzero component, London: </a:t>
            </a:r>
            <a:r>
              <a:rPr lang="en-US" altLang="en-US" dirty="0">
                <a:solidFill>
                  <a:srgbClr val="000000"/>
                </a:solidFill>
                <a:cs typeface="Calibri" panose="020F0502020204030204"/>
                <a:sym typeface="Wingdings" panose="05000000000000000000" pitchFamily="2" charset="2"/>
              </a:rPr>
              <a:t>(3,0)</a:t>
            </a:r>
            <a:endParaRPr lang="en-US" altLang="en-US" dirty="0">
              <a:solidFill>
                <a:srgbClr val="000000"/>
              </a:solidFill>
              <a:cs typeface="Calibri" panose="020F0502020204030204"/>
            </a:endParaRPr>
          </a:p>
          <a:p>
            <a:endParaRPr lang="en-US" altLang="en-US" dirty="0">
              <a:solidFill>
                <a:srgbClr val="000000"/>
              </a:solidFill>
              <a:cs typeface="Calibri" panose="020F0502020204030204"/>
            </a:endParaRPr>
          </a:p>
          <a:p>
            <a:r>
              <a:rPr lang="en-US" altLang="en-US" sz="2000" dirty="0">
                <a:solidFill>
                  <a:srgbClr val="000000"/>
                </a:solidFill>
                <a:cs typeface="Calibri" panose="020F0502020204030204"/>
              </a:rPr>
              <a:t>Similarity between text1 and text2 can be measured using </a:t>
            </a:r>
          </a:p>
          <a:p>
            <a:r>
              <a:rPr lang="en-US" altLang="en-US" sz="2000" dirty="0">
                <a:solidFill>
                  <a:srgbClr val="000000"/>
                </a:solidFill>
                <a:cs typeface="Calibri" panose="020F0502020204030204"/>
              </a:rPr>
              <a:t>cosine similarity metric: </a:t>
            </a:r>
            <a:r>
              <a:rPr lang="es-ES" sz="2000" dirty="0"/>
              <a:t>K(X, Y) = &lt;X, Y&gt; / (||X||*||Y||). </a:t>
            </a:r>
          </a:p>
          <a:p>
            <a:r>
              <a:rPr lang="en-US" altLang="en-US" sz="2000" dirty="0">
                <a:solidFill>
                  <a:srgbClr val="000000"/>
                </a:solidFill>
                <a:cs typeface="Calibri" panose="020F0502020204030204"/>
              </a:rPr>
              <a:t>Dot product of text1 and text2:  &lt;text1,text2&gt; = 1*3+2*0=3</a:t>
            </a:r>
          </a:p>
          <a:p>
            <a:r>
              <a:rPr lang="en-US" altLang="en-US" sz="2000" dirty="0">
                <a:solidFill>
                  <a:srgbClr val="000000"/>
                </a:solidFill>
                <a:cs typeface="Calibri" panose="020F0502020204030204"/>
              </a:rPr>
              <a:t>||text1||=sqrt(5), ||text2||=3</a:t>
            </a:r>
          </a:p>
          <a:p>
            <a:r>
              <a:rPr lang="en-US" altLang="en-US" sz="2000" dirty="0">
                <a:solidFill>
                  <a:srgbClr val="000000"/>
                </a:solidFill>
                <a:cs typeface="Calibri" panose="020F0502020204030204"/>
              </a:rPr>
              <a:t>K(text1,text2)=1/sqrt(5)=0.4472</a:t>
            </a:r>
          </a:p>
          <a:p>
            <a:r>
              <a:rPr lang="en-US" altLang="en-US" sz="2000" b="1" i="1" dirty="0">
                <a:solidFill>
                  <a:srgbClr val="000000"/>
                </a:solidFill>
                <a:cs typeface="Calibri" panose="020F0502020204030204"/>
              </a:rPr>
              <a:t>Exercise</a:t>
            </a:r>
            <a:r>
              <a:rPr lang="en-US" altLang="en-US" sz="2000" dirty="0">
                <a:solidFill>
                  <a:srgbClr val="000000"/>
                </a:solidFill>
                <a:cs typeface="Calibri" panose="020F0502020204030204"/>
              </a:rPr>
              <a:t>: compute cosine similarity using </a:t>
            </a:r>
            <a:r>
              <a:rPr lang="en-US" altLang="en-US" sz="2000" dirty="0" err="1">
                <a:solidFill>
                  <a:srgbClr val="000000"/>
                </a:solidFill>
                <a:cs typeface="Calibri" panose="020F0502020204030204"/>
              </a:rPr>
              <a:t>scikit</a:t>
            </a:r>
            <a:r>
              <a:rPr lang="en-US" altLang="en-US" sz="2000" dirty="0">
                <a:solidFill>
                  <a:srgbClr val="000000"/>
                </a:solidFill>
                <a:cs typeface="Calibri" panose="020F0502020204030204"/>
              </a:rPr>
              <a:t>-learn</a:t>
            </a: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pic>
        <p:nvPicPr>
          <p:cNvPr id="7" name="Picture 6">
            <a:extLst>
              <a:ext uri="{FF2B5EF4-FFF2-40B4-BE49-F238E27FC236}">
                <a16:creationId xmlns:a16="http://schemas.microsoft.com/office/drawing/2014/main" id="{9E656D10-5D2B-4EF5-ACE8-660A09A3BA81}"/>
              </a:ext>
            </a:extLst>
          </p:cNvPr>
          <p:cNvPicPr>
            <a:picLocks noChangeAspect="1"/>
          </p:cNvPicPr>
          <p:nvPr/>
        </p:nvPicPr>
        <p:blipFill>
          <a:blip r:embed="rId2"/>
          <a:stretch>
            <a:fillRect/>
          </a:stretch>
        </p:blipFill>
        <p:spPr>
          <a:xfrm>
            <a:off x="8022043" y="4136064"/>
            <a:ext cx="3847769" cy="2198725"/>
          </a:xfrm>
          <a:prstGeom prst="rect">
            <a:avLst/>
          </a:prstGeom>
        </p:spPr>
      </p:pic>
    </p:spTree>
    <p:extLst>
      <p:ext uri="{BB962C8B-B14F-4D97-AF65-F5344CB8AC3E}">
        <p14:creationId xmlns:p14="http://schemas.microsoft.com/office/powerpoint/2010/main" val="166754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75" y="78295"/>
            <a:ext cx="5646482" cy="646331"/>
          </a:xfrm>
          <a:prstGeom prst="rect">
            <a:avLst/>
          </a:prstGeom>
        </p:spPr>
        <p:txBody>
          <a:bodyPr wrap="none" anchor="t">
            <a:spAutoFit/>
          </a:bodyPr>
          <a:lstStyle/>
          <a:p>
            <a:r>
              <a:rPr lang="en-US" sz="3600" b="1" dirty="0"/>
              <a:t>               Bag of Words Model</a:t>
            </a:r>
          </a:p>
        </p:txBody>
      </p:sp>
      <p:sp>
        <p:nvSpPr>
          <p:cNvPr id="3" name="Rectangle 2">
            <a:extLst>
              <a:ext uri="{FF2B5EF4-FFF2-40B4-BE49-F238E27FC236}">
                <a16:creationId xmlns:a16="http://schemas.microsoft.com/office/drawing/2014/main" id="{D8074DAE-0E67-47F5-9381-31D004DCC48E}"/>
              </a:ext>
            </a:extLst>
          </p:cNvPr>
          <p:cNvSpPr/>
          <p:nvPr/>
        </p:nvSpPr>
        <p:spPr>
          <a:xfrm>
            <a:off x="1247766" y="979948"/>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9879628"/>
          </a:xfrm>
          <a:prstGeom prst="rect">
            <a:avLst/>
          </a:prstGeom>
        </p:spPr>
        <p:txBody>
          <a:bodyPr wrap="square">
            <a:spAutoFit/>
          </a:bodyPr>
          <a:lstStyle/>
          <a:p>
            <a:r>
              <a:rPr lang="en-US" altLang="en-US" sz="2800" dirty="0">
                <a:solidFill>
                  <a:srgbClr val="000000"/>
                </a:solidFill>
                <a:cs typeface="Calibri" panose="020F0502020204030204"/>
              </a:rPr>
              <a:t>Another Example</a:t>
            </a:r>
          </a:p>
          <a:p>
            <a:r>
              <a:rPr lang="en-US" altLang="en-US" sz="2800" dirty="0">
                <a:solidFill>
                  <a:srgbClr val="000000"/>
                </a:solidFill>
                <a:cs typeface="Calibri" panose="020F0502020204030204"/>
              </a:rPr>
              <a:t>Two texts are given, text1 and text2</a:t>
            </a:r>
          </a:p>
          <a:p>
            <a:r>
              <a:rPr lang="en-US" altLang="en-US" dirty="0">
                <a:solidFill>
                  <a:srgbClr val="000000"/>
                </a:solidFill>
                <a:cs typeface="Calibri" panose="020F0502020204030204"/>
              </a:rPr>
              <a:t>text1:  ’London, Paris, Paris’</a:t>
            </a:r>
          </a:p>
          <a:p>
            <a:r>
              <a:rPr lang="en-US" altLang="en-US" dirty="0">
                <a:solidFill>
                  <a:srgbClr val="000000"/>
                </a:solidFill>
                <a:cs typeface="Calibri" panose="020F0502020204030204"/>
              </a:rPr>
              <a:t>text2: ’London, Paris, London’</a:t>
            </a:r>
          </a:p>
          <a:p>
            <a:r>
              <a:rPr lang="en-US" altLang="en-US" dirty="0">
                <a:solidFill>
                  <a:srgbClr val="000000"/>
                </a:solidFill>
                <a:cs typeface="Calibri" panose="020F0502020204030204"/>
              </a:rPr>
              <a:t>Again, the dictionary consists of 2 words, ‘London’ and ‘Paris’</a:t>
            </a:r>
          </a:p>
          <a:p>
            <a:endParaRPr lang="en-US" altLang="en-US" dirty="0">
              <a:solidFill>
                <a:srgbClr val="000000"/>
              </a:solidFill>
              <a:cs typeface="Calibri" panose="020F0502020204030204"/>
            </a:endParaRPr>
          </a:p>
          <a:p>
            <a:r>
              <a:rPr lang="en-US" altLang="en-US" dirty="0">
                <a:solidFill>
                  <a:srgbClr val="000000"/>
                </a:solidFill>
                <a:cs typeface="Calibri" panose="020F0502020204030204"/>
              </a:rPr>
              <a:t>In the example above, text1 and text2 have two non zero components, London and Paris:</a:t>
            </a:r>
          </a:p>
          <a:p>
            <a:r>
              <a:rPr lang="en-US" altLang="en-US" dirty="0">
                <a:solidFill>
                  <a:srgbClr val="000000"/>
                </a:solidFill>
                <a:cs typeface="Calibri" panose="020F0502020204030204"/>
              </a:rPr>
              <a:t>text1: (1,2), text2: </a:t>
            </a:r>
            <a:r>
              <a:rPr lang="en-US" altLang="en-US" dirty="0">
                <a:solidFill>
                  <a:srgbClr val="000000"/>
                </a:solidFill>
                <a:cs typeface="Calibri" panose="020F0502020204030204"/>
                <a:sym typeface="Wingdings" panose="05000000000000000000" pitchFamily="2" charset="2"/>
              </a:rPr>
              <a:t>(2,1)</a:t>
            </a:r>
            <a:endParaRPr lang="en-US" altLang="en-US" dirty="0">
              <a:solidFill>
                <a:srgbClr val="000000"/>
              </a:solidFill>
              <a:cs typeface="Calibri" panose="020F0502020204030204"/>
            </a:endParaRPr>
          </a:p>
          <a:p>
            <a:endParaRPr lang="en-US" altLang="en-US" dirty="0">
              <a:solidFill>
                <a:srgbClr val="000000"/>
              </a:solidFill>
              <a:cs typeface="Calibri" panose="020F0502020204030204"/>
            </a:endParaRPr>
          </a:p>
          <a:p>
            <a:r>
              <a:rPr lang="en-US" altLang="en-US" sz="2000" dirty="0">
                <a:solidFill>
                  <a:srgbClr val="000000"/>
                </a:solidFill>
                <a:cs typeface="Calibri" panose="020F0502020204030204"/>
              </a:rPr>
              <a:t>Similarity between text1 and text2 can be measured using </a:t>
            </a:r>
          </a:p>
          <a:p>
            <a:r>
              <a:rPr lang="en-US" altLang="en-US" sz="2000" dirty="0">
                <a:solidFill>
                  <a:srgbClr val="000000"/>
                </a:solidFill>
                <a:cs typeface="Calibri" panose="020F0502020204030204"/>
              </a:rPr>
              <a:t>cosine similarity metric</a:t>
            </a:r>
          </a:p>
          <a:p>
            <a:r>
              <a:rPr lang="es-ES" sz="2000" dirty="0"/>
              <a:t>K(X, Y) = &lt;X, Y&gt; / (||X||*||Y||) </a:t>
            </a:r>
          </a:p>
          <a:p>
            <a:r>
              <a:rPr lang="en-US" altLang="en-US" sz="2000" dirty="0">
                <a:solidFill>
                  <a:srgbClr val="000000"/>
                </a:solidFill>
                <a:cs typeface="Calibri" panose="020F0502020204030204"/>
              </a:rPr>
              <a:t>Dot product of text1 and text2: </a:t>
            </a:r>
            <a:r>
              <a:rPr lang="en-US" altLang="en-US" sz="2800" dirty="0">
                <a:solidFill>
                  <a:srgbClr val="000000"/>
                </a:solidFill>
                <a:cs typeface="Calibri" panose="020F0502020204030204"/>
              </a:rPr>
              <a:t>&lt;text1,text2&gt; = 1*2+2*1=4</a:t>
            </a:r>
          </a:p>
          <a:p>
            <a:r>
              <a:rPr lang="en-US" altLang="en-US" sz="2800" dirty="0">
                <a:solidFill>
                  <a:srgbClr val="000000"/>
                </a:solidFill>
                <a:cs typeface="Calibri" panose="020F0502020204030204"/>
              </a:rPr>
              <a:t>||text1||=sqrt(5), ||text2||=sqrt(5), K(text1,text2)=4/5=0.8</a:t>
            </a:r>
          </a:p>
          <a:p>
            <a:r>
              <a:rPr lang="en-US" altLang="en-US" sz="2000" dirty="0">
                <a:solidFill>
                  <a:srgbClr val="000000"/>
                </a:solidFill>
                <a:cs typeface="Calibri" panose="020F0502020204030204"/>
              </a:rPr>
              <a:t>from </a:t>
            </a:r>
            <a:r>
              <a:rPr lang="en-US" altLang="en-US" sz="2000" dirty="0" err="1">
                <a:solidFill>
                  <a:srgbClr val="000000"/>
                </a:solidFill>
                <a:cs typeface="Calibri" panose="020F0502020204030204"/>
              </a:rPr>
              <a:t>sklearn.metrics.pairwise</a:t>
            </a:r>
            <a:r>
              <a:rPr lang="en-US" altLang="en-US" sz="2000" dirty="0">
                <a:solidFill>
                  <a:srgbClr val="000000"/>
                </a:solidFill>
                <a:cs typeface="Calibri" panose="020F0502020204030204"/>
              </a:rPr>
              <a:t> import </a:t>
            </a:r>
            <a:r>
              <a:rPr lang="en-US" altLang="en-US" sz="2000" dirty="0" err="1">
                <a:solidFill>
                  <a:srgbClr val="000000"/>
                </a:solidFill>
                <a:cs typeface="Calibri" panose="020F0502020204030204"/>
              </a:rPr>
              <a:t>cosine_similarity</a:t>
            </a:r>
            <a:endParaRPr lang="en-US" altLang="en-US" sz="2000" dirty="0">
              <a:solidFill>
                <a:srgbClr val="000000"/>
              </a:solidFill>
              <a:cs typeface="Calibri" panose="020F0502020204030204"/>
            </a:endParaRPr>
          </a:p>
          <a:p>
            <a:r>
              <a:rPr lang="en-US" altLang="en-US" sz="2000" dirty="0">
                <a:solidFill>
                  <a:srgbClr val="000000"/>
                </a:solidFill>
                <a:cs typeface="Calibri" panose="020F0502020204030204"/>
              </a:rPr>
              <a:t>import </a:t>
            </a:r>
            <a:r>
              <a:rPr lang="en-US" altLang="en-US" sz="2000" dirty="0" err="1">
                <a:solidFill>
                  <a:srgbClr val="000000"/>
                </a:solidFill>
                <a:cs typeface="Calibri" panose="020F0502020204030204"/>
              </a:rPr>
              <a:t>numpy</a:t>
            </a:r>
            <a:r>
              <a:rPr lang="en-US" altLang="en-US" sz="2000" dirty="0">
                <a:solidFill>
                  <a:srgbClr val="000000"/>
                </a:solidFill>
                <a:cs typeface="Calibri" panose="020F0502020204030204"/>
              </a:rPr>
              <a:t> as np</a:t>
            </a:r>
          </a:p>
          <a:p>
            <a:r>
              <a:rPr lang="en-US" altLang="en-US" sz="2000" dirty="0">
                <a:solidFill>
                  <a:srgbClr val="000000"/>
                </a:solidFill>
                <a:cs typeface="Calibri" panose="020F0502020204030204"/>
              </a:rPr>
              <a:t>text1=</a:t>
            </a:r>
            <a:r>
              <a:rPr lang="en-US" altLang="en-US" sz="2000" dirty="0" err="1">
                <a:solidFill>
                  <a:srgbClr val="000000"/>
                </a:solidFill>
                <a:cs typeface="Calibri" panose="020F0502020204030204"/>
              </a:rPr>
              <a:t>np.array</a:t>
            </a:r>
            <a:r>
              <a:rPr lang="en-US" altLang="en-US" sz="2000" dirty="0">
                <a:solidFill>
                  <a:srgbClr val="000000"/>
                </a:solidFill>
                <a:cs typeface="Calibri" panose="020F0502020204030204"/>
              </a:rPr>
              <a:t>([1,2]).reshape(1,-1)</a:t>
            </a:r>
          </a:p>
          <a:p>
            <a:r>
              <a:rPr lang="en-US" altLang="en-US" sz="2000" dirty="0">
                <a:solidFill>
                  <a:srgbClr val="000000"/>
                </a:solidFill>
                <a:cs typeface="Calibri" panose="020F0502020204030204"/>
              </a:rPr>
              <a:t>text2=</a:t>
            </a:r>
            <a:r>
              <a:rPr lang="en-US" altLang="en-US" sz="2000" dirty="0" err="1">
                <a:solidFill>
                  <a:srgbClr val="000000"/>
                </a:solidFill>
                <a:cs typeface="Calibri" panose="020F0502020204030204"/>
              </a:rPr>
              <a:t>np.array</a:t>
            </a:r>
            <a:r>
              <a:rPr lang="en-US" altLang="en-US" sz="2000" dirty="0">
                <a:solidFill>
                  <a:srgbClr val="000000"/>
                </a:solidFill>
                <a:cs typeface="Calibri" panose="020F0502020204030204"/>
              </a:rPr>
              <a:t>([2,1]).reshape(1,-1)</a:t>
            </a:r>
          </a:p>
          <a:p>
            <a:r>
              <a:rPr lang="en-US" altLang="en-US" sz="2000" dirty="0">
                <a:solidFill>
                  <a:srgbClr val="000000"/>
                </a:solidFill>
                <a:cs typeface="Calibri" panose="020F0502020204030204"/>
              </a:rPr>
              <a:t>res=</a:t>
            </a:r>
            <a:r>
              <a:rPr lang="en-US" altLang="en-US" sz="2000" dirty="0" err="1">
                <a:solidFill>
                  <a:srgbClr val="000000"/>
                </a:solidFill>
                <a:cs typeface="Calibri" panose="020F0502020204030204"/>
              </a:rPr>
              <a:t>cosine_similarity</a:t>
            </a:r>
            <a:r>
              <a:rPr lang="en-US" altLang="en-US" sz="2000" dirty="0">
                <a:solidFill>
                  <a:srgbClr val="000000"/>
                </a:solidFill>
                <a:cs typeface="Calibri" panose="020F0502020204030204"/>
              </a:rPr>
              <a:t>(text1, text2) # res=0.8</a:t>
            </a:r>
          </a:p>
          <a:p>
            <a:endParaRPr lang="en-US" altLang="en-US" sz="2800" dirty="0">
              <a:solidFill>
                <a:srgbClr val="000000"/>
              </a:solidFill>
              <a:cs typeface="Calibri" panose="020F0502020204030204"/>
            </a:endParaRPr>
          </a:p>
          <a:p>
            <a:endParaRPr lang="en-US" altLang="en-US" sz="2800" dirty="0">
              <a:solidFill>
                <a:srgbClr val="000000"/>
              </a:solidFill>
              <a:cs typeface="Calibri" panose="020F0502020204030204"/>
            </a:endParaRP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p:txBody>
      </p:sp>
      <p:pic>
        <p:nvPicPr>
          <p:cNvPr id="5" name="Picture 4">
            <a:extLst>
              <a:ext uri="{FF2B5EF4-FFF2-40B4-BE49-F238E27FC236}">
                <a16:creationId xmlns:a16="http://schemas.microsoft.com/office/drawing/2014/main" id="{6A3E46B5-B2FF-4299-8120-1C48ABE5DC6D}"/>
              </a:ext>
            </a:extLst>
          </p:cNvPr>
          <p:cNvPicPr>
            <a:picLocks noChangeAspect="1"/>
          </p:cNvPicPr>
          <p:nvPr/>
        </p:nvPicPr>
        <p:blipFill>
          <a:blip r:embed="rId2"/>
          <a:stretch>
            <a:fillRect/>
          </a:stretch>
        </p:blipFill>
        <p:spPr>
          <a:xfrm>
            <a:off x="8620420" y="2888163"/>
            <a:ext cx="3571580" cy="1970238"/>
          </a:xfrm>
          <a:prstGeom prst="rect">
            <a:avLst/>
          </a:prstGeom>
        </p:spPr>
      </p:pic>
    </p:spTree>
    <p:extLst>
      <p:ext uri="{BB962C8B-B14F-4D97-AF65-F5344CB8AC3E}">
        <p14:creationId xmlns:p14="http://schemas.microsoft.com/office/powerpoint/2010/main" val="268617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518" y="5724"/>
            <a:ext cx="11799512" cy="646331"/>
          </a:xfrm>
          <a:prstGeom prst="rect">
            <a:avLst/>
          </a:prstGeom>
        </p:spPr>
        <p:txBody>
          <a:bodyPr wrap="none" anchor="t">
            <a:spAutoFit/>
          </a:bodyPr>
          <a:lstStyle/>
          <a:p>
            <a:r>
              <a:rPr lang="en-US" sz="3600" b="1" dirty="0"/>
              <a:t>         Term Frequency – Inverse Document Frequency (TF-IDF)</a:t>
            </a:r>
          </a:p>
        </p:txBody>
      </p:sp>
      <p:sp>
        <p:nvSpPr>
          <p:cNvPr id="3" name="Rectangle 2">
            <a:extLst>
              <a:ext uri="{FF2B5EF4-FFF2-40B4-BE49-F238E27FC236}">
                <a16:creationId xmlns:a16="http://schemas.microsoft.com/office/drawing/2014/main" id="{D8074DAE-0E67-47F5-9381-31D004DCC48E}"/>
              </a:ext>
            </a:extLst>
          </p:cNvPr>
          <p:cNvSpPr/>
          <p:nvPr/>
        </p:nvSpPr>
        <p:spPr>
          <a:xfrm>
            <a:off x="522051" y="1096062"/>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3683444"/>
              </a:xfrm>
              <a:prstGeom prst="rect">
                <a:avLst/>
              </a:prstGeom>
            </p:spPr>
            <p:txBody>
              <a:bodyPr wrap="square">
                <a:spAutoFit/>
              </a:bodyPr>
              <a:lstStyle/>
              <a:p>
                <a14:m>
                  <m:oMath xmlns:m="http://schemas.openxmlformats.org/officeDocument/2006/math">
                    <m:r>
                      <a:rPr lang="en-US" sz="2800" b="0" i="1" smtClean="0">
                        <a:latin typeface="Cambria Math" panose="02040503050406030204" pitchFamily="18" charset="0"/>
                      </a:rPr>
                      <m:t>𝑡𝑓</m:t>
                    </m:r>
                    <m:r>
                      <a:rPr lang="en-US" sz="2800" b="0" i="1" smtClean="0">
                        <a:latin typeface="Cambria Math" panose="02040503050406030204" pitchFamily="18" charset="0"/>
                      </a:rPr>
                      <m:t>(</m:t>
                    </m:r>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oMath>
                </a14:m>
                <a:r>
                  <a:rPr lang="en-US" altLang="en-US" sz="2800" dirty="0">
                    <a:solidFill>
                      <a:srgbClr val="000000"/>
                    </a:solidFill>
                    <a:cs typeface="Calibri" panose="020F0502020204030204"/>
                  </a:rPr>
                  <a:t>: TF– </a:t>
                </a:r>
                <a:r>
                  <a:rPr lang="en-US" altLang="en-US" sz="2400" dirty="0">
                    <a:solidFill>
                      <a:srgbClr val="000000"/>
                    </a:solidFill>
                    <a:cs typeface="Calibri" panose="020F0502020204030204"/>
                  </a:rPr>
                  <a:t>frequency of the word w in the document d in the corpus</a:t>
                </a:r>
              </a:p>
              <a:p>
                <a14:m>
                  <m:oMath xmlns:m="http://schemas.openxmlformats.org/officeDocument/2006/math">
                    <m:r>
                      <a:rPr lang="en-US" sz="2800" b="0" i="1" smtClean="0">
                        <a:latin typeface="Cambria Math" panose="02040503050406030204" pitchFamily="18" charset="0"/>
                      </a:rPr>
                      <m:t>𝑖𝑑𝑓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𝐷</m:t>
                        </m:r>
                      </m:e>
                    </m:d>
                    <m:r>
                      <a:rPr lang="en-US" sz="2800" b="0" i="0" smtClean="0">
                        <a:latin typeface="Cambria Math" panose="02040503050406030204" pitchFamily="18" charset="0"/>
                      </a:rPr>
                      <m:t>:</m:t>
                    </m:r>
                  </m:oMath>
                </a14:m>
                <a:r>
                  <a:rPr lang="en-US" sz="2800" dirty="0">
                    <a:solidFill>
                      <a:srgbClr val="000000"/>
                    </a:solidFill>
                    <a:cs typeface="Calibri" panose="020F0502020204030204"/>
                  </a:rPr>
                  <a:t> IDF – </a:t>
                </a:r>
                <a:r>
                  <a:rPr lang="en-US" sz="2400" dirty="0">
                    <a:solidFill>
                      <a:srgbClr val="000000"/>
                    </a:solidFill>
                    <a:cs typeface="Calibri" panose="020F0502020204030204"/>
                  </a:rPr>
                  <a:t>shows weight of rare words across all documents in the corpus D</a:t>
                </a:r>
                <a:endParaRPr lang="en-US" sz="2400" dirty="0"/>
              </a:p>
              <a:p>
                <a:endParaRPr lang="en-US" sz="2600" dirty="0"/>
              </a:p>
              <a:p>
                <a:endParaRPr lang="en-US" sz="2600" dirty="0"/>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𝑖𝑑𝑓</m:t>
                      </m:r>
                      <m:r>
                        <a:rPr lang="en-US" sz="2600" b="0" i="1" smtClean="0">
                          <a:latin typeface="Cambria Math" panose="02040503050406030204" pitchFamily="18" charset="0"/>
                        </a:rPr>
                        <m:t>(</m:t>
                      </m:r>
                      <m:r>
                        <a:rPr lang="en-US" sz="2600" b="0" i="1" smtClean="0">
                          <a:latin typeface="Cambria Math" panose="02040503050406030204" pitchFamily="18" charset="0"/>
                        </a:rPr>
                        <m:t>𝑤</m:t>
                      </m:r>
                      <m:r>
                        <a:rPr lang="en-US" sz="2600" b="0" i="1" smtClean="0">
                          <a:latin typeface="Cambria Math" panose="02040503050406030204" pitchFamily="18" charset="0"/>
                        </a:rPr>
                        <m:t>,</m:t>
                      </m:r>
                      <m:r>
                        <a:rPr lang="en-US" sz="2600" b="0" i="1" smtClean="0">
                          <a:latin typeface="Cambria Math" panose="02040503050406030204" pitchFamily="18" charset="0"/>
                        </a:rPr>
                        <m:t>𝐷</m:t>
                      </m:r>
                      <m:r>
                        <a:rPr lang="en-US" sz="2600" b="0" i="1" smtClean="0">
                          <a:latin typeface="Cambria Math" panose="02040503050406030204" pitchFamily="18" charset="0"/>
                        </a:rPr>
                        <m:t>)=</m:t>
                      </m:r>
                      <m:r>
                        <a:rPr lang="en-US" sz="2600" b="0" i="1" smtClean="0">
                          <a:latin typeface="Cambria Math" panose="02040503050406030204" pitchFamily="18" charset="0"/>
                        </a:rPr>
                        <m:t>𝑙𝑜𝑔</m:t>
                      </m:r>
                      <m:f>
                        <m:fPr>
                          <m:ctrlPr>
                            <a:rPr lang="pt-BR" sz="2600" i="1" smtClean="0">
                              <a:latin typeface="Cambria Math" panose="02040503050406030204" pitchFamily="18" charset="0"/>
                            </a:rPr>
                          </m:ctrlPr>
                        </m:fPr>
                        <m:num>
                          <m:r>
                            <a:rPr lang="en-US" sz="2600" b="0" i="1" smtClean="0">
                              <a:latin typeface="Cambria Math" panose="02040503050406030204" pitchFamily="18" charset="0"/>
                            </a:rPr>
                            <m:t>𝑁</m:t>
                          </m:r>
                        </m:num>
                        <m:den>
                          <m:r>
                            <a:rPr lang="en-US" sz="2600" b="0" i="1" smtClean="0">
                              <a:latin typeface="Cambria Math" panose="02040503050406030204" pitchFamily="18" charset="0"/>
                            </a:rPr>
                            <m:t>|{</m:t>
                          </m:r>
                          <m:r>
                            <a:rPr lang="en-US" sz="2600" b="0" i="1" smtClean="0">
                              <a:latin typeface="Cambria Math" panose="02040503050406030204" pitchFamily="18" charset="0"/>
                            </a:rPr>
                            <m:t>𝑑</m:t>
                          </m:r>
                          <m:r>
                            <a:rPr lang="en-US" sz="2600" b="0" i="1" smtClean="0">
                              <a:latin typeface="Cambria Math" panose="02040503050406030204" pitchFamily="18" charset="0"/>
                            </a:rPr>
                            <m:t> </m:t>
                          </m:r>
                          <m:r>
                            <m:rPr>
                              <m:nor/>
                            </m:rPr>
                            <a:rPr lang="en-US" sz="2600" dirty="0"/>
                            <m:t>ͼ</m:t>
                          </m:r>
                          <m:r>
                            <a:rPr lang="en-US" sz="2600" b="0" i="1" dirty="0" smtClean="0">
                              <a:latin typeface="Cambria Math" panose="02040503050406030204" pitchFamily="18" charset="0"/>
                            </a:rPr>
                            <m:t> </m:t>
                          </m:r>
                          <m:r>
                            <a:rPr lang="en-US" sz="2600" b="0" i="1" dirty="0" smtClean="0">
                              <a:latin typeface="Cambria Math" panose="02040503050406030204" pitchFamily="18" charset="0"/>
                            </a:rPr>
                            <m:t>𝐷</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𝑤</m:t>
                          </m:r>
                          <m:r>
                            <a:rPr lang="en-US" sz="2600" b="0" i="1" dirty="0" smtClean="0">
                              <a:latin typeface="Cambria Math" panose="02040503050406030204" pitchFamily="18" charset="0"/>
                            </a:rPr>
                            <m:t> </m:t>
                          </m:r>
                          <m:r>
                            <m:rPr>
                              <m:nor/>
                            </m:rPr>
                            <a:rPr lang="en-US" sz="2600" dirty="0"/>
                            <m:t>ͼ</m:t>
                          </m:r>
                          <m:r>
                            <a:rPr lang="en-US" sz="2600" b="0" i="1" dirty="0" smtClean="0">
                              <a:latin typeface="Cambria Math" panose="02040503050406030204" pitchFamily="18" charset="0"/>
                            </a:rPr>
                            <m:t> </m:t>
                          </m:r>
                          <m:r>
                            <a:rPr lang="en-US" sz="2600" i="1">
                              <a:latin typeface="Cambria Math" panose="02040503050406030204" pitchFamily="18" charset="0"/>
                            </a:rPr>
                            <m:t>𝑑</m:t>
                          </m:r>
                          <m:r>
                            <a:rPr lang="en-US" sz="2600" i="1">
                              <a:latin typeface="Cambria Math" panose="02040503050406030204" pitchFamily="18" charset="0"/>
                            </a:rPr>
                            <m:t>}|</m:t>
                          </m:r>
                        </m:den>
                      </m:f>
                    </m:oMath>
                  </m:oMathPara>
                </a14:m>
                <a:endParaRPr lang="en-US" sz="2600" dirty="0"/>
              </a:p>
              <a:p>
                <a:r>
                  <a:rPr lang="en-US" sz="2400" b="0" dirty="0">
                    <a:latin typeface="Cambria Math" panose="02040503050406030204" pitchFamily="18" charset="0"/>
                  </a:rPr>
                  <a:t>N=|D| - total number of documents in the corpus</a:t>
                </a:r>
              </a:p>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 </m:t>
                    </m:r>
                    <m:r>
                      <m:rPr>
                        <m:nor/>
                      </m:rPr>
                      <a:rPr lang="en-US" sz="2400" dirty="0"/>
                      <m:t>ͼ</m:t>
                    </m:r>
                    <m:r>
                      <a:rPr lang="en-US" sz="2400" b="0" i="1" dirty="0" smtClean="0">
                        <a:latin typeface="Cambria Math" panose="02040503050406030204" pitchFamily="18" charset="0"/>
                      </a:rPr>
                      <m:t> </m:t>
                    </m:r>
                    <m:r>
                      <a:rPr lang="en-US" sz="2400" b="0" i="1" dirty="0" smtClean="0">
                        <a:latin typeface="Cambria Math" panose="02040503050406030204" pitchFamily="18" charset="0"/>
                      </a:rPr>
                      <m:t>𝐷</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𝑤</m:t>
                    </m:r>
                    <m:r>
                      <a:rPr lang="en-US" sz="2400" b="0" i="1" dirty="0" smtClean="0">
                        <a:latin typeface="Cambria Math" panose="02040503050406030204" pitchFamily="18" charset="0"/>
                      </a:rPr>
                      <m:t> </m:t>
                    </m:r>
                    <m:r>
                      <m:rPr>
                        <m:nor/>
                      </m:rPr>
                      <a:rPr lang="en-US" sz="2400" dirty="0"/>
                      <m:t>ͼ</m:t>
                    </m:r>
                    <m:r>
                      <a:rPr lang="en-US" sz="2400" b="0" i="1" dirty="0" smtClean="0">
                        <a:latin typeface="Cambria Math" panose="02040503050406030204" pitchFamily="18" charset="0"/>
                      </a:rPr>
                      <m:t> </m:t>
                    </m:r>
                    <m:r>
                      <a:rPr lang="en-US" sz="2400" i="1">
                        <a:latin typeface="Cambria Math" panose="02040503050406030204" pitchFamily="18" charset="0"/>
                      </a:rPr>
                      <m:t>𝑑</m:t>
                    </m:r>
                    <m:r>
                      <a:rPr lang="en-US" sz="2400" i="1">
                        <a:latin typeface="Cambria Math" panose="02040503050406030204" pitchFamily="18" charset="0"/>
                      </a:rPr>
                      <m:t>}|</m:t>
                    </m:r>
                  </m:oMath>
                </a14:m>
                <a:r>
                  <a:rPr lang="en-US" sz="2400" dirty="0"/>
                  <a:t> - number of documents where word w appears</a:t>
                </a:r>
              </a:p>
              <a:p>
                <a:r>
                  <a:rPr lang="en-US" sz="2400" dirty="0"/>
                  <a:t>The word that occurs rarely in the corpus has high </a:t>
                </a:r>
                <a:r>
                  <a:rPr lang="en-US" sz="2400" i="1" dirty="0" err="1"/>
                  <a:t>idf</a:t>
                </a:r>
                <a:r>
                  <a:rPr lang="en-US" sz="2400" dirty="0"/>
                  <a:t> score</a:t>
                </a:r>
              </a:p>
            </p:txBody>
          </p:sp>
        </mc:Choice>
        <mc:Fallback xmlns="">
          <p:sp>
            <p:nvSpPr>
              <p:cNvPr id="2" name="Rectangle 1">
                <a:extLst>
                  <a:ext uri="{FF2B5EF4-FFF2-40B4-BE49-F238E27FC236}">
                    <a16:creationId xmlns:a16="http://schemas.microsoft.com/office/drawing/2014/main" id="{94318C19-916A-4CC9-8F70-74996858F362}"/>
                  </a:ext>
                </a:extLst>
              </p:cNvPr>
              <p:cNvSpPr>
                <a:spLocks noRot="1" noChangeAspect="1" noMove="1" noResize="1" noEditPoints="1" noAdjustHandles="1" noChangeArrowheads="1" noChangeShapeType="1" noTextEdit="1"/>
              </p:cNvSpPr>
              <p:nvPr/>
            </p:nvSpPr>
            <p:spPr>
              <a:xfrm>
                <a:off x="95693" y="724626"/>
                <a:ext cx="11993525" cy="3683444"/>
              </a:xfrm>
              <a:prstGeom prst="rect">
                <a:avLst/>
              </a:prstGeom>
              <a:blipFill>
                <a:blip r:embed="rId2"/>
                <a:stretch>
                  <a:fillRect l="-813" t="-1656" b="-2815"/>
                </a:stretch>
              </a:blipFill>
            </p:spPr>
            <p:txBody>
              <a:bodyPr/>
              <a:lstStyle/>
              <a:p>
                <a:r>
                  <a:rPr lang="en-US">
                    <a:noFill/>
                  </a:rPr>
                  <a:t> </a:t>
                </a:r>
              </a:p>
            </p:txBody>
          </p:sp>
        </mc:Fallback>
      </mc:AlternateContent>
    </p:spTree>
    <p:extLst>
      <p:ext uri="{BB962C8B-B14F-4D97-AF65-F5344CB8AC3E}">
        <p14:creationId xmlns:p14="http://schemas.microsoft.com/office/powerpoint/2010/main" val="167827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518" y="5724"/>
            <a:ext cx="11799512" cy="646331"/>
          </a:xfrm>
          <a:prstGeom prst="rect">
            <a:avLst/>
          </a:prstGeom>
        </p:spPr>
        <p:txBody>
          <a:bodyPr wrap="none" anchor="t">
            <a:spAutoFit/>
          </a:bodyPr>
          <a:lstStyle/>
          <a:p>
            <a:r>
              <a:rPr lang="en-US" sz="3600" b="1" dirty="0"/>
              <a:t>         Term Frequency – Inverse Document Frequency (TF-IDF)</a:t>
            </a:r>
          </a:p>
        </p:txBody>
      </p:sp>
      <p:sp>
        <p:nvSpPr>
          <p:cNvPr id="3" name="Rectangle 2">
            <a:extLst>
              <a:ext uri="{FF2B5EF4-FFF2-40B4-BE49-F238E27FC236}">
                <a16:creationId xmlns:a16="http://schemas.microsoft.com/office/drawing/2014/main" id="{D8074DAE-0E67-47F5-9381-31D004DCC48E}"/>
              </a:ext>
            </a:extLst>
          </p:cNvPr>
          <p:cNvSpPr/>
          <p:nvPr/>
        </p:nvSpPr>
        <p:spPr>
          <a:xfrm>
            <a:off x="522051" y="1096062"/>
            <a:ext cx="9435785" cy="1261884"/>
          </a:xfrm>
          <a:prstGeom prst="rect">
            <a:avLst/>
          </a:prstGeom>
        </p:spPr>
        <p:txBody>
          <a:bodyPr wrap="square" anchor="t">
            <a:spAutoFit/>
          </a:bodyPr>
          <a:lstStyle/>
          <a:p>
            <a:endParaRPr lang="en-US" sz="2600" dirty="0">
              <a:solidFill>
                <a:srgbClr val="000000"/>
              </a:solidFill>
              <a:cs typeface="Calibri" panose="020F0502020204030204"/>
            </a:endParaRPr>
          </a:p>
          <a:p>
            <a:endParaRPr lang="en-US" altLang="en-US" sz="2600" b="1" dirty="0">
              <a:solidFill>
                <a:srgbClr val="000000"/>
              </a:solidFill>
              <a:cs typeface="Calibri" panose="020F0502020204030204"/>
            </a:endParaRPr>
          </a:p>
          <a:p>
            <a:endParaRPr lang="en-US" altLang="en-US" sz="2400" b="1" dirty="0">
              <a:solidFill>
                <a:srgbClr val="000000"/>
              </a:solidFill>
              <a:cs typeface="Calibri" panose="020F0502020204030204"/>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318C19-916A-4CC9-8F70-74996858F362}"/>
                  </a:ext>
                </a:extLst>
              </p:cNvPr>
              <p:cNvSpPr/>
              <p:nvPr/>
            </p:nvSpPr>
            <p:spPr>
              <a:xfrm>
                <a:off x="95693" y="724626"/>
                <a:ext cx="11993525" cy="20005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𝐸𝑥𝑎𝑚𝑝𝑙𝑒</m:t>
                      </m:r>
                      <m:r>
                        <a:rPr lang="en-US" sz="2800" b="0" i="1" smtClean="0">
                          <a:latin typeface="Cambria Math" panose="02040503050406030204" pitchFamily="18" charset="0"/>
                        </a:rPr>
                        <m:t>:</m:t>
                      </m:r>
                    </m:oMath>
                  </m:oMathPara>
                </a14:m>
                <a:endParaRPr lang="en-US" sz="2800" b="0" dirty="0"/>
              </a:p>
              <a:p>
                <a:r>
                  <a:rPr lang="en-US" sz="2400" dirty="0"/>
                  <a:t>A; the car is driven on the road</a:t>
                </a:r>
              </a:p>
              <a:p>
                <a:r>
                  <a:rPr lang="en-US" sz="2400" dirty="0"/>
                  <a:t>B: the truck is driven on the highway</a:t>
                </a:r>
              </a:p>
              <a:p>
                <a:endParaRPr lang="en-US" sz="2400" dirty="0"/>
              </a:p>
              <a:p>
                <a:endParaRPr lang="en-US" sz="2400" dirty="0"/>
              </a:p>
            </p:txBody>
          </p:sp>
        </mc:Choice>
        <mc:Fallback xmlns="">
          <p:sp>
            <p:nvSpPr>
              <p:cNvPr id="2" name="Rectangle 1">
                <a:extLst>
                  <a:ext uri="{FF2B5EF4-FFF2-40B4-BE49-F238E27FC236}">
                    <a16:creationId xmlns:a16="http://schemas.microsoft.com/office/drawing/2014/main" id="{94318C19-916A-4CC9-8F70-74996858F362}"/>
                  </a:ext>
                </a:extLst>
              </p:cNvPr>
              <p:cNvSpPr>
                <a:spLocks noRot="1" noChangeAspect="1" noMove="1" noResize="1" noEditPoints="1" noAdjustHandles="1" noChangeArrowheads="1" noChangeShapeType="1" noTextEdit="1"/>
              </p:cNvSpPr>
              <p:nvPr/>
            </p:nvSpPr>
            <p:spPr>
              <a:xfrm>
                <a:off x="95693" y="724626"/>
                <a:ext cx="11993525" cy="2000548"/>
              </a:xfrm>
              <a:prstGeom prst="rect">
                <a:avLst/>
              </a:prstGeom>
              <a:blipFill>
                <a:blip r:embed="rId2"/>
                <a:stretch>
                  <a:fillRect l="-813"/>
                </a:stretch>
              </a:blipFill>
            </p:spPr>
            <p:txBody>
              <a:bodyPr/>
              <a:lstStyle/>
              <a:p>
                <a:r>
                  <a:rPr lang="en-US">
                    <a:noFill/>
                  </a:rPr>
                  <a:t> </a:t>
                </a:r>
              </a:p>
            </p:txBody>
          </p:sp>
        </mc:Fallback>
      </mc:AlternateContent>
      <p:graphicFrame>
        <p:nvGraphicFramePr>
          <p:cNvPr id="7" name="Object 6">
            <a:extLst>
              <a:ext uri="{FF2B5EF4-FFF2-40B4-BE49-F238E27FC236}">
                <a16:creationId xmlns:a16="http://schemas.microsoft.com/office/drawing/2014/main" id="{41FE1E5A-3EEC-4FA9-B87E-294251153816}"/>
              </a:ext>
            </a:extLst>
          </p:cNvPr>
          <p:cNvGraphicFramePr>
            <a:graphicFrameLocks noChangeAspect="1"/>
          </p:cNvGraphicFramePr>
          <p:nvPr/>
        </p:nvGraphicFramePr>
        <p:xfrm>
          <a:off x="3428222" y="2174829"/>
          <a:ext cx="6944382" cy="3958545"/>
        </p:xfrm>
        <a:graphic>
          <a:graphicData uri="http://schemas.openxmlformats.org/presentationml/2006/ole">
            <mc:AlternateContent xmlns:mc="http://schemas.openxmlformats.org/markup-compatibility/2006">
              <mc:Choice xmlns:v="urn:schemas-microsoft-com:vml" Requires="v">
                <p:oleObj name="Worksheet" r:id="rId3" imgW="3581471" imgH="2042049" progId="Excel.Sheet.12">
                  <p:embed/>
                </p:oleObj>
              </mc:Choice>
              <mc:Fallback>
                <p:oleObj name="Worksheet" r:id="rId3" imgW="3581471" imgH="2042049" progId="Excel.Sheet.12">
                  <p:embed/>
                  <p:pic>
                    <p:nvPicPr>
                      <p:cNvPr id="7" name="Object 6">
                        <a:extLst>
                          <a:ext uri="{FF2B5EF4-FFF2-40B4-BE49-F238E27FC236}">
                            <a16:creationId xmlns:a16="http://schemas.microsoft.com/office/drawing/2014/main" id="{41FE1E5A-3EEC-4FA9-B87E-294251153816}"/>
                          </a:ext>
                        </a:extLst>
                      </p:cNvPr>
                      <p:cNvPicPr/>
                      <p:nvPr/>
                    </p:nvPicPr>
                    <p:blipFill>
                      <a:blip r:embed="rId4"/>
                      <a:stretch>
                        <a:fillRect/>
                      </a:stretch>
                    </p:blipFill>
                    <p:spPr>
                      <a:xfrm>
                        <a:off x="3428222" y="2174829"/>
                        <a:ext cx="6944382" cy="3958545"/>
                      </a:xfrm>
                      <a:prstGeom prst="rect">
                        <a:avLst/>
                      </a:prstGeom>
                    </p:spPr>
                  </p:pic>
                </p:oleObj>
              </mc:Fallback>
            </mc:AlternateContent>
          </a:graphicData>
        </a:graphic>
      </p:graphicFrame>
    </p:spTree>
    <p:extLst>
      <p:ext uri="{BB962C8B-B14F-4D97-AF65-F5344CB8AC3E}">
        <p14:creationId xmlns:p14="http://schemas.microsoft.com/office/powerpoint/2010/main" val="142922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725" y="964205"/>
            <a:ext cx="10114834" cy="7078861"/>
          </a:xfrm>
          <a:prstGeom prst="rect">
            <a:avLst/>
          </a:prstGeom>
        </p:spPr>
        <p:txBody>
          <a:bodyPr wrap="square" anchor="t">
            <a:spAutoFit/>
          </a:bodyPr>
          <a:lstStyle/>
          <a:p>
            <a:r>
              <a:rPr lang="en-US" sz="2800" b="1" i="0" u="sng" dirty="0">
                <a:effectLst/>
                <a:latin typeface="charter"/>
              </a:rPr>
              <a:t>Topic modeling: </a:t>
            </a:r>
            <a:r>
              <a:rPr lang="en-US" sz="2800" b="0" i="0" dirty="0">
                <a:solidFill>
                  <a:srgbClr val="292929"/>
                </a:solidFill>
                <a:effectLst/>
                <a:latin typeface="charter"/>
              </a:rPr>
              <a:t>a type of statistical modeling for discovering the abstract “topics” that occur in a collection of documents.</a:t>
            </a:r>
          </a:p>
          <a:p>
            <a:endParaRPr lang="en-US" sz="2800" dirty="0">
              <a:solidFill>
                <a:srgbClr val="292929"/>
              </a:solidFill>
              <a:latin typeface="charter"/>
            </a:endParaRPr>
          </a:p>
          <a:p>
            <a:r>
              <a:rPr lang="en-US" sz="2800" b="0" i="0" dirty="0">
                <a:solidFill>
                  <a:srgbClr val="292929"/>
                </a:solidFill>
                <a:effectLst/>
                <a:latin typeface="charter"/>
              </a:rPr>
              <a:t> </a:t>
            </a:r>
            <a:r>
              <a:rPr lang="en-US" sz="2800" b="1" i="0" u="sng" dirty="0">
                <a:effectLst/>
                <a:latin typeface="charter"/>
              </a:rPr>
              <a:t>Latent Dirichlet Allocation </a:t>
            </a:r>
            <a:r>
              <a:rPr lang="en-US" sz="2800" b="0" i="0" dirty="0">
                <a:solidFill>
                  <a:srgbClr val="292929"/>
                </a:solidFill>
                <a:effectLst/>
                <a:latin typeface="charter"/>
              </a:rPr>
              <a:t>(LDA) is an example of topic model and is used to classify text in a document to a particular topic. </a:t>
            </a:r>
            <a:r>
              <a:rPr lang="en-US" sz="2800" dirty="0"/>
              <a:t>It builds a topic per document model and words per topic model, modeled as Dirichlet distributions.</a:t>
            </a:r>
          </a:p>
          <a:p>
            <a:endParaRPr lang="en-US" sz="2800" dirty="0"/>
          </a:p>
          <a:p>
            <a:r>
              <a:rPr lang="en-US" sz="2800" i="1" dirty="0"/>
              <a:t>Bi-clustering</a:t>
            </a:r>
            <a:r>
              <a:rPr lang="en-US" sz="2800" dirty="0"/>
              <a:t>, </a:t>
            </a:r>
            <a:r>
              <a:rPr lang="en-US" sz="2800" i="1" dirty="0"/>
              <a:t>soft-clustering</a:t>
            </a:r>
            <a:r>
              <a:rPr lang="en-US" sz="2800" dirty="0"/>
              <a:t> and </a:t>
            </a:r>
            <a:r>
              <a:rPr lang="en-US" sz="2800" i="1" dirty="0"/>
              <a:t>fuzzy clustering </a:t>
            </a:r>
            <a:r>
              <a:rPr lang="en-US" sz="2800" dirty="0"/>
              <a:t>of the corpus </a:t>
            </a:r>
            <a:r>
              <a:rPr lang="en-US" sz="2800"/>
              <a:t>of document</a:t>
            </a:r>
            <a:r>
              <a:rPr lang="en-US" sz="2800" i="1"/>
              <a:t>s </a:t>
            </a:r>
            <a:r>
              <a:rPr lang="en-US" sz="2800"/>
              <a:t>are </a:t>
            </a:r>
            <a:r>
              <a:rPr lang="en-US" sz="2800" dirty="0"/>
              <a:t>terms that are often used to describe the mathematic model behind topic modeling.</a:t>
            </a:r>
          </a:p>
          <a:p>
            <a:endParaRPr lang="en-US" sz="2800" b="1" dirty="0"/>
          </a:p>
          <a:p>
            <a:endParaRPr lang="en-US" sz="2800" b="1" dirty="0"/>
          </a:p>
          <a:p>
            <a:endParaRPr lang="en-US" b="1" dirty="0"/>
          </a:p>
          <a:p>
            <a:r>
              <a:rPr lang="en-US" b="1" dirty="0"/>
              <a:t>‘ </a:t>
            </a:r>
          </a:p>
          <a:p>
            <a:endParaRPr lang="en-US" b="1" dirty="0"/>
          </a:p>
          <a:p>
            <a:r>
              <a:rPr lang="en-US" sz="3600" dirty="0"/>
              <a:t>  </a:t>
            </a:r>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5" name="Rectangle 4">
            <a:extLst>
              <a:ext uri="{FF2B5EF4-FFF2-40B4-BE49-F238E27FC236}">
                <a16:creationId xmlns:a16="http://schemas.microsoft.com/office/drawing/2014/main" id="{BF9C0574-8326-433C-9FAA-6B3749E92890}"/>
              </a:ext>
            </a:extLst>
          </p:cNvPr>
          <p:cNvSpPr/>
          <p:nvPr/>
        </p:nvSpPr>
        <p:spPr>
          <a:xfrm>
            <a:off x="783357" y="179374"/>
            <a:ext cx="9137566" cy="646331"/>
          </a:xfrm>
          <a:prstGeom prst="rect">
            <a:avLst/>
          </a:prstGeom>
        </p:spPr>
        <p:txBody>
          <a:bodyPr wrap="none" anchor="t">
            <a:spAutoFit/>
          </a:bodyPr>
          <a:lstStyle/>
          <a:p>
            <a:r>
              <a:rPr lang="en-US" sz="3600" b="1" dirty="0"/>
              <a:t>               Topic Modeling – Mathematical Model</a:t>
            </a:r>
          </a:p>
        </p:txBody>
      </p:sp>
    </p:spTree>
    <p:extLst>
      <p:ext uri="{BB962C8B-B14F-4D97-AF65-F5344CB8AC3E}">
        <p14:creationId xmlns:p14="http://schemas.microsoft.com/office/powerpoint/2010/main" val="4112751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54790</TotalTime>
  <Words>1342</Words>
  <Application>Microsoft Office PowerPoint</Application>
  <PresentationFormat>Widescreen</PresentationFormat>
  <Paragraphs>204</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Calibri Light</vt:lpstr>
      <vt:lpstr>Cambria Math</vt:lpstr>
      <vt:lpstr>charter</vt:lpstr>
      <vt:lpstr>Lucida Sans Unicode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Nadia Udler</cp:lastModifiedBy>
  <cp:revision>991</cp:revision>
  <dcterms:created xsi:type="dcterms:W3CDTF">2019-08-18T19:06:21Z</dcterms:created>
  <dcterms:modified xsi:type="dcterms:W3CDTF">2023-03-19T12:05:56Z</dcterms:modified>
</cp:coreProperties>
</file>