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9"/>
  </p:notesMasterIdLst>
  <p:sldIdLst>
    <p:sldId id="261" r:id="rId2"/>
    <p:sldId id="432" r:id="rId3"/>
    <p:sldId id="445" r:id="rId4"/>
    <p:sldId id="442" r:id="rId5"/>
    <p:sldId id="421" r:id="rId6"/>
    <p:sldId id="443" r:id="rId7"/>
    <p:sldId id="44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21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17ED-361F-45BA-8D4B-0C74891083B5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F8F1C-874A-4340-B330-86FFD63E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reinforcement-learning/ug/ppo-agents.html" TargetMode="External"/><Relationship Id="rId2" Type="http://schemas.openxmlformats.org/officeDocument/2006/relationships/hyperlink" Target="https://www.tensorflow.org/addons/api_docs/python/tfa/optimizers/ProximalAdagrad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boyd/papers/pdf/prox_algs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724" y="960583"/>
            <a:ext cx="10599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Python for  Machine Learning</a:t>
            </a:r>
            <a:endParaRPr lang="en-US" sz="32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2064" y="3695062"/>
            <a:ext cx="3814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39067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3436" y="493566"/>
            <a:ext cx="9444624" cy="230832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In this lecture..</a:t>
            </a:r>
          </a:p>
          <a:p>
            <a:r>
              <a:rPr lang="en-US" sz="3600" dirty="0"/>
              <a:t>Proximal Algorithms</a:t>
            </a:r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19774" y="1241204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02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437042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Stochastic Gradient Descent</a:t>
            </a:r>
          </a:p>
          <a:p>
            <a:r>
              <a:rPr lang="en-US" sz="3200" b="1" dirty="0"/>
              <a:t>Newton’s method</a:t>
            </a:r>
          </a:p>
          <a:p>
            <a:r>
              <a:rPr lang="en-US" sz="3200" b="1" dirty="0"/>
              <a:t>Genetic Algorithm</a:t>
            </a:r>
          </a:p>
          <a:p>
            <a:r>
              <a:rPr lang="en-US" sz="3200" b="1" dirty="0" err="1"/>
              <a:t>Nelder</a:t>
            </a:r>
            <a:r>
              <a:rPr lang="en-US" sz="3200" b="1" dirty="0"/>
              <a:t> and Mead</a:t>
            </a:r>
          </a:p>
          <a:p>
            <a:endParaRPr lang="en-US" sz="3200" b="1" dirty="0"/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   State-of-the-art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10713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48628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Difficult to implement </a:t>
            </a:r>
          </a:p>
          <a:p>
            <a:r>
              <a:rPr lang="en-US" sz="3200" b="1" dirty="0"/>
              <a:t>Slow</a:t>
            </a:r>
          </a:p>
          <a:p>
            <a:r>
              <a:rPr lang="en-US" sz="3200" b="1" dirty="0"/>
              <a:t>Do not work with non-smooth functions</a:t>
            </a:r>
          </a:p>
          <a:p>
            <a:endParaRPr lang="en-US" sz="3200" b="1" dirty="0"/>
          </a:p>
          <a:p>
            <a:r>
              <a:rPr lang="en-US" sz="3200" b="1" dirty="0"/>
              <a:t>Proximal algorithms offer a trade-off!</a:t>
            </a:r>
          </a:p>
          <a:p>
            <a:endParaRPr lang="en-US" sz="3200" b="1" dirty="0"/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Problems with state-of-the-art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82337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182D6-21D5-EA78-420B-EC66565F7ABC}"/>
              </a:ext>
            </a:extLst>
          </p:cNvPr>
          <p:cNvSpPr txBox="1"/>
          <p:nvPr/>
        </p:nvSpPr>
        <p:spPr>
          <a:xfrm>
            <a:off x="959204" y="562992"/>
            <a:ext cx="929657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Proximal Operator</a:t>
            </a: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</a:t>
            </a: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F61EE4-E7A2-6B86-1316-3B9B69D88FA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1"/>
            <a:chExt cx="12207310" cy="6857999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AFA82373-78C4-4C28-D50E-AA4248D2A0B5}"/>
                </a:ext>
              </a:extLst>
            </p:cNvPr>
            <p:cNvSpPr/>
            <p:nvPr/>
          </p:nvSpPr>
          <p:spPr>
            <a:xfrm rot="5400000">
              <a:off x="-3328859" y="3328861"/>
              <a:ext cx="6857998" cy="200280"/>
            </a:xfrm>
            <a:prstGeom prst="homePlate">
              <a:avLst>
                <a:gd name="adj" fmla="val 116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0A974EEF-EEE5-EE45-DB1E-8B2D7A6FA275}"/>
                </a:ext>
              </a:extLst>
            </p:cNvPr>
            <p:cNvSpPr/>
            <p:nvPr/>
          </p:nvSpPr>
          <p:spPr>
            <a:xfrm rot="5400000">
              <a:off x="8678171" y="3328861"/>
              <a:ext cx="6857998" cy="200280"/>
            </a:xfrm>
            <a:prstGeom prst="homePlate">
              <a:avLst>
                <a:gd name="adj" fmla="val 116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9BFB7247-B664-1E80-9A13-D605901FDE02}"/>
                </a:ext>
              </a:extLst>
            </p:cNvPr>
            <p:cNvSpPr/>
            <p:nvPr/>
          </p:nvSpPr>
          <p:spPr>
            <a:xfrm>
              <a:off x="200279" y="1"/>
              <a:ext cx="11907257" cy="231354"/>
            </a:xfrm>
            <a:prstGeom prst="homePlate">
              <a:avLst>
                <a:gd name="adj" fmla="val 116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1C19C0B5-96E1-2C95-8F7E-1CC95C022203}"/>
                </a:ext>
              </a:extLst>
            </p:cNvPr>
            <p:cNvSpPr/>
            <p:nvPr/>
          </p:nvSpPr>
          <p:spPr>
            <a:xfrm>
              <a:off x="200279" y="6626644"/>
              <a:ext cx="11907257" cy="231354"/>
            </a:xfrm>
            <a:prstGeom prst="homePlate">
              <a:avLst>
                <a:gd name="adj" fmla="val 116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5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8E9113F-7D13-4F29-2BBC-3397EF87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81" y="1349290"/>
            <a:ext cx="7170438" cy="156740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1C2C9C2-05CB-71A8-78D0-0D073C0E83C8}"/>
              </a:ext>
            </a:extLst>
          </p:cNvPr>
          <p:cNvGrpSpPr/>
          <p:nvPr/>
        </p:nvGrpSpPr>
        <p:grpSpPr>
          <a:xfrm>
            <a:off x="187265" y="3429000"/>
            <a:ext cx="2049156" cy="3235731"/>
            <a:chOff x="3185769" y="1488127"/>
            <a:chExt cx="2572584" cy="423748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2ADFD89-D3CC-EEFC-5273-19ECCA063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22" t="7817" r="-1201" b="44889"/>
            <a:stretch/>
          </p:blipFill>
          <p:spPr bwMode="auto">
            <a:xfrm>
              <a:off x="3185769" y="1488127"/>
              <a:ext cx="2572584" cy="4237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F02161-9E12-569B-E317-C91C3170F1C3}"/>
                </a:ext>
              </a:extLst>
            </p:cNvPr>
            <p:cNvCxnSpPr>
              <a:cxnSpLocks/>
            </p:cNvCxnSpPr>
            <p:nvPr/>
          </p:nvCxnSpPr>
          <p:spPr>
            <a:xfrm>
              <a:off x="4859170" y="2754879"/>
              <a:ext cx="41162" cy="3849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620585F-F081-27F8-C033-723216E37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4508" y="3139810"/>
              <a:ext cx="314662" cy="9869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F795B0-092A-BBC8-C6CA-AA2D0D854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4090" y="3260712"/>
              <a:ext cx="167080" cy="2935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B1A33D7-8808-B3AC-AE6B-1F416BBAE968}"/>
                </a:ext>
              </a:extLst>
            </p:cNvPr>
            <p:cNvCxnSpPr>
              <a:cxnSpLocks/>
            </p:cNvCxnSpPr>
            <p:nvPr/>
          </p:nvCxnSpPr>
          <p:spPr>
            <a:xfrm>
              <a:off x="4451910" y="3539412"/>
              <a:ext cx="231800" cy="26279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8438AB-5D5A-3D78-4C4D-31732F226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3500" y="3834902"/>
              <a:ext cx="25192" cy="4990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E0CFDF-597A-610A-D9EB-5ECEF369A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5600" y="4349609"/>
              <a:ext cx="261581" cy="2469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6AE491-96D4-ECCB-8CDF-9D27347C0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7563" y="4687805"/>
              <a:ext cx="339700" cy="38265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0E822F-33E7-740F-CA11-0485A4BF9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579" y="4596589"/>
              <a:ext cx="421021" cy="8449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FCBEB7B-3B50-88DE-7D16-9059EF7B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48" y="3016961"/>
            <a:ext cx="9788135" cy="19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600164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 err="1">
                <a:latin typeface="+mj-lt"/>
              </a:rPr>
              <a:t>PyProximal</a:t>
            </a:r>
            <a:endParaRPr lang="en-US" sz="3200" b="1" dirty="0">
              <a:latin typeface="+mj-lt"/>
            </a:endParaRPr>
          </a:p>
          <a:p>
            <a:r>
              <a:rPr lang="en-US" sz="2400" b="1" u="sng" dirty="0">
                <a:latin typeface="+mj-lt"/>
              </a:rPr>
              <a:t>https://pyproximal.readthedocs.io/en/stable/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This Python library provides all the needed building blocks for solving non-smooth convex optimization problems using the so-called </a:t>
            </a:r>
            <a:r>
              <a:rPr lang="en-US" b="1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proximal algorithms</a:t>
            </a:r>
            <a:r>
              <a:rPr lang="en-US" b="0" i="0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i="0" dirty="0">
              <a:solidFill>
                <a:srgbClr val="323232"/>
              </a:solidFill>
              <a:effectLst/>
              <a:latin typeface="Open Sans" panose="020B0606030504020204" pitchFamily="34" charset="0"/>
            </a:endParaRPr>
          </a:p>
          <a:p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sz="2800" b="1" dirty="0" err="1">
                <a:solidFill>
                  <a:srgbClr val="323232"/>
                </a:solidFill>
                <a:latin typeface="+mj-lt"/>
              </a:rPr>
              <a:t>Tensorflow</a:t>
            </a:r>
            <a:endParaRPr lang="en-US" sz="2800" b="1" dirty="0">
              <a:solidFill>
                <a:srgbClr val="323232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323232"/>
                </a:solidFill>
                <a:latin typeface="+mj-lt"/>
              </a:rPr>
              <a:t>Proximal </a:t>
            </a:r>
            <a:r>
              <a:rPr lang="en-US" sz="2800" b="1" dirty="0" err="1">
                <a:solidFill>
                  <a:srgbClr val="323232"/>
                </a:solidFill>
                <a:latin typeface="+mj-lt"/>
              </a:rPr>
              <a:t>AdaGrad</a:t>
            </a:r>
            <a:r>
              <a:rPr lang="en-US" sz="2800" b="1" dirty="0">
                <a:solidFill>
                  <a:srgbClr val="323232"/>
                </a:solidFill>
                <a:latin typeface="+mj-lt"/>
              </a:rPr>
              <a:t> algorithm</a:t>
            </a:r>
          </a:p>
          <a:p>
            <a:r>
              <a:rPr lang="en-US" sz="2400" b="1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https://www.tensorflow.org/addons/api_docs/python/tfa/optimizers/ProximalAdagrad</a:t>
            </a:r>
            <a:endParaRPr lang="en-US" sz="2400" b="1" dirty="0">
              <a:latin typeface="+mj-lt"/>
            </a:endParaRPr>
          </a:p>
          <a:p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sz="2800" dirty="0" err="1">
                <a:latin typeface="+mj-lt"/>
              </a:rPr>
              <a:t>MatLab</a:t>
            </a:r>
            <a:endParaRPr lang="en-US" sz="2800" dirty="0">
              <a:latin typeface="+mj-lt"/>
            </a:endParaRPr>
          </a:p>
          <a:p>
            <a:r>
              <a:rPr lang="en-US" b="1" dirty="0" err="1">
                <a:solidFill>
                  <a:srgbClr val="323232"/>
                </a:solidFill>
                <a:latin typeface="Open Sans" panose="020B0606030504020204" pitchFamily="34" charset="0"/>
              </a:rPr>
              <a:t>ProximalPolicyOptimization</a:t>
            </a:r>
            <a:endParaRPr lang="en-US" b="1" dirty="0">
              <a:solidFill>
                <a:srgbClr val="323232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latin typeface="+mj-lt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https://www.mathworks.com/help/reinforcement-learning/ug/ppo-agents.html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b="1" dirty="0" err="1"/>
              <a:t>ChatGPT</a:t>
            </a:r>
            <a:r>
              <a:rPr lang="en-US" b="1" dirty="0"/>
              <a:t> – uses proximal Policy Optimization algorithm for training</a:t>
            </a:r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                                      Software</a:t>
            </a:r>
          </a:p>
        </p:txBody>
      </p:sp>
    </p:spTree>
    <p:extLst>
      <p:ext uri="{BB962C8B-B14F-4D97-AF65-F5344CB8AC3E}">
        <p14:creationId xmlns:p14="http://schemas.microsoft.com/office/powerpoint/2010/main" val="26986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69" y="921271"/>
            <a:ext cx="10874475" cy="33855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/>
              <a:t>Stephen Boyd, Proximal Algorithms</a:t>
            </a:r>
          </a:p>
          <a:p>
            <a:r>
              <a:rPr lang="en-US" sz="3200" b="1" dirty="0">
                <a:hlinkClick r:id="rId2"/>
              </a:rPr>
              <a:t>https://web.stanford.edu/~boyd/papers/pdf/prox_algs.pdf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Connection between EM algorithm and Proximal Algorithms</a:t>
            </a:r>
          </a:p>
          <a:p>
            <a:r>
              <a:rPr lang="en-US" sz="3200" b="1" dirty="0"/>
              <a:t>https://arxiv.org/abs/1201.5907</a:t>
            </a:r>
          </a:p>
          <a:p>
            <a:endParaRPr lang="en-US" b="1" dirty="0"/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954656" y="1379750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C0574-8326-433C-9FAA-6B3749E92890}"/>
              </a:ext>
            </a:extLst>
          </p:cNvPr>
          <p:cNvSpPr/>
          <p:nvPr/>
        </p:nvSpPr>
        <p:spPr>
          <a:xfrm>
            <a:off x="794327" y="191813"/>
            <a:ext cx="11374141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                                      References</a:t>
            </a:r>
          </a:p>
        </p:txBody>
      </p:sp>
    </p:spTree>
    <p:extLst>
      <p:ext uri="{BB962C8B-B14F-4D97-AF65-F5344CB8AC3E}">
        <p14:creationId xmlns:p14="http://schemas.microsoft.com/office/powerpoint/2010/main" val="48301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59649</TotalTime>
  <Words>195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Nadia Udler</cp:lastModifiedBy>
  <cp:revision>1003</cp:revision>
  <dcterms:created xsi:type="dcterms:W3CDTF">2019-08-18T19:06:21Z</dcterms:created>
  <dcterms:modified xsi:type="dcterms:W3CDTF">2023-03-22T21:04:23Z</dcterms:modified>
</cp:coreProperties>
</file>