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notesMasterIdLst>
    <p:notesMasterId r:id="rId16"/>
  </p:notesMasterIdLst>
  <p:sldIdLst>
    <p:sldId id="261" r:id="rId2"/>
    <p:sldId id="432" r:id="rId3"/>
    <p:sldId id="436" r:id="rId4"/>
    <p:sldId id="437" r:id="rId5"/>
    <p:sldId id="438" r:id="rId6"/>
    <p:sldId id="442" r:id="rId7"/>
    <p:sldId id="439" r:id="rId8"/>
    <p:sldId id="443" r:id="rId9"/>
    <p:sldId id="444" r:id="rId10"/>
    <p:sldId id="446" r:id="rId11"/>
    <p:sldId id="440" r:id="rId12"/>
    <p:sldId id="441" r:id="rId13"/>
    <p:sldId id="434" r:id="rId14"/>
    <p:sldId id="44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5C9EB-832B-432C-90C7-6D55FBA90028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C8503-D3C6-47EE-A45D-A2D980A8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89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F8F1C-874A-4340-B330-86FFD63E69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86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F8F1C-874A-4340-B330-86FFD63E69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82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F8F1C-874A-4340-B330-86FFD63E69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63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F8F1C-874A-4340-B330-86FFD63E69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23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F8F1C-874A-4340-B330-86FFD63E69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87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F8F1C-874A-4340-B330-86FFD63E69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37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F8F1C-874A-4340-B330-86FFD63E69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15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F8F1C-874A-4340-B330-86FFD63E69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5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F8F1C-874A-4340-B330-86FFD63E69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4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F8F1C-874A-4340-B330-86FFD63E69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30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4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42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5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04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7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6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0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44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12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59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80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80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naive_baye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986" y="494186"/>
            <a:ext cx="1059993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</a:t>
            </a:r>
          </a:p>
          <a:p>
            <a:endParaRPr lang="en-US" b="1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endParaRPr lang="en-US" sz="2400" b="1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sz="32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        Python for Machine Learning (ML)</a:t>
            </a:r>
          </a:p>
          <a:p>
            <a:endParaRPr lang="en-US" sz="48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endParaRPr lang="en-US" sz="4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56848" y="2883020"/>
            <a:ext cx="72113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    </a:t>
            </a:r>
            <a:r>
              <a:rPr lang="en-US" sz="3200" dirty="0"/>
              <a:t>Nadia Udler                    </a:t>
            </a:r>
          </a:p>
          <a:p>
            <a:r>
              <a:rPr lang="en-US" sz="3200" dirty="0"/>
              <a:t>      Lecture 3</a:t>
            </a:r>
          </a:p>
          <a:p>
            <a:r>
              <a:rPr lang="en-US" sz="4800" dirty="0"/>
              <a:t>    Spring 2023</a:t>
            </a:r>
          </a:p>
        </p:txBody>
      </p:sp>
    </p:spTree>
    <p:extLst>
      <p:ext uri="{BB962C8B-B14F-4D97-AF65-F5344CB8AC3E}">
        <p14:creationId xmlns:p14="http://schemas.microsoft.com/office/powerpoint/2010/main" val="3906769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81280" y="0"/>
            <a:ext cx="9744078" cy="615553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3400" b="1" dirty="0"/>
              <a:t>Mathematics of ML: Maximum Likelihood Estimation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74DAE-0E67-47F5-9381-31D004DCC48E}"/>
              </a:ext>
            </a:extLst>
          </p:cNvPr>
          <p:cNvSpPr/>
          <p:nvPr/>
        </p:nvSpPr>
        <p:spPr>
          <a:xfrm>
            <a:off x="1247766" y="979948"/>
            <a:ext cx="9435785" cy="86177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 sz="2600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altLang="en-US" sz="2400" b="1" dirty="0">
              <a:solidFill>
                <a:srgbClr val="000000"/>
              </a:solidFill>
              <a:cs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4318C19-916A-4CC9-8F70-74996858F362}"/>
                  </a:ext>
                </a:extLst>
              </p:cNvPr>
              <p:cNvSpPr/>
              <p:nvPr/>
            </p:nvSpPr>
            <p:spPr>
              <a:xfrm>
                <a:off x="359923" y="979948"/>
                <a:ext cx="11358182" cy="74542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/>
                  <a:t>Let us consider random variable z with independent observations (X,Y): </a:t>
                </a:r>
                <a:r>
                  <a:rPr lang="en-US" sz="1600" dirty="0">
                    <a:solidFill>
                      <a:srgbClr val="000000"/>
                    </a:solidFill>
                    <a:cs typeface="Calibri" panose="020F0502020204030204"/>
                  </a:rPr>
                  <a:t>x=(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00"/>
                    </a:solidFill>
                    <a:cs typeface="Calibri" panose="020F0502020204030204"/>
                  </a:rPr>
                  <a:t>,</a:t>
                </a:r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00"/>
                    </a:solidFill>
                    <a:cs typeface="Calibri" panose="020F0502020204030204"/>
                  </a:rPr>
                  <a:t>,..</a:t>
                </a:r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00"/>
                    </a:solidFill>
                    <a:cs typeface="Calibri" panose="020F0502020204030204"/>
                  </a:rPr>
                  <a:t>), y=(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00"/>
                    </a:solidFill>
                    <a:cs typeface="Calibri" panose="020F0502020204030204"/>
                  </a:rPr>
                  <a:t>,</a:t>
                </a:r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00"/>
                    </a:solidFill>
                    <a:cs typeface="Calibri" panose="020F0502020204030204"/>
                  </a:rPr>
                  <a:t>,..</a:t>
                </a:r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00"/>
                    </a:solidFill>
                    <a:cs typeface="Calibri" panose="020F0502020204030204"/>
                  </a:rPr>
                  <a:t>)</a:t>
                </a:r>
              </a:p>
              <a:p>
                <a:r>
                  <a:rPr lang="en-US" sz="1600" dirty="0">
                    <a:solidFill>
                      <a:srgbClr val="000000"/>
                    </a:solidFill>
                    <a:cs typeface="Calibri" panose="020F0502020204030204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600" dirty="0"/>
                  <a:t> be the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600" dirty="0"/>
                  <a:t>) to occur.   </a:t>
                </a:r>
              </a:p>
              <a:p>
                <a:r>
                  <a:rPr lang="pt-BR" sz="2000" b="1" i="1" dirty="0"/>
                  <a:t>Maximum Likelihood Estimation (MLE) Idea</a:t>
                </a:r>
                <a:r>
                  <a:rPr lang="pt-BR" sz="1600" dirty="0"/>
                  <a:t>: find such parametrs of the distribution that maximize the probability of bserved data. The probability of the whole dataset to occur is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b="0" dirty="0"/>
              </a:p>
              <a:p>
                <a:endParaRPr lang="en-US" sz="1600" dirty="0"/>
              </a:p>
              <a:p>
                <a:r>
                  <a:rPr lang="en-US" sz="1600" b="0" dirty="0"/>
                  <a:t>Let us assume that distribution of </a:t>
                </a:r>
                <a:r>
                  <a:rPr lang="en-US" sz="1600" dirty="0"/>
                  <a:t>z is not known but it belongs to a family of distributions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/>
                      <m:t>..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 </a:t>
                </a:r>
              </a:p>
              <a:p>
                <a:r>
                  <a:rPr lang="en-US" sz="1600" dirty="0"/>
                  <a:t>with some unknown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600" b="0" dirty="0"/>
                  <a:t> </a:t>
                </a:r>
              </a:p>
              <a:p>
                <a:r>
                  <a:rPr lang="en-US" sz="1600" dirty="0"/>
                  <a:t>We would like to maximize t</a:t>
                </a:r>
                <a:r>
                  <a:rPr lang="en-US" sz="1600" b="0" dirty="0"/>
                  <a:t>he probability of the dataset to occur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pt-BR" sz="1600" dirty="0">
                    <a:sym typeface="Wingdings" panose="05000000000000000000" pitchFamily="2" charset="2"/>
                  </a:rPr>
                  <a:t> </a:t>
                </a:r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β</m:t>
                        </m:r>
                      </m:sub>
                    </m:sSub>
                  </m:oMath>
                </a14:m>
                <a:endParaRPr lang="pt-BR" sz="1600" dirty="0"/>
              </a:p>
              <a:p>
                <a:r>
                  <a:rPr lang="pt-BR" sz="1600" dirty="0"/>
                  <a:t>Parameter of the distribution at which the maximum of probability is achieved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pt-BR" sz="1600" dirty="0"/>
                  <a:t>.</a:t>
                </a:r>
              </a:p>
              <a:p>
                <a:endParaRPr lang="pt-BR" sz="16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𝑎𝑟𝑔𝑚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β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∏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pt-BR" sz="1600" dirty="0"/>
                  <a:t>)</a:t>
                </a:r>
              </a:p>
              <a:p>
                <a:endParaRPr lang="pt-BR" sz="1600" dirty="0"/>
              </a:p>
              <a:p>
                <a:r>
                  <a:rPr lang="pt-BR" sz="1600" dirty="0"/>
                  <a:t>To make computtions easier we work in log scale (see properties of log to prove why we can do it):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⁡</m:t>
                    </m:r>
                    <m:nary>
                      <m:naryPr>
                        <m:chr m:val="∏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</m:d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</m:d>
                      </m:e>
                    </m:nary>
                  </m:oMath>
                </a14:m>
                <a:r>
                  <a:rPr lang="pt-BR" sz="1600" dirty="0"/>
                  <a:t>).</a:t>
                </a:r>
              </a:p>
              <a:p>
                <a:endParaRPr lang="pt-BR" sz="1600" dirty="0"/>
              </a:p>
              <a:p>
                <a:r>
                  <a:rPr lang="pt-BR" sz="2000" b="1" i="1" dirty="0"/>
                  <a:t>Exercise: </a:t>
                </a:r>
                <a:r>
                  <a:rPr lang="pt-BR" sz="2000" dirty="0"/>
                  <a:t>write the expression for maximum likelihood estimator assuming the normal distribution z with parametrs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pt-BR" sz="2000" dirty="0"/>
              </a:p>
              <a:p>
                <a:endParaRPr lang="pt-BR" sz="2000" dirty="0"/>
              </a:p>
              <a:p>
                <a:endParaRPr lang="pt-BR" sz="1600" dirty="0"/>
              </a:p>
              <a:p>
                <a:r>
                  <a:rPr lang="pt-BR" sz="1600" dirty="0"/>
                  <a:t> </a:t>
                </a:r>
              </a:p>
              <a:p>
                <a:endParaRPr lang="pt-BR" sz="1000" dirty="0"/>
              </a:p>
              <a:p>
                <a:r>
                  <a:rPr lang="en-US" altLang="en-US" sz="1000" dirty="0">
                    <a:solidFill>
                      <a:srgbClr val="000000"/>
                    </a:solidFill>
                    <a:cs typeface="Calibri" panose="020F0502020204030204"/>
                  </a:rPr>
                  <a:t>=      </a:t>
                </a:r>
              </a:p>
              <a:p>
                <a:endParaRPr lang="en-US" altLang="en-US" sz="2000" dirty="0">
                  <a:solidFill>
                    <a:srgbClr val="000000"/>
                  </a:solidFill>
                  <a:cs typeface="Calibri" panose="020F0502020204030204"/>
                </a:endParaRPr>
              </a:p>
              <a:p>
                <a:endParaRPr lang="en-US" sz="2000" dirty="0"/>
              </a:p>
              <a:p>
                <a:endParaRPr lang="en-US" altLang="en-US" sz="2000" dirty="0">
                  <a:solidFill>
                    <a:srgbClr val="000000"/>
                  </a:solidFill>
                  <a:cs typeface="Calibri" panose="020F0502020204030204"/>
                </a:endParaRPr>
              </a:p>
              <a:p>
                <a:endParaRPr lang="en-US" altLang="en-US" sz="1000" dirty="0">
                  <a:solidFill>
                    <a:srgbClr val="000000"/>
                  </a:solidFill>
                  <a:cs typeface="Calibri" panose="020F0502020204030204"/>
                </a:endParaRPr>
              </a:p>
              <a:p>
                <a:r>
                  <a:rPr lang="en-US" altLang="en-US" sz="1000" dirty="0" err="1">
                    <a:solidFill>
                      <a:srgbClr val="000000"/>
                    </a:solidFill>
                    <a:cs typeface="Calibri" panose="020F0502020204030204"/>
                  </a:rPr>
                  <a:t>i</a:t>
                </a:r>
                <a:endParaRPr lang="en-US" sz="26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4318C19-916A-4CC9-8F70-74996858F3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23" y="979948"/>
                <a:ext cx="11358182" cy="7454285"/>
              </a:xfrm>
              <a:prstGeom prst="rect">
                <a:avLst/>
              </a:prstGeom>
              <a:blipFill>
                <a:blip r:embed="rId3"/>
                <a:stretch>
                  <a:fillRect l="-2415" t="-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311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4053" y="135467"/>
            <a:ext cx="8633967" cy="615553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3400" b="1" dirty="0"/>
              <a:t>Mathematics of ML : Gaussian Mixture Models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74DAE-0E67-47F5-9381-31D004DCC48E}"/>
              </a:ext>
            </a:extLst>
          </p:cNvPr>
          <p:cNvSpPr/>
          <p:nvPr/>
        </p:nvSpPr>
        <p:spPr>
          <a:xfrm>
            <a:off x="1247766" y="979948"/>
            <a:ext cx="9435785" cy="86177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 sz="2600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altLang="en-US" sz="2400" b="1" dirty="0">
              <a:solidFill>
                <a:srgbClr val="000000"/>
              </a:solidFill>
              <a:cs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4318C19-916A-4CC9-8F70-74996858F362}"/>
                  </a:ext>
                </a:extLst>
              </p:cNvPr>
              <p:cNvSpPr/>
              <p:nvPr/>
            </p:nvSpPr>
            <p:spPr>
              <a:xfrm>
                <a:off x="359923" y="979948"/>
                <a:ext cx="11358182" cy="66107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 continue to explore parameter estimation technique s on the same dataset – Iris dataset.</a:t>
                </a:r>
              </a:p>
              <a:p>
                <a:r>
                  <a:rPr lang="en-US" dirty="0"/>
                  <a:t>Consider Gaussian Mixture Model (GMM). In GMM it is assumed that sample data belong to a mixture of n Gaussian distributions with certain means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,..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variances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,..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In GMM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,..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,..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estimated using Expectation Maximization Algorithm.  We apply GMM implementation from scikit-learn to Iris dataset first feature to see how one-dimensional GMM works. </a:t>
                </a:r>
              </a:p>
              <a:p>
                <a:endParaRPr lang="en-US" dirty="0"/>
              </a:p>
              <a:p>
                <a:r>
                  <a:rPr lang="en-US" dirty="0"/>
                  <a:t>Then we use multivariate version of GMM, where all 4 features in Iris dataset are taken into account. The number of different Gaussian distributions in the dataset correspond to number of classes. In Iris the mixture of 3 Gaussian distributions is fitted. </a:t>
                </a:r>
              </a:p>
              <a:p>
                <a:r>
                  <a:rPr lang="en-US" dirty="0"/>
                  <a:t>We compare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,..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,..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obtained using GMM and using MLE (from example 3) and see that they are very close.</a:t>
                </a:r>
              </a:p>
              <a:p>
                <a:r>
                  <a:rPr lang="en-US" dirty="0"/>
                  <a:t> </a:t>
                </a:r>
              </a:p>
              <a:p>
                <a:r>
                  <a:rPr lang="en-US" dirty="0"/>
                  <a:t> </a:t>
                </a:r>
              </a:p>
              <a:p>
                <a:r>
                  <a:rPr lang="en-US" dirty="0"/>
                  <a:t> </a:t>
                </a:r>
              </a:p>
              <a:p>
                <a:r>
                  <a:rPr lang="en-US" dirty="0"/>
                  <a:t> </a:t>
                </a:r>
              </a:p>
              <a:p>
                <a:endParaRPr lang="pt-BR" sz="2000" dirty="0"/>
              </a:p>
              <a:p>
                <a:endParaRPr lang="pt-BR" sz="1600" dirty="0"/>
              </a:p>
              <a:p>
                <a:r>
                  <a:rPr lang="pt-BR" sz="1600" dirty="0"/>
                  <a:t> </a:t>
                </a:r>
              </a:p>
              <a:p>
                <a:endParaRPr lang="pt-BR" sz="1000" dirty="0"/>
              </a:p>
              <a:p>
                <a:r>
                  <a:rPr lang="en-US" altLang="en-US" sz="1000" dirty="0">
                    <a:solidFill>
                      <a:srgbClr val="000000"/>
                    </a:solidFill>
                    <a:cs typeface="Calibri" panose="020F0502020204030204"/>
                  </a:rPr>
                  <a:t>=      </a:t>
                </a:r>
              </a:p>
              <a:p>
                <a:endParaRPr lang="en-US" altLang="en-US" sz="2000" dirty="0">
                  <a:solidFill>
                    <a:srgbClr val="000000"/>
                  </a:solidFill>
                  <a:cs typeface="Calibri" panose="020F0502020204030204"/>
                </a:endParaRPr>
              </a:p>
              <a:p>
                <a:endParaRPr lang="en-US" sz="2000" dirty="0"/>
              </a:p>
              <a:p>
                <a:endParaRPr lang="en-US" altLang="en-US" sz="2000" dirty="0">
                  <a:solidFill>
                    <a:srgbClr val="000000"/>
                  </a:solidFill>
                  <a:cs typeface="Calibri" panose="020F0502020204030204"/>
                </a:endParaRPr>
              </a:p>
              <a:p>
                <a:endParaRPr lang="en-US" altLang="en-US" sz="1000" dirty="0">
                  <a:solidFill>
                    <a:srgbClr val="000000"/>
                  </a:solidFill>
                  <a:cs typeface="Calibri" panose="020F0502020204030204"/>
                </a:endParaRPr>
              </a:p>
              <a:p>
                <a:r>
                  <a:rPr lang="en-US" altLang="en-US" sz="1000" dirty="0" err="1">
                    <a:solidFill>
                      <a:srgbClr val="000000"/>
                    </a:solidFill>
                    <a:cs typeface="Calibri" panose="020F0502020204030204"/>
                  </a:rPr>
                  <a:t>i</a:t>
                </a:r>
                <a:endParaRPr lang="en-US" sz="26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4318C19-916A-4CC9-8F70-74996858F3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23" y="979948"/>
                <a:ext cx="11358182" cy="6610784"/>
              </a:xfrm>
              <a:prstGeom prst="rect">
                <a:avLst/>
              </a:prstGeom>
              <a:blipFill>
                <a:blip r:embed="rId3"/>
                <a:stretch>
                  <a:fillRect l="-429" t="-554" r="-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722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923" y="124178"/>
            <a:ext cx="10334817" cy="615553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3400" b="1" dirty="0"/>
              <a:t>Mathematics of ML : Bayesian Gaussian Mixture Models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74DAE-0E67-47F5-9381-31D004DCC48E}"/>
              </a:ext>
            </a:extLst>
          </p:cNvPr>
          <p:cNvSpPr/>
          <p:nvPr/>
        </p:nvSpPr>
        <p:spPr>
          <a:xfrm>
            <a:off x="1247766" y="979948"/>
            <a:ext cx="9435785" cy="86177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 sz="2600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altLang="en-US" sz="2400" b="1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318C19-916A-4CC9-8F70-74996858F362}"/>
              </a:ext>
            </a:extLst>
          </p:cNvPr>
          <p:cNvSpPr/>
          <p:nvPr/>
        </p:nvSpPr>
        <p:spPr>
          <a:xfrm>
            <a:off x="359923" y="979948"/>
            <a:ext cx="1135818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Bayesian Gaussian Mixture is another mixture model that assumes that data belong to a mixture of Gaussian Distributions and uses Bayesian inference to fit the model. We apply BGMM from scikit-learn to compare the results to GMM and EML.</a:t>
            </a:r>
          </a:p>
          <a:p>
            <a:r>
              <a:rPr lang="en-US" sz="1600" dirty="0"/>
              <a:t>See scikit-learn documentation for further details on GMM [2] and BGMM [3] implementation</a:t>
            </a:r>
          </a:p>
          <a:p>
            <a:r>
              <a:rPr lang="en-US" sz="1600" dirty="0"/>
              <a:t> 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References</a:t>
            </a:r>
          </a:p>
          <a:p>
            <a:r>
              <a:rPr lang="en-US" sz="1600" u="sng" dirty="0">
                <a:hlinkClick r:id="rId3"/>
              </a:rPr>
              <a:t>https://scikit-learn.org/stable/modules/naive_bayes.html</a:t>
            </a:r>
            <a:endParaRPr lang="en-US" sz="1600" dirty="0"/>
          </a:p>
          <a:p>
            <a:r>
              <a:rPr lang="en-US" sz="1600" dirty="0"/>
              <a:t>[2]https://scikit-learn.org/stable/modules/generated/sklearn.mixture.GaussianMixture.html#sklearn.mixture.GaussianMixture</a:t>
            </a:r>
          </a:p>
          <a:p>
            <a:r>
              <a:rPr lang="en-US" sz="1600" dirty="0"/>
              <a:t>[3]https://scikit-learn.org/stable/modules/generated/sklearn.mixture.BayesianGaussianMixture.html#sklearn.mixture.BayesianGaussianMixture</a:t>
            </a:r>
          </a:p>
          <a:p>
            <a:endParaRPr lang="en-US" altLang="en-US" sz="2000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sz="2000" dirty="0"/>
          </a:p>
          <a:p>
            <a:endParaRPr lang="en-US" altLang="en-US" sz="2000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altLang="en-US" sz="1000" dirty="0">
              <a:solidFill>
                <a:srgbClr val="000000"/>
              </a:solidFill>
              <a:cs typeface="Calibri" panose="020F0502020204030204"/>
            </a:endParaRPr>
          </a:p>
          <a:p>
            <a:r>
              <a:rPr lang="en-US" altLang="en-US" sz="1000" dirty="0" err="1">
                <a:solidFill>
                  <a:srgbClr val="000000"/>
                </a:solidFill>
                <a:cs typeface="Calibri" panose="020F0502020204030204"/>
              </a:rPr>
              <a:t>i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481198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0283" y="6852"/>
            <a:ext cx="4874476" cy="646331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3600" b="1" dirty="0"/>
              <a:t> Variant of EM algorithm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74DAE-0E67-47F5-9381-31D004DCC48E}"/>
              </a:ext>
            </a:extLst>
          </p:cNvPr>
          <p:cNvSpPr/>
          <p:nvPr/>
        </p:nvSpPr>
        <p:spPr>
          <a:xfrm>
            <a:off x="1247766" y="979948"/>
            <a:ext cx="9435785" cy="126188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 sz="2600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altLang="en-US" sz="2600" b="1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altLang="en-US" sz="2400" b="1" dirty="0">
              <a:solidFill>
                <a:srgbClr val="000000"/>
              </a:solidFill>
              <a:cs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4318C19-916A-4CC9-8F70-74996858F362}"/>
                  </a:ext>
                </a:extLst>
              </p:cNvPr>
              <p:cNvSpPr/>
              <p:nvPr/>
            </p:nvSpPr>
            <p:spPr>
              <a:xfrm>
                <a:off x="1090022" y="653183"/>
                <a:ext cx="10070268" cy="10770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1.Randomly select centers of initial clusters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2.Define distance between a cluster center and the point</a:t>
                </a:r>
              </a:p>
              <a:p>
                <a:r>
                  <a:rPr lang="en-US" sz="2000" dirty="0"/>
                  <a:t> Euclidian distance:</a:t>
                </a:r>
              </a:p>
              <a:p>
                <a:r>
                  <a:rPr lang="en-US" sz="2000" dirty="0"/>
                  <a:t>The distance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 between a cluster center with coordinates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and the point with coordinates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  <a:p>
                <a:r>
                  <a:rPr lang="en-US" sz="2600" dirty="0"/>
                  <a:t> </a:t>
                </a:r>
                <a:r>
                  <a:rPr lang="en-US" sz="2000" dirty="0"/>
                  <a:t>3.Assign each point to a cluster: the point should belong to the cluster with the closest center.  </a:t>
                </a:r>
                <a:endParaRPr lang="en-US" altLang="en-US" sz="2000" b="1" i="1" dirty="0">
                  <a:solidFill>
                    <a:srgbClr val="000000"/>
                  </a:solidFill>
                  <a:cs typeface="Calibri" panose="020F0502020204030204"/>
                </a:endParaRPr>
              </a:p>
              <a:p>
                <a:endParaRPr lang="en-US" altLang="en-US" sz="2000" b="1" i="1" dirty="0">
                  <a:solidFill>
                    <a:srgbClr val="000000"/>
                  </a:solidFill>
                  <a:cs typeface="Calibri" panose="020F0502020204030204"/>
                </a:endParaRPr>
              </a:p>
              <a:p>
                <a:r>
                  <a:rPr lang="en-US" sz="2000" dirty="0"/>
                  <a:t>4. Compute cluster centers again: the cluster center is a mean of all points in this cluster.</a:t>
                </a:r>
                <a:endParaRPr lang="en-US" altLang="en-US" sz="2000" b="1" i="1" dirty="0">
                  <a:solidFill>
                    <a:srgbClr val="000000"/>
                  </a:solidFill>
                  <a:cs typeface="Calibri" panose="020F0502020204030204"/>
                </a:endParaRPr>
              </a:p>
              <a:p>
                <a:endParaRPr lang="en-US" sz="2000" dirty="0"/>
              </a:p>
              <a:p>
                <a:r>
                  <a:rPr lang="en-US" sz="2000" dirty="0"/>
                  <a:t>5. Compute distances to new cluster centers for each point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6. For each point compare the distance to each cluster center and re assign the point to a cluster with closest center.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7. Repeat steps 4-6 until clusters are not changing after re computing the centers</a:t>
                </a:r>
              </a:p>
              <a:p>
                <a:endParaRPr lang="en-US" altLang="en-US" sz="2000" dirty="0">
                  <a:solidFill>
                    <a:srgbClr val="000000"/>
                  </a:solidFill>
                  <a:cs typeface="Calibri" panose="020F0502020204030204"/>
                </a:endParaRPr>
              </a:p>
              <a:p>
                <a:r>
                  <a:rPr lang="en-US" altLang="en-US" sz="2000" b="1" i="1" dirty="0">
                    <a:solidFill>
                      <a:srgbClr val="000000"/>
                    </a:solidFill>
                    <a:cs typeface="Calibri" panose="020F0502020204030204"/>
                  </a:rPr>
                  <a:t>Exercise: </a:t>
                </a:r>
                <a:r>
                  <a:rPr lang="en-US" altLang="en-US" sz="2000" dirty="0">
                    <a:solidFill>
                      <a:srgbClr val="000000"/>
                    </a:solidFill>
                    <a:cs typeface="Calibri" panose="020F0502020204030204"/>
                  </a:rPr>
                  <a:t>Apply the algorithm to the previous example. Compare results to </a:t>
                </a:r>
                <a:r>
                  <a:rPr lang="en-US" altLang="en-US" sz="2000" dirty="0" err="1">
                    <a:solidFill>
                      <a:srgbClr val="000000"/>
                    </a:solidFill>
                    <a:cs typeface="Calibri" panose="020F0502020204030204"/>
                  </a:rPr>
                  <a:t>scikit</a:t>
                </a:r>
                <a:r>
                  <a:rPr lang="en-US" altLang="en-US" sz="2000" dirty="0">
                    <a:solidFill>
                      <a:srgbClr val="000000"/>
                    </a:solidFill>
                    <a:cs typeface="Calibri" panose="020F0502020204030204"/>
                  </a:rPr>
                  <a:t>-learn results</a:t>
                </a:r>
              </a:p>
              <a:p>
                <a:endParaRPr lang="en-US" altLang="en-US" sz="2000" dirty="0">
                  <a:solidFill>
                    <a:srgbClr val="000000"/>
                  </a:solidFill>
                  <a:cs typeface="Calibri" panose="020F0502020204030204"/>
                </a:endParaRPr>
              </a:p>
              <a:p>
                <a:endParaRPr lang="en-US" altLang="en-US" sz="2000" dirty="0">
                  <a:solidFill>
                    <a:srgbClr val="000000"/>
                  </a:solidFill>
                  <a:cs typeface="Calibri" panose="020F0502020204030204"/>
                </a:endParaRPr>
              </a:p>
              <a:p>
                <a:endParaRPr lang="en-US" altLang="en-US" sz="2800" dirty="0">
                  <a:solidFill>
                    <a:srgbClr val="000000"/>
                  </a:solidFill>
                  <a:cs typeface="Calibri" panose="020F0502020204030204"/>
                </a:endParaRPr>
              </a:p>
              <a:p>
                <a:endParaRPr lang="en-US" altLang="en-US" sz="2800" dirty="0">
                  <a:solidFill>
                    <a:srgbClr val="000000"/>
                  </a:solidFill>
                  <a:cs typeface="Calibri" panose="020F0502020204030204"/>
                </a:endParaRPr>
              </a:p>
              <a:p>
                <a:endParaRPr lang="en-US" altLang="en-US" sz="2800" dirty="0">
                  <a:solidFill>
                    <a:srgbClr val="000000"/>
                  </a:solidFill>
                  <a:cs typeface="Calibri" panose="020F0502020204030204"/>
                </a:endParaRPr>
              </a:p>
              <a:p>
                <a:endParaRPr lang="en-US" sz="2600" dirty="0"/>
              </a:p>
              <a:p>
                <a:endParaRPr lang="en-US" sz="2600" dirty="0"/>
              </a:p>
              <a:p>
                <a:endParaRPr lang="en-US" sz="2600" dirty="0"/>
              </a:p>
              <a:p>
                <a:endParaRPr lang="en-US" sz="2600" dirty="0"/>
              </a:p>
              <a:p>
                <a:endParaRPr lang="en-US" sz="2600" dirty="0"/>
              </a:p>
              <a:p>
                <a:endParaRPr lang="en-US" sz="2600" dirty="0"/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4318C19-916A-4CC9-8F70-74996858F3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022" y="653183"/>
                <a:ext cx="10070268" cy="10770513"/>
              </a:xfrm>
              <a:prstGeom prst="rect">
                <a:avLst/>
              </a:prstGeom>
              <a:blipFill>
                <a:blip r:embed="rId2"/>
                <a:stretch>
                  <a:fillRect l="-666" t="-283" r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576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0681" y="6852"/>
            <a:ext cx="6678367" cy="646331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3600" b="1" dirty="0"/>
              <a:t>Evaluating Estimator Performance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74DAE-0E67-47F5-9381-31D004DCC48E}"/>
              </a:ext>
            </a:extLst>
          </p:cNvPr>
          <p:cNvSpPr/>
          <p:nvPr/>
        </p:nvSpPr>
        <p:spPr>
          <a:xfrm>
            <a:off x="1247766" y="979948"/>
            <a:ext cx="9435785" cy="126188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 sz="2600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altLang="en-US" sz="2600" b="1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altLang="en-US" sz="2400" b="1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318C19-916A-4CC9-8F70-74996858F362}"/>
              </a:ext>
            </a:extLst>
          </p:cNvPr>
          <p:cNvSpPr/>
          <p:nvPr/>
        </p:nvSpPr>
        <p:spPr>
          <a:xfrm>
            <a:off x="353961" y="653183"/>
            <a:ext cx="11464413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Learning the parameters of a prediction function and testing it on the same data is a methodological mistake: a model that would just repeat the labels of the samples that it has just seen would have a perfect score but would fail to predict anything useful on yet-unseen data.  This situation is called </a:t>
            </a:r>
            <a:r>
              <a:rPr lang="en-US" sz="2000" b="1" i="0" dirty="0">
                <a:solidFill>
                  <a:srgbClr val="212529"/>
                </a:solidFill>
                <a:effectLst/>
                <a:latin typeface="-apple-system"/>
              </a:rPr>
              <a:t>overfitting.</a:t>
            </a:r>
            <a:endParaRPr lang="en-US" altLang="en-US" sz="2800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altLang="en-US" sz="2800" dirty="0">
              <a:solidFill>
                <a:srgbClr val="000000"/>
              </a:solidFill>
              <a:cs typeface="Calibri" panose="020F0502020204030204"/>
            </a:endParaRPr>
          </a:p>
          <a:p>
            <a:r>
              <a:rPr lang="en-US" sz="2600" dirty="0"/>
              <a:t>Cross-validation: the training set is split into k smaller sets.</a:t>
            </a:r>
          </a:p>
          <a:p>
            <a:r>
              <a:rPr lang="en-US" sz="2600" dirty="0"/>
              <a:t>for each of the k “folds”:</a:t>
            </a:r>
          </a:p>
          <a:p>
            <a:r>
              <a:rPr lang="en-US" sz="2600" dirty="0"/>
              <a:t>1.A model is trained using  (k-1) of the folds as training data;</a:t>
            </a:r>
          </a:p>
          <a:p>
            <a:r>
              <a:rPr lang="en-US" sz="2600" dirty="0"/>
              <a:t>2. The resulting model is validated on the remaining part of the data (i.e., it is used as a test set to compute a performance measure such as accuracy).</a:t>
            </a:r>
          </a:p>
          <a:p>
            <a:r>
              <a:rPr lang="en-US" sz="2800" b="1" i="0" dirty="0">
                <a:solidFill>
                  <a:srgbClr val="212529"/>
                </a:solidFill>
                <a:effectLst/>
                <a:latin typeface="-apple-system"/>
              </a:rPr>
              <a:t>The performance measure reported by </a:t>
            </a:r>
            <a:r>
              <a:rPr lang="en-US" sz="2800" b="1" i="1" dirty="0">
                <a:solidFill>
                  <a:srgbClr val="212529"/>
                </a:solidFill>
                <a:effectLst/>
                <a:latin typeface="-apple-system"/>
              </a:rPr>
              <a:t>k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-apple-system"/>
              </a:rPr>
              <a:t>-fold cross-validation is then the average of the values computed in the loop</a:t>
            </a:r>
            <a:endParaRPr lang="en-US" sz="2600" b="1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8021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600" y="493566"/>
            <a:ext cx="10996460" cy="674030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3600" b="1" dirty="0"/>
              <a:t>Applications of ML</a:t>
            </a:r>
          </a:p>
          <a:p>
            <a:endParaRPr lang="en-US" sz="3600" b="1" dirty="0"/>
          </a:p>
          <a:p>
            <a:r>
              <a:rPr lang="en-US" sz="3600" b="1" dirty="0"/>
              <a:t>In this lecture..</a:t>
            </a:r>
          </a:p>
          <a:p>
            <a:r>
              <a:rPr lang="en-US" sz="3600" b="1" dirty="0"/>
              <a:t>Conditional probabilities </a:t>
            </a:r>
          </a:p>
          <a:p>
            <a:r>
              <a:rPr lang="en-US" sz="3600" dirty="0"/>
              <a:t>Bayes Theorem</a:t>
            </a:r>
          </a:p>
          <a:p>
            <a:r>
              <a:rPr lang="en-US" sz="3600" dirty="0"/>
              <a:t>Naïve Bayes Classification</a:t>
            </a:r>
          </a:p>
          <a:p>
            <a:r>
              <a:rPr lang="en-US" sz="3600" dirty="0"/>
              <a:t>Maximum Likelihood estimation</a:t>
            </a:r>
          </a:p>
          <a:p>
            <a:r>
              <a:rPr lang="en-US" sz="3600" dirty="0"/>
              <a:t>Gaussian Mixture Model</a:t>
            </a:r>
          </a:p>
          <a:p>
            <a:r>
              <a:rPr lang="en-US" sz="3600" dirty="0"/>
              <a:t>Bayesian Gaussian Mixture Model</a:t>
            </a:r>
          </a:p>
          <a:p>
            <a:r>
              <a:rPr lang="en-US" sz="3600" dirty="0"/>
              <a:t>Expectation maximization algorithm</a:t>
            </a:r>
          </a:p>
          <a:p>
            <a:r>
              <a:rPr lang="en-US" sz="3600" dirty="0"/>
              <a:t>Evaluating the model performance</a:t>
            </a:r>
          </a:p>
          <a:p>
            <a:r>
              <a:rPr lang="en-US" sz="3600" dirty="0"/>
              <a:t>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74DAE-0E67-47F5-9381-31D004DCC48E}"/>
              </a:ext>
            </a:extLst>
          </p:cNvPr>
          <p:cNvSpPr/>
          <p:nvPr/>
        </p:nvSpPr>
        <p:spPr>
          <a:xfrm>
            <a:off x="1219774" y="1241204"/>
            <a:ext cx="9435785" cy="129266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 dirty="0"/>
          </a:p>
          <a:p>
            <a:br>
              <a:rPr lang="en-US" dirty="0"/>
            </a:br>
            <a:endParaRPr lang="en-US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altLang="en-US" sz="2400" b="1" dirty="0">
              <a:solidFill>
                <a:srgbClr val="000000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4023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358" y="67733"/>
            <a:ext cx="5989075" cy="615553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3400" b="1" dirty="0"/>
              <a:t>Mathematics of ML : Definitions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74DAE-0E67-47F5-9381-31D004DCC48E}"/>
              </a:ext>
            </a:extLst>
          </p:cNvPr>
          <p:cNvSpPr/>
          <p:nvPr/>
        </p:nvSpPr>
        <p:spPr>
          <a:xfrm>
            <a:off x="1247766" y="979948"/>
            <a:ext cx="9435785" cy="86177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 sz="2600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altLang="en-US" sz="2400" b="1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318C19-916A-4CC9-8F70-74996858F362}"/>
              </a:ext>
            </a:extLst>
          </p:cNvPr>
          <p:cNvSpPr/>
          <p:nvPr/>
        </p:nvSpPr>
        <p:spPr>
          <a:xfrm>
            <a:off x="94890" y="979948"/>
            <a:ext cx="12097109" cy="7448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events </a:t>
            </a:r>
            <a:r>
              <a:rPr lang="en-US" sz="1800" b="1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sz="1800" b="1" i="1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if both E and F have positive probability and if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P(E|F) = P(E) and P(F|E) = P(F)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P(A|B) -  </a:t>
            </a:r>
            <a:r>
              <a:rPr lang="en-US" sz="1800" b="1" i="1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conditional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probability of A given B, or "the probability of A under the condition B",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i.e. the probability of some event A under the assumption that the event B took place.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555555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in a random experiment the event B is known to have occurred, the possible outcomes of the experiment are reduced to B, and hence the probability of the occurrence of A is changed from the unconditional probability into the conditional probability given B.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555555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b="1" i="1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Joint 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probability is the probability of two events in conjunction. That is, it is the probability of both events together. There are three notations for the </a:t>
            </a:r>
            <a:r>
              <a:rPr lang="en-US" sz="1800" b="1" i="1" u="sng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joint probability</a:t>
            </a:r>
            <a:r>
              <a:rPr lang="en-US" sz="1800" b="1" i="1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 and B. It can be written as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i="1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P(A∩B)</a:t>
            </a:r>
            <a:endParaRPr lang="en-US" sz="1800" dirty="0">
              <a:solidFill>
                <a:srgbClr val="55555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i="1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P(AB) or</a:t>
            </a:r>
            <a:endParaRPr lang="en-US" sz="1800" dirty="0">
              <a:solidFill>
                <a:srgbClr val="55555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i="1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P(A,B)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endParaRPr lang="en-US" sz="1800" dirty="0">
              <a:solidFill>
                <a:srgbClr val="55555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i="1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conditional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probability is defined by 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P(A|B)=P(A∩B) / P(B)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000" dirty="0"/>
          </a:p>
          <a:p>
            <a:endParaRPr lang="pt-BR" sz="2000" dirty="0"/>
          </a:p>
          <a:p>
            <a:endParaRPr lang="pt-BR" sz="1600" dirty="0"/>
          </a:p>
          <a:p>
            <a:r>
              <a:rPr lang="pt-BR" sz="1600" dirty="0"/>
              <a:t> </a:t>
            </a:r>
          </a:p>
          <a:p>
            <a:endParaRPr lang="pt-BR" sz="1000" dirty="0"/>
          </a:p>
          <a:p>
            <a:r>
              <a:rPr lang="en-US" altLang="en-US" sz="1000" dirty="0">
                <a:solidFill>
                  <a:srgbClr val="000000"/>
                </a:solidFill>
                <a:cs typeface="Calibri" panose="020F0502020204030204"/>
              </a:rPr>
              <a:t>=      </a:t>
            </a:r>
          </a:p>
          <a:p>
            <a:endParaRPr lang="en-US" altLang="en-US" sz="2000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sz="2000" dirty="0"/>
          </a:p>
          <a:p>
            <a:endParaRPr lang="en-US" altLang="en-US" sz="2000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altLang="en-US" sz="1000" dirty="0">
              <a:solidFill>
                <a:srgbClr val="000000"/>
              </a:solidFill>
              <a:cs typeface="Calibri" panose="020F0502020204030204"/>
            </a:endParaRPr>
          </a:p>
          <a:p>
            <a:r>
              <a:rPr lang="en-US" altLang="en-US" sz="1000" dirty="0" err="1">
                <a:solidFill>
                  <a:srgbClr val="000000"/>
                </a:solidFill>
                <a:cs typeface="Calibri" panose="020F0502020204030204"/>
              </a:rPr>
              <a:t>i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57707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358" y="67733"/>
            <a:ext cx="5547865" cy="615553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3400" b="1" dirty="0"/>
              <a:t>Mathematics of ML :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74DAE-0E67-47F5-9381-31D004DCC48E}"/>
              </a:ext>
            </a:extLst>
          </p:cNvPr>
          <p:cNvSpPr/>
          <p:nvPr/>
        </p:nvSpPr>
        <p:spPr>
          <a:xfrm>
            <a:off x="1247766" y="979948"/>
            <a:ext cx="9435785" cy="86177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 sz="2600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altLang="en-US" sz="2400" b="1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318C19-916A-4CC9-8F70-74996858F362}"/>
              </a:ext>
            </a:extLst>
          </p:cNvPr>
          <p:cNvSpPr/>
          <p:nvPr/>
        </p:nvSpPr>
        <p:spPr>
          <a:xfrm>
            <a:off x="198408" y="683286"/>
            <a:ext cx="11878573" cy="658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are about 8.4 million people living in Switzerland. About 64 % of them speak German. There are about 7500 million people on earth.</a:t>
            </a:r>
          </a:p>
          <a:p>
            <a:r>
              <a:rPr lang="en-US" dirty="0"/>
              <a:t>If some aliens randomly beam up an earthling, </a:t>
            </a:r>
          </a:p>
          <a:p>
            <a:r>
              <a:rPr lang="en-US" sz="2400" b="1" i="1" dirty="0"/>
              <a:t>what are the chances that he is a German speaking Swiss</a:t>
            </a:r>
            <a:r>
              <a:rPr lang="en-US" sz="2400" dirty="0"/>
              <a:t>?</a:t>
            </a:r>
          </a:p>
          <a:p>
            <a:endParaRPr lang="en-US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 have the events 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S: being Swiss, GS: German Speaking, The probability for a randomly chosen person to be Swiss: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P(S) = 8.4 / 7500 = 0.00112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we know that somebody is Swiss, the probability of speaking German is 0.64.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corresponds to the conditional probability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P(GS|S) = 0.64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Probability of the earthling being Swiss and speaking German can be calculated by the formula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P(GS|S) = P(GS∩S)  / P(S)   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Inserting the values from above: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0.64 = P(GS∩S) / 0.00112    and P(GS∩S) = 0.0007168 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 the aliens end up with </a:t>
            </a:r>
            <a:r>
              <a:rPr lang="en-US" sz="2400" b="1" i="1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chance of 0.07168 % of getting a German speaking Swiss person.</a:t>
            </a:r>
            <a:endParaRPr lang="en-US" sz="24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pt-BR" sz="2000" dirty="0"/>
          </a:p>
          <a:p>
            <a:endParaRPr lang="pt-BR" sz="1600" dirty="0"/>
          </a:p>
          <a:p>
            <a:r>
              <a:rPr lang="pt-BR" sz="1600" dirty="0"/>
              <a:t> </a:t>
            </a:r>
          </a:p>
          <a:p>
            <a:endParaRPr lang="pt-BR" sz="1000" dirty="0"/>
          </a:p>
          <a:p>
            <a:r>
              <a:rPr lang="en-US" altLang="en-US" sz="1000" dirty="0">
                <a:solidFill>
                  <a:srgbClr val="000000"/>
                </a:solidFill>
                <a:cs typeface="Calibri" panose="020F0502020204030204"/>
              </a:rPr>
              <a:t>=      </a:t>
            </a:r>
          </a:p>
          <a:p>
            <a:endParaRPr lang="en-US" altLang="en-US" sz="2000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sz="2000" dirty="0"/>
          </a:p>
          <a:p>
            <a:endParaRPr lang="en-US" altLang="en-US" sz="2000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altLang="en-US" sz="1000" dirty="0">
              <a:solidFill>
                <a:srgbClr val="000000"/>
              </a:solidFill>
              <a:cs typeface="Calibri" panose="020F0502020204030204"/>
            </a:endParaRPr>
          </a:p>
          <a:p>
            <a:r>
              <a:rPr lang="en-US" altLang="en-US" sz="1000" dirty="0" err="1">
                <a:solidFill>
                  <a:srgbClr val="000000"/>
                </a:solidFill>
                <a:cs typeface="Calibri" panose="020F0502020204030204"/>
              </a:rPr>
              <a:t>i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7185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7766" y="90311"/>
            <a:ext cx="6784165" cy="615553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3400" b="1" dirty="0"/>
              <a:t>Mathematics of ML : Bayes Theorem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74DAE-0E67-47F5-9381-31D004DCC48E}"/>
              </a:ext>
            </a:extLst>
          </p:cNvPr>
          <p:cNvSpPr/>
          <p:nvPr/>
        </p:nvSpPr>
        <p:spPr>
          <a:xfrm>
            <a:off x="1247766" y="979948"/>
            <a:ext cx="9435785" cy="86177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 sz="2600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altLang="en-US" sz="2400" b="1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318C19-916A-4CC9-8F70-74996858F362}"/>
              </a:ext>
            </a:extLst>
          </p:cNvPr>
          <p:cNvSpPr/>
          <p:nvPr/>
        </p:nvSpPr>
        <p:spPr>
          <a:xfrm>
            <a:off x="359923" y="979948"/>
            <a:ext cx="11358182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 (GS|S) - </a:t>
            </a:r>
            <a:r>
              <a:rPr lang="en-US" b="1" i="1" dirty="0"/>
              <a:t>conditional probability</a:t>
            </a:r>
            <a:r>
              <a:rPr lang="en-US" dirty="0"/>
              <a:t> that a person speaks German, if he or she is known to be Swiss. </a:t>
            </a:r>
          </a:p>
          <a:p>
            <a:r>
              <a:rPr lang="en-US" b="1" i="1" dirty="0"/>
              <a:t>joint probability </a:t>
            </a:r>
            <a:r>
              <a:rPr lang="en-US" dirty="0"/>
              <a:t>of person to be Swiss and speak German is computed from this equation:</a:t>
            </a:r>
          </a:p>
          <a:p>
            <a:r>
              <a:rPr lang="en-US" i="1" dirty="0"/>
              <a:t>P (GS|S) = P (GS, S) / P(S)  </a:t>
            </a:r>
          </a:p>
          <a:p>
            <a:endParaRPr lang="en-US" i="1" dirty="0"/>
          </a:p>
          <a:p>
            <a:r>
              <a:rPr lang="en-US" i="1" dirty="0"/>
              <a:t>P (S|GS) - </a:t>
            </a:r>
            <a:r>
              <a:rPr lang="en-US" dirty="0"/>
              <a:t>probability that somebody is Swiss under  the assumption that the person speaks German</a:t>
            </a:r>
          </a:p>
          <a:p>
            <a:r>
              <a:rPr lang="en-US" dirty="0"/>
              <a:t>The equation looks like this:</a:t>
            </a:r>
          </a:p>
          <a:p>
            <a:r>
              <a:rPr lang="en-US" i="1" dirty="0"/>
              <a:t>P (S|GS) = P(GS,S) / P(GS)    </a:t>
            </a:r>
            <a:endParaRPr lang="en-US" dirty="0"/>
          </a:p>
          <a:p>
            <a:r>
              <a:rPr lang="en-US" dirty="0"/>
              <a:t>Let's isolate on both  equations  P (GS,S):</a:t>
            </a:r>
          </a:p>
          <a:p>
            <a:r>
              <a:rPr lang="en-US" i="1" dirty="0"/>
              <a:t>P (GS,S) = P(S|GS)P(GS)  </a:t>
            </a:r>
            <a:endParaRPr lang="en-US" dirty="0"/>
          </a:p>
          <a:p>
            <a:r>
              <a:rPr lang="en-US" i="1" dirty="0"/>
              <a:t>P (GS,S) = P(GS|S)P(S)  </a:t>
            </a:r>
            <a:endParaRPr lang="en-US" dirty="0"/>
          </a:p>
          <a:p>
            <a:r>
              <a:rPr lang="en-US" i="1" dirty="0"/>
              <a:t> </a:t>
            </a:r>
            <a:endParaRPr lang="en-US" dirty="0"/>
          </a:p>
          <a:p>
            <a:r>
              <a:rPr lang="en-US" i="1" dirty="0"/>
              <a:t> </a:t>
            </a:r>
            <a:r>
              <a:rPr lang="en-US" dirty="0"/>
              <a:t>This equation can be transformed into </a:t>
            </a:r>
            <a:r>
              <a:rPr lang="en-US" b="1" i="1" dirty="0"/>
              <a:t>Bayes’ Theorem</a:t>
            </a:r>
            <a:r>
              <a:rPr lang="en-US" dirty="0"/>
              <a:t>:</a:t>
            </a:r>
          </a:p>
          <a:p>
            <a:r>
              <a:rPr lang="en-US" sz="2400" i="1" dirty="0"/>
              <a:t>P(S|GS) = P(GS|S)P(S)  /  P(GS)     </a:t>
            </a:r>
            <a:endParaRPr lang="en-US" sz="2400" dirty="0"/>
          </a:p>
          <a:p>
            <a:endParaRPr lang="pt-BR" sz="1600" dirty="0"/>
          </a:p>
          <a:p>
            <a:r>
              <a:rPr lang="pt-BR" sz="1600" dirty="0"/>
              <a:t>                                                   </a:t>
            </a:r>
          </a:p>
          <a:p>
            <a:endParaRPr lang="pt-BR" sz="1600" dirty="0"/>
          </a:p>
          <a:p>
            <a:r>
              <a:rPr lang="pt-BR" sz="1600" dirty="0"/>
              <a:t>                                             </a:t>
            </a:r>
          </a:p>
          <a:p>
            <a:endParaRPr lang="pt-BR" sz="16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pt-BR" sz="1600" dirty="0">
                <a:solidFill>
                  <a:srgbClr val="202122"/>
                </a:solidFill>
                <a:latin typeface="Arial" panose="020B0604020202020204" pitchFamily="34" charset="0"/>
              </a:rPr>
              <a:t>                                                                                                                                                       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1701 – 1761, England</a:t>
            </a:r>
          </a:p>
          <a:p>
            <a:endParaRPr lang="pt-BR" sz="1000" dirty="0"/>
          </a:p>
          <a:p>
            <a:r>
              <a:rPr lang="en-US" altLang="en-US" sz="1000" dirty="0">
                <a:solidFill>
                  <a:srgbClr val="000000"/>
                </a:solidFill>
                <a:cs typeface="Calibri" panose="020F0502020204030204"/>
              </a:rPr>
              <a:t>=      </a:t>
            </a:r>
          </a:p>
          <a:p>
            <a:endParaRPr lang="en-US" altLang="en-US" sz="2000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sz="2000" dirty="0"/>
          </a:p>
          <a:p>
            <a:endParaRPr lang="en-US" altLang="en-US" sz="2000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altLang="en-US" sz="1000" dirty="0">
              <a:solidFill>
                <a:srgbClr val="000000"/>
              </a:solidFill>
              <a:cs typeface="Calibri" panose="020F0502020204030204"/>
            </a:endParaRPr>
          </a:p>
          <a:p>
            <a:r>
              <a:rPr lang="en-US" altLang="en-US" sz="1000" dirty="0" err="1">
                <a:solidFill>
                  <a:srgbClr val="000000"/>
                </a:solidFill>
                <a:cs typeface="Calibri" panose="020F0502020204030204"/>
              </a:rPr>
              <a:t>i</a:t>
            </a:r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C89786-69C3-4026-B826-345C04476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1895" y="2716957"/>
            <a:ext cx="2727116" cy="279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80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7766" y="90311"/>
            <a:ext cx="6716839" cy="615553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3400" b="1" dirty="0"/>
              <a:t>Mathematics of ML: Bayes Theorem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74DAE-0E67-47F5-9381-31D004DCC48E}"/>
              </a:ext>
            </a:extLst>
          </p:cNvPr>
          <p:cNvSpPr/>
          <p:nvPr/>
        </p:nvSpPr>
        <p:spPr>
          <a:xfrm>
            <a:off x="1247766" y="979948"/>
            <a:ext cx="9435785" cy="86177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 sz="2600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altLang="en-US" sz="2400" b="1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318C19-916A-4CC9-8F70-74996858F362}"/>
              </a:ext>
            </a:extLst>
          </p:cNvPr>
          <p:cNvSpPr/>
          <p:nvPr/>
        </p:nvSpPr>
        <p:spPr>
          <a:xfrm>
            <a:off x="120770" y="979948"/>
            <a:ext cx="115973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our previous exercise :</a:t>
            </a:r>
            <a:r>
              <a:rPr lang="en-US" sz="18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bb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(GS|S) = 0.64  a</a:t>
            </a: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 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P(S) = 0.00112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number of German native speakers in the world corresponds to 101 million, so 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P(GS)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101 / 7500 = 0.0134667   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P(S|GS) is computed by substituting the values in Bayes Formula equation: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P(S|GS) = P(GS|S)P(S) / P(GS)  = 0.64</a:t>
            </a:r>
            <a:r>
              <a:rPr lang="en-US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∗ 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0.00112 / 0.0134667 =  0.0532276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233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7766" y="90311"/>
            <a:ext cx="7915116" cy="615553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3400" b="1" dirty="0"/>
              <a:t>Mathematics of ML : Naïve Bayes Classifier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74DAE-0E67-47F5-9381-31D004DCC48E}"/>
              </a:ext>
            </a:extLst>
          </p:cNvPr>
          <p:cNvSpPr/>
          <p:nvPr/>
        </p:nvSpPr>
        <p:spPr>
          <a:xfrm>
            <a:off x="1247766" y="979948"/>
            <a:ext cx="9435785" cy="86177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 sz="2600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altLang="en-US" sz="2400" b="1" dirty="0">
              <a:solidFill>
                <a:srgbClr val="000000"/>
              </a:solidFill>
              <a:cs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4318C19-916A-4CC9-8F70-74996858F362}"/>
                  </a:ext>
                </a:extLst>
              </p:cNvPr>
              <p:cNvSpPr/>
              <p:nvPr/>
            </p:nvSpPr>
            <p:spPr>
              <a:xfrm>
                <a:off x="359923" y="979948"/>
                <a:ext cx="11358182" cy="65864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555555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Naïve Bayes classifier is a simple probabilistic classifier, which is based on applying Bayes' theorem. In naive Bayes classifier the existence of a particular feature of a class is independent or unrelated to the existence of every other feature.</a:t>
                </a:r>
              </a:p>
              <a:p>
                <a:endParaRPr lang="en-US" dirty="0"/>
              </a:p>
              <a:p>
                <a:r>
                  <a:rPr lang="en-US" dirty="0"/>
                  <a:t>Consider iris dataset, which consists of 150 observations of 3 types of flowers, with 4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.  3 types of iris flowers are: iris-</a:t>
                </a:r>
                <a:r>
                  <a:rPr lang="en-US" dirty="0" err="1"/>
                  <a:t>setosa</a:t>
                </a:r>
                <a:r>
                  <a:rPr lang="en-US" dirty="0"/>
                  <a:t>, iris-virginica, iris-</a:t>
                </a:r>
                <a:r>
                  <a:rPr lang="en-US" dirty="0" err="1"/>
                  <a:t>versicolour</a:t>
                </a:r>
                <a:endParaRPr lang="en-US" dirty="0"/>
              </a:p>
              <a:p>
                <a:r>
                  <a:rPr lang="en-US" dirty="0"/>
                  <a:t>We introduce the following notations:</a:t>
                </a:r>
              </a:p>
              <a:p>
                <a:r>
                  <a:rPr lang="en-US" dirty="0"/>
                  <a:t>Label of  iris-</a:t>
                </a:r>
                <a:r>
                  <a:rPr lang="en-US" dirty="0" err="1"/>
                  <a:t>setosa</a:t>
                </a:r>
                <a:r>
                  <a:rPr lang="en-US" dirty="0"/>
                  <a:t> class is c=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Label of  iris-</a:t>
                </a:r>
                <a:r>
                  <a:rPr lang="en-US" dirty="0" err="1"/>
                  <a:t>versicolour</a:t>
                </a:r>
                <a:r>
                  <a:rPr lang="en-US" dirty="0"/>
                  <a:t> class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Label of iris-virginica class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0"/>
                <a:r>
                  <a:rPr lang="en-US" i="1" dirty="0"/>
                  <a:t>P</a:t>
                </a:r>
                <a:r>
                  <a:rPr lang="en-US" dirty="0"/>
                  <a:t>(</a:t>
                </a:r>
                <a:r>
                  <a:rPr lang="en-US" i="1" dirty="0"/>
                  <a:t>c| X</a:t>
                </a:r>
                <a:r>
                  <a:rPr lang="en-US" dirty="0"/>
                  <a:t>) is the posterior probability of </a:t>
                </a:r>
                <a:r>
                  <a:rPr lang="en-US" i="1" dirty="0"/>
                  <a:t>class</a:t>
                </a:r>
                <a:r>
                  <a:rPr lang="en-US" dirty="0"/>
                  <a:t> (</a:t>
                </a:r>
                <a:r>
                  <a:rPr lang="en-US" i="1" dirty="0"/>
                  <a:t>target</a:t>
                </a:r>
                <a:r>
                  <a:rPr lang="en-US" dirty="0"/>
                  <a:t>) given </a:t>
                </a:r>
                <a:r>
                  <a:rPr lang="en-US" i="1" dirty="0"/>
                  <a:t>predictor</a:t>
                </a:r>
                <a:r>
                  <a:rPr lang="en-US" dirty="0"/>
                  <a:t> (</a:t>
                </a:r>
                <a:r>
                  <a:rPr lang="en-US" i="1" dirty="0"/>
                  <a:t>attribute</a:t>
                </a:r>
                <a:r>
                  <a:rPr lang="en-US" dirty="0"/>
                  <a:t>). </a:t>
                </a:r>
              </a:p>
              <a:p>
                <a:pPr lvl="0"/>
                <a:r>
                  <a:rPr lang="en-US" i="1" dirty="0"/>
                  <a:t>P</a:t>
                </a:r>
                <a:r>
                  <a:rPr lang="en-US" dirty="0"/>
                  <a:t>(</a:t>
                </a:r>
                <a:r>
                  <a:rPr lang="en-US" i="1" dirty="0"/>
                  <a:t>c</a:t>
                </a:r>
                <a:r>
                  <a:rPr lang="en-US" dirty="0"/>
                  <a:t>) is the prior probability of </a:t>
                </a:r>
                <a:r>
                  <a:rPr lang="en-US" i="1" dirty="0"/>
                  <a:t>class</a:t>
                </a:r>
                <a:r>
                  <a:rPr lang="en-US" dirty="0"/>
                  <a:t>. </a:t>
                </a:r>
              </a:p>
              <a:p>
                <a:pPr lvl="0"/>
                <a:r>
                  <a:rPr lang="en-US" i="1" dirty="0"/>
                  <a:t>P</a:t>
                </a:r>
                <a:r>
                  <a:rPr lang="en-US" dirty="0"/>
                  <a:t>(</a:t>
                </a:r>
                <a:r>
                  <a:rPr lang="en-US" i="1" dirty="0"/>
                  <a:t>X |c</a:t>
                </a:r>
                <a:r>
                  <a:rPr lang="en-US" dirty="0"/>
                  <a:t>) is the likelihood which is the probability of </a:t>
                </a:r>
                <a:r>
                  <a:rPr lang="en-US" i="1" dirty="0"/>
                  <a:t>predictor</a:t>
                </a:r>
                <a:r>
                  <a:rPr lang="en-US" dirty="0"/>
                  <a:t> given </a:t>
                </a:r>
                <a:r>
                  <a:rPr lang="en-US" i="1" dirty="0"/>
                  <a:t>class</a:t>
                </a:r>
                <a:r>
                  <a:rPr lang="en-US" dirty="0"/>
                  <a:t>. </a:t>
                </a:r>
              </a:p>
              <a:p>
                <a:pPr lvl="0"/>
                <a:r>
                  <a:rPr lang="en-US" i="1" dirty="0"/>
                  <a:t>P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 is the prior probability of </a:t>
                </a:r>
                <a:r>
                  <a:rPr lang="en-US" i="1" dirty="0"/>
                  <a:t>predictor</a:t>
                </a:r>
                <a:r>
                  <a:rPr lang="en-US" dirty="0"/>
                  <a:t>.</a:t>
                </a:r>
              </a:p>
              <a:p>
                <a:endParaRPr lang="pt-BR" sz="2000" dirty="0"/>
              </a:p>
              <a:p>
                <a:endParaRPr lang="pt-BR" sz="1600" dirty="0"/>
              </a:p>
              <a:p>
                <a:r>
                  <a:rPr lang="pt-BR" sz="1600" dirty="0"/>
                  <a:t> </a:t>
                </a:r>
              </a:p>
              <a:p>
                <a:endParaRPr lang="pt-BR" sz="1000" dirty="0"/>
              </a:p>
              <a:p>
                <a:r>
                  <a:rPr lang="en-US" altLang="en-US" sz="1000" dirty="0">
                    <a:solidFill>
                      <a:srgbClr val="000000"/>
                    </a:solidFill>
                    <a:cs typeface="Calibri" panose="020F0502020204030204"/>
                  </a:rPr>
                  <a:t>=      </a:t>
                </a:r>
              </a:p>
              <a:p>
                <a:endParaRPr lang="en-US" altLang="en-US" sz="2000" dirty="0">
                  <a:solidFill>
                    <a:srgbClr val="000000"/>
                  </a:solidFill>
                  <a:cs typeface="Calibri" panose="020F0502020204030204"/>
                </a:endParaRPr>
              </a:p>
              <a:p>
                <a:endParaRPr lang="en-US" sz="2000" dirty="0"/>
              </a:p>
              <a:p>
                <a:endParaRPr lang="en-US" altLang="en-US" sz="2000" dirty="0">
                  <a:solidFill>
                    <a:srgbClr val="000000"/>
                  </a:solidFill>
                  <a:cs typeface="Calibri" panose="020F0502020204030204"/>
                </a:endParaRPr>
              </a:p>
              <a:p>
                <a:endParaRPr lang="en-US" altLang="en-US" sz="1000" dirty="0">
                  <a:solidFill>
                    <a:srgbClr val="000000"/>
                  </a:solidFill>
                  <a:cs typeface="Calibri" panose="020F0502020204030204"/>
                </a:endParaRPr>
              </a:p>
              <a:p>
                <a:r>
                  <a:rPr lang="en-US" altLang="en-US" sz="1000" dirty="0" err="1">
                    <a:solidFill>
                      <a:srgbClr val="000000"/>
                    </a:solidFill>
                    <a:cs typeface="Calibri" panose="020F0502020204030204"/>
                  </a:rPr>
                  <a:t>i</a:t>
                </a:r>
                <a:endParaRPr lang="en-US" sz="26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4318C19-916A-4CC9-8F70-74996858F3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23" y="979948"/>
                <a:ext cx="11358182" cy="6586418"/>
              </a:xfrm>
              <a:prstGeom prst="rect">
                <a:avLst/>
              </a:prstGeom>
              <a:blipFill>
                <a:blip r:embed="rId3"/>
                <a:stretch>
                  <a:fillRect l="-805"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09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4535" y="27928"/>
            <a:ext cx="7915116" cy="615553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3400" b="1" dirty="0"/>
              <a:t>Mathematics of ML : Naïve Bayes Classifier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74DAE-0E67-47F5-9381-31D004DCC48E}"/>
              </a:ext>
            </a:extLst>
          </p:cNvPr>
          <p:cNvSpPr/>
          <p:nvPr/>
        </p:nvSpPr>
        <p:spPr>
          <a:xfrm>
            <a:off x="1247766" y="979948"/>
            <a:ext cx="9435785" cy="86177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 sz="2600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altLang="en-US" sz="2400" b="1" dirty="0">
              <a:solidFill>
                <a:srgbClr val="000000"/>
              </a:solidFill>
              <a:cs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4318C19-916A-4CC9-8F70-74996858F362}"/>
                  </a:ext>
                </a:extLst>
              </p:cNvPr>
              <p:cNvSpPr/>
              <p:nvPr/>
            </p:nvSpPr>
            <p:spPr>
              <a:xfrm>
                <a:off x="127322" y="692184"/>
                <a:ext cx="11738657" cy="77836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solidFill>
                      <a:srgbClr val="555555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probability </a:t>
                </a:r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|X) </a:t>
                </a:r>
                <a:r>
                  <a:rPr lang="en-US" sz="1800" dirty="0">
                    <a:solidFill>
                      <a:srgbClr val="555555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of an example X=(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555555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555555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555555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555555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being in class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1800" dirty="0">
                    <a:solidFill>
                      <a:srgbClr val="555555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P(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|X)= P(X|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)P(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 /  P(X)     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Assume that all attributes are independent given the value of the class variable; that is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P(X|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)=P(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)=P(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 Gaussian Naïve Bayes classifier the likelihood of the features are assumed to follows Gaussian distribution: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estimated from observations using MLE (see next example)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example, expected value and standard deviation for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with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50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50</m:t>
                        </m:r>
                      </m:sup>
                      <m:e>
                        <m:sSubSup>
                          <m:sSub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=5.045,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=0.45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50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50</m:t>
                        </m:r>
                      </m:sup>
                      <m:e>
                        <m:sSubSup>
                          <m:sSub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=3.41,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=0.37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Class prior probabilities P(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are computes as frequencies of labels in the dataset: 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)=1/3,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)=1/3,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)=1/3, 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/P(X)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/ P(X)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/ P(X)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pt-BR" sz="2000" dirty="0"/>
              </a:p>
              <a:p>
                <a:endParaRPr lang="pt-BR" sz="1600" dirty="0"/>
              </a:p>
              <a:p>
                <a:r>
                  <a:rPr lang="pt-BR" sz="1600" dirty="0"/>
                  <a:t> </a:t>
                </a:r>
              </a:p>
              <a:p>
                <a:endParaRPr lang="pt-BR" sz="1000" dirty="0"/>
              </a:p>
              <a:p>
                <a:r>
                  <a:rPr lang="en-US" altLang="en-US" sz="1000" dirty="0">
                    <a:solidFill>
                      <a:srgbClr val="000000"/>
                    </a:solidFill>
                    <a:cs typeface="Calibri" panose="020F0502020204030204"/>
                  </a:rPr>
                  <a:t>=      </a:t>
                </a:r>
              </a:p>
              <a:p>
                <a:endParaRPr lang="en-US" altLang="en-US" sz="2000" dirty="0">
                  <a:solidFill>
                    <a:srgbClr val="000000"/>
                  </a:solidFill>
                  <a:cs typeface="Calibri" panose="020F0502020204030204"/>
                </a:endParaRPr>
              </a:p>
              <a:p>
                <a:endParaRPr lang="en-US" sz="2000" dirty="0"/>
              </a:p>
              <a:p>
                <a:endParaRPr lang="en-US" altLang="en-US" sz="2000" dirty="0">
                  <a:solidFill>
                    <a:srgbClr val="000000"/>
                  </a:solidFill>
                  <a:cs typeface="Calibri" panose="020F0502020204030204"/>
                </a:endParaRPr>
              </a:p>
              <a:p>
                <a:endParaRPr lang="en-US" altLang="en-US" sz="1000" dirty="0">
                  <a:solidFill>
                    <a:srgbClr val="000000"/>
                  </a:solidFill>
                  <a:cs typeface="Calibri" panose="020F0502020204030204"/>
                </a:endParaRPr>
              </a:p>
              <a:p>
                <a:r>
                  <a:rPr lang="en-US" altLang="en-US" sz="1000" dirty="0" err="1">
                    <a:solidFill>
                      <a:srgbClr val="000000"/>
                    </a:solidFill>
                    <a:cs typeface="Calibri" panose="020F0502020204030204"/>
                  </a:rPr>
                  <a:t>i</a:t>
                </a:r>
                <a:endParaRPr lang="en-US" sz="26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4318C19-916A-4CC9-8F70-74996858F3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22" y="692184"/>
                <a:ext cx="11738657" cy="7783606"/>
              </a:xfrm>
              <a:prstGeom prst="rect">
                <a:avLst/>
              </a:prstGeom>
              <a:blipFill>
                <a:blip r:embed="rId3"/>
                <a:stretch>
                  <a:fillRect l="-467" t="-4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195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4535" y="27928"/>
            <a:ext cx="7915116" cy="615553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3400" b="1" dirty="0"/>
              <a:t>Mathematics of ML : Naïve Bayes Classifier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74DAE-0E67-47F5-9381-31D004DCC48E}"/>
              </a:ext>
            </a:extLst>
          </p:cNvPr>
          <p:cNvSpPr/>
          <p:nvPr/>
        </p:nvSpPr>
        <p:spPr>
          <a:xfrm>
            <a:off x="1247766" y="979948"/>
            <a:ext cx="9435785" cy="86177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 sz="2600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altLang="en-US" sz="2400" b="1" dirty="0">
              <a:solidFill>
                <a:srgbClr val="000000"/>
              </a:solidFill>
              <a:cs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4318C19-916A-4CC9-8F70-74996858F362}"/>
                  </a:ext>
                </a:extLst>
              </p:cNvPr>
              <p:cNvSpPr/>
              <p:nvPr/>
            </p:nvSpPr>
            <p:spPr>
              <a:xfrm>
                <a:off x="127322" y="692184"/>
                <a:ext cx="11738657" cy="32564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predicted label Y is computed as follows:</a:t>
                </a:r>
              </a:p>
              <a:p>
                <a:r>
                  <a:rPr lang="en-US" dirty="0"/>
                  <a:t>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Note that P(X) in the denominator is constant and can be omitted when computing max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pt-BR" sz="1600" dirty="0"/>
              </a:p>
              <a:p>
                <a:r>
                  <a:rPr lang="pt-BR" sz="1600" dirty="0"/>
                  <a:t> </a:t>
                </a:r>
              </a:p>
              <a:p>
                <a:endParaRPr lang="pt-BR" sz="1000" dirty="0"/>
              </a:p>
              <a:p>
                <a:r>
                  <a:rPr lang="en-US" altLang="en-US" sz="1000" dirty="0">
                    <a:solidFill>
                      <a:srgbClr val="000000"/>
                    </a:solidFill>
                    <a:cs typeface="Calibri" panose="020F0502020204030204"/>
                  </a:rPr>
                  <a:t>=      </a:t>
                </a:r>
              </a:p>
              <a:p>
                <a:endParaRPr lang="en-US" altLang="en-US" sz="2000" dirty="0">
                  <a:solidFill>
                    <a:srgbClr val="000000"/>
                  </a:solidFill>
                  <a:cs typeface="Calibri" panose="020F0502020204030204"/>
                </a:endParaRPr>
              </a:p>
              <a:p>
                <a:endParaRPr lang="en-US" sz="2000" dirty="0"/>
              </a:p>
              <a:p>
                <a:endParaRPr lang="en-US" altLang="en-US" sz="2000" dirty="0">
                  <a:solidFill>
                    <a:srgbClr val="000000"/>
                  </a:solidFill>
                  <a:cs typeface="Calibri" panose="020F0502020204030204"/>
                </a:endParaRPr>
              </a:p>
              <a:p>
                <a:endParaRPr lang="en-US" altLang="en-US" sz="1000" dirty="0">
                  <a:solidFill>
                    <a:srgbClr val="000000"/>
                  </a:solidFill>
                  <a:cs typeface="Calibri" panose="020F0502020204030204"/>
                </a:endParaRPr>
              </a:p>
              <a:p>
                <a:r>
                  <a:rPr lang="en-US" altLang="en-US" sz="1000" dirty="0" err="1">
                    <a:solidFill>
                      <a:srgbClr val="000000"/>
                    </a:solidFill>
                    <a:cs typeface="Calibri" panose="020F0502020204030204"/>
                  </a:rPr>
                  <a:t>i</a:t>
                </a:r>
                <a:endParaRPr lang="en-US" sz="26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4318C19-916A-4CC9-8F70-74996858F3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22" y="692184"/>
                <a:ext cx="11738657" cy="3256469"/>
              </a:xfrm>
              <a:prstGeom prst="rect">
                <a:avLst/>
              </a:prstGeom>
              <a:blipFill>
                <a:blip r:embed="rId3"/>
                <a:stretch>
                  <a:fillRect l="-467" t="-1124" b="-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937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37322</TotalTime>
  <Words>2190</Words>
  <Application>Microsoft Office PowerPoint</Application>
  <PresentationFormat>Widescreen</PresentationFormat>
  <Paragraphs>288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Cambria Math</vt:lpstr>
      <vt:lpstr>Lucida Sans Unicode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Nadia Udler</cp:lastModifiedBy>
  <cp:revision>753</cp:revision>
  <dcterms:created xsi:type="dcterms:W3CDTF">2019-08-18T19:06:21Z</dcterms:created>
  <dcterms:modified xsi:type="dcterms:W3CDTF">2023-03-02T20:50:19Z</dcterms:modified>
</cp:coreProperties>
</file>