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541" r:id="rId3"/>
    <p:sldId id="544" r:id="rId4"/>
    <p:sldId id="543" r:id="rId5"/>
    <p:sldId id="531" r:id="rId6"/>
    <p:sldId id="542" r:id="rId7"/>
    <p:sldId id="436" r:id="rId8"/>
    <p:sldId id="444" r:id="rId9"/>
    <p:sldId id="437" r:id="rId10"/>
    <p:sldId id="525" r:id="rId11"/>
    <p:sldId id="529" r:id="rId12"/>
    <p:sldId id="526" r:id="rId13"/>
    <p:sldId id="530" r:id="rId14"/>
    <p:sldId id="261" r:id="rId15"/>
    <p:sldId id="258" r:id="rId16"/>
    <p:sldId id="260" r:id="rId17"/>
    <p:sldId id="263" r:id="rId18"/>
    <p:sldId id="264" r:id="rId19"/>
    <p:sldId id="532" r:id="rId20"/>
    <p:sldId id="533" r:id="rId21"/>
    <p:sldId id="534" r:id="rId22"/>
    <p:sldId id="535" r:id="rId23"/>
    <p:sldId id="536" r:id="rId24"/>
    <p:sldId id="537" r:id="rId25"/>
    <p:sldId id="540" r:id="rId26"/>
    <p:sldId id="539" r:id="rId27"/>
    <p:sldId id="523" r:id="rId28"/>
    <p:sldId id="451" r:id="rId29"/>
    <p:sldId id="527" r:id="rId30"/>
    <p:sldId id="446" r:id="rId31"/>
    <p:sldId id="445" r:id="rId32"/>
    <p:sldId id="447" r:id="rId33"/>
    <p:sldId id="448" r:id="rId34"/>
    <p:sldId id="449" r:id="rId35"/>
    <p:sldId id="450" r:id="rId36"/>
    <p:sldId id="464" r:id="rId37"/>
    <p:sldId id="465" r:id="rId38"/>
    <p:sldId id="466" r:id="rId39"/>
    <p:sldId id="443" r:id="rId40"/>
    <p:sldId id="432"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786" autoAdjust="0"/>
    <p:restoredTop sz="94660"/>
  </p:normalViewPr>
  <p:slideViewPr>
    <p:cSldViewPr snapToGrid="0">
      <p:cViewPr varScale="1">
        <p:scale>
          <a:sx n="83" d="100"/>
          <a:sy n="83" d="100"/>
        </p:scale>
        <p:origin x="696"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F2FE3-7B9A-4430-96B0-E42F92730BA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A92D526-91DF-4009-9023-3325F5FE9A5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6882CB3-D121-40C9-914C-6ABDF83DEAA2}"/>
              </a:ext>
            </a:extLst>
          </p:cNvPr>
          <p:cNvSpPr>
            <a:spLocks noGrp="1"/>
          </p:cNvSpPr>
          <p:nvPr>
            <p:ph type="dt" sz="half" idx="10"/>
          </p:nvPr>
        </p:nvSpPr>
        <p:spPr/>
        <p:txBody>
          <a:bodyPr/>
          <a:lstStyle/>
          <a:p>
            <a:fld id="{4DFD3B40-3EC3-4745-8351-0E24E42B22D9}" type="datetimeFigureOut">
              <a:rPr lang="en-US" smtClean="0"/>
              <a:t>4/28/2023</a:t>
            </a:fld>
            <a:endParaRPr lang="en-US"/>
          </a:p>
        </p:txBody>
      </p:sp>
      <p:sp>
        <p:nvSpPr>
          <p:cNvPr id="5" name="Footer Placeholder 4">
            <a:extLst>
              <a:ext uri="{FF2B5EF4-FFF2-40B4-BE49-F238E27FC236}">
                <a16:creationId xmlns:a16="http://schemas.microsoft.com/office/drawing/2014/main" id="{86673DEB-A2A2-43BA-B0FE-93593511DB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180BDF-A028-4428-961E-EEF8D7FE4755}"/>
              </a:ext>
            </a:extLst>
          </p:cNvPr>
          <p:cNvSpPr>
            <a:spLocks noGrp="1"/>
          </p:cNvSpPr>
          <p:nvPr>
            <p:ph type="sldNum" sz="quarter" idx="12"/>
          </p:nvPr>
        </p:nvSpPr>
        <p:spPr/>
        <p:txBody>
          <a:bodyPr/>
          <a:lstStyle/>
          <a:p>
            <a:fld id="{86874B0E-97AC-47B4-B374-DD00C4B718CD}" type="slidenum">
              <a:rPr lang="en-US" smtClean="0"/>
              <a:t>‹#›</a:t>
            </a:fld>
            <a:endParaRPr lang="en-US"/>
          </a:p>
        </p:txBody>
      </p:sp>
    </p:spTree>
    <p:extLst>
      <p:ext uri="{BB962C8B-B14F-4D97-AF65-F5344CB8AC3E}">
        <p14:creationId xmlns:p14="http://schemas.microsoft.com/office/powerpoint/2010/main" val="4969801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698828-493F-4FCC-80D4-21363C6C625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167E95F-76DA-4C22-820F-DB234A9C3D7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8798C1-ED32-4E74-B2E1-70D90906D6A6}"/>
              </a:ext>
            </a:extLst>
          </p:cNvPr>
          <p:cNvSpPr>
            <a:spLocks noGrp="1"/>
          </p:cNvSpPr>
          <p:nvPr>
            <p:ph type="dt" sz="half" idx="10"/>
          </p:nvPr>
        </p:nvSpPr>
        <p:spPr/>
        <p:txBody>
          <a:bodyPr/>
          <a:lstStyle/>
          <a:p>
            <a:fld id="{4DFD3B40-3EC3-4745-8351-0E24E42B22D9}" type="datetimeFigureOut">
              <a:rPr lang="en-US" smtClean="0"/>
              <a:t>4/28/2023</a:t>
            </a:fld>
            <a:endParaRPr lang="en-US"/>
          </a:p>
        </p:txBody>
      </p:sp>
      <p:sp>
        <p:nvSpPr>
          <p:cNvPr id="5" name="Footer Placeholder 4">
            <a:extLst>
              <a:ext uri="{FF2B5EF4-FFF2-40B4-BE49-F238E27FC236}">
                <a16:creationId xmlns:a16="http://schemas.microsoft.com/office/drawing/2014/main" id="{50D8FDFF-A27B-4D6F-9F9F-F4DA494967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E53927-30B8-40AD-AA7A-3E153EE2BC38}"/>
              </a:ext>
            </a:extLst>
          </p:cNvPr>
          <p:cNvSpPr>
            <a:spLocks noGrp="1"/>
          </p:cNvSpPr>
          <p:nvPr>
            <p:ph type="sldNum" sz="quarter" idx="12"/>
          </p:nvPr>
        </p:nvSpPr>
        <p:spPr/>
        <p:txBody>
          <a:bodyPr/>
          <a:lstStyle/>
          <a:p>
            <a:fld id="{86874B0E-97AC-47B4-B374-DD00C4B718CD}" type="slidenum">
              <a:rPr lang="en-US" smtClean="0"/>
              <a:t>‹#›</a:t>
            </a:fld>
            <a:endParaRPr lang="en-US"/>
          </a:p>
        </p:txBody>
      </p:sp>
    </p:spTree>
    <p:extLst>
      <p:ext uri="{BB962C8B-B14F-4D97-AF65-F5344CB8AC3E}">
        <p14:creationId xmlns:p14="http://schemas.microsoft.com/office/powerpoint/2010/main" val="33184979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6488AA0-A3AC-41B6-A1DC-D51859DE6C1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CBFFBA2-CC5C-44AA-8C7C-DA5D90D42C2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3801247-6E2E-47F7-AFBF-6C2AE28E0B0E}"/>
              </a:ext>
            </a:extLst>
          </p:cNvPr>
          <p:cNvSpPr>
            <a:spLocks noGrp="1"/>
          </p:cNvSpPr>
          <p:nvPr>
            <p:ph type="dt" sz="half" idx="10"/>
          </p:nvPr>
        </p:nvSpPr>
        <p:spPr/>
        <p:txBody>
          <a:bodyPr/>
          <a:lstStyle/>
          <a:p>
            <a:fld id="{4DFD3B40-3EC3-4745-8351-0E24E42B22D9}" type="datetimeFigureOut">
              <a:rPr lang="en-US" smtClean="0"/>
              <a:t>4/28/2023</a:t>
            </a:fld>
            <a:endParaRPr lang="en-US"/>
          </a:p>
        </p:txBody>
      </p:sp>
      <p:sp>
        <p:nvSpPr>
          <p:cNvPr id="5" name="Footer Placeholder 4">
            <a:extLst>
              <a:ext uri="{FF2B5EF4-FFF2-40B4-BE49-F238E27FC236}">
                <a16:creationId xmlns:a16="http://schemas.microsoft.com/office/drawing/2014/main" id="{6E7BED0E-7D87-45DC-8727-8056288975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8CDEB1-39C5-40DA-AD51-BA2ABD5FD34B}"/>
              </a:ext>
            </a:extLst>
          </p:cNvPr>
          <p:cNvSpPr>
            <a:spLocks noGrp="1"/>
          </p:cNvSpPr>
          <p:nvPr>
            <p:ph type="sldNum" sz="quarter" idx="12"/>
          </p:nvPr>
        </p:nvSpPr>
        <p:spPr/>
        <p:txBody>
          <a:bodyPr/>
          <a:lstStyle/>
          <a:p>
            <a:fld id="{86874B0E-97AC-47B4-B374-DD00C4B718CD}" type="slidenum">
              <a:rPr lang="en-US" smtClean="0"/>
              <a:t>‹#›</a:t>
            </a:fld>
            <a:endParaRPr lang="en-US"/>
          </a:p>
        </p:txBody>
      </p:sp>
    </p:spTree>
    <p:extLst>
      <p:ext uri="{BB962C8B-B14F-4D97-AF65-F5344CB8AC3E}">
        <p14:creationId xmlns:p14="http://schemas.microsoft.com/office/powerpoint/2010/main" val="40344112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26039F-AF84-4746-A215-3E18EE7E95F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A54AD16-7A00-4849-9849-E43B3DD1552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DFE6D65-3B0E-43BC-A629-D02C78D27D45}"/>
              </a:ext>
            </a:extLst>
          </p:cNvPr>
          <p:cNvSpPr>
            <a:spLocks noGrp="1"/>
          </p:cNvSpPr>
          <p:nvPr>
            <p:ph type="dt" sz="half" idx="10"/>
          </p:nvPr>
        </p:nvSpPr>
        <p:spPr/>
        <p:txBody>
          <a:bodyPr/>
          <a:lstStyle/>
          <a:p>
            <a:fld id="{4DFD3B40-3EC3-4745-8351-0E24E42B22D9}" type="datetimeFigureOut">
              <a:rPr lang="en-US" smtClean="0"/>
              <a:t>4/28/2023</a:t>
            </a:fld>
            <a:endParaRPr lang="en-US"/>
          </a:p>
        </p:txBody>
      </p:sp>
      <p:sp>
        <p:nvSpPr>
          <p:cNvPr id="5" name="Footer Placeholder 4">
            <a:extLst>
              <a:ext uri="{FF2B5EF4-FFF2-40B4-BE49-F238E27FC236}">
                <a16:creationId xmlns:a16="http://schemas.microsoft.com/office/drawing/2014/main" id="{BA786A6D-EE7F-4464-B653-24DAEE946B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A65582-2A36-4C88-8AEC-604D8D777452}"/>
              </a:ext>
            </a:extLst>
          </p:cNvPr>
          <p:cNvSpPr>
            <a:spLocks noGrp="1"/>
          </p:cNvSpPr>
          <p:nvPr>
            <p:ph type="sldNum" sz="quarter" idx="12"/>
          </p:nvPr>
        </p:nvSpPr>
        <p:spPr/>
        <p:txBody>
          <a:bodyPr/>
          <a:lstStyle/>
          <a:p>
            <a:fld id="{86874B0E-97AC-47B4-B374-DD00C4B718CD}" type="slidenum">
              <a:rPr lang="en-US" smtClean="0"/>
              <a:t>‹#›</a:t>
            </a:fld>
            <a:endParaRPr lang="en-US"/>
          </a:p>
        </p:txBody>
      </p:sp>
    </p:spTree>
    <p:extLst>
      <p:ext uri="{BB962C8B-B14F-4D97-AF65-F5344CB8AC3E}">
        <p14:creationId xmlns:p14="http://schemas.microsoft.com/office/powerpoint/2010/main" val="26918676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71451-9F17-4EC3-B7EE-23625851977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6849ED6-5E64-475A-85F6-A77784D8757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F396658-DF99-4CEC-902C-BA9BEF6A514D}"/>
              </a:ext>
            </a:extLst>
          </p:cNvPr>
          <p:cNvSpPr>
            <a:spLocks noGrp="1"/>
          </p:cNvSpPr>
          <p:nvPr>
            <p:ph type="dt" sz="half" idx="10"/>
          </p:nvPr>
        </p:nvSpPr>
        <p:spPr/>
        <p:txBody>
          <a:bodyPr/>
          <a:lstStyle/>
          <a:p>
            <a:fld id="{4DFD3B40-3EC3-4745-8351-0E24E42B22D9}" type="datetimeFigureOut">
              <a:rPr lang="en-US" smtClean="0"/>
              <a:t>4/28/2023</a:t>
            </a:fld>
            <a:endParaRPr lang="en-US"/>
          </a:p>
        </p:txBody>
      </p:sp>
      <p:sp>
        <p:nvSpPr>
          <p:cNvPr id="5" name="Footer Placeholder 4">
            <a:extLst>
              <a:ext uri="{FF2B5EF4-FFF2-40B4-BE49-F238E27FC236}">
                <a16:creationId xmlns:a16="http://schemas.microsoft.com/office/drawing/2014/main" id="{7716F87C-66B2-4BD4-89A7-0D4633B908C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736541-722D-430F-82B4-C819ED135CDB}"/>
              </a:ext>
            </a:extLst>
          </p:cNvPr>
          <p:cNvSpPr>
            <a:spLocks noGrp="1"/>
          </p:cNvSpPr>
          <p:nvPr>
            <p:ph type="sldNum" sz="quarter" idx="12"/>
          </p:nvPr>
        </p:nvSpPr>
        <p:spPr/>
        <p:txBody>
          <a:bodyPr/>
          <a:lstStyle/>
          <a:p>
            <a:fld id="{86874B0E-97AC-47B4-B374-DD00C4B718CD}" type="slidenum">
              <a:rPr lang="en-US" smtClean="0"/>
              <a:t>‹#›</a:t>
            </a:fld>
            <a:endParaRPr lang="en-US"/>
          </a:p>
        </p:txBody>
      </p:sp>
    </p:spTree>
    <p:extLst>
      <p:ext uri="{BB962C8B-B14F-4D97-AF65-F5344CB8AC3E}">
        <p14:creationId xmlns:p14="http://schemas.microsoft.com/office/powerpoint/2010/main" val="16599038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F26C24-ED62-4211-83ED-D72EA7B1395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9793321-4679-4CE2-8114-6143568933C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63DCF04-A051-4F29-ADC9-B16A8C25518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120B9E4-4598-4AD9-8D2B-E125C3D3C4B5}"/>
              </a:ext>
            </a:extLst>
          </p:cNvPr>
          <p:cNvSpPr>
            <a:spLocks noGrp="1"/>
          </p:cNvSpPr>
          <p:nvPr>
            <p:ph type="dt" sz="half" idx="10"/>
          </p:nvPr>
        </p:nvSpPr>
        <p:spPr/>
        <p:txBody>
          <a:bodyPr/>
          <a:lstStyle/>
          <a:p>
            <a:fld id="{4DFD3B40-3EC3-4745-8351-0E24E42B22D9}" type="datetimeFigureOut">
              <a:rPr lang="en-US" smtClean="0"/>
              <a:t>4/28/2023</a:t>
            </a:fld>
            <a:endParaRPr lang="en-US"/>
          </a:p>
        </p:txBody>
      </p:sp>
      <p:sp>
        <p:nvSpPr>
          <p:cNvPr id="6" name="Footer Placeholder 5">
            <a:extLst>
              <a:ext uri="{FF2B5EF4-FFF2-40B4-BE49-F238E27FC236}">
                <a16:creationId xmlns:a16="http://schemas.microsoft.com/office/drawing/2014/main" id="{656C0FB7-0266-443A-8D28-0CCAA4B9E68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5D08E44-36C1-4DC0-88C7-6B355DC80683}"/>
              </a:ext>
            </a:extLst>
          </p:cNvPr>
          <p:cNvSpPr>
            <a:spLocks noGrp="1"/>
          </p:cNvSpPr>
          <p:nvPr>
            <p:ph type="sldNum" sz="quarter" idx="12"/>
          </p:nvPr>
        </p:nvSpPr>
        <p:spPr/>
        <p:txBody>
          <a:bodyPr/>
          <a:lstStyle/>
          <a:p>
            <a:fld id="{86874B0E-97AC-47B4-B374-DD00C4B718CD}" type="slidenum">
              <a:rPr lang="en-US" smtClean="0"/>
              <a:t>‹#›</a:t>
            </a:fld>
            <a:endParaRPr lang="en-US"/>
          </a:p>
        </p:txBody>
      </p:sp>
    </p:spTree>
    <p:extLst>
      <p:ext uri="{BB962C8B-B14F-4D97-AF65-F5344CB8AC3E}">
        <p14:creationId xmlns:p14="http://schemas.microsoft.com/office/powerpoint/2010/main" val="32410825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52D3C-87C5-4E58-8F26-03719B728B1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5AC34A0-BCE0-441B-9888-F9FCB19DEE6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9CC592B-9E2B-449A-9379-3FD4BDC523E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478CBEA-4477-43AA-A77F-2CB7434D633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D0821BC-72D6-4571-B289-98A52015979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F9727D0-67B9-4CCA-983E-BB9FCE6B5EF8}"/>
              </a:ext>
            </a:extLst>
          </p:cNvPr>
          <p:cNvSpPr>
            <a:spLocks noGrp="1"/>
          </p:cNvSpPr>
          <p:nvPr>
            <p:ph type="dt" sz="half" idx="10"/>
          </p:nvPr>
        </p:nvSpPr>
        <p:spPr/>
        <p:txBody>
          <a:bodyPr/>
          <a:lstStyle/>
          <a:p>
            <a:fld id="{4DFD3B40-3EC3-4745-8351-0E24E42B22D9}" type="datetimeFigureOut">
              <a:rPr lang="en-US" smtClean="0"/>
              <a:t>4/28/2023</a:t>
            </a:fld>
            <a:endParaRPr lang="en-US"/>
          </a:p>
        </p:txBody>
      </p:sp>
      <p:sp>
        <p:nvSpPr>
          <p:cNvPr id="8" name="Footer Placeholder 7">
            <a:extLst>
              <a:ext uri="{FF2B5EF4-FFF2-40B4-BE49-F238E27FC236}">
                <a16:creationId xmlns:a16="http://schemas.microsoft.com/office/drawing/2014/main" id="{55569389-0927-40DE-B373-53335B5945F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429BA45-3B95-4CED-B672-DEF476006283}"/>
              </a:ext>
            </a:extLst>
          </p:cNvPr>
          <p:cNvSpPr>
            <a:spLocks noGrp="1"/>
          </p:cNvSpPr>
          <p:nvPr>
            <p:ph type="sldNum" sz="quarter" idx="12"/>
          </p:nvPr>
        </p:nvSpPr>
        <p:spPr/>
        <p:txBody>
          <a:bodyPr/>
          <a:lstStyle/>
          <a:p>
            <a:fld id="{86874B0E-97AC-47B4-B374-DD00C4B718CD}" type="slidenum">
              <a:rPr lang="en-US" smtClean="0"/>
              <a:t>‹#›</a:t>
            </a:fld>
            <a:endParaRPr lang="en-US"/>
          </a:p>
        </p:txBody>
      </p:sp>
    </p:spTree>
    <p:extLst>
      <p:ext uri="{BB962C8B-B14F-4D97-AF65-F5344CB8AC3E}">
        <p14:creationId xmlns:p14="http://schemas.microsoft.com/office/powerpoint/2010/main" val="26905020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AAE7A-6185-4CE6-82DC-B2D9A92D8D3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B96215B-66C8-4188-A33A-B4B58F554B33}"/>
              </a:ext>
            </a:extLst>
          </p:cNvPr>
          <p:cNvSpPr>
            <a:spLocks noGrp="1"/>
          </p:cNvSpPr>
          <p:nvPr>
            <p:ph type="dt" sz="half" idx="10"/>
          </p:nvPr>
        </p:nvSpPr>
        <p:spPr/>
        <p:txBody>
          <a:bodyPr/>
          <a:lstStyle/>
          <a:p>
            <a:fld id="{4DFD3B40-3EC3-4745-8351-0E24E42B22D9}" type="datetimeFigureOut">
              <a:rPr lang="en-US" smtClean="0"/>
              <a:t>4/28/2023</a:t>
            </a:fld>
            <a:endParaRPr lang="en-US"/>
          </a:p>
        </p:txBody>
      </p:sp>
      <p:sp>
        <p:nvSpPr>
          <p:cNvPr id="4" name="Footer Placeholder 3">
            <a:extLst>
              <a:ext uri="{FF2B5EF4-FFF2-40B4-BE49-F238E27FC236}">
                <a16:creationId xmlns:a16="http://schemas.microsoft.com/office/drawing/2014/main" id="{4AEA853D-3E2E-4ECE-8BB9-9A43B9236C8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43A2C64-7F08-43B6-98BF-A8F4FDF157C2}"/>
              </a:ext>
            </a:extLst>
          </p:cNvPr>
          <p:cNvSpPr>
            <a:spLocks noGrp="1"/>
          </p:cNvSpPr>
          <p:nvPr>
            <p:ph type="sldNum" sz="quarter" idx="12"/>
          </p:nvPr>
        </p:nvSpPr>
        <p:spPr/>
        <p:txBody>
          <a:bodyPr/>
          <a:lstStyle/>
          <a:p>
            <a:fld id="{86874B0E-97AC-47B4-B374-DD00C4B718CD}" type="slidenum">
              <a:rPr lang="en-US" smtClean="0"/>
              <a:t>‹#›</a:t>
            </a:fld>
            <a:endParaRPr lang="en-US"/>
          </a:p>
        </p:txBody>
      </p:sp>
    </p:spTree>
    <p:extLst>
      <p:ext uri="{BB962C8B-B14F-4D97-AF65-F5344CB8AC3E}">
        <p14:creationId xmlns:p14="http://schemas.microsoft.com/office/powerpoint/2010/main" val="15457401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E0FC022-D5AC-4D6B-A84A-FBDC228F1B89}"/>
              </a:ext>
            </a:extLst>
          </p:cNvPr>
          <p:cNvSpPr>
            <a:spLocks noGrp="1"/>
          </p:cNvSpPr>
          <p:nvPr>
            <p:ph type="dt" sz="half" idx="10"/>
          </p:nvPr>
        </p:nvSpPr>
        <p:spPr/>
        <p:txBody>
          <a:bodyPr/>
          <a:lstStyle/>
          <a:p>
            <a:fld id="{4DFD3B40-3EC3-4745-8351-0E24E42B22D9}" type="datetimeFigureOut">
              <a:rPr lang="en-US" smtClean="0"/>
              <a:t>4/28/2023</a:t>
            </a:fld>
            <a:endParaRPr lang="en-US"/>
          </a:p>
        </p:txBody>
      </p:sp>
      <p:sp>
        <p:nvSpPr>
          <p:cNvPr id="3" name="Footer Placeholder 2">
            <a:extLst>
              <a:ext uri="{FF2B5EF4-FFF2-40B4-BE49-F238E27FC236}">
                <a16:creationId xmlns:a16="http://schemas.microsoft.com/office/drawing/2014/main" id="{B7CC4182-63B6-437E-B93D-05E19CF34DC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E7FFB5E-12E4-42D9-B3AF-DAF291EB4953}"/>
              </a:ext>
            </a:extLst>
          </p:cNvPr>
          <p:cNvSpPr>
            <a:spLocks noGrp="1"/>
          </p:cNvSpPr>
          <p:nvPr>
            <p:ph type="sldNum" sz="quarter" idx="12"/>
          </p:nvPr>
        </p:nvSpPr>
        <p:spPr/>
        <p:txBody>
          <a:bodyPr/>
          <a:lstStyle/>
          <a:p>
            <a:fld id="{86874B0E-97AC-47B4-B374-DD00C4B718CD}" type="slidenum">
              <a:rPr lang="en-US" smtClean="0"/>
              <a:t>‹#›</a:t>
            </a:fld>
            <a:endParaRPr lang="en-US"/>
          </a:p>
        </p:txBody>
      </p:sp>
    </p:spTree>
    <p:extLst>
      <p:ext uri="{BB962C8B-B14F-4D97-AF65-F5344CB8AC3E}">
        <p14:creationId xmlns:p14="http://schemas.microsoft.com/office/powerpoint/2010/main" val="34911414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4F0B0-4ED5-4006-B3E7-6726B8C6A05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E1FE93B-A134-4B34-A649-9095AD76BFD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8523E47-99C9-415A-A876-F228FC4C54B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26785AE-61C5-4A64-A71A-A8D1FE533E03}"/>
              </a:ext>
            </a:extLst>
          </p:cNvPr>
          <p:cNvSpPr>
            <a:spLocks noGrp="1"/>
          </p:cNvSpPr>
          <p:nvPr>
            <p:ph type="dt" sz="half" idx="10"/>
          </p:nvPr>
        </p:nvSpPr>
        <p:spPr/>
        <p:txBody>
          <a:bodyPr/>
          <a:lstStyle/>
          <a:p>
            <a:fld id="{4DFD3B40-3EC3-4745-8351-0E24E42B22D9}" type="datetimeFigureOut">
              <a:rPr lang="en-US" smtClean="0"/>
              <a:t>4/28/2023</a:t>
            </a:fld>
            <a:endParaRPr lang="en-US"/>
          </a:p>
        </p:txBody>
      </p:sp>
      <p:sp>
        <p:nvSpPr>
          <p:cNvPr id="6" name="Footer Placeholder 5">
            <a:extLst>
              <a:ext uri="{FF2B5EF4-FFF2-40B4-BE49-F238E27FC236}">
                <a16:creationId xmlns:a16="http://schemas.microsoft.com/office/drawing/2014/main" id="{2FEF1CA2-5B65-483B-A157-A4BF67B2DB6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AEACE6-12A0-467C-A552-C2F5634C8D49}"/>
              </a:ext>
            </a:extLst>
          </p:cNvPr>
          <p:cNvSpPr>
            <a:spLocks noGrp="1"/>
          </p:cNvSpPr>
          <p:nvPr>
            <p:ph type="sldNum" sz="quarter" idx="12"/>
          </p:nvPr>
        </p:nvSpPr>
        <p:spPr/>
        <p:txBody>
          <a:bodyPr/>
          <a:lstStyle/>
          <a:p>
            <a:fld id="{86874B0E-97AC-47B4-B374-DD00C4B718CD}" type="slidenum">
              <a:rPr lang="en-US" smtClean="0"/>
              <a:t>‹#›</a:t>
            </a:fld>
            <a:endParaRPr lang="en-US"/>
          </a:p>
        </p:txBody>
      </p:sp>
    </p:spTree>
    <p:extLst>
      <p:ext uri="{BB962C8B-B14F-4D97-AF65-F5344CB8AC3E}">
        <p14:creationId xmlns:p14="http://schemas.microsoft.com/office/powerpoint/2010/main" val="14971078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D03F9F-6089-49DE-ADE0-B3E488235DA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7D65E5F-2F71-4ED5-8F78-CCC6B06000C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9B8BF08-AAB1-4CD2-ACA1-B4A098B189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9457BC8-EDF3-4F60-94D3-0D97E64CA089}"/>
              </a:ext>
            </a:extLst>
          </p:cNvPr>
          <p:cNvSpPr>
            <a:spLocks noGrp="1"/>
          </p:cNvSpPr>
          <p:nvPr>
            <p:ph type="dt" sz="half" idx="10"/>
          </p:nvPr>
        </p:nvSpPr>
        <p:spPr/>
        <p:txBody>
          <a:bodyPr/>
          <a:lstStyle/>
          <a:p>
            <a:fld id="{4DFD3B40-3EC3-4745-8351-0E24E42B22D9}" type="datetimeFigureOut">
              <a:rPr lang="en-US" smtClean="0"/>
              <a:t>4/28/2023</a:t>
            </a:fld>
            <a:endParaRPr lang="en-US"/>
          </a:p>
        </p:txBody>
      </p:sp>
      <p:sp>
        <p:nvSpPr>
          <p:cNvPr id="6" name="Footer Placeholder 5">
            <a:extLst>
              <a:ext uri="{FF2B5EF4-FFF2-40B4-BE49-F238E27FC236}">
                <a16:creationId xmlns:a16="http://schemas.microsoft.com/office/drawing/2014/main" id="{8A13D776-15AE-45BA-926A-E3E5D92652B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D721814-C2BE-471E-9F4F-0DC63BCBAE59}"/>
              </a:ext>
            </a:extLst>
          </p:cNvPr>
          <p:cNvSpPr>
            <a:spLocks noGrp="1"/>
          </p:cNvSpPr>
          <p:nvPr>
            <p:ph type="sldNum" sz="quarter" idx="12"/>
          </p:nvPr>
        </p:nvSpPr>
        <p:spPr/>
        <p:txBody>
          <a:bodyPr/>
          <a:lstStyle/>
          <a:p>
            <a:fld id="{86874B0E-97AC-47B4-B374-DD00C4B718CD}" type="slidenum">
              <a:rPr lang="en-US" smtClean="0"/>
              <a:t>‹#›</a:t>
            </a:fld>
            <a:endParaRPr lang="en-US"/>
          </a:p>
        </p:txBody>
      </p:sp>
    </p:spTree>
    <p:extLst>
      <p:ext uri="{BB962C8B-B14F-4D97-AF65-F5344CB8AC3E}">
        <p14:creationId xmlns:p14="http://schemas.microsoft.com/office/powerpoint/2010/main" val="849523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BF67FD4-389B-4DDB-A35C-7C55783861E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32E445F-F4BA-4FDD-9F0C-97D6C1B6EB9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10808A-6F3C-4FC4-8CA6-378ADD5234E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DFD3B40-3EC3-4745-8351-0E24E42B22D9}" type="datetimeFigureOut">
              <a:rPr lang="en-US" smtClean="0"/>
              <a:t>4/28/2023</a:t>
            </a:fld>
            <a:endParaRPr lang="en-US"/>
          </a:p>
        </p:txBody>
      </p:sp>
      <p:sp>
        <p:nvSpPr>
          <p:cNvPr id="5" name="Footer Placeholder 4">
            <a:extLst>
              <a:ext uri="{FF2B5EF4-FFF2-40B4-BE49-F238E27FC236}">
                <a16:creationId xmlns:a16="http://schemas.microsoft.com/office/drawing/2014/main" id="{F0700364-FB17-4436-9E47-5E95DE7DD1E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299D93F-2B0D-49EA-98B9-F2685DBCE63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874B0E-97AC-47B4-B374-DD00C4B718CD}" type="slidenum">
              <a:rPr lang="en-US" smtClean="0"/>
              <a:t>‹#›</a:t>
            </a:fld>
            <a:endParaRPr lang="en-US"/>
          </a:p>
        </p:txBody>
      </p:sp>
    </p:spTree>
    <p:extLst>
      <p:ext uri="{BB962C8B-B14F-4D97-AF65-F5344CB8AC3E}">
        <p14:creationId xmlns:p14="http://schemas.microsoft.com/office/powerpoint/2010/main" val="9968887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51.png"/><Relationship Id="rId1" Type="http://schemas.openxmlformats.org/officeDocument/2006/relationships/slideLayout" Target="../slideLayouts/slideLayout7.xml"/><Relationship Id="rId5" Type="http://schemas.openxmlformats.org/officeDocument/2006/relationships/image" Target="../media/image80.png"/><Relationship Id="rId4" Type="http://schemas.openxmlformats.org/officeDocument/2006/relationships/image" Target="../media/image71.png"/></Relationships>
</file>

<file path=ppt/slides/_rels/slide18.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image" Target="../media/image91.png"/><Relationship Id="rId1" Type="http://schemas.openxmlformats.org/officeDocument/2006/relationships/slideLayout" Target="../slideLayouts/slideLayout7.xml"/><Relationship Id="rId5" Type="http://schemas.openxmlformats.org/officeDocument/2006/relationships/image" Target="../media/image150.png"/><Relationship Id="rId4" Type="http://schemas.openxmlformats.org/officeDocument/2006/relationships/image" Target="../media/image111.png"/></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2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s://en.wikipedia.org/wiki/Test_functions_for_optimization" TargetMode="Externa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6.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hyperlink" Target="https://en.wikipedia.org/wiki/Simulated_annealing" TargetMode="External"/><Relationship Id="rId7" Type="http://schemas.openxmlformats.org/officeDocument/2006/relationships/hyperlink" Target="https://link.springer.com/chapter/10.1007/978-3-642-32894-7_27" TargetMode="External"/><Relationship Id="rId2" Type="http://schemas.openxmlformats.org/officeDocument/2006/relationships/hyperlink" Target="https://en.wikipedia.org/wiki/Random_search" TargetMode="External"/><Relationship Id="rId1" Type="http://schemas.openxmlformats.org/officeDocument/2006/relationships/slideLayout" Target="../slideLayouts/slideLayout2.xml"/><Relationship Id="rId6" Type="http://schemas.openxmlformats.org/officeDocument/2006/relationships/hyperlink" Target="https://en.wikipedia.org/wiki/Bat_algorithm" TargetMode="External"/><Relationship Id="rId5" Type="http://schemas.openxmlformats.org/officeDocument/2006/relationships/hyperlink" Target="https://en.wikipedia.org/wiki/Differential_evolution" TargetMode="External"/><Relationship Id="rId10" Type="http://schemas.openxmlformats.org/officeDocument/2006/relationships/image" Target="../media/image27.png"/><Relationship Id="rId4" Type="http://schemas.openxmlformats.org/officeDocument/2006/relationships/hyperlink" Target="https://en.wikipedia.org/wiki/Particle_swarm_optimization" TargetMode="External"/><Relationship Id="rId9" Type="http://schemas.openxmlformats.org/officeDocument/2006/relationships/image" Target="../media/image26.png"/></Relationships>
</file>

<file path=ppt/slides/_rels/slide27.xml.rels><?xml version="1.0" encoding="UTF-8" standalone="yes"?>
<Relationships xmlns="http://schemas.openxmlformats.org/package/2006/relationships"><Relationship Id="rId3" Type="http://schemas.openxmlformats.org/officeDocument/2006/relationships/hyperlink" Target="https://www.maplesoft.com/applications/view.aspx?SID=4401&amp;view=html" TargetMode="External"/><Relationship Id="rId2" Type="http://schemas.openxmlformats.org/officeDocument/2006/relationships/hyperlink" Target="https://www.mathworks.com/matlabcentral/answers/493893-nelder-and-mead-algorithm" TargetMode="External"/><Relationship Id="rId1" Type="http://schemas.openxmlformats.org/officeDocument/2006/relationships/slideLayout" Target="../slideLayouts/slideLayout2.xml"/><Relationship Id="rId5" Type="http://schemas.openxmlformats.org/officeDocument/2006/relationships/image" Target="../media/image1.jpeg"/><Relationship Id="rId4" Type="http://schemas.openxmlformats.org/officeDocument/2006/relationships/hyperlink" Target="https://mathworld.wolfram.com/Nelder-MeadMethod.html" TargetMode="External"/></Relationships>
</file>

<file path=ppt/slides/_rels/slide2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60.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s://en.wikipedia.org/wiki/Nelder&#8211;Mead_method" TargetMode="Externa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70.png"/><Relationship Id="rId1" Type="http://schemas.openxmlformats.org/officeDocument/2006/relationships/slideLayout" Target="../slideLayouts/slideLayout7.xml"/><Relationship Id="rId4" Type="http://schemas.openxmlformats.org/officeDocument/2006/relationships/image" Target="../media/image1.jpeg"/></Relationships>
</file>

<file path=ppt/slides/_rels/slide3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90.png"/><Relationship Id="rId1" Type="http://schemas.openxmlformats.org/officeDocument/2006/relationships/slideLayout" Target="../slideLayouts/slideLayout7.xml"/><Relationship Id="rId4" Type="http://schemas.openxmlformats.org/officeDocument/2006/relationships/image" Target="../media/image1.jpeg"/></Relationships>
</file>

<file path=ppt/slides/_rels/slide3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110.png"/><Relationship Id="rId1" Type="http://schemas.openxmlformats.org/officeDocument/2006/relationships/slideLayout" Target="../slideLayouts/slideLayout7.xml"/><Relationship Id="rId5" Type="http://schemas.openxmlformats.org/officeDocument/2006/relationships/image" Target="../media/image1.jpeg"/><Relationship Id="rId4" Type="http://schemas.openxmlformats.org/officeDocument/2006/relationships/image" Target="../media/image31.png"/></Relationships>
</file>

<file path=ppt/slides/_rels/slide3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40.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7.xml"/><Relationship Id="rId4" Type="http://schemas.openxmlformats.org/officeDocument/2006/relationships/image" Target="../media/image1.jpeg"/></Relationships>
</file>

<file path=ppt/slides/_rels/slide3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7.xml"/><Relationship Id="rId4" Type="http://schemas.openxmlformats.org/officeDocument/2006/relationships/image" Target="../media/image1.jpe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A49B1C-A547-491D-A402-291A0DAC4317}"/>
              </a:ext>
            </a:extLst>
          </p:cNvPr>
          <p:cNvSpPr>
            <a:spLocks noGrp="1"/>
          </p:cNvSpPr>
          <p:nvPr>
            <p:ph type="ctrTitle"/>
          </p:nvPr>
        </p:nvSpPr>
        <p:spPr>
          <a:xfrm>
            <a:off x="1524000" y="1122363"/>
            <a:ext cx="10447176" cy="2236657"/>
          </a:xfrm>
        </p:spPr>
        <p:txBody>
          <a:bodyPr/>
          <a:lstStyle/>
          <a:p>
            <a:r>
              <a:rPr lang="en-US" dirty="0"/>
              <a:t>Reinforcement Learning in Engineering</a:t>
            </a:r>
          </a:p>
        </p:txBody>
      </p:sp>
      <p:sp>
        <p:nvSpPr>
          <p:cNvPr id="3" name="Subtitle 2">
            <a:extLst>
              <a:ext uri="{FF2B5EF4-FFF2-40B4-BE49-F238E27FC236}">
                <a16:creationId xmlns:a16="http://schemas.microsoft.com/office/drawing/2014/main" id="{B7A1EC07-EEAC-41E4-8B2C-EC7090A55F64}"/>
              </a:ext>
            </a:extLst>
          </p:cNvPr>
          <p:cNvSpPr>
            <a:spLocks noGrp="1"/>
          </p:cNvSpPr>
          <p:nvPr>
            <p:ph type="subTitle" idx="1"/>
          </p:nvPr>
        </p:nvSpPr>
        <p:spPr/>
        <p:txBody>
          <a:bodyPr/>
          <a:lstStyle/>
          <a:p>
            <a:r>
              <a:rPr lang="en-US"/>
              <a:t>Nadia </a:t>
            </a:r>
            <a:r>
              <a:rPr lang="en-US" dirty="0"/>
              <a:t>Udler</a:t>
            </a:r>
          </a:p>
        </p:txBody>
      </p:sp>
      <p:pic>
        <p:nvPicPr>
          <p:cNvPr id="5" name="Picture 4" descr="C:\Users\Main\Pictures\hora_5_sokrovish.jpg">
            <a:extLst>
              <a:ext uri="{FF2B5EF4-FFF2-40B4-BE49-F238E27FC236}">
                <a16:creationId xmlns:a16="http://schemas.microsoft.com/office/drawing/2014/main" id="{63CD34A8-DF62-4553-9677-13FB4431B110}"/>
              </a:ext>
            </a:extLst>
          </p:cNvPr>
          <p:cNvPicPr/>
          <p:nvPr/>
        </p:nvPicPr>
        <p:blipFill rotWithShape="1">
          <a:blip r:embed="rId2">
            <a:extLst>
              <a:ext uri="{28A0092B-C50C-407E-A947-70E740481C1C}">
                <a14:useLocalDpi xmlns:a14="http://schemas.microsoft.com/office/drawing/2010/main" val="0"/>
              </a:ext>
            </a:extLst>
          </a:blip>
          <a:srcRect l="9439" r="16085"/>
          <a:stretch/>
        </p:blipFill>
        <p:spPr bwMode="auto">
          <a:xfrm>
            <a:off x="153956" y="138500"/>
            <a:ext cx="1367358" cy="6582975"/>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6436569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2034853" y="-75938"/>
            <a:ext cx="10167595" cy="849182"/>
          </a:xfrm>
        </p:spPr>
        <p:txBody>
          <a:bodyPr>
            <a:normAutofit/>
          </a:bodyPr>
          <a:lstStyle/>
          <a:p>
            <a:r>
              <a:rPr lang="en-US" sz="4400" dirty="0">
                <a:latin typeface="Calibri" pitchFamily="34" charset="0"/>
                <a:cs typeface="Arial" pitchFamily="34" charset="0"/>
              </a:rPr>
              <a:t>Legged Robot Gait Optimization</a:t>
            </a:r>
          </a:p>
        </p:txBody>
      </p:sp>
      <p:sp>
        <p:nvSpPr>
          <p:cNvPr id="6147" name="Content Placeholder 2"/>
          <p:cNvSpPr>
            <a:spLocks noGrp="1"/>
          </p:cNvSpPr>
          <p:nvPr>
            <p:ph idx="1"/>
          </p:nvPr>
        </p:nvSpPr>
        <p:spPr>
          <a:xfrm>
            <a:off x="438929" y="625151"/>
            <a:ext cx="11895874" cy="4872493"/>
          </a:xfrm>
        </p:spPr>
        <p:txBody>
          <a:bodyPr>
            <a:normAutofit/>
          </a:bodyPr>
          <a:lstStyle/>
          <a:p>
            <a:pPr marL="0" indent="0">
              <a:buNone/>
            </a:pPr>
            <a:r>
              <a:rPr lang="en-US" b="1" dirty="0"/>
              <a:t>Gait Generation and Optimization for Legged Robots</a:t>
            </a:r>
            <a:r>
              <a:rPr lang="en-US" sz="3600" dirty="0"/>
              <a:t>,</a:t>
            </a:r>
            <a:r>
              <a:rPr lang="de-DE" sz="2600" dirty="0"/>
              <a:t> </a:t>
            </a:r>
            <a:r>
              <a:rPr lang="de-DE" sz="2400" dirty="0"/>
              <a:t>Joel D. Weingarten, Martin Buehler, Richard E. Groff, Daniel E. Koditschek</a:t>
            </a:r>
            <a:r>
              <a:rPr lang="en-US" sz="2400" dirty="0"/>
              <a:t>, </a:t>
            </a:r>
          </a:p>
          <a:p>
            <a:pPr marL="0" indent="0">
              <a:buNone/>
            </a:pPr>
            <a:r>
              <a:rPr lang="en-US" b="1" dirty="0"/>
              <a:t>Automated Gait Adaptation for Legged Robots </a:t>
            </a:r>
            <a:r>
              <a:rPr lang="en-US" sz="2600" dirty="0"/>
              <a:t>, </a:t>
            </a:r>
            <a:r>
              <a:rPr lang="en-US" sz="2400" dirty="0"/>
              <a:t>Joel D. Weingarten, Gabriel A. D. Lopes, Martin Buehler, Richard E. Groff, Daniel E. </a:t>
            </a:r>
            <a:r>
              <a:rPr lang="en-US" sz="2400" dirty="0" err="1"/>
              <a:t>Koditschek</a:t>
            </a:r>
            <a:r>
              <a:rPr lang="en-US" sz="2400" dirty="0"/>
              <a:t>, </a:t>
            </a:r>
          </a:p>
          <a:p>
            <a:endParaRPr lang="en-US" altLang="en-US" sz="1600" u="sng" dirty="0">
              <a:solidFill>
                <a:schemeClr val="tx2"/>
              </a:solidFill>
            </a:endParaRPr>
          </a:p>
        </p:txBody>
      </p:sp>
      <p:sp>
        <p:nvSpPr>
          <p:cNvPr id="6148"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FBB5A28C-4EFB-47B9-A79C-F5B3D1917318}" type="slidenum">
              <a:rPr lang="en-GB" altLang="en-US" smtClean="0">
                <a:solidFill>
                  <a:schemeClr val="bg2"/>
                </a:solidFill>
              </a:rPr>
              <a:pPr/>
              <a:t>10</a:t>
            </a:fld>
            <a:endParaRPr lang="en-GB" altLang="en-US">
              <a:solidFill>
                <a:schemeClr val="bg2"/>
              </a:solidFill>
            </a:endParaRPr>
          </a:p>
        </p:txBody>
      </p:sp>
      <p:sp>
        <p:nvSpPr>
          <p:cNvPr id="6149" name="Rectangle 17"/>
          <p:cNvSpPr>
            <a:spLocks noChangeArrowheads="1"/>
          </p:cNvSpPr>
          <p:nvPr/>
        </p:nvSpPr>
        <p:spPr bwMode="auto">
          <a:xfrm>
            <a:off x="1524001" y="-138499"/>
            <a:ext cx="65" cy="276999"/>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6150" name="Rectangle 19"/>
          <p:cNvSpPr>
            <a:spLocks noChangeArrowheads="1"/>
          </p:cNvSpPr>
          <p:nvPr/>
        </p:nvSpPr>
        <p:spPr bwMode="auto">
          <a:xfrm>
            <a:off x="1524001" y="-138499"/>
            <a:ext cx="65" cy="276999"/>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6151" name="Rectangle 2"/>
          <p:cNvSpPr>
            <a:spLocks noChangeArrowheads="1"/>
          </p:cNvSpPr>
          <p:nvPr/>
        </p:nvSpPr>
        <p:spPr bwMode="auto">
          <a:xfrm>
            <a:off x="1524001" y="-138499"/>
            <a:ext cx="65" cy="276999"/>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6152" name="Rectangle 4"/>
          <p:cNvSpPr>
            <a:spLocks noChangeArrowheads="1"/>
          </p:cNvSpPr>
          <p:nvPr/>
        </p:nvSpPr>
        <p:spPr bwMode="auto">
          <a:xfrm>
            <a:off x="1524001" y="-138499"/>
            <a:ext cx="65" cy="276999"/>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6153" name="Rectangle 6"/>
          <p:cNvSpPr>
            <a:spLocks noChangeArrowheads="1"/>
          </p:cNvSpPr>
          <p:nvPr/>
        </p:nvSpPr>
        <p:spPr bwMode="auto">
          <a:xfrm>
            <a:off x="1524001" y="-138499"/>
            <a:ext cx="65" cy="276999"/>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6154" name="Rectangle 8"/>
          <p:cNvSpPr>
            <a:spLocks noChangeArrowheads="1"/>
          </p:cNvSpPr>
          <p:nvPr/>
        </p:nvSpPr>
        <p:spPr bwMode="auto">
          <a:xfrm>
            <a:off x="1524001" y="-138499"/>
            <a:ext cx="65" cy="276999"/>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6155" name="Rectangle 10"/>
          <p:cNvSpPr>
            <a:spLocks noChangeArrowheads="1"/>
          </p:cNvSpPr>
          <p:nvPr/>
        </p:nvSpPr>
        <p:spPr bwMode="auto">
          <a:xfrm>
            <a:off x="1524001" y="-138499"/>
            <a:ext cx="65" cy="276999"/>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6156" name="Rectangle 12"/>
          <p:cNvSpPr>
            <a:spLocks noChangeArrowheads="1"/>
          </p:cNvSpPr>
          <p:nvPr/>
        </p:nvSpPr>
        <p:spPr bwMode="auto">
          <a:xfrm>
            <a:off x="1524001" y="-138499"/>
            <a:ext cx="65" cy="276999"/>
          </a:xfrm>
          <a:prstGeom prst="rect">
            <a:avLst/>
          </a:prstGeom>
          <a:noFill/>
          <a:ln w="28575">
            <a:noFill/>
            <a:miter lim="800000"/>
            <a:headEnd/>
            <a:tailEnd/>
          </a:ln>
          <a:effectLst/>
        </p:spPr>
        <p:txBody>
          <a:bodyPr wrap="none" lIns="0" tIns="0" rIns="0" bIns="0" anchor="ctr">
            <a:spAutoFit/>
          </a:bodyPr>
          <a:lstStyle/>
          <a:p>
            <a:endParaRPr lang="en-US" altLang="en-US"/>
          </a:p>
        </p:txBody>
      </p:sp>
      <p:pic>
        <p:nvPicPr>
          <p:cNvPr id="2" name="Picture 1">
            <a:extLst>
              <a:ext uri="{FF2B5EF4-FFF2-40B4-BE49-F238E27FC236}">
                <a16:creationId xmlns:a16="http://schemas.microsoft.com/office/drawing/2014/main" id="{6D3994A4-E56D-4BAC-9C9E-D34E0A662603}"/>
              </a:ext>
            </a:extLst>
          </p:cNvPr>
          <p:cNvPicPr>
            <a:picLocks noChangeAspect="1"/>
          </p:cNvPicPr>
          <p:nvPr/>
        </p:nvPicPr>
        <p:blipFill>
          <a:blip r:embed="rId2"/>
          <a:stretch>
            <a:fillRect/>
          </a:stretch>
        </p:blipFill>
        <p:spPr>
          <a:xfrm>
            <a:off x="486551" y="2483374"/>
            <a:ext cx="5929313" cy="4374626"/>
          </a:xfrm>
          <a:prstGeom prst="rect">
            <a:avLst/>
          </a:prstGeom>
        </p:spPr>
      </p:pic>
      <p:sp>
        <p:nvSpPr>
          <p:cNvPr id="15" name="Content Placeholder 2">
            <a:extLst>
              <a:ext uri="{FF2B5EF4-FFF2-40B4-BE49-F238E27FC236}">
                <a16:creationId xmlns:a16="http://schemas.microsoft.com/office/drawing/2014/main" id="{52D57926-CA25-4447-A94A-2A8B1FCFCFB7}"/>
              </a:ext>
            </a:extLst>
          </p:cNvPr>
          <p:cNvSpPr txBox="1">
            <a:spLocks/>
          </p:cNvSpPr>
          <p:nvPr/>
        </p:nvSpPr>
        <p:spPr>
          <a:xfrm>
            <a:off x="6534489" y="3011751"/>
            <a:ext cx="4937936" cy="447976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600" dirty="0" err="1">
                <a:latin typeface="Angsana New" panose="020B0502040204020203" pitchFamily="18" charset="-34"/>
                <a:cs typeface="Angsana New" panose="020B0502040204020203" pitchFamily="18" charset="-34"/>
              </a:rPr>
              <a:t>RHex</a:t>
            </a:r>
            <a:r>
              <a:rPr lang="en-US" sz="3600" dirty="0">
                <a:latin typeface="Angsana New" panose="020B0502040204020203" pitchFamily="18" charset="-34"/>
                <a:cs typeface="Angsana New" panose="020B0502040204020203" pitchFamily="18" charset="-34"/>
              </a:rPr>
              <a:t> is a power- and computation-autonomous robotic hexapod, featuring compliant legs and a simple mechanical design. The chassis measures 48cm×22cm×12.5cm, and the distance from hip to ground in normal standing posture is 15.5cm.</a:t>
            </a:r>
          </a:p>
          <a:p>
            <a:pPr lvl="1">
              <a:spcBef>
                <a:spcPts val="638"/>
              </a:spcBef>
              <a:buClr>
                <a:schemeClr val="accent5">
                  <a:lumMod val="50000"/>
                </a:schemeClr>
              </a:buClr>
              <a:buFont typeface="Wingdings" pitchFamily="2" charset="2"/>
              <a:buChar char="Ø"/>
            </a:pPr>
            <a:endParaRPr lang="en-US" altLang="en-US" sz="1600" u="sng" dirty="0">
              <a:solidFill>
                <a:schemeClr val="tx2"/>
              </a:solidFill>
            </a:endParaRPr>
          </a:p>
        </p:txBody>
      </p:sp>
    </p:spTree>
    <p:extLst>
      <p:ext uri="{BB962C8B-B14F-4D97-AF65-F5344CB8AC3E}">
        <p14:creationId xmlns:p14="http://schemas.microsoft.com/office/powerpoint/2010/main" val="42685571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2034853" y="-75938"/>
            <a:ext cx="10167595" cy="849182"/>
          </a:xfrm>
        </p:spPr>
        <p:txBody>
          <a:bodyPr>
            <a:normAutofit/>
          </a:bodyPr>
          <a:lstStyle/>
          <a:p>
            <a:r>
              <a:rPr lang="en-US" sz="4400" dirty="0">
                <a:latin typeface="Calibri" pitchFamily="34" charset="0"/>
                <a:cs typeface="Arial" pitchFamily="34" charset="0"/>
              </a:rPr>
              <a:t>Legged Robot Gait Optimization</a:t>
            </a:r>
          </a:p>
        </p:txBody>
      </p:sp>
      <p:sp>
        <p:nvSpPr>
          <p:cNvPr id="6147" name="Content Placeholder 2"/>
          <p:cNvSpPr>
            <a:spLocks noGrp="1"/>
          </p:cNvSpPr>
          <p:nvPr>
            <p:ph idx="1"/>
          </p:nvPr>
        </p:nvSpPr>
        <p:spPr>
          <a:xfrm>
            <a:off x="440459" y="773244"/>
            <a:ext cx="11894344" cy="4724400"/>
          </a:xfrm>
        </p:spPr>
        <p:txBody>
          <a:bodyPr>
            <a:normAutofit/>
          </a:bodyPr>
          <a:lstStyle/>
          <a:p>
            <a:pPr marL="0" indent="0">
              <a:buNone/>
            </a:pPr>
            <a:r>
              <a:rPr lang="en-US" b="1" dirty="0"/>
              <a:t>Important parameter to adjust: leg joint angle</a:t>
            </a:r>
            <a:r>
              <a:rPr lang="en-US" sz="2400" dirty="0"/>
              <a:t>,  </a:t>
            </a:r>
            <a:r>
              <a:rPr lang="en-US" b="1" dirty="0"/>
              <a:t>Objective : efficiency </a:t>
            </a:r>
          </a:p>
          <a:p>
            <a:pPr marL="0" indent="0">
              <a:buNone/>
            </a:pPr>
            <a:r>
              <a:rPr lang="en-US" b="1" dirty="0"/>
              <a:t>Efficiency measure 1: </a:t>
            </a:r>
            <a:r>
              <a:rPr lang="en-US" sz="2000" dirty="0"/>
              <a:t>Average Specific Resistance (SR)</a:t>
            </a:r>
          </a:p>
          <a:p>
            <a:pPr marL="0" indent="0">
              <a:buNone/>
            </a:pPr>
            <a:r>
              <a:rPr lang="en-US" b="1" dirty="0"/>
              <a:t>Efficiency measure 2</a:t>
            </a:r>
            <a:r>
              <a:rPr lang="en-US" dirty="0"/>
              <a:t>.</a:t>
            </a:r>
            <a:r>
              <a:rPr lang="en-US" sz="2000" dirty="0"/>
              <a:t>Speed weighted version of  SR which combines the  desirable properties of specific resistance with the desire to find faster gaits. </a:t>
            </a:r>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r>
              <a:rPr lang="en-US" sz="2000" dirty="0"/>
              <a:t>Models locomotion of cockroach: </a:t>
            </a:r>
          </a:p>
          <a:p>
            <a:pPr marL="0" indent="0">
              <a:buNone/>
            </a:pPr>
            <a:endParaRPr lang="en-US" sz="2000" dirty="0"/>
          </a:p>
        </p:txBody>
      </p:sp>
      <p:sp>
        <p:nvSpPr>
          <p:cNvPr id="6148"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FBB5A28C-4EFB-47B9-A79C-F5B3D1917318}" type="slidenum">
              <a:rPr lang="en-GB" altLang="en-US" smtClean="0">
                <a:solidFill>
                  <a:schemeClr val="bg2"/>
                </a:solidFill>
              </a:rPr>
              <a:pPr/>
              <a:t>11</a:t>
            </a:fld>
            <a:endParaRPr lang="en-GB" altLang="en-US">
              <a:solidFill>
                <a:schemeClr val="bg2"/>
              </a:solidFill>
            </a:endParaRPr>
          </a:p>
        </p:txBody>
      </p:sp>
      <p:sp>
        <p:nvSpPr>
          <p:cNvPr id="6149" name="Rectangle 17"/>
          <p:cNvSpPr>
            <a:spLocks noChangeArrowheads="1"/>
          </p:cNvSpPr>
          <p:nvPr/>
        </p:nvSpPr>
        <p:spPr bwMode="auto">
          <a:xfrm>
            <a:off x="1524001" y="-138499"/>
            <a:ext cx="65" cy="276999"/>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6150" name="Rectangle 19"/>
          <p:cNvSpPr>
            <a:spLocks noChangeArrowheads="1"/>
          </p:cNvSpPr>
          <p:nvPr/>
        </p:nvSpPr>
        <p:spPr bwMode="auto">
          <a:xfrm>
            <a:off x="1524001" y="-138499"/>
            <a:ext cx="65" cy="276999"/>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6151" name="Rectangle 2"/>
          <p:cNvSpPr>
            <a:spLocks noChangeArrowheads="1"/>
          </p:cNvSpPr>
          <p:nvPr/>
        </p:nvSpPr>
        <p:spPr bwMode="auto">
          <a:xfrm>
            <a:off x="1524001" y="-138499"/>
            <a:ext cx="65" cy="276999"/>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6152" name="Rectangle 4"/>
          <p:cNvSpPr>
            <a:spLocks noChangeArrowheads="1"/>
          </p:cNvSpPr>
          <p:nvPr/>
        </p:nvSpPr>
        <p:spPr bwMode="auto">
          <a:xfrm>
            <a:off x="1524001" y="-138499"/>
            <a:ext cx="65" cy="276999"/>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6153" name="Rectangle 6"/>
          <p:cNvSpPr>
            <a:spLocks noChangeArrowheads="1"/>
          </p:cNvSpPr>
          <p:nvPr/>
        </p:nvSpPr>
        <p:spPr bwMode="auto">
          <a:xfrm>
            <a:off x="1524001" y="-138499"/>
            <a:ext cx="65" cy="276999"/>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6154" name="Rectangle 8"/>
          <p:cNvSpPr>
            <a:spLocks noChangeArrowheads="1"/>
          </p:cNvSpPr>
          <p:nvPr/>
        </p:nvSpPr>
        <p:spPr bwMode="auto">
          <a:xfrm>
            <a:off x="1524001" y="-138499"/>
            <a:ext cx="65" cy="276999"/>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6155" name="Rectangle 10"/>
          <p:cNvSpPr>
            <a:spLocks noChangeArrowheads="1"/>
          </p:cNvSpPr>
          <p:nvPr/>
        </p:nvSpPr>
        <p:spPr bwMode="auto">
          <a:xfrm>
            <a:off x="1524001" y="-138499"/>
            <a:ext cx="65" cy="276999"/>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6156" name="Rectangle 12"/>
          <p:cNvSpPr>
            <a:spLocks noChangeArrowheads="1"/>
          </p:cNvSpPr>
          <p:nvPr/>
        </p:nvSpPr>
        <p:spPr bwMode="auto">
          <a:xfrm>
            <a:off x="1524001" y="-138499"/>
            <a:ext cx="65" cy="276999"/>
          </a:xfrm>
          <a:prstGeom prst="rect">
            <a:avLst/>
          </a:prstGeom>
          <a:noFill/>
          <a:ln w="28575">
            <a:noFill/>
            <a:miter lim="800000"/>
            <a:headEnd/>
            <a:tailEnd/>
          </a:ln>
          <a:effectLst/>
        </p:spPr>
        <p:txBody>
          <a:bodyPr wrap="none" lIns="0" tIns="0" rIns="0" bIns="0" anchor="ctr">
            <a:spAutoFit/>
          </a:bodyPr>
          <a:lstStyle/>
          <a:p>
            <a:endParaRPr lang="en-US" altLang="en-US"/>
          </a:p>
        </p:txBody>
      </p:sp>
      <p:pic>
        <p:nvPicPr>
          <p:cNvPr id="3" name="Picture 2">
            <a:extLst>
              <a:ext uri="{FF2B5EF4-FFF2-40B4-BE49-F238E27FC236}">
                <a16:creationId xmlns:a16="http://schemas.microsoft.com/office/drawing/2014/main" id="{8A8680C8-6446-404E-9D94-A419AF56C8F1}"/>
              </a:ext>
            </a:extLst>
          </p:cNvPr>
          <p:cNvPicPr>
            <a:picLocks noChangeAspect="1"/>
          </p:cNvPicPr>
          <p:nvPr/>
        </p:nvPicPr>
        <p:blipFill>
          <a:blip r:embed="rId2"/>
          <a:stretch>
            <a:fillRect/>
          </a:stretch>
        </p:blipFill>
        <p:spPr>
          <a:xfrm>
            <a:off x="374984" y="2597066"/>
            <a:ext cx="2971800" cy="2257425"/>
          </a:xfrm>
          <a:prstGeom prst="rect">
            <a:avLst/>
          </a:prstGeom>
        </p:spPr>
      </p:pic>
      <p:pic>
        <p:nvPicPr>
          <p:cNvPr id="4" name="Picture 3">
            <a:extLst>
              <a:ext uri="{FF2B5EF4-FFF2-40B4-BE49-F238E27FC236}">
                <a16:creationId xmlns:a16="http://schemas.microsoft.com/office/drawing/2014/main" id="{B7AC99CD-7461-47D5-A865-8337694AD8CB}"/>
              </a:ext>
            </a:extLst>
          </p:cNvPr>
          <p:cNvPicPr>
            <a:picLocks noChangeAspect="1"/>
          </p:cNvPicPr>
          <p:nvPr/>
        </p:nvPicPr>
        <p:blipFill>
          <a:blip r:embed="rId3"/>
          <a:stretch>
            <a:fillRect/>
          </a:stretch>
        </p:blipFill>
        <p:spPr>
          <a:xfrm>
            <a:off x="5362860" y="2192755"/>
            <a:ext cx="2572834" cy="2081964"/>
          </a:xfrm>
          <a:prstGeom prst="rect">
            <a:avLst/>
          </a:prstGeom>
        </p:spPr>
      </p:pic>
      <p:pic>
        <p:nvPicPr>
          <p:cNvPr id="5" name="Picture 4">
            <a:extLst>
              <a:ext uri="{FF2B5EF4-FFF2-40B4-BE49-F238E27FC236}">
                <a16:creationId xmlns:a16="http://schemas.microsoft.com/office/drawing/2014/main" id="{86A534DF-7629-492B-85CB-B5302006956C}"/>
              </a:ext>
            </a:extLst>
          </p:cNvPr>
          <p:cNvPicPr>
            <a:picLocks noChangeAspect="1"/>
          </p:cNvPicPr>
          <p:nvPr/>
        </p:nvPicPr>
        <p:blipFill>
          <a:blip r:embed="rId4"/>
          <a:stretch>
            <a:fillRect/>
          </a:stretch>
        </p:blipFill>
        <p:spPr>
          <a:xfrm>
            <a:off x="8636866" y="2397041"/>
            <a:ext cx="3114675" cy="2457450"/>
          </a:xfrm>
          <a:prstGeom prst="rect">
            <a:avLst/>
          </a:prstGeom>
        </p:spPr>
      </p:pic>
      <p:pic>
        <p:nvPicPr>
          <p:cNvPr id="6" name="Picture 5">
            <a:extLst>
              <a:ext uri="{FF2B5EF4-FFF2-40B4-BE49-F238E27FC236}">
                <a16:creationId xmlns:a16="http://schemas.microsoft.com/office/drawing/2014/main" id="{5D28746E-B2E5-4898-AC81-D6A4E054C57A}"/>
              </a:ext>
            </a:extLst>
          </p:cNvPr>
          <p:cNvPicPr>
            <a:picLocks noChangeAspect="1"/>
          </p:cNvPicPr>
          <p:nvPr/>
        </p:nvPicPr>
        <p:blipFill>
          <a:blip r:embed="rId5"/>
          <a:stretch>
            <a:fillRect/>
          </a:stretch>
        </p:blipFill>
        <p:spPr>
          <a:xfrm>
            <a:off x="6263838" y="4611279"/>
            <a:ext cx="1709623" cy="1215962"/>
          </a:xfrm>
          <a:prstGeom prst="rect">
            <a:avLst/>
          </a:prstGeom>
        </p:spPr>
      </p:pic>
      <p:pic>
        <p:nvPicPr>
          <p:cNvPr id="7" name="Picture 6">
            <a:extLst>
              <a:ext uri="{FF2B5EF4-FFF2-40B4-BE49-F238E27FC236}">
                <a16:creationId xmlns:a16="http://schemas.microsoft.com/office/drawing/2014/main" id="{775EEF01-078B-4963-B841-961E0343B636}"/>
              </a:ext>
            </a:extLst>
          </p:cNvPr>
          <p:cNvPicPr>
            <a:picLocks noChangeAspect="1"/>
          </p:cNvPicPr>
          <p:nvPr/>
        </p:nvPicPr>
        <p:blipFill>
          <a:blip r:embed="rId6"/>
          <a:stretch>
            <a:fillRect/>
          </a:stretch>
        </p:blipFill>
        <p:spPr>
          <a:xfrm rot="5007643">
            <a:off x="3601898" y="3085898"/>
            <a:ext cx="971550" cy="1257300"/>
          </a:xfrm>
          <a:prstGeom prst="rect">
            <a:avLst/>
          </a:prstGeom>
        </p:spPr>
      </p:pic>
    </p:spTree>
    <p:extLst>
      <p:ext uri="{BB962C8B-B14F-4D97-AF65-F5344CB8AC3E}">
        <p14:creationId xmlns:p14="http://schemas.microsoft.com/office/powerpoint/2010/main" val="28119814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420203" y="-42731"/>
            <a:ext cx="11079459" cy="773244"/>
          </a:xfrm>
        </p:spPr>
        <p:txBody>
          <a:bodyPr>
            <a:normAutofit fontScale="90000"/>
          </a:bodyPr>
          <a:lstStyle/>
          <a:p>
            <a:r>
              <a:rPr lang="en-US" sz="4400" dirty="0">
                <a:latin typeface="Calibri" pitchFamily="34" charset="0"/>
                <a:cs typeface="Arial" pitchFamily="34" charset="0"/>
              </a:rPr>
              <a:t>Automatic Grasping Arm Parameter Optimization</a:t>
            </a:r>
          </a:p>
        </p:txBody>
      </p:sp>
      <p:sp>
        <p:nvSpPr>
          <p:cNvPr id="6147" name="Content Placeholder 2"/>
          <p:cNvSpPr>
            <a:spLocks noGrp="1"/>
          </p:cNvSpPr>
          <p:nvPr>
            <p:ph idx="1"/>
          </p:nvPr>
        </p:nvSpPr>
        <p:spPr>
          <a:xfrm>
            <a:off x="692273" y="730513"/>
            <a:ext cx="11894344" cy="4724400"/>
          </a:xfrm>
        </p:spPr>
        <p:txBody>
          <a:bodyPr>
            <a:normAutofit/>
          </a:bodyPr>
          <a:lstStyle/>
          <a:p>
            <a:pPr marL="0" indent="0">
              <a:buNone/>
            </a:pPr>
            <a:r>
              <a:rPr lang="en-US" b="1" dirty="0"/>
              <a:t>Application of Hybrid </a:t>
            </a:r>
            <a:r>
              <a:rPr lang="en-US" b="1" dirty="0" err="1"/>
              <a:t>Nelder</a:t>
            </a:r>
            <a:r>
              <a:rPr lang="en-US" b="1" dirty="0"/>
              <a:t>-Mead Bat Algorithm to Improve the Grasp Quality during the Automated Robotic Grasping</a:t>
            </a:r>
            <a:r>
              <a:rPr lang="en-US" sz="2400" dirty="0"/>
              <a:t>, Golak Bihari </a:t>
            </a:r>
            <a:r>
              <a:rPr lang="en-US" sz="2400" dirty="0" err="1"/>
              <a:t>Mahantaa</a:t>
            </a:r>
            <a:r>
              <a:rPr lang="en-US" sz="2400" dirty="0"/>
              <a:t>, Amruta </a:t>
            </a:r>
            <a:r>
              <a:rPr lang="en-US" sz="2400" dirty="0" err="1"/>
              <a:t>Routa</a:t>
            </a:r>
            <a:r>
              <a:rPr lang="en-US" sz="2400" dirty="0"/>
              <a:t> , </a:t>
            </a:r>
            <a:r>
              <a:rPr lang="en-US" sz="2400" dirty="0" err="1"/>
              <a:t>Gunji</a:t>
            </a:r>
            <a:r>
              <a:rPr lang="en-US" sz="2400" dirty="0"/>
              <a:t> </a:t>
            </a:r>
            <a:r>
              <a:rPr lang="en-US" sz="2400" dirty="0" err="1"/>
              <a:t>Bala</a:t>
            </a:r>
            <a:r>
              <a:rPr lang="en-US" sz="2400" dirty="0"/>
              <a:t> </a:t>
            </a:r>
            <a:r>
              <a:rPr lang="en-US" sz="2400" dirty="0" err="1"/>
              <a:t>Muraliaa</a:t>
            </a:r>
            <a:r>
              <a:rPr lang="en-US" sz="2400" dirty="0"/>
              <a:t> , BBVL </a:t>
            </a:r>
            <a:r>
              <a:rPr lang="en-US" sz="2400" dirty="0" err="1"/>
              <a:t>Deepaka</a:t>
            </a:r>
            <a:r>
              <a:rPr lang="en-US" sz="2400" dirty="0"/>
              <a:t> , BB </a:t>
            </a:r>
            <a:r>
              <a:rPr lang="en-US" sz="2400" dirty="0" err="1"/>
              <a:t>Biswala</a:t>
            </a:r>
            <a:endParaRPr lang="en-US" sz="2400" dirty="0"/>
          </a:p>
          <a:p>
            <a:pPr marL="0" indent="0">
              <a:buNone/>
            </a:pPr>
            <a:r>
              <a:rPr lang="en-US" b="1" dirty="0"/>
              <a:t>Robotic Grasping of Novel Objects using Vision</a:t>
            </a:r>
            <a:r>
              <a:rPr lang="en-US" dirty="0"/>
              <a:t>, </a:t>
            </a:r>
            <a:r>
              <a:rPr lang="en-US" sz="1600" dirty="0"/>
              <a:t> </a:t>
            </a:r>
            <a:r>
              <a:rPr lang="en-US" sz="2400" dirty="0"/>
              <a:t>Ashutosh Saxena, Justin </a:t>
            </a:r>
            <a:r>
              <a:rPr lang="en-US" sz="2400" dirty="0" err="1"/>
              <a:t>Driemeyer</a:t>
            </a:r>
            <a:r>
              <a:rPr lang="en-US" sz="2400" dirty="0"/>
              <a:t>, Andrew Y. Ng</a:t>
            </a:r>
            <a:endParaRPr lang="en-US" altLang="en-US" sz="2400" u="sng" dirty="0">
              <a:solidFill>
                <a:schemeClr val="tx2"/>
              </a:solidFill>
            </a:endParaRPr>
          </a:p>
        </p:txBody>
      </p:sp>
      <p:sp>
        <p:nvSpPr>
          <p:cNvPr id="6148"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FBB5A28C-4EFB-47B9-A79C-F5B3D1917318}" type="slidenum">
              <a:rPr lang="en-GB" altLang="en-US" smtClean="0">
                <a:solidFill>
                  <a:schemeClr val="bg2"/>
                </a:solidFill>
              </a:rPr>
              <a:pPr/>
              <a:t>12</a:t>
            </a:fld>
            <a:endParaRPr lang="en-GB" altLang="en-US">
              <a:solidFill>
                <a:schemeClr val="bg2"/>
              </a:solidFill>
            </a:endParaRPr>
          </a:p>
        </p:txBody>
      </p:sp>
      <p:sp>
        <p:nvSpPr>
          <p:cNvPr id="6149" name="Rectangle 17"/>
          <p:cNvSpPr>
            <a:spLocks noChangeArrowheads="1"/>
          </p:cNvSpPr>
          <p:nvPr/>
        </p:nvSpPr>
        <p:spPr bwMode="auto">
          <a:xfrm>
            <a:off x="1524001" y="-138499"/>
            <a:ext cx="65" cy="276999"/>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6150" name="Rectangle 19"/>
          <p:cNvSpPr>
            <a:spLocks noChangeArrowheads="1"/>
          </p:cNvSpPr>
          <p:nvPr/>
        </p:nvSpPr>
        <p:spPr bwMode="auto">
          <a:xfrm>
            <a:off x="1524001" y="-138499"/>
            <a:ext cx="65" cy="276999"/>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6151" name="Rectangle 2"/>
          <p:cNvSpPr>
            <a:spLocks noChangeArrowheads="1"/>
          </p:cNvSpPr>
          <p:nvPr/>
        </p:nvSpPr>
        <p:spPr bwMode="auto">
          <a:xfrm>
            <a:off x="1524001" y="-138499"/>
            <a:ext cx="65" cy="276999"/>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6152" name="Rectangle 4"/>
          <p:cNvSpPr>
            <a:spLocks noChangeArrowheads="1"/>
          </p:cNvSpPr>
          <p:nvPr/>
        </p:nvSpPr>
        <p:spPr bwMode="auto">
          <a:xfrm>
            <a:off x="1524001" y="-138499"/>
            <a:ext cx="65" cy="276999"/>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6153" name="Rectangle 6"/>
          <p:cNvSpPr>
            <a:spLocks noChangeArrowheads="1"/>
          </p:cNvSpPr>
          <p:nvPr/>
        </p:nvSpPr>
        <p:spPr bwMode="auto">
          <a:xfrm>
            <a:off x="1524001" y="-138499"/>
            <a:ext cx="65" cy="276999"/>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6154" name="Rectangle 8"/>
          <p:cNvSpPr>
            <a:spLocks noChangeArrowheads="1"/>
          </p:cNvSpPr>
          <p:nvPr/>
        </p:nvSpPr>
        <p:spPr bwMode="auto">
          <a:xfrm>
            <a:off x="1524001" y="-138499"/>
            <a:ext cx="65" cy="276999"/>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6155" name="Rectangle 10"/>
          <p:cNvSpPr>
            <a:spLocks noChangeArrowheads="1"/>
          </p:cNvSpPr>
          <p:nvPr/>
        </p:nvSpPr>
        <p:spPr bwMode="auto">
          <a:xfrm>
            <a:off x="1524001" y="-138499"/>
            <a:ext cx="65" cy="276999"/>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6156" name="Rectangle 12"/>
          <p:cNvSpPr>
            <a:spLocks noChangeArrowheads="1"/>
          </p:cNvSpPr>
          <p:nvPr/>
        </p:nvSpPr>
        <p:spPr bwMode="auto">
          <a:xfrm>
            <a:off x="1524001" y="-138499"/>
            <a:ext cx="65" cy="276999"/>
          </a:xfrm>
          <a:prstGeom prst="rect">
            <a:avLst/>
          </a:prstGeom>
          <a:noFill/>
          <a:ln w="28575">
            <a:noFill/>
            <a:miter lim="800000"/>
            <a:headEnd/>
            <a:tailEnd/>
          </a:ln>
          <a:effectLst/>
        </p:spPr>
        <p:txBody>
          <a:bodyPr wrap="none" lIns="0" tIns="0" rIns="0" bIns="0" anchor="ctr">
            <a:spAutoFit/>
          </a:bodyPr>
          <a:lstStyle/>
          <a:p>
            <a:endParaRPr lang="en-US" altLang="en-US"/>
          </a:p>
        </p:txBody>
      </p:sp>
      <p:pic>
        <p:nvPicPr>
          <p:cNvPr id="3" name="Picture 2">
            <a:extLst>
              <a:ext uri="{FF2B5EF4-FFF2-40B4-BE49-F238E27FC236}">
                <a16:creationId xmlns:a16="http://schemas.microsoft.com/office/drawing/2014/main" id="{3EE166E8-823C-407E-84E6-ECADC97137D5}"/>
              </a:ext>
            </a:extLst>
          </p:cNvPr>
          <p:cNvPicPr>
            <a:picLocks noChangeAspect="1"/>
          </p:cNvPicPr>
          <p:nvPr/>
        </p:nvPicPr>
        <p:blipFill>
          <a:blip r:embed="rId2"/>
          <a:stretch>
            <a:fillRect/>
          </a:stretch>
        </p:blipFill>
        <p:spPr>
          <a:xfrm>
            <a:off x="2659225" y="2394764"/>
            <a:ext cx="4498902" cy="4463235"/>
          </a:xfrm>
          <a:prstGeom prst="rect">
            <a:avLst/>
          </a:prstGeom>
        </p:spPr>
      </p:pic>
      <p:sp>
        <p:nvSpPr>
          <p:cNvPr id="4" name="Content Placeholder 2">
            <a:extLst>
              <a:ext uri="{FF2B5EF4-FFF2-40B4-BE49-F238E27FC236}">
                <a16:creationId xmlns:a16="http://schemas.microsoft.com/office/drawing/2014/main" id="{1E500D24-4BBD-4553-9CB3-B6E808C3072A}"/>
              </a:ext>
            </a:extLst>
          </p:cNvPr>
          <p:cNvSpPr txBox="1">
            <a:spLocks/>
          </p:cNvSpPr>
          <p:nvPr/>
        </p:nvSpPr>
        <p:spPr>
          <a:xfrm>
            <a:off x="7158126" y="2750494"/>
            <a:ext cx="4937936" cy="447976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t>Robot unloading items from a dishwasher.</a:t>
            </a:r>
            <a:endParaRPr lang="en-US" altLang="en-US" sz="1600" u="sng" dirty="0">
              <a:solidFill>
                <a:schemeClr val="tx2"/>
              </a:solidFill>
            </a:endParaRPr>
          </a:p>
        </p:txBody>
      </p:sp>
    </p:spTree>
    <p:extLst>
      <p:ext uri="{BB962C8B-B14F-4D97-AF65-F5344CB8AC3E}">
        <p14:creationId xmlns:p14="http://schemas.microsoft.com/office/powerpoint/2010/main" val="4205840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1977782" y="-42731"/>
            <a:ext cx="11079459" cy="773244"/>
          </a:xfrm>
        </p:spPr>
        <p:txBody>
          <a:bodyPr>
            <a:normAutofit/>
          </a:bodyPr>
          <a:lstStyle/>
          <a:p>
            <a:r>
              <a:rPr lang="en-US" sz="4400" dirty="0">
                <a:latin typeface="Calibri" pitchFamily="34" charset="0"/>
                <a:cs typeface="Arial" pitchFamily="34" charset="0"/>
              </a:rPr>
              <a:t>Bipedal Walking Robot</a:t>
            </a:r>
          </a:p>
        </p:txBody>
      </p:sp>
      <p:sp>
        <p:nvSpPr>
          <p:cNvPr id="6147" name="Content Placeholder 2"/>
          <p:cNvSpPr>
            <a:spLocks noGrp="1"/>
          </p:cNvSpPr>
          <p:nvPr>
            <p:ph idx="1"/>
          </p:nvPr>
        </p:nvSpPr>
        <p:spPr>
          <a:xfrm>
            <a:off x="692273" y="730513"/>
            <a:ext cx="11894344" cy="4724400"/>
          </a:xfrm>
        </p:spPr>
        <p:txBody>
          <a:bodyPr>
            <a:normAutofit/>
          </a:bodyPr>
          <a:lstStyle/>
          <a:p>
            <a:pPr marL="0" indent="0">
              <a:buNone/>
            </a:pPr>
            <a:r>
              <a:rPr lang="en-US" b="1" dirty="0"/>
              <a:t>Bipedal Walking Robot – A Development Design</a:t>
            </a:r>
            <a:r>
              <a:rPr lang="en-US" sz="2400" dirty="0"/>
              <a:t>, </a:t>
            </a:r>
            <a:r>
              <a:rPr lang="en-US" sz="2400" dirty="0" err="1"/>
              <a:t>Sujan</a:t>
            </a:r>
            <a:r>
              <a:rPr lang="en-US" sz="2400" dirty="0"/>
              <a:t> </a:t>
            </a:r>
            <a:r>
              <a:rPr lang="en-US" sz="2400" dirty="0" err="1"/>
              <a:t>Warnakulasooriyaa</a:t>
            </a:r>
            <a:r>
              <a:rPr lang="en-US" sz="2400" dirty="0"/>
              <a:t> , Amin </a:t>
            </a:r>
            <a:r>
              <a:rPr lang="en-US" sz="2400" dirty="0" err="1"/>
              <a:t>Bagheria</a:t>
            </a:r>
            <a:r>
              <a:rPr lang="en-US" sz="2400" dirty="0"/>
              <a:t> , Nathan </a:t>
            </a:r>
            <a:r>
              <a:rPr lang="en-US" sz="2400" dirty="0" err="1"/>
              <a:t>Sherburnb</a:t>
            </a:r>
            <a:r>
              <a:rPr lang="en-US" sz="2400" dirty="0"/>
              <a:t> , </a:t>
            </a:r>
            <a:r>
              <a:rPr lang="en-US" sz="2400" dirty="0" err="1"/>
              <a:t>Madhavan</a:t>
            </a:r>
            <a:r>
              <a:rPr lang="en-US" sz="2400" dirty="0"/>
              <a:t> </a:t>
            </a:r>
            <a:r>
              <a:rPr lang="en-US" sz="2400" dirty="0" err="1"/>
              <a:t>Shanmugavel</a:t>
            </a:r>
            <a:endParaRPr lang="en-US" sz="2400" dirty="0"/>
          </a:p>
          <a:p>
            <a:pPr marL="0" indent="0">
              <a:buNone/>
            </a:pPr>
            <a:endParaRPr lang="en-US" sz="2400" dirty="0"/>
          </a:p>
          <a:p>
            <a:pPr marL="0" indent="0">
              <a:buNone/>
            </a:pPr>
            <a:endParaRPr lang="en-US" sz="2400" dirty="0"/>
          </a:p>
        </p:txBody>
      </p:sp>
      <p:sp>
        <p:nvSpPr>
          <p:cNvPr id="6148"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FBB5A28C-4EFB-47B9-A79C-F5B3D1917318}" type="slidenum">
              <a:rPr lang="en-GB" altLang="en-US" smtClean="0">
                <a:solidFill>
                  <a:schemeClr val="bg2"/>
                </a:solidFill>
              </a:rPr>
              <a:pPr/>
              <a:t>13</a:t>
            </a:fld>
            <a:endParaRPr lang="en-GB" altLang="en-US">
              <a:solidFill>
                <a:schemeClr val="bg2"/>
              </a:solidFill>
            </a:endParaRPr>
          </a:p>
        </p:txBody>
      </p:sp>
      <p:sp>
        <p:nvSpPr>
          <p:cNvPr id="6149" name="Rectangle 17"/>
          <p:cNvSpPr>
            <a:spLocks noChangeArrowheads="1"/>
          </p:cNvSpPr>
          <p:nvPr/>
        </p:nvSpPr>
        <p:spPr bwMode="auto">
          <a:xfrm>
            <a:off x="1524001" y="-138499"/>
            <a:ext cx="65" cy="276999"/>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6150" name="Rectangle 19"/>
          <p:cNvSpPr>
            <a:spLocks noChangeArrowheads="1"/>
          </p:cNvSpPr>
          <p:nvPr/>
        </p:nvSpPr>
        <p:spPr bwMode="auto">
          <a:xfrm>
            <a:off x="1524001" y="-138499"/>
            <a:ext cx="65" cy="276999"/>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6151" name="Rectangle 2"/>
          <p:cNvSpPr>
            <a:spLocks noChangeArrowheads="1"/>
          </p:cNvSpPr>
          <p:nvPr/>
        </p:nvSpPr>
        <p:spPr bwMode="auto">
          <a:xfrm>
            <a:off x="1524001" y="-138499"/>
            <a:ext cx="65" cy="276999"/>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6152" name="Rectangle 4"/>
          <p:cNvSpPr>
            <a:spLocks noChangeArrowheads="1"/>
          </p:cNvSpPr>
          <p:nvPr/>
        </p:nvSpPr>
        <p:spPr bwMode="auto">
          <a:xfrm>
            <a:off x="1524001" y="-138499"/>
            <a:ext cx="65" cy="276999"/>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6153" name="Rectangle 6"/>
          <p:cNvSpPr>
            <a:spLocks noChangeArrowheads="1"/>
          </p:cNvSpPr>
          <p:nvPr/>
        </p:nvSpPr>
        <p:spPr bwMode="auto">
          <a:xfrm>
            <a:off x="1524001" y="-138499"/>
            <a:ext cx="65" cy="276999"/>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6154" name="Rectangle 8"/>
          <p:cNvSpPr>
            <a:spLocks noChangeArrowheads="1"/>
          </p:cNvSpPr>
          <p:nvPr/>
        </p:nvSpPr>
        <p:spPr bwMode="auto">
          <a:xfrm>
            <a:off x="1524001" y="-138499"/>
            <a:ext cx="65" cy="276999"/>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6155" name="Rectangle 10"/>
          <p:cNvSpPr>
            <a:spLocks noChangeArrowheads="1"/>
          </p:cNvSpPr>
          <p:nvPr/>
        </p:nvSpPr>
        <p:spPr bwMode="auto">
          <a:xfrm>
            <a:off x="1524001" y="-138499"/>
            <a:ext cx="65" cy="276999"/>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6156" name="Rectangle 12"/>
          <p:cNvSpPr>
            <a:spLocks noChangeArrowheads="1"/>
          </p:cNvSpPr>
          <p:nvPr/>
        </p:nvSpPr>
        <p:spPr bwMode="auto">
          <a:xfrm>
            <a:off x="1524001" y="-138499"/>
            <a:ext cx="65" cy="276999"/>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4" name="Content Placeholder 2">
            <a:extLst>
              <a:ext uri="{FF2B5EF4-FFF2-40B4-BE49-F238E27FC236}">
                <a16:creationId xmlns:a16="http://schemas.microsoft.com/office/drawing/2014/main" id="{1E500D24-4BBD-4553-9CB3-B6E808C3072A}"/>
              </a:ext>
            </a:extLst>
          </p:cNvPr>
          <p:cNvSpPr txBox="1">
            <a:spLocks/>
          </p:cNvSpPr>
          <p:nvPr/>
        </p:nvSpPr>
        <p:spPr>
          <a:xfrm>
            <a:off x="955745" y="5038531"/>
            <a:ext cx="2149274" cy="5411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t>Walking Robot</a:t>
            </a:r>
          </a:p>
          <a:p>
            <a:pPr marL="0" indent="0">
              <a:buNone/>
            </a:pPr>
            <a:endParaRPr lang="en-US" altLang="en-US" sz="2400" u="sng" dirty="0">
              <a:solidFill>
                <a:schemeClr val="tx2"/>
              </a:solidFill>
            </a:endParaRPr>
          </a:p>
          <a:p>
            <a:pPr marL="0" indent="0">
              <a:buNone/>
            </a:pPr>
            <a:endParaRPr lang="en-US" altLang="en-US" sz="2400" u="sng" dirty="0">
              <a:solidFill>
                <a:schemeClr val="tx2"/>
              </a:solidFill>
            </a:endParaRPr>
          </a:p>
          <a:p>
            <a:pPr marL="0" indent="0">
              <a:buNone/>
            </a:pPr>
            <a:endParaRPr lang="en-US" altLang="en-US" sz="1600" u="sng" dirty="0">
              <a:solidFill>
                <a:schemeClr val="tx2"/>
              </a:solidFill>
            </a:endParaRPr>
          </a:p>
        </p:txBody>
      </p:sp>
      <p:pic>
        <p:nvPicPr>
          <p:cNvPr id="2" name="Picture 1">
            <a:extLst>
              <a:ext uri="{FF2B5EF4-FFF2-40B4-BE49-F238E27FC236}">
                <a16:creationId xmlns:a16="http://schemas.microsoft.com/office/drawing/2014/main" id="{43178CEA-7A8F-4C55-85FC-83D156EDAB8F}"/>
              </a:ext>
            </a:extLst>
          </p:cNvPr>
          <p:cNvPicPr>
            <a:picLocks noChangeAspect="1"/>
          </p:cNvPicPr>
          <p:nvPr/>
        </p:nvPicPr>
        <p:blipFill>
          <a:blip r:embed="rId2"/>
          <a:stretch>
            <a:fillRect/>
          </a:stretch>
        </p:blipFill>
        <p:spPr>
          <a:xfrm>
            <a:off x="870221" y="1701481"/>
            <a:ext cx="2324480" cy="3094071"/>
          </a:xfrm>
          <a:prstGeom prst="rect">
            <a:avLst/>
          </a:prstGeom>
        </p:spPr>
      </p:pic>
      <p:pic>
        <p:nvPicPr>
          <p:cNvPr id="5" name="Picture 4">
            <a:extLst>
              <a:ext uri="{FF2B5EF4-FFF2-40B4-BE49-F238E27FC236}">
                <a16:creationId xmlns:a16="http://schemas.microsoft.com/office/drawing/2014/main" id="{DA14E738-11A4-4389-B550-AC62CBDD52CC}"/>
              </a:ext>
            </a:extLst>
          </p:cNvPr>
          <p:cNvPicPr>
            <a:picLocks noChangeAspect="1"/>
          </p:cNvPicPr>
          <p:nvPr/>
        </p:nvPicPr>
        <p:blipFill>
          <a:blip r:embed="rId3"/>
          <a:stretch>
            <a:fillRect/>
          </a:stretch>
        </p:blipFill>
        <p:spPr>
          <a:xfrm>
            <a:off x="3372649" y="2105924"/>
            <a:ext cx="2239576" cy="2646152"/>
          </a:xfrm>
          <a:prstGeom prst="rect">
            <a:avLst/>
          </a:prstGeom>
        </p:spPr>
      </p:pic>
      <p:pic>
        <p:nvPicPr>
          <p:cNvPr id="6" name="Picture 5">
            <a:extLst>
              <a:ext uri="{FF2B5EF4-FFF2-40B4-BE49-F238E27FC236}">
                <a16:creationId xmlns:a16="http://schemas.microsoft.com/office/drawing/2014/main" id="{8BC62526-7DC4-4A0A-AC5F-85C50A4D9AE0}"/>
              </a:ext>
            </a:extLst>
          </p:cNvPr>
          <p:cNvPicPr>
            <a:picLocks noChangeAspect="1"/>
          </p:cNvPicPr>
          <p:nvPr/>
        </p:nvPicPr>
        <p:blipFill>
          <a:blip r:embed="rId4"/>
          <a:stretch>
            <a:fillRect/>
          </a:stretch>
        </p:blipFill>
        <p:spPr>
          <a:xfrm>
            <a:off x="5730675" y="4880862"/>
            <a:ext cx="5079645" cy="1475488"/>
          </a:xfrm>
          <a:prstGeom prst="rect">
            <a:avLst/>
          </a:prstGeom>
        </p:spPr>
      </p:pic>
      <p:sp>
        <p:nvSpPr>
          <p:cNvPr id="7" name="Content Placeholder 2">
            <a:extLst>
              <a:ext uri="{FF2B5EF4-FFF2-40B4-BE49-F238E27FC236}">
                <a16:creationId xmlns:a16="http://schemas.microsoft.com/office/drawing/2014/main" id="{437D5151-FDD2-4492-9559-FCDBECA4A663}"/>
              </a:ext>
            </a:extLst>
          </p:cNvPr>
          <p:cNvSpPr txBox="1">
            <a:spLocks/>
          </p:cNvSpPr>
          <p:nvPr/>
        </p:nvSpPr>
        <p:spPr>
          <a:xfrm>
            <a:off x="3194701" y="4976158"/>
            <a:ext cx="2150386" cy="51007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t>Leg Assembly</a:t>
            </a:r>
          </a:p>
          <a:p>
            <a:pPr marL="0" indent="0">
              <a:buNone/>
            </a:pPr>
            <a:endParaRPr lang="en-US" altLang="en-US" sz="2400" u="sng" dirty="0">
              <a:solidFill>
                <a:schemeClr val="tx2"/>
              </a:solidFill>
            </a:endParaRPr>
          </a:p>
          <a:p>
            <a:pPr marL="0" indent="0">
              <a:buNone/>
            </a:pPr>
            <a:endParaRPr lang="en-US" altLang="en-US" sz="2400" u="sng" dirty="0">
              <a:solidFill>
                <a:schemeClr val="tx2"/>
              </a:solidFill>
            </a:endParaRPr>
          </a:p>
          <a:p>
            <a:pPr marL="0" indent="0">
              <a:buNone/>
            </a:pPr>
            <a:endParaRPr lang="en-US" altLang="en-US" sz="1600" u="sng" dirty="0">
              <a:solidFill>
                <a:schemeClr val="tx2"/>
              </a:solidFill>
            </a:endParaRPr>
          </a:p>
        </p:txBody>
      </p:sp>
      <p:sp>
        <p:nvSpPr>
          <p:cNvPr id="8" name="Content Placeholder 2">
            <a:extLst>
              <a:ext uri="{FF2B5EF4-FFF2-40B4-BE49-F238E27FC236}">
                <a16:creationId xmlns:a16="http://schemas.microsoft.com/office/drawing/2014/main" id="{14D14A6A-EAAB-4C52-A5F8-03DA5247C127}"/>
              </a:ext>
            </a:extLst>
          </p:cNvPr>
          <p:cNvSpPr txBox="1">
            <a:spLocks/>
          </p:cNvSpPr>
          <p:nvPr/>
        </p:nvSpPr>
        <p:spPr>
          <a:xfrm>
            <a:off x="6461326" y="6356350"/>
            <a:ext cx="2149274" cy="541175"/>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t>Walking Motion</a:t>
            </a:r>
          </a:p>
          <a:p>
            <a:pPr marL="0" indent="0">
              <a:buNone/>
            </a:pPr>
            <a:endParaRPr lang="en-US" altLang="en-US" sz="2400" u="sng" dirty="0">
              <a:solidFill>
                <a:schemeClr val="tx2"/>
              </a:solidFill>
            </a:endParaRPr>
          </a:p>
          <a:p>
            <a:pPr marL="0" indent="0">
              <a:buNone/>
            </a:pPr>
            <a:endParaRPr lang="en-US" altLang="en-US" sz="2400" u="sng" dirty="0">
              <a:solidFill>
                <a:schemeClr val="tx2"/>
              </a:solidFill>
            </a:endParaRPr>
          </a:p>
          <a:p>
            <a:pPr marL="0" indent="0">
              <a:buNone/>
            </a:pPr>
            <a:endParaRPr lang="en-US" altLang="en-US" sz="1600" u="sng" dirty="0">
              <a:solidFill>
                <a:schemeClr val="tx2"/>
              </a:solidFill>
            </a:endParaRPr>
          </a:p>
        </p:txBody>
      </p:sp>
      <p:sp>
        <p:nvSpPr>
          <p:cNvPr id="9" name="Content Placeholder 2">
            <a:extLst>
              <a:ext uri="{FF2B5EF4-FFF2-40B4-BE49-F238E27FC236}">
                <a16:creationId xmlns:a16="http://schemas.microsoft.com/office/drawing/2014/main" id="{A6853C2C-339A-4ACE-8FBA-8A7F1807989E}"/>
              </a:ext>
            </a:extLst>
          </p:cNvPr>
          <p:cNvSpPr txBox="1">
            <a:spLocks/>
          </p:cNvSpPr>
          <p:nvPr/>
        </p:nvSpPr>
        <p:spPr>
          <a:xfrm>
            <a:off x="5999584" y="1911766"/>
            <a:ext cx="5994912" cy="28561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t>Robot Parameters</a:t>
            </a:r>
          </a:p>
          <a:p>
            <a:pPr marL="0" indent="0">
              <a:buNone/>
            </a:pPr>
            <a:r>
              <a:rPr lang="en-US" sz="2400" dirty="0"/>
              <a:t>M- mass of the robot</a:t>
            </a:r>
          </a:p>
          <a:p>
            <a:pPr marL="0" indent="0">
              <a:buNone/>
            </a:pPr>
            <a:r>
              <a:rPr lang="en-US" sz="2400" dirty="0"/>
              <a:t>L -  distance from mass center to joint </a:t>
            </a:r>
          </a:p>
          <a:p>
            <a:pPr marL="0" indent="0">
              <a:buNone/>
            </a:pPr>
            <a:r>
              <a:rPr lang="en-US" sz="2400" dirty="0"/>
              <a:t>C -  time taken by motor to bring center of mass directly above it </a:t>
            </a:r>
          </a:p>
          <a:p>
            <a:pPr marL="0" indent="0">
              <a:buNone/>
            </a:pPr>
            <a:r>
              <a:rPr lang="en-US" sz="2400" dirty="0"/>
              <a:t>t - time</a:t>
            </a:r>
            <a:endParaRPr lang="en-US" sz="3600" dirty="0"/>
          </a:p>
          <a:p>
            <a:pPr marL="0" indent="0">
              <a:buNone/>
            </a:pPr>
            <a:endParaRPr lang="en-US" sz="2400" dirty="0"/>
          </a:p>
          <a:p>
            <a:pPr marL="0" indent="0">
              <a:buNone/>
            </a:pPr>
            <a:endParaRPr lang="en-US" sz="2400" dirty="0"/>
          </a:p>
          <a:p>
            <a:pPr marL="0" indent="0">
              <a:buNone/>
            </a:pPr>
            <a:endParaRPr lang="en-US" altLang="en-US" sz="2400" u="sng" dirty="0">
              <a:solidFill>
                <a:schemeClr val="tx2"/>
              </a:solidFill>
            </a:endParaRPr>
          </a:p>
          <a:p>
            <a:pPr marL="0" indent="0">
              <a:buNone/>
            </a:pPr>
            <a:endParaRPr lang="en-US" altLang="en-US" sz="2400" u="sng" dirty="0">
              <a:solidFill>
                <a:schemeClr val="tx2"/>
              </a:solidFill>
            </a:endParaRPr>
          </a:p>
          <a:p>
            <a:pPr marL="0" indent="0">
              <a:buNone/>
            </a:pPr>
            <a:endParaRPr lang="en-US" altLang="en-US" sz="1600" u="sng" dirty="0">
              <a:solidFill>
                <a:schemeClr val="tx2"/>
              </a:solidFill>
            </a:endParaRPr>
          </a:p>
        </p:txBody>
      </p:sp>
    </p:spTree>
    <p:extLst>
      <p:ext uri="{BB962C8B-B14F-4D97-AF65-F5344CB8AC3E}">
        <p14:creationId xmlns:p14="http://schemas.microsoft.com/office/powerpoint/2010/main" val="1511730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Boston Dynamics Atlas robot can do CrossFit better than you - CNE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4757" y="1116700"/>
            <a:ext cx="3077460" cy="462459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900261" y="5522463"/>
            <a:ext cx="6096000" cy="646331"/>
          </a:xfrm>
          <a:prstGeom prst="rect">
            <a:avLst/>
          </a:prstGeom>
        </p:spPr>
        <p:txBody>
          <a:bodyPr>
            <a:spAutoFit/>
          </a:bodyPr>
          <a:lstStyle/>
          <a:p>
            <a:r>
              <a:rPr lang="en-US" dirty="0"/>
              <a:t>https://www.cnet.com/news/this-robot-can-do-crossfit-better-than-you-atlas-boston-dynamics-google/</a:t>
            </a:r>
          </a:p>
        </p:txBody>
      </p:sp>
      <p:sp>
        <p:nvSpPr>
          <p:cNvPr id="4" name="Rectangle 3"/>
          <p:cNvSpPr/>
          <p:nvPr/>
        </p:nvSpPr>
        <p:spPr>
          <a:xfrm>
            <a:off x="2607682" y="448164"/>
            <a:ext cx="7704353" cy="523220"/>
          </a:xfrm>
          <a:prstGeom prst="rect">
            <a:avLst/>
          </a:prstGeom>
        </p:spPr>
        <p:txBody>
          <a:bodyPr wrap="none">
            <a:spAutoFit/>
          </a:bodyPr>
          <a:lstStyle/>
          <a:p>
            <a:r>
              <a:rPr lang="en-US" sz="2800" b="1" dirty="0">
                <a:solidFill>
                  <a:srgbClr val="000000"/>
                </a:solidFill>
                <a:latin typeface="Proxima Nova"/>
              </a:rPr>
              <a:t>Atlas Robot  created by  Boston Dynamics</a:t>
            </a:r>
            <a:endParaRPr lang="en-US" sz="2800" b="1" dirty="0"/>
          </a:p>
        </p:txBody>
      </p:sp>
      <p:pic>
        <p:nvPicPr>
          <p:cNvPr id="1028" name="Picture 4" descr="Mechanical Design for Robot Locomo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33809" y="1273629"/>
            <a:ext cx="2827407" cy="42488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9185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p:cNvGrpSpPr/>
          <p:nvPr/>
        </p:nvGrpSpPr>
        <p:grpSpPr>
          <a:xfrm>
            <a:off x="4252845" y="1428046"/>
            <a:ext cx="4457862" cy="4610180"/>
            <a:chOff x="4337511" y="890460"/>
            <a:chExt cx="4457862" cy="4610180"/>
          </a:xfrm>
        </p:grpSpPr>
        <p:cxnSp>
          <p:nvCxnSpPr>
            <p:cNvPr id="7" name="Straight Connector 6"/>
            <p:cNvCxnSpPr/>
            <p:nvPr/>
          </p:nvCxnSpPr>
          <p:spPr>
            <a:xfrm>
              <a:off x="5780830" y="2674612"/>
              <a:ext cx="1390650" cy="938302"/>
            </a:xfrm>
            <a:prstGeom prst="line">
              <a:avLst/>
            </a:prstGeom>
            <a:ln w="50800">
              <a:solidFill>
                <a:srgbClr val="00B050"/>
              </a:solidFill>
              <a:prstDash val="sysDash"/>
            </a:ln>
          </p:spPr>
          <p:style>
            <a:lnRef idx="1">
              <a:schemeClr val="dk1"/>
            </a:lnRef>
            <a:fillRef idx="0">
              <a:schemeClr val="dk1"/>
            </a:fillRef>
            <a:effectRef idx="0">
              <a:schemeClr val="dk1"/>
            </a:effectRef>
            <a:fontRef idx="minor">
              <a:schemeClr val="tx1"/>
            </a:fontRef>
          </p:style>
        </p:cxnSp>
        <p:cxnSp>
          <p:nvCxnSpPr>
            <p:cNvPr id="9" name="Straight Arrow Connector 8"/>
            <p:cNvCxnSpPr/>
            <p:nvPr/>
          </p:nvCxnSpPr>
          <p:spPr>
            <a:xfrm>
              <a:off x="5780830" y="2681500"/>
              <a:ext cx="819150" cy="0"/>
            </a:xfrm>
            <a:prstGeom prst="straightConnector1">
              <a:avLst/>
            </a:prstGeom>
            <a:ln w="50800">
              <a:solidFill>
                <a:srgbClr val="FF0000"/>
              </a:solidFill>
              <a:tailEnd type="triangle" w="med" len="lg"/>
            </a:ln>
          </p:spPr>
          <p:style>
            <a:lnRef idx="1">
              <a:schemeClr val="dk1"/>
            </a:lnRef>
            <a:fillRef idx="0">
              <a:schemeClr val="dk1"/>
            </a:fillRef>
            <a:effectRef idx="0">
              <a:schemeClr val="dk1"/>
            </a:effectRef>
            <a:fontRef idx="minor">
              <a:schemeClr val="tx1"/>
            </a:fontRef>
          </p:style>
        </p:cxnSp>
        <p:cxnSp>
          <p:nvCxnSpPr>
            <p:cNvPr id="13" name="Straight Connector 12"/>
            <p:cNvCxnSpPr/>
            <p:nvPr/>
          </p:nvCxnSpPr>
          <p:spPr>
            <a:xfrm>
              <a:off x="5780830" y="1464125"/>
              <a:ext cx="0" cy="1197203"/>
            </a:xfrm>
            <a:prstGeom prst="line">
              <a:avLst/>
            </a:prstGeom>
            <a:ln w="12700"/>
          </p:spPr>
          <p:style>
            <a:lnRef idx="1">
              <a:schemeClr val="dk1"/>
            </a:lnRef>
            <a:fillRef idx="0">
              <a:schemeClr val="dk1"/>
            </a:fillRef>
            <a:effectRef idx="0">
              <a:schemeClr val="dk1"/>
            </a:effectRef>
            <a:fontRef idx="minor">
              <a:schemeClr val="tx1"/>
            </a:fontRef>
          </p:style>
        </p:cxnSp>
        <p:cxnSp>
          <p:nvCxnSpPr>
            <p:cNvPr id="16" name="Straight Connector 15"/>
            <p:cNvCxnSpPr/>
            <p:nvPr/>
          </p:nvCxnSpPr>
          <p:spPr>
            <a:xfrm>
              <a:off x="4384861" y="2674612"/>
              <a:ext cx="3422277" cy="20172"/>
            </a:xfrm>
            <a:prstGeom prst="line">
              <a:avLst/>
            </a:prstGeom>
            <a:ln w="19050"/>
          </p:spPr>
          <p:style>
            <a:lnRef idx="1">
              <a:schemeClr val="dk1"/>
            </a:lnRef>
            <a:fillRef idx="0">
              <a:schemeClr val="dk1"/>
            </a:fillRef>
            <a:effectRef idx="0">
              <a:schemeClr val="dk1"/>
            </a:effectRef>
            <a:fontRef idx="minor">
              <a:schemeClr val="tx1"/>
            </a:fontRef>
          </p:style>
        </p:cxnSp>
        <p:cxnSp>
          <p:nvCxnSpPr>
            <p:cNvPr id="23" name="Straight Connector 22"/>
            <p:cNvCxnSpPr/>
            <p:nvPr/>
          </p:nvCxnSpPr>
          <p:spPr>
            <a:xfrm>
              <a:off x="4337511" y="5430527"/>
              <a:ext cx="3422277" cy="20172"/>
            </a:xfrm>
            <a:prstGeom prst="line">
              <a:avLst/>
            </a:prstGeom>
            <a:ln w="19050"/>
          </p:spPr>
          <p:style>
            <a:lnRef idx="1">
              <a:schemeClr val="dk1"/>
            </a:lnRef>
            <a:fillRef idx="0">
              <a:schemeClr val="dk1"/>
            </a:fillRef>
            <a:effectRef idx="0">
              <a:schemeClr val="dk1"/>
            </a:effectRef>
            <a:fontRef idx="minor">
              <a:schemeClr val="tx1"/>
            </a:fontRef>
          </p:style>
        </p:cxnSp>
        <p:cxnSp>
          <p:nvCxnSpPr>
            <p:cNvPr id="27" name="Straight Connector 26"/>
            <p:cNvCxnSpPr/>
            <p:nvPr/>
          </p:nvCxnSpPr>
          <p:spPr>
            <a:xfrm>
              <a:off x="5068925" y="5428928"/>
              <a:ext cx="738431" cy="1"/>
            </a:xfrm>
            <a:prstGeom prst="line">
              <a:avLst/>
            </a:prstGeom>
            <a:ln w="50800">
              <a:solidFill>
                <a:srgbClr val="00B050"/>
              </a:solidFill>
            </a:ln>
          </p:spPr>
          <p:style>
            <a:lnRef idx="1">
              <a:schemeClr val="dk1"/>
            </a:lnRef>
            <a:fillRef idx="0">
              <a:schemeClr val="dk1"/>
            </a:fillRef>
            <a:effectRef idx="0">
              <a:schemeClr val="dk1"/>
            </a:effectRef>
            <a:fontRef idx="minor">
              <a:schemeClr val="tx1"/>
            </a:fontRef>
          </p:style>
        </p:cxnSp>
        <p:cxnSp>
          <p:nvCxnSpPr>
            <p:cNvPr id="33" name="Straight Connector 32"/>
            <p:cNvCxnSpPr/>
            <p:nvPr/>
          </p:nvCxnSpPr>
          <p:spPr>
            <a:xfrm>
              <a:off x="6599980" y="5450698"/>
              <a:ext cx="738431" cy="1"/>
            </a:xfrm>
            <a:prstGeom prst="line">
              <a:avLst/>
            </a:prstGeom>
            <a:ln w="50800">
              <a:solidFill>
                <a:srgbClr val="00B050"/>
              </a:solidFill>
            </a:ln>
          </p:spPr>
          <p:style>
            <a:lnRef idx="1">
              <a:schemeClr val="dk1"/>
            </a:lnRef>
            <a:fillRef idx="0">
              <a:schemeClr val="dk1"/>
            </a:fillRef>
            <a:effectRef idx="0">
              <a:schemeClr val="dk1"/>
            </a:effectRef>
            <a:fontRef idx="minor">
              <a:schemeClr val="tx1"/>
            </a:fontRef>
          </p:style>
        </p:cxnSp>
        <p:cxnSp>
          <p:nvCxnSpPr>
            <p:cNvPr id="39" name="Straight Connector 38"/>
            <p:cNvCxnSpPr/>
            <p:nvPr/>
          </p:nvCxnSpPr>
          <p:spPr>
            <a:xfrm flipH="1">
              <a:off x="6885730" y="3605570"/>
              <a:ext cx="285753" cy="1835043"/>
            </a:xfrm>
            <a:prstGeom prst="line">
              <a:avLst/>
            </a:prstGeom>
            <a:ln w="50800">
              <a:solidFill>
                <a:srgbClr val="00B050"/>
              </a:solidFill>
              <a:prstDash val="sysDash"/>
            </a:ln>
          </p:spPr>
          <p:style>
            <a:lnRef idx="1">
              <a:schemeClr val="dk1"/>
            </a:lnRef>
            <a:fillRef idx="0">
              <a:schemeClr val="dk1"/>
            </a:fillRef>
            <a:effectRef idx="0">
              <a:schemeClr val="dk1"/>
            </a:effectRef>
            <a:fontRef idx="minor">
              <a:schemeClr val="tx1"/>
            </a:fontRef>
          </p:style>
        </p:cxnSp>
        <p:cxnSp>
          <p:nvCxnSpPr>
            <p:cNvPr id="44" name="Straight Connector 43"/>
            <p:cNvCxnSpPr/>
            <p:nvPr/>
          </p:nvCxnSpPr>
          <p:spPr>
            <a:xfrm>
              <a:off x="6576411" y="2722567"/>
              <a:ext cx="9525" cy="2691685"/>
            </a:xfrm>
            <a:prstGeom prst="line">
              <a:avLst/>
            </a:prstGeom>
            <a:ln w="19050">
              <a:prstDash val="dash"/>
            </a:ln>
          </p:spPr>
          <p:style>
            <a:lnRef idx="1">
              <a:schemeClr val="dk1"/>
            </a:lnRef>
            <a:fillRef idx="0">
              <a:schemeClr val="dk1"/>
            </a:fillRef>
            <a:effectRef idx="0">
              <a:schemeClr val="dk1"/>
            </a:effectRef>
            <a:fontRef idx="minor">
              <a:schemeClr val="tx1"/>
            </a:fontRef>
          </p:style>
        </p:cxnSp>
        <p:cxnSp>
          <p:nvCxnSpPr>
            <p:cNvPr id="47" name="Straight Connector 46"/>
            <p:cNvCxnSpPr/>
            <p:nvPr/>
          </p:nvCxnSpPr>
          <p:spPr>
            <a:xfrm>
              <a:off x="5776067" y="2722567"/>
              <a:ext cx="29266" cy="2731327"/>
            </a:xfrm>
            <a:prstGeom prst="line">
              <a:avLst/>
            </a:prstGeom>
            <a:ln w="19050">
              <a:prstDash val="dash"/>
            </a:ln>
          </p:spPr>
          <p:style>
            <a:lnRef idx="1">
              <a:schemeClr val="dk1"/>
            </a:lnRef>
            <a:fillRef idx="0">
              <a:schemeClr val="dk1"/>
            </a:fillRef>
            <a:effectRef idx="0">
              <a:schemeClr val="dk1"/>
            </a:effectRef>
            <a:fontRef idx="minor">
              <a:schemeClr val="tx1"/>
            </a:fontRef>
          </p:style>
        </p:cxnSp>
        <p:cxnSp>
          <p:nvCxnSpPr>
            <p:cNvPr id="48" name="Straight Connector 47"/>
            <p:cNvCxnSpPr/>
            <p:nvPr/>
          </p:nvCxnSpPr>
          <p:spPr>
            <a:xfrm flipH="1">
              <a:off x="5776067" y="890460"/>
              <a:ext cx="1" cy="1797434"/>
            </a:xfrm>
            <a:prstGeom prst="line">
              <a:avLst/>
            </a:prstGeom>
            <a:ln w="19050"/>
          </p:spPr>
          <p:style>
            <a:lnRef idx="1">
              <a:schemeClr val="dk1"/>
            </a:lnRef>
            <a:fillRef idx="0">
              <a:schemeClr val="dk1"/>
            </a:fillRef>
            <a:effectRef idx="0">
              <a:schemeClr val="dk1"/>
            </a:effectRef>
            <a:fontRef idx="minor">
              <a:schemeClr val="tx1"/>
            </a:fontRef>
          </p:style>
        </p:cxnSp>
        <p:cxnSp>
          <p:nvCxnSpPr>
            <p:cNvPr id="65" name="Straight Connector 64"/>
            <p:cNvCxnSpPr/>
            <p:nvPr/>
          </p:nvCxnSpPr>
          <p:spPr>
            <a:xfrm>
              <a:off x="5776067" y="2671414"/>
              <a:ext cx="809869" cy="1416816"/>
            </a:xfrm>
            <a:prstGeom prst="line">
              <a:avLst/>
            </a:prstGeom>
            <a:ln w="50800">
              <a:solidFill>
                <a:srgbClr val="00B050"/>
              </a:solidFill>
            </a:ln>
          </p:spPr>
          <p:style>
            <a:lnRef idx="1">
              <a:schemeClr val="dk1"/>
            </a:lnRef>
            <a:fillRef idx="0">
              <a:schemeClr val="dk1"/>
            </a:fillRef>
            <a:effectRef idx="0">
              <a:schemeClr val="dk1"/>
            </a:effectRef>
            <a:fontRef idx="minor">
              <a:schemeClr val="tx1"/>
            </a:fontRef>
          </p:style>
        </p:cxnSp>
        <p:cxnSp>
          <p:nvCxnSpPr>
            <p:cNvPr id="68" name="Straight Connector 67"/>
            <p:cNvCxnSpPr>
              <a:endCxn id="34" idx="3"/>
            </p:cNvCxnSpPr>
            <p:nvPr/>
          </p:nvCxnSpPr>
          <p:spPr>
            <a:xfrm flipH="1">
              <a:off x="5258836" y="4088230"/>
              <a:ext cx="1312056" cy="1368667"/>
            </a:xfrm>
            <a:prstGeom prst="line">
              <a:avLst/>
            </a:prstGeom>
            <a:ln w="50800">
              <a:solidFill>
                <a:srgbClr val="00B050"/>
              </a:solidFill>
            </a:ln>
          </p:spPr>
          <p:style>
            <a:lnRef idx="1">
              <a:schemeClr val="dk1"/>
            </a:lnRef>
            <a:fillRef idx="0">
              <a:schemeClr val="dk1"/>
            </a:fillRef>
            <a:effectRef idx="0">
              <a:schemeClr val="dk1"/>
            </a:effectRef>
            <a:fontRef idx="minor">
              <a:schemeClr val="tx1"/>
            </a:fontRef>
          </p:style>
        </p:cxnSp>
        <p:sp>
          <p:nvSpPr>
            <p:cNvPr id="80" name="Arc 79"/>
            <p:cNvSpPr/>
            <p:nvPr/>
          </p:nvSpPr>
          <p:spPr>
            <a:xfrm rot="5722118">
              <a:off x="5953150" y="2596237"/>
              <a:ext cx="371475" cy="183313"/>
            </a:xfrm>
            <a:prstGeom prst="arc">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81" name="TextBox 80"/>
                <p:cNvSpPr txBox="1"/>
                <p:nvPr/>
              </p:nvSpPr>
              <p:spPr>
                <a:xfrm>
                  <a:off x="6197038" y="2714282"/>
                  <a:ext cx="19774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𝛼</m:t>
                        </m:r>
                      </m:oMath>
                    </m:oMathPara>
                  </a14:m>
                  <a:endParaRPr lang="en-US" dirty="0"/>
                </a:p>
              </p:txBody>
            </p:sp>
          </mc:Choice>
          <mc:Fallback xmlns="">
            <p:sp>
              <p:nvSpPr>
                <p:cNvPr id="81" name="TextBox 80"/>
                <p:cNvSpPr txBox="1">
                  <a:spLocks noRot="1" noChangeAspect="1" noMove="1" noResize="1" noEditPoints="1" noAdjustHandles="1" noChangeArrowheads="1" noChangeShapeType="1" noTextEdit="1"/>
                </p:cNvSpPr>
                <p:nvPr/>
              </p:nvSpPr>
              <p:spPr>
                <a:xfrm>
                  <a:off x="6197038" y="2714282"/>
                  <a:ext cx="197746" cy="276999"/>
                </a:xfrm>
                <a:prstGeom prst="rect">
                  <a:avLst/>
                </a:prstGeom>
                <a:blipFill rotWithShape="0">
                  <a:blip r:embed="rId2"/>
                  <a:stretch>
                    <a:fillRect l="-18750" r="-15625"/>
                  </a:stretch>
                </a:blipFill>
              </p:spPr>
              <p:txBody>
                <a:bodyPr/>
                <a:lstStyle/>
                <a:p>
                  <a:r>
                    <a:rPr lang="en-US">
                      <a:noFill/>
                    </a:rPr>
                    <a:t> </a:t>
                  </a:r>
                </a:p>
              </p:txBody>
            </p:sp>
          </mc:Fallback>
        </mc:AlternateContent>
        <p:sp>
          <p:nvSpPr>
            <p:cNvPr id="31" name="Oval 30"/>
            <p:cNvSpPr/>
            <p:nvPr/>
          </p:nvSpPr>
          <p:spPr>
            <a:xfrm>
              <a:off x="7105811" y="3564777"/>
              <a:ext cx="114743" cy="120054"/>
            </a:xfrm>
            <a:prstGeom prst="ellipse">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p:nvPr/>
          </p:nvSpPr>
          <p:spPr>
            <a:xfrm>
              <a:off x="5242032" y="5354425"/>
              <a:ext cx="114743" cy="120054"/>
            </a:xfrm>
            <a:prstGeom prst="ellipse">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6822675" y="5380586"/>
              <a:ext cx="114743" cy="120054"/>
            </a:xfrm>
            <a:prstGeom prst="ellipse">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p:cNvSpPr/>
            <p:nvPr/>
          </p:nvSpPr>
          <p:spPr>
            <a:xfrm>
              <a:off x="6513520" y="4022014"/>
              <a:ext cx="114743" cy="120054"/>
            </a:xfrm>
            <a:prstGeom prst="ellipse">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a:off x="5716314" y="2619120"/>
              <a:ext cx="114743" cy="120054"/>
            </a:xfrm>
            <a:prstGeom prst="ellipse">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p:cNvSpPr txBox="1"/>
            <p:nvPr/>
          </p:nvSpPr>
          <p:spPr>
            <a:xfrm>
              <a:off x="5437265" y="2647634"/>
              <a:ext cx="343562" cy="371475"/>
            </a:xfrm>
            <a:prstGeom prst="rect">
              <a:avLst/>
            </a:prstGeom>
            <a:noFill/>
          </p:spPr>
          <p:txBody>
            <a:bodyPr wrap="square" rtlCol="0">
              <a:spAutoFit/>
            </a:bodyPr>
            <a:lstStyle/>
            <a:p>
              <a:r>
                <a:rPr lang="en-US" dirty="0"/>
                <a:t>A</a:t>
              </a:r>
            </a:p>
          </p:txBody>
        </p:sp>
        <p:sp>
          <p:nvSpPr>
            <p:cNvPr id="40" name="TextBox 39"/>
            <p:cNvSpPr txBox="1"/>
            <p:nvPr/>
          </p:nvSpPr>
          <p:spPr>
            <a:xfrm>
              <a:off x="6155914" y="3893477"/>
              <a:ext cx="343562" cy="369332"/>
            </a:xfrm>
            <a:prstGeom prst="rect">
              <a:avLst/>
            </a:prstGeom>
            <a:noFill/>
          </p:spPr>
          <p:txBody>
            <a:bodyPr wrap="square" rtlCol="0">
              <a:spAutoFit/>
            </a:bodyPr>
            <a:lstStyle/>
            <a:p>
              <a:r>
                <a:rPr lang="en-US" dirty="0"/>
                <a:t>B</a:t>
              </a:r>
            </a:p>
          </p:txBody>
        </p:sp>
        <p:sp>
          <p:nvSpPr>
            <p:cNvPr id="41" name="TextBox 40"/>
            <p:cNvSpPr txBox="1"/>
            <p:nvPr/>
          </p:nvSpPr>
          <p:spPr>
            <a:xfrm>
              <a:off x="5051078" y="5059597"/>
              <a:ext cx="343562" cy="369332"/>
            </a:xfrm>
            <a:prstGeom prst="rect">
              <a:avLst/>
            </a:prstGeom>
            <a:noFill/>
          </p:spPr>
          <p:txBody>
            <a:bodyPr wrap="square" rtlCol="0">
              <a:spAutoFit/>
            </a:bodyPr>
            <a:lstStyle/>
            <a:p>
              <a:r>
                <a:rPr lang="en-US" dirty="0"/>
                <a:t>C</a:t>
              </a:r>
            </a:p>
          </p:txBody>
        </p:sp>
        <p:sp>
          <p:nvSpPr>
            <p:cNvPr id="45" name="TextBox 44"/>
            <p:cNvSpPr txBox="1"/>
            <p:nvPr/>
          </p:nvSpPr>
          <p:spPr>
            <a:xfrm>
              <a:off x="7253305" y="3429000"/>
              <a:ext cx="343562" cy="369332"/>
            </a:xfrm>
            <a:prstGeom prst="rect">
              <a:avLst/>
            </a:prstGeom>
            <a:noFill/>
          </p:spPr>
          <p:txBody>
            <a:bodyPr wrap="square" rtlCol="0">
              <a:spAutoFit/>
            </a:bodyPr>
            <a:lstStyle/>
            <a:p>
              <a:r>
                <a:rPr lang="en-US" dirty="0"/>
                <a:t>B</a:t>
              </a:r>
            </a:p>
          </p:txBody>
        </p:sp>
        <p:sp>
          <p:nvSpPr>
            <p:cNvPr id="46" name="TextBox 45"/>
            <p:cNvSpPr txBox="1"/>
            <p:nvPr/>
          </p:nvSpPr>
          <p:spPr>
            <a:xfrm>
              <a:off x="6890976" y="5081367"/>
              <a:ext cx="343562" cy="369332"/>
            </a:xfrm>
            <a:prstGeom prst="rect">
              <a:avLst/>
            </a:prstGeom>
            <a:noFill/>
          </p:spPr>
          <p:txBody>
            <a:bodyPr wrap="square" rtlCol="0">
              <a:spAutoFit/>
            </a:bodyPr>
            <a:lstStyle/>
            <a:p>
              <a:r>
                <a:rPr lang="en-US" dirty="0"/>
                <a:t>C</a:t>
              </a:r>
            </a:p>
          </p:txBody>
        </p:sp>
        <p:sp>
          <p:nvSpPr>
            <p:cNvPr id="4" name="TextBox 3"/>
            <p:cNvSpPr txBox="1"/>
            <p:nvPr/>
          </p:nvSpPr>
          <p:spPr>
            <a:xfrm>
              <a:off x="6398360" y="2227613"/>
              <a:ext cx="2397013" cy="369332"/>
            </a:xfrm>
            <a:prstGeom prst="rect">
              <a:avLst/>
            </a:prstGeom>
            <a:noFill/>
          </p:spPr>
          <p:txBody>
            <a:bodyPr wrap="square" rtlCol="0">
              <a:spAutoFit/>
            </a:bodyPr>
            <a:lstStyle/>
            <a:p>
              <a:r>
                <a:rPr lang="en-US" dirty="0"/>
                <a:t>Direction of moving</a:t>
              </a:r>
            </a:p>
          </p:txBody>
        </p:sp>
      </p:grpSp>
      <p:sp>
        <p:nvSpPr>
          <p:cNvPr id="17" name="TextBox 16"/>
          <p:cNvSpPr txBox="1"/>
          <p:nvPr/>
        </p:nvSpPr>
        <p:spPr>
          <a:xfrm>
            <a:off x="3903996" y="86157"/>
            <a:ext cx="4342751" cy="1569660"/>
          </a:xfrm>
          <a:prstGeom prst="rect">
            <a:avLst/>
          </a:prstGeom>
          <a:noFill/>
        </p:spPr>
        <p:txBody>
          <a:bodyPr wrap="square" rtlCol="0">
            <a:spAutoFit/>
          </a:bodyPr>
          <a:lstStyle/>
          <a:p>
            <a:r>
              <a:rPr lang="en-US" sz="3200" b="1" dirty="0"/>
              <a:t>    Gait</a:t>
            </a:r>
            <a:r>
              <a:rPr lang="ru-RU" sz="3200" b="1" dirty="0"/>
              <a:t> </a:t>
            </a:r>
            <a:r>
              <a:rPr lang="en-US" sz="3200" b="1" dirty="0"/>
              <a:t>Parameters for </a:t>
            </a:r>
            <a:endParaRPr lang="ru-RU" sz="3200" b="1" dirty="0"/>
          </a:p>
          <a:p>
            <a:r>
              <a:rPr lang="ru-RU" sz="3200" b="1" dirty="0"/>
              <a:t> </a:t>
            </a:r>
            <a:r>
              <a:rPr lang="en-US" sz="3200" b="1" dirty="0"/>
              <a:t>Bipedal</a:t>
            </a:r>
            <a:r>
              <a:rPr lang="ru-RU" sz="3200" b="1" dirty="0"/>
              <a:t> </a:t>
            </a:r>
            <a:r>
              <a:rPr lang="en-US" sz="3200" b="1" dirty="0"/>
              <a:t>Walking Robot</a:t>
            </a:r>
            <a:endParaRPr lang="ru-RU" sz="3200" b="1" dirty="0"/>
          </a:p>
          <a:p>
            <a:endParaRPr lang="en-US" sz="3200" b="1" dirty="0"/>
          </a:p>
        </p:txBody>
      </p:sp>
    </p:spTree>
    <p:extLst>
      <p:ext uri="{BB962C8B-B14F-4D97-AF65-F5344CB8AC3E}">
        <p14:creationId xmlns:p14="http://schemas.microsoft.com/office/powerpoint/2010/main" val="19795563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p:cNvGrpSpPr/>
          <p:nvPr/>
        </p:nvGrpSpPr>
        <p:grpSpPr>
          <a:xfrm>
            <a:off x="2061328" y="1819372"/>
            <a:ext cx="7880808" cy="3513900"/>
            <a:chOff x="2450969" y="1253764"/>
            <a:chExt cx="7880808" cy="3513900"/>
          </a:xfrm>
        </p:grpSpPr>
        <p:pic>
          <p:nvPicPr>
            <p:cNvPr id="2" name="Picture 1" descr="https://cyberleninka.ru/viewer_images/15723925/f/3.png"/>
            <p:cNvPicPr/>
            <p:nvPr/>
          </p:nvPicPr>
          <p:blipFill rotWithShape="1">
            <a:blip r:embed="rId2">
              <a:extLst>
                <a:ext uri="{28A0092B-C50C-407E-A947-70E740481C1C}">
                  <a14:useLocalDpi xmlns:a14="http://schemas.microsoft.com/office/drawing/2010/main" val="0"/>
                </a:ext>
              </a:extLst>
            </a:blip>
            <a:srcRect l="12660" t="57573" r="15710" b="26758"/>
            <a:stretch/>
          </p:blipFill>
          <p:spPr bwMode="auto">
            <a:xfrm>
              <a:off x="2450969" y="1253764"/>
              <a:ext cx="7880808" cy="3139127"/>
            </a:xfrm>
            <a:prstGeom prst="rect">
              <a:avLst/>
            </a:prstGeom>
            <a:noFill/>
            <a:ln>
              <a:noFill/>
            </a:ln>
            <a:extLst>
              <a:ext uri="{53640926-AAD7-44D8-BBD7-CCE9431645EC}">
                <a14:shadowObscured xmlns:a14="http://schemas.microsoft.com/office/drawing/2010/main"/>
              </a:ext>
            </a:extLst>
          </p:spPr>
        </p:pic>
        <p:sp>
          <p:nvSpPr>
            <p:cNvPr id="5" name="TextBox 4"/>
            <p:cNvSpPr txBox="1"/>
            <p:nvPr/>
          </p:nvSpPr>
          <p:spPr>
            <a:xfrm>
              <a:off x="3116344" y="4398332"/>
              <a:ext cx="989815" cy="369332"/>
            </a:xfrm>
            <a:prstGeom prst="rect">
              <a:avLst/>
            </a:prstGeom>
            <a:noFill/>
          </p:spPr>
          <p:txBody>
            <a:bodyPr wrap="square" rtlCol="0">
              <a:spAutoFit/>
            </a:bodyPr>
            <a:lstStyle/>
            <a:p>
              <a:r>
                <a:rPr lang="en-US" dirty="0"/>
                <a:t>Right leg</a:t>
              </a:r>
            </a:p>
          </p:txBody>
        </p:sp>
        <p:sp>
          <p:nvSpPr>
            <p:cNvPr id="6" name="TextBox 5"/>
            <p:cNvSpPr txBox="1"/>
            <p:nvPr/>
          </p:nvSpPr>
          <p:spPr>
            <a:xfrm>
              <a:off x="4771534" y="4362196"/>
              <a:ext cx="989815" cy="369332"/>
            </a:xfrm>
            <a:prstGeom prst="rect">
              <a:avLst/>
            </a:prstGeom>
            <a:noFill/>
          </p:spPr>
          <p:txBody>
            <a:bodyPr wrap="square" rtlCol="0">
              <a:spAutoFit/>
            </a:bodyPr>
            <a:lstStyle/>
            <a:p>
              <a:r>
                <a:rPr lang="en-US" dirty="0"/>
                <a:t>Right leg</a:t>
              </a:r>
            </a:p>
          </p:txBody>
        </p:sp>
        <p:sp>
          <p:nvSpPr>
            <p:cNvPr id="7" name="TextBox 6"/>
            <p:cNvSpPr txBox="1"/>
            <p:nvPr/>
          </p:nvSpPr>
          <p:spPr>
            <a:xfrm>
              <a:off x="6677319" y="4377181"/>
              <a:ext cx="989815" cy="369332"/>
            </a:xfrm>
            <a:prstGeom prst="rect">
              <a:avLst/>
            </a:prstGeom>
            <a:noFill/>
          </p:spPr>
          <p:txBody>
            <a:bodyPr wrap="square" rtlCol="0">
              <a:spAutoFit/>
            </a:bodyPr>
            <a:lstStyle/>
            <a:p>
              <a:r>
                <a:rPr lang="en-US" dirty="0"/>
                <a:t>Left leg</a:t>
              </a:r>
            </a:p>
          </p:txBody>
        </p:sp>
        <p:sp>
          <p:nvSpPr>
            <p:cNvPr id="8" name="TextBox 7"/>
            <p:cNvSpPr txBox="1"/>
            <p:nvPr/>
          </p:nvSpPr>
          <p:spPr>
            <a:xfrm>
              <a:off x="8328581" y="4360625"/>
              <a:ext cx="989815" cy="369332"/>
            </a:xfrm>
            <a:prstGeom prst="rect">
              <a:avLst/>
            </a:prstGeom>
            <a:noFill/>
          </p:spPr>
          <p:txBody>
            <a:bodyPr wrap="square" rtlCol="0">
              <a:spAutoFit/>
            </a:bodyPr>
            <a:lstStyle/>
            <a:p>
              <a:r>
                <a:rPr lang="en-US" dirty="0"/>
                <a:t>Left leg</a:t>
              </a:r>
            </a:p>
          </p:txBody>
        </p:sp>
      </p:grpSp>
      <p:sp>
        <p:nvSpPr>
          <p:cNvPr id="9" name="TextBox 8"/>
          <p:cNvSpPr txBox="1"/>
          <p:nvPr/>
        </p:nvSpPr>
        <p:spPr>
          <a:xfrm>
            <a:off x="3636193" y="241906"/>
            <a:ext cx="4919614" cy="1508105"/>
          </a:xfrm>
          <a:prstGeom prst="rect">
            <a:avLst/>
          </a:prstGeom>
          <a:noFill/>
        </p:spPr>
        <p:txBody>
          <a:bodyPr wrap="square" rtlCol="0">
            <a:spAutoFit/>
          </a:bodyPr>
          <a:lstStyle/>
          <a:p>
            <a:r>
              <a:rPr lang="en-US" sz="3200" b="1" dirty="0"/>
              <a:t>Phases of the Walking Cycle</a:t>
            </a:r>
          </a:p>
          <a:p>
            <a:r>
              <a:rPr lang="en-US" sz="3200" b="1" dirty="0"/>
              <a:t>for 2 Legged Walking Robot</a:t>
            </a:r>
            <a:endParaRPr lang="ru-RU" sz="3200" b="1" dirty="0"/>
          </a:p>
          <a:p>
            <a:endParaRPr lang="en-US" sz="2800" b="1" dirty="0"/>
          </a:p>
        </p:txBody>
      </p:sp>
      <p:sp>
        <p:nvSpPr>
          <p:cNvPr id="11" name="Rectangle 10"/>
          <p:cNvSpPr/>
          <p:nvPr/>
        </p:nvSpPr>
        <p:spPr>
          <a:xfrm>
            <a:off x="6096000" y="5846604"/>
            <a:ext cx="4326314" cy="487569"/>
          </a:xfrm>
          <a:prstGeom prst="rect">
            <a:avLst/>
          </a:prstGeom>
          <a:ln>
            <a:solidFill>
              <a:schemeClr val="dk1"/>
            </a:solidFill>
          </a:ln>
        </p:spPr>
        <p:txBody>
          <a:bodyPr wrap="square">
            <a:spAutoFit/>
          </a:bodyPr>
          <a:lstStyle/>
          <a:p>
            <a:pPr>
              <a:lnSpc>
                <a:spcPct val="107000"/>
              </a:lnSpc>
              <a:spcAft>
                <a:spcPts val="800"/>
              </a:spcAft>
            </a:pPr>
            <a:r>
              <a:rPr lang="en-US" sz="1200" u="sng" kern="1800" dirty="0">
                <a:solidFill>
                  <a:srgbClr val="FF0000"/>
                </a:solidFill>
                <a:latin typeface="Arial" panose="020B0604020202020204" pitchFamily="34" charset="0"/>
                <a:ea typeface="Times New Roman" panose="02020603050405020304" pitchFamily="18" charset="0"/>
                <a:cs typeface="Times New Roman" panose="02020603050405020304" pitchFamily="18" charset="0"/>
              </a:rPr>
              <a:t>Source:   </a:t>
            </a:r>
            <a:r>
              <a:rPr lang="ru-RU" sz="1200" kern="1800" dirty="0">
                <a:solidFill>
                  <a:srgbClr val="111111"/>
                </a:solidFill>
                <a:latin typeface="Arial" panose="020B0604020202020204" pitchFamily="34" charset="0"/>
                <a:ea typeface="Times New Roman" panose="02020603050405020304" pitchFamily="18" charset="0"/>
                <a:cs typeface="Times New Roman" panose="02020603050405020304" pitchFamily="18" charset="0"/>
              </a:rPr>
              <a:t>https://cyberleninka.ru/article/n/dvizhenie-dvunogogo-shagayuschego-robota/viewer</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097800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Oval 17"/>
          <p:cNvSpPr/>
          <p:nvPr/>
        </p:nvSpPr>
        <p:spPr>
          <a:xfrm>
            <a:off x="10429458" y="4631190"/>
            <a:ext cx="114743" cy="120054"/>
          </a:xfrm>
          <a:prstGeom prst="ellipse">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p:cNvSpPr/>
          <p:nvPr/>
        </p:nvSpPr>
        <p:spPr>
          <a:xfrm>
            <a:off x="10028525" y="1379703"/>
            <a:ext cx="114743" cy="120054"/>
          </a:xfrm>
          <a:prstGeom prst="ellipse">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p:cNvSpPr txBox="1"/>
          <p:nvPr/>
        </p:nvSpPr>
        <p:spPr>
          <a:xfrm>
            <a:off x="10505439" y="4355617"/>
            <a:ext cx="343562" cy="369332"/>
          </a:xfrm>
          <a:prstGeom prst="rect">
            <a:avLst/>
          </a:prstGeom>
          <a:noFill/>
        </p:spPr>
        <p:txBody>
          <a:bodyPr wrap="square" rtlCol="0">
            <a:spAutoFit/>
          </a:bodyPr>
          <a:lstStyle/>
          <a:p>
            <a:r>
              <a:rPr lang="en-US" dirty="0">
                <a:solidFill>
                  <a:srgbClr val="00B050"/>
                </a:solidFill>
              </a:rPr>
              <a:t>B</a:t>
            </a:r>
          </a:p>
        </p:txBody>
      </p:sp>
      <p:sp>
        <p:nvSpPr>
          <p:cNvPr id="48" name="TextBox 47"/>
          <p:cNvSpPr txBox="1"/>
          <p:nvPr/>
        </p:nvSpPr>
        <p:spPr>
          <a:xfrm>
            <a:off x="10657839" y="4508017"/>
            <a:ext cx="343562" cy="369332"/>
          </a:xfrm>
          <a:prstGeom prst="rect">
            <a:avLst/>
          </a:prstGeom>
          <a:noFill/>
        </p:spPr>
        <p:txBody>
          <a:bodyPr wrap="square" rtlCol="0">
            <a:spAutoFit/>
          </a:bodyPr>
          <a:lstStyle/>
          <a:p>
            <a:r>
              <a:rPr lang="en-US" dirty="0">
                <a:solidFill>
                  <a:srgbClr val="00B050"/>
                </a:solidFill>
              </a:rPr>
              <a:t>B</a:t>
            </a:r>
          </a:p>
        </p:txBody>
      </p:sp>
      <p:grpSp>
        <p:nvGrpSpPr>
          <p:cNvPr id="31" name="Group 30"/>
          <p:cNvGrpSpPr/>
          <p:nvPr/>
        </p:nvGrpSpPr>
        <p:grpSpPr>
          <a:xfrm>
            <a:off x="3312649" y="996591"/>
            <a:ext cx="5566701" cy="5314572"/>
            <a:chOff x="3642613" y="1622445"/>
            <a:chExt cx="4457862" cy="4632653"/>
          </a:xfrm>
        </p:grpSpPr>
        <p:cxnSp>
          <p:nvCxnSpPr>
            <p:cNvPr id="30" name="Straight Connector 29"/>
            <p:cNvCxnSpPr/>
            <p:nvPr/>
          </p:nvCxnSpPr>
          <p:spPr>
            <a:xfrm>
              <a:off x="5045205" y="3423025"/>
              <a:ext cx="2033453" cy="752665"/>
            </a:xfrm>
            <a:prstGeom prst="line">
              <a:avLst/>
            </a:prstGeom>
            <a:ln w="50800">
              <a:solidFill>
                <a:schemeClr val="accent1"/>
              </a:solidFill>
              <a:prstDash val="sysDash"/>
            </a:ln>
          </p:spPr>
          <p:style>
            <a:lnRef idx="1">
              <a:schemeClr val="dk1"/>
            </a:lnRef>
            <a:fillRef idx="0">
              <a:schemeClr val="dk1"/>
            </a:fillRef>
            <a:effectRef idx="0">
              <a:schemeClr val="dk1"/>
            </a:effectRef>
            <a:fontRef idx="minor">
              <a:schemeClr val="tx1"/>
            </a:fontRef>
          </p:style>
        </p:cxnSp>
        <p:sp>
          <p:nvSpPr>
            <p:cNvPr id="16" name="Arc 15"/>
            <p:cNvSpPr/>
            <p:nvPr/>
          </p:nvSpPr>
          <p:spPr>
            <a:xfrm rot="5004456">
              <a:off x="5200009" y="2866017"/>
              <a:ext cx="1585541" cy="1231598"/>
            </a:xfrm>
            <a:prstGeom prst="arc">
              <a:avLst/>
            </a:prstGeom>
            <a:ln w="2540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C00000"/>
                </a:solidFill>
              </a:endParaRPr>
            </a:p>
          </p:txBody>
        </p:sp>
        <p:sp>
          <p:nvSpPr>
            <p:cNvPr id="26" name="TextBox 25"/>
            <p:cNvSpPr txBox="1"/>
            <p:nvPr/>
          </p:nvSpPr>
          <p:spPr>
            <a:xfrm>
              <a:off x="6497997" y="4265192"/>
              <a:ext cx="343562" cy="369332"/>
            </a:xfrm>
            <a:prstGeom prst="rect">
              <a:avLst/>
            </a:prstGeom>
            <a:noFill/>
          </p:spPr>
          <p:txBody>
            <a:bodyPr wrap="square" rtlCol="0">
              <a:spAutoFit/>
            </a:bodyPr>
            <a:lstStyle/>
            <a:p>
              <a:r>
                <a:rPr lang="en-US" dirty="0"/>
                <a:t>B</a:t>
              </a:r>
            </a:p>
          </p:txBody>
        </p:sp>
        <p:cxnSp>
          <p:nvCxnSpPr>
            <p:cNvPr id="33" name="Straight Connector 32"/>
            <p:cNvCxnSpPr/>
            <p:nvPr/>
          </p:nvCxnSpPr>
          <p:spPr>
            <a:xfrm>
              <a:off x="5177073" y="3438292"/>
              <a:ext cx="1182323" cy="1138906"/>
            </a:xfrm>
            <a:prstGeom prst="line">
              <a:avLst/>
            </a:prstGeom>
            <a:ln w="50800">
              <a:solidFill>
                <a:srgbClr val="C00000"/>
              </a:solidFill>
              <a:prstDash val="sysDash"/>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36" name="TextBox 35"/>
                <p:cNvSpPr txBox="1"/>
                <p:nvPr/>
              </p:nvSpPr>
              <p:spPr>
                <a:xfrm>
                  <a:off x="6206695" y="3845489"/>
                  <a:ext cx="20037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1" i="0" smtClean="0">
                            <a:solidFill>
                              <a:srgbClr val="C00000"/>
                            </a:solidFill>
                            <a:latin typeface="Cambria Math" panose="02040503050406030204" pitchFamily="18" charset="0"/>
                            <a:ea typeface="Cambria Math" panose="02040503050406030204" pitchFamily="18" charset="0"/>
                          </a:rPr>
                          <m:t>𝛂</m:t>
                        </m:r>
                      </m:oMath>
                    </m:oMathPara>
                  </a14:m>
                  <a:endParaRPr lang="en-US" b="1" dirty="0">
                    <a:solidFill>
                      <a:srgbClr val="C00000"/>
                    </a:solidFill>
                  </a:endParaRPr>
                </a:p>
              </p:txBody>
            </p:sp>
          </mc:Choice>
          <mc:Fallback xmlns="">
            <p:sp>
              <p:nvSpPr>
                <p:cNvPr id="36" name="TextBox 35"/>
                <p:cNvSpPr txBox="1">
                  <a:spLocks noRot="1" noChangeAspect="1" noMove="1" noResize="1" noEditPoints="1" noAdjustHandles="1" noChangeArrowheads="1" noChangeShapeType="1" noTextEdit="1"/>
                </p:cNvSpPr>
                <p:nvPr/>
              </p:nvSpPr>
              <p:spPr>
                <a:xfrm>
                  <a:off x="6206695" y="3845489"/>
                  <a:ext cx="200376" cy="276999"/>
                </a:xfrm>
                <a:prstGeom prst="rect">
                  <a:avLst/>
                </a:prstGeom>
                <a:blipFill rotWithShape="0">
                  <a:blip r:embed="rId2"/>
                  <a:stretch>
                    <a:fillRect l="-4878" r="-2439"/>
                  </a:stretch>
                </a:blipFill>
              </p:spPr>
              <p:txBody>
                <a:bodyPr/>
                <a:lstStyle/>
                <a:p>
                  <a:r>
                    <a:rPr lang="en-US">
                      <a:noFill/>
                    </a:rPr>
                    <a:t> </a:t>
                  </a:r>
                </a:p>
              </p:txBody>
            </p:sp>
          </mc:Fallback>
        </mc:AlternateContent>
        <p:cxnSp>
          <p:nvCxnSpPr>
            <p:cNvPr id="3" name="Straight Connector 2"/>
            <p:cNvCxnSpPr/>
            <p:nvPr/>
          </p:nvCxnSpPr>
          <p:spPr>
            <a:xfrm>
              <a:off x="5085932" y="3406597"/>
              <a:ext cx="1448856" cy="1013552"/>
            </a:xfrm>
            <a:prstGeom prst="line">
              <a:avLst/>
            </a:prstGeom>
            <a:ln w="50800">
              <a:solidFill>
                <a:schemeClr val="tx1"/>
              </a:solidFill>
              <a:prstDash val="sysDash"/>
            </a:ln>
          </p:spPr>
          <p:style>
            <a:lnRef idx="1">
              <a:schemeClr val="dk1"/>
            </a:lnRef>
            <a:fillRef idx="0">
              <a:schemeClr val="dk1"/>
            </a:fillRef>
            <a:effectRef idx="0">
              <a:schemeClr val="dk1"/>
            </a:effectRef>
            <a:fontRef idx="minor">
              <a:schemeClr val="tx1"/>
            </a:fontRef>
          </p:style>
        </p:cxnSp>
        <p:cxnSp>
          <p:nvCxnSpPr>
            <p:cNvPr id="4" name="Straight Arrow Connector 3"/>
            <p:cNvCxnSpPr/>
            <p:nvPr/>
          </p:nvCxnSpPr>
          <p:spPr>
            <a:xfrm>
              <a:off x="5085932" y="3413485"/>
              <a:ext cx="819150" cy="0"/>
            </a:xfrm>
            <a:prstGeom prst="straightConnector1">
              <a:avLst/>
            </a:prstGeom>
            <a:ln w="50800">
              <a:solidFill>
                <a:srgbClr val="FF0000"/>
              </a:solidFill>
              <a:tailEnd type="triangle" w="med" len="lg"/>
            </a:ln>
          </p:spPr>
          <p:style>
            <a:lnRef idx="1">
              <a:schemeClr val="dk1"/>
            </a:lnRef>
            <a:fillRef idx="0">
              <a:schemeClr val="dk1"/>
            </a:fillRef>
            <a:effectRef idx="0">
              <a:schemeClr val="dk1"/>
            </a:effectRef>
            <a:fontRef idx="minor">
              <a:schemeClr val="tx1"/>
            </a:fontRef>
          </p:style>
        </p:cxnSp>
        <p:cxnSp>
          <p:nvCxnSpPr>
            <p:cNvPr id="5" name="Straight Connector 4"/>
            <p:cNvCxnSpPr/>
            <p:nvPr/>
          </p:nvCxnSpPr>
          <p:spPr>
            <a:xfrm>
              <a:off x="5085932" y="2196110"/>
              <a:ext cx="0" cy="1197203"/>
            </a:xfrm>
            <a:prstGeom prst="line">
              <a:avLst/>
            </a:prstGeom>
            <a:ln w="12700"/>
          </p:spPr>
          <p:style>
            <a:lnRef idx="1">
              <a:schemeClr val="dk1"/>
            </a:lnRef>
            <a:fillRef idx="0">
              <a:schemeClr val="dk1"/>
            </a:fillRef>
            <a:effectRef idx="0">
              <a:schemeClr val="dk1"/>
            </a:effectRef>
            <a:fontRef idx="minor">
              <a:schemeClr val="tx1"/>
            </a:fontRef>
          </p:style>
        </p:cxnSp>
        <p:cxnSp>
          <p:nvCxnSpPr>
            <p:cNvPr id="6" name="Straight Connector 5"/>
            <p:cNvCxnSpPr/>
            <p:nvPr/>
          </p:nvCxnSpPr>
          <p:spPr>
            <a:xfrm>
              <a:off x="3689963" y="3406597"/>
              <a:ext cx="3422277" cy="20172"/>
            </a:xfrm>
            <a:prstGeom prst="line">
              <a:avLst/>
            </a:prstGeom>
            <a:ln w="19050"/>
          </p:spPr>
          <p:style>
            <a:lnRef idx="1">
              <a:schemeClr val="dk1"/>
            </a:lnRef>
            <a:fillRef idx="0">
              <a:schemeClr val="dk1"/>
            </a:fillRef>
            <a:effectRef idx="0">
              <a:schemeClr val="dk1"/>
            </a:effectRef>
            <a:fontRef idx="minor">
              <a:schemeClr val="tx1"/>
            </a:fontRef>
          </p:style>
        </p:cxnSp>
        <p:cxnSp>
          <p:nvCxnSpPr>
            <p:cNvPr id="7" name="Straight Connector 6"/>
            <p:cNvCxnSpPr/>
            <p:nvPr/>
          </p:nvCxnSpPr>
          <p:spPr>
            <a:xfrm>
              <a:off x="3642613" y="6162512"/>
              <a:ext cx="3422277" cy="20172"/>
            </a:xfrm>
            <a:prstGeom prst="line">
              <a:avLst/>
            </a:prstGeom>
            <a:ln w="19050"/>
          </p:spPr>
          <p:style>
            <a:lnRef idx="1">
              <a:schemeClr val="dk1"/>
            </a:lnRef>
            <a:fillRef idx="0">
              <a:schemeClr val="dk1"/>
            </a:fillRef>
            <a:effectRef idx="0">
              <a:schemeClr val="dk1"/>
            </a:effectRef>
            <a:fontRef idx="minor">
              <a:schemeClr val="tx1"/>
            </a:fontRef>
          </p:style>
        </p:cxnSp>
        <p:cxnSp>
          <p:nvCxnSpPr>
            <p:cNvPr id="8" name="Straight Connector 7"/>
            <p:cNvCxnSpPr/>
            <p:nvPr/>
          </p:nvCxnSpPr>
          <p:spPr>
            <a:xfrm>
              <a:off x="4374027" y="6160913"/>
              <a:ext cx="738431" cy="1"/>
            </a:xfrm>
            <a:prstGeom prst="line">
              <a:avLst/>
            </a:prstGeom>
            <a:ln w="50800">
              <a:solidFill>
                <a:srgbClr val="00B050"/>
              </a:solidFill>
            </a:ln>
          </p:spPr>
          <p:style>
            <a:lnRef idx="1">
              <a:schemeClr val="dk1"/>
            </a:lnRef>
            <a:fillRef idx="0">
              <a:schemeClr val="dk1"/>
            </a:fillRef>
            <a:effectRef idx="0">
              <a:schemeClr val="dk1"/>
            </a:effectRef>
            <a:fontRef idx="minor">
              <a:schemeClr val="tx1"/>
            </a:fontRef>
          </p:style>
        </p:cxnSp>
        <p:cxnSp>
          <p:nvCxnSpPr>
            <p:cNvPr id="10" name="Straight Connector 9"/>
            <p:cNvCxnSpPr/>
            <p:nvPr/>
          </p:nvCxnSpPr>
          <p:spPr>
            <a:xfrm flipH="1">
              <a:off x="6195510" y="4420149"/>
              <a:ext cx="339278" cy="1690109"/>
            </a:xfrm>
            <a:prstGeom prst="line">
              <a:avLst/>
            </a:prstGeom>
            <a:ln w="50800">
              <a:solidFill>
                <a:schemeClr val="tx1"/>
              </a:solidFill>
              <a:prstDash val="sysDash"/>
            </a:ln>
          </p:spPr>
          <p:style>
            <a:lnRef idx="1">
              <a:schemeClr val="dk1"/>
            </a:lnRef>
            <a:fillRef idx="0">
              <a:schemeClr val="dk1"/>
            </a:fillRef>
            <a:effectRef idx="0">
              <a:schemeClr val="dk1"/>
            </a:effectRef>
            <a:fontRef idx="minor">
              <a:schemeClr val="tx1"/>
            </a:fontRef>
          </p:style>
        </p:cxnSp>
        <p:cxnSp>
          <p:nvCxnSpPr>
            <p:cNvPr id="11" name="Straight Connector 10"/>
            <p:cNvCxnSpPr/>
            <p:nvPr/>
          </p:nvCxnSpPr>
          <p:spPr>
            <a:xfrm>
              <a:off x="5881513" y="3454552"/>
              <a:ext cx="9525" cy="2691685"/>
            </a:xfrm>
            <a:prstGeom prst="line">
              <a:avLst/>
            </a:prstGeom>
            <a:ln w="19050">
              <a:prstDash val="dash"/>
            </a:ln>
          </p:spPr>
          <p:style>
            <a:lnRef idx="1">
              <a:schemeClr val="dk1"/>
            </a:lnRef>
            <a:fillRef idx="0">
              <a:schemeClr val="dk1"/>
            </a:fillRef>
            <a:effectRef idx="0">
              <a:schemeClr val="dk1"/>
            </a:effectRef>
            <a:fontRef idx="minor">
              <a:schemeClr val="tx1"/>
            </a:fontRef>
          </p:style>
        </p:cxnSp>
        <p:cxnSp>
          <p:nvCxnSpPr>
            <p:cNvPr id="12" name="Straight Connector 11"/>
            <p:cNvCxnSpPr/>
            <p:nvPr/>
          </p:nvCxnSpPr>
          <p:spPr>
            <a:xfrm>
              <a:off x="5081169" y="3454552"/>
              <a:ext cx="29266" cy="2731327"/>
            </a:xfrm>
            <a:prstGeom prst="line">
              <a:avLst/>
            </a:prstGeom>
            <a:ln w="19050">
              <a:prstDash val="dash"/>
            </a:ln>
          </p:spPr>
          <p:style>
            <a:lnRef idx="1">
              <a:schemeClr val="dk1"/>
            </a:lnRef>
            <a:fillRef idx="0">
              <a:schemeClr val="dk1"/>
            </a:fillRef>
            <a:effectRef idx="0">
              <a:schemeClr val="dk1"/>
            </a:effectRef>
            <a:fontRef idx="minor">
              <a:schemeClr val="tx1"/>
            </a:fontRef>
          </p:style>
        </p:cxnSp>
        <p:cxnSp>
          <p:nvCxnSpPr>
            <p:cNvPr id="13" name="Straight Connector 12"/>
            <p:cNvCxnSpPr/>
            <p:nvPr/>
          </p:nvCxnSpPr>
          <p:spPr>
            <a:xfrm flipH="1">
              <a:off x="5081169" y="1622445"/>
              <a:ext cx="1" cy="1797434"/>
            </a:xfrm>
            <a:prstGeom prst="line">
              <a:avLst/>
            </a:prstGeom>
            <a:ln w="19050"/>
          </p:spPr>
          <p:style>
            <a:lnRef idx="1">
              <a:schemeClr val="dk1"/>
            </a:lnRef>
            <a:fillRef idx="0">
              <a:schemeClr val="dk1"/>
            </a:fillRef>
            <a:effectRef idx="0">
              <a:schemeClr val="dk1"/>
            </a:effectRef>
            <a:fontRef idx="minor">
              <a:schemeClr val="tx1"/>
            </a:fontRef>
          </p:style>
        </p:cxnSp>
        <p:cxnSp>
          <p:nvCxnSpPr>
            <p:cNvPr id="14" name="Straight Connector 13"/>
            <p:cNvCxnSpPr/>
            <p:nvPr/>
          </p:nvCxnSpPr>
          <p:spPr>
            <a:xfrm>
              <a:off x="5081169" y="3403399"/>
              <a:ext cx="809869" cy="1416816"/>
            </a:xfrm>
            <a:prstGeom prst="line">
              <a:avLst/>
            </a:prstGeom>
            <a:ln w="50800">
              <a:solidFill>
                <a:srgbClr val="00B050"/>
              </a:solidFill>
            </a:ln>
          </p:spPr>
          <p:style>
            <a:lnRef idx="1">
              <a:schemeClr val="dk1"/>
            </a:lnRef>
            <a:fillRef idx="0">
              <a:schemeClr val="dk1"/>
            </a:fillRef>
            <a:effectRef idx="0">
              <a:schemeClr val="dk1"/>
            </a:effectRef>
            <a:fontRef idx="minor">
              <a:schemeClr val="tx1"/>
            </a:fontRef>
          </p:style>
        </p:cxnSp>
        <p:cxnSp>
          <p:nvCxnSpPr>
            <p:cNvPr id="15" name="Straight Connector 14"/>
            <p:cNvCxnSpPr>
              <a:endCxn id="19" idx="3"/>
            </p:cNvCxnSpPr>
            <p:nvPr/>
          </p:nvCxnSpPr>
          <p:spPr>
            <a:xfrm flipH="1">
              <a:off x="4563938" y="4820215"/>
              <a:ext cx="1312056" cy="1368667"/>
            </a:xfrm>
            <a:prstGeom prst="line">
              <a:avLst/>
            </a:prstGeom>
            <a:ln w="50800">
              <a:solidFill>
                <a:srgbClr val="00B050"/>
              </a:solidFill>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7" name="TextBox 16"/>
                <p:cNvSpPr txBox="1"/>
                <p:nvPr/>
              </p:nvSpPr>
              <p:spPr>
                <a:xfrm>
                  <a:off x="5486103" y="3356052"/>
                  <a:ext cx="20037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1" i="0" smtClean="0">
                            <a:solidFill>
                              <a:schemeClr val="tx1"/>
                            </a:solidFill>
                            <a:latin typeface="Cambria Math" panose="02040503050406030204" pitchFamily="18" charset="0"/>
                            <a:ea typeface="Cambria Math" panose="02040503050406030204" pitchFamily="18" charset="0"/>
                          </a:rPr>
                          <m:t>𝛂</m:t>
                        </m:r>
                      </m:oMath>
                    </m:oMathPara>
                  </a14:m>
                  <a:endParaRPr lang="en-US" b="1" dirty="0">
                    <a:solidFill>
                      <a:schemeClr val="tx1"/>
                    </a:solidFill>
                  </a:endParaRPr>
                </a:p>
              </p:txBody>
            </p:sp>
          </mc:Choice>
          <mc:Fallback xmlns="">
            <p:sp>
              <p:nvSpPr>
                <p:cNvPr id="17" name="TextBox 16"/>
                <p:cNvSpPr txBox="1">
                  <a:spLocks noRot="1" noChangeAspect="1" noMove="1" noResize="1" noEditPoints="1" noAdjustHandles="1" noChangeArrowheads="1" noChangeShapeType="1" noTextEdit="1"/>
                </p:cNvSpPr>
                <p:nvPr/>
              </p:nvSpPr>
              <p:spPr>
                <a:xfrm>
                  <a:off x="5486103" y="3356052"/>
                  <a:ext cx="200375" cy="276999"/>
                </a:xfrm>
                <a:prstGeom prst="rect">
                  <a:avLst/>
                </a:prstGeom>
                <a:blipFill rotWithShape="0">
                  <a:blip r:embed="rId3"/>
                  <a:stretch>
                    <a:fillRect l="-4878" r="-2439"/>
                  </a:stretch>
                </a:blipFill>
              </p:spPr>
              <p:txBody>
                <a:bodyPr/>
                <a:lstStyle/>
                <a:p>
                  <a:r>
                    <a:rPr lang="en-US">
                      <a:noFill/>
                    </a:rPr>
                    <a:t> </a:t>
                  </a:r>
                </a:p>
              </p:txBody>
            </p:sp>
          </mc:Fallback>
        </mc:AlternateContent>
        <p:sp>
          <p:nvSpPr>
            <p:cNvPr id="19" name="Oval 18"/>
            <p:cNvSpPr/>
            <p:nvPr/>
          </p:nvSpPr>
          <p:spPr>
            <a:xfrm>
              <a:off x="4547134" y="6086410"/>
              <a:ext cx="114743" cy="120054"/>
            </a:xfrm>
            <a:prstGeom prst="ellipse">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5818622" y="4753999"/>
              <a:ext cx="114743" cy="120054"/>
            </a:xfrm>
            <a:prstGeom prst="ellipse">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5021416" y="3351105"/>
              <a:ext cx="114743" cy="120054"/>
            </a:xfrm>
            <a:prstGeom prst="ellipse">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4792252" y="3370666"/>
              <a:ext cx="343562" cy="371475"/>
            </a:xfrm>
            <a:prstGeom prst="rect">
              <a:avLst/>
            </a:prstGeom>
            <a:noFill/>
          </p:spPr>
          <p:txBody>
            <a:bodyPr wrap="square" rtlCol="0">
              <a:spAutoFit/>
            </a:bodyPr>
            <a:lstStyle/>
            <a:p>
              <a:r>
                <a:rPr lang="en-US" dirty="0">
                  <a:solidFill>
                    <a:srgbClr val="00B050"/>
                  </a:solidFill>
                </a:rPr>
                <a:t>A</a:t>
              </a:r>
            </a:p>
          </p:txBody>
        </p:sp>
        <p:sp>
          <p:nvSpPr>
            <p:cNvPr id="24" name="TextBox 23"/>
            <p:cNvSpPr txBox="1"/>
            <p:nvPr/>
          </p:nvSpPr>
          <p:spPr>
            <a:xfrm>
              <a:off x="5519969" y="4602441"/>
              <a:ext cx="343562" cy="369332"/>
            </a:xfrm>
            <a:prstGeom prst="rect">
              <a:avLst/>
            </a:prstGeom>
            <a:noFill/>
          </p:spPr>
          <p:txBody>
            <a:bodyPr wrap="square" rtlCol="0">
              <a:spAutoFit/>
            </a:bodyPr>
            <a:lstStyle/>
            <a:p>
              <a:r>
                <a:rPr lang="en-US" dirty="0">
                  <a:solidFill>
                    <a:srgbClr val="00B050"/>
                  </a:solidFill>
                </a:rPr>
                <a:t>B</a:t>
              </a:r>
            </a:p>
          </p:txBody>
        </p:sp>
        <p:sp>
          <p:nvSpPr>
            <p:cNvPr id="27" name="TextBox 26"/>
            <p:cNvSpPr txBox="1"/>
            <p:nvPr/>
          </p:nvSpPr>
          <p:spPr>
            <a:xfrm>
              <a:off x="6205297" y="5772113"/>
              <a:ext cx="343562" cy="369332"/>
            </a:xfrm>
            <a:prstGeom prst="rect">
              <a:avLst/>
            </a:prstGeom>
            <a:noFill/>
          </p:spPr>
          <p:txBody>
            <a:bodyPr wrap="square" rtlCol="0">
              <a:spAutoFit/>
            </a:bodyPr>
            <a:lstStyle/>
            <a:p>
              <a:r>
                <a:rPr lang="en-US" dirty="0"/>
                <a:t>C</a:t>
              </a:r>
            </a:p>
          </p:txBody>
        </p:sp>
        <p:sp>
          <p:nvSpPr>
            <p:cNvPr id="28" name="TextBox 27"/>
            <p:cNvSpPr txBox="1"/>
            <p:nvPr/>
          </p:nvSpPr>
          <p:spPr>
            <a:xfrm>
              <a:off x="5703462" y="2959598"/>
              <a:ext cx="2397013" cy="369332"/>
            </a:xfrm>
            <a:prstGeom prst="rect">
              <a:avLst/>
            </a:prstGeom>
            <a:noFill/>
          </p:spPr>
          <p:txBody>
            <a:bodyPr wrap="square" rtlCol="0">
              <a:spAutoFit/>
            </a:bodyPr>
            <a:lstStyle/>
            <a:p>
              <a:r>
                <a:rPr lang="en-US" dirty="0"/>
                <a:t>Direction of moving</a:t>
              </a:r>
            </a:p>
          </p:txBody>
        </p:sp>
        <mc:AlternateContent xmlns:mc="http://schemas.openxmlformats.org/markup-compatibility/2006" xmlns:a14="http://schemas.microsoft.com/office/drawing/2010/main">
          <mc:Choice Requires="a14">
            <p:sp>
              <p:nvSpPr>
                <p:cNvPr id="35" name="TextBox 34"/>
                <p:cNvSpPr txBox="1"/>
                <p:nvPr/>
              </p:nvSpPr>
              <p:spPr>
                <a:xfrm>
                  <a:off x="6099978" y="3452023"/>
                  <a:ext cx="20037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1" i="0" smtClean="0">
                            <a:solidFill>
                              <a:schemeClr val="accent1"/>
                            </a:solidFill>
                            <a:latin typeface="Cambria Math" panose="02040503050406030204" pitchFamily="18" charset="0"/>
                            <a:ea typeface="Cambria Math" panose="02040503050406030204" pitchFamily="18" charset="0"/>
                          </a:rPr>
                          <m:t>𝛂</m:t>
                        </m:r>
                      </m:oMath>
                    </m:oMathPara>
                  </a14:m>
                  <a:endParaRPr lang="en-US" b="1" dirty="0">
                    <a:solidFill>
                      <a:schemeClr val="accent1"/>
                    </a:solidFill>
                  </a:endParaRPr>
                </a:p>
              </p:txBody>
            </p:sp>
          </mc:Choice>
          <mc:Fallback xmlns="">
            <p:sp>
              <p:nvSpPr>
                <p:cNvPr id="35" name="TextBox 34"/>
                <p:cNvSpPr txBox="1">
                  <a:spLocks noRot="1" noChangeAspect="1" noMove="1" noResize="1" noEditPoints="1" noAdjustHandles="1" noChangeArrowheads="1" noChangeShapeType="1" noTextEdit="1"/>
                </p:cNvSpPr>
                <p:nvPr/>
              </p:nvSpPr>
              <p:spPr>
                <a:xfrm>
                  <a:off x="6099978" y="3452023"/>
                  <a:ext cx="200375" cy="276999"/>
                </a:xfrm>
                <a:prstGeom prst="rect">
                  <a:avLst/>
                </a:prstGeom>
                <a:blipFill rotWithShape="0">
                  <a:blip r:embed="rId4"/>
                  <a:stretch>
                    <a:fillRect l="-4878" r="-2439"/>
                  </a:stretch>
                </a:blipFill>
              </p:spPr>
              <p:txBody>
                <a:bodyPr/>
                <a:lstStyle/>
                <a:p>
                  <a:r>
                    <a:rPr lang="en-US">
                      <a:noFill/>
                    </a:rPr>
                    <a:t> </a:t>
                  </a:r>
                </a:p>
              </p:txBody>
            </p:sp>
          </mc:Fallback>
        </mc:AlternateContent>
        <p:sp>
          <p:nvSpPr>
            <p:cNvPr id="38" name="Arc 37"/>
            <p:cNvSpPr/>
            <p:nvPr/>
          </p:nvSpPr>
          <p:spPr>
            <a:xfrm rot="4515429">
              <a:off x="5786786" y="3262789"/>
              <a:ext cx="653128" cy="438051"/>
            </a:xfrm>
            <a:prstGeom prst="arc">
              <a:avLst/>
            </a:prstGeom>
            <a:ln w="254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9" name="Arc 38"/>
            <p:cNvSpPr/>
            <p:nvPr/>
          </p:nvSpPr>
          <p:spPr>
            <a:xfrm rot="4270305">
              <a:off x="5276636" y="3298350"/>
              <a:ext cx="441095" cy="380354"/>
            </a:xfrm>
            <a:prstGeom prst="arc">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41" name="Straight Connector 40"/>
            <p:cNvCxnSpPr/>
            <p:nvPr/>
          </p:nvCxnSpPr>
          <p:spPr>
            <a:xfrm flipH="1">
              <a:off x="6624878" y="4144710"/>
              <a:ext cx="487362" cy="1985719"/>
            </a:xfrm>
            <a:prstGeom prst="line">
              <a:avLst/>
            </a:prstGeom>
            <a:ln w="50800">
              <a:solidFill>
                <a:schemeClr val="accent1"/>
              </a:solidFill>
              <a:prstDash val="sysDash"/>
            </a:ln>
          </p:spPr>
          <p:style>
            <a:lnRef idx="1">
              <a:schemeClr val="dk1"/>
            </a:lnRef>
            <a:fillRef idx="0">
              <a:schemeClr val="dk1"/>
            </a:fillRef>
            <a:effectRef idx="0">
              <a:schemeClr val="dk1"/>
            </a:effectRef>
            <a:fontRef idx="minor">
              <a:schemeClr val="tx1"/>
            </a:fontRef>
          </p:style>
        </p:cxnSp>
        <p:cxnSp>
          <p:nvCxnSpPr>
            <p:cNvPr id="46" name="Straight Connector 45"/>
            <p:cNvCxnSpPr/>
            <p:nvPr/>
          </p:nvCxnSpPr>
          <p:spPr>
            <a:xfrm>
              <a:off x="6428865" y="6143834"/>
              <a:ext cx="738431" cy="1"/>
            </a:xfrm>
            <a:prstGeom prst="line">
              <a:avLst/>
            </a:prstGeom>
            <a:ln w="50800">
              <a:solidFill>
                <a:schemeClr val="accent1"/>
              </a:solidFill>
            </a:ln>
          </p:spPr>
          <p:style>
            <a:lnRef idx="1">
              <a:schemeClr val="dk1"/>
            </a:lnRef>
            <a:fillRef idx="0">
              <a:schemeClr val="dk1"/>
            </a:fillRef>
            <a:effectRef idx="0">
              <a:schemeClr val="dk1"/>
            </a:effectRef>
            <a:fontRef idx="minor">
              <a:schemeClr val="tx1"/>
            </a:fontRef>
          </p:style>
        </p:cxnSp>
        <p:cxnSp>
          <p:nvCxnSpPr>
            <p:cNvPr id="47" name="Straight Connector 46"/>
            <p:cNvCxnSpPr/>
            <p:nvPr/>
          </p:nvCxnSpPr>
          <p:spPr>
            <a:xfrm>
              <a:off x="5886275" y="6204480"/>
              <a:ext cx="738431" cy="1"/>
            </a:xfrm>
            <a:prstGeom prst="line">
              <a:avLst/>
            </a:prstGeom>
            <a:ln w="50800">
              <a:solidFill>
                <a:srgbClr val="C00000"/>
              </a:solidFill>
            </a:ln>
          </p:spPr>
          <p:style>
            <a:lnRef idx="1">
              <a:schemeClr val="dk1"/>
            </a:lnRef>
            <a:fillRef idx="0">
              <a:schemeClr val="dk1"/>
            </a:fillRef>
            <a:effectRef idx="0">
              <a:schemeClr val="dk1"/>
            </a:effectRef>
            <a:fontRef idx="minor">
              <a:schemeClr val="tx1"/>
            </a:fontRef>
          </p:style>
        </p:cxnSp>
        <p:cxnSp>
          <p:nvCxnSpPr>
            <p:cNvPr id="51" name="Straight Connector 50"/>
            <p:cNvCxnSpPr/>
            <p:nvPr/>
          </p:nvCxnSpPr>
          <p:spPr>
            <a:xfrm flipH="1">
              <a:off x="6066723" y="4577198"/>
              <a:ext cx="277149" cy="1613167"/>
            </a:xfrm>
            <a:prstGeom prst="line">
              <a:avLst/>
            </a:prstGeom>
            <a:ln w="50800">
              <a:solidFill>
                <a:srgbClr val="C00000"/>
              </a:solidFill>
              <a:prstDash val="sysDash"/>
            </a:ln>
          </p:spPr>
          <p:style>
            <a:lnRef idx="1">
              <a:schemeClr val="dk1"/>
            </a:lnRef>
            <a:fillRef idx="0">
              <a:schemeClr val="dk1"/>
            </a:fillRef>
            <a:effectRef idx="0">
              <a:schemeClr val="dk1"/>
            </a:effectRef>
            <a:fontRef idx="minor">
              <a:schemeClr val="tx1"/>
            </a:fontRef>
          </p:style>
        </p:cxnSp>
        <p:sp>
          <p:nvSpPr>
            <p:cNvPr id="77" name="TextBox 76"/>
            <p:cNvSpPr txBox="1"/>
            <p:nvPr/>
          </p:nvSpPr>
          <p:spPr>
            <a:xfrm>
              <a:off x="4336336" y="5803266"/>
              <a:ext cx="343562" cy="369332"/>
            </a:xfrm>
            <a:prstGeom prst="rect">
              <a:avLst/>
            </a:prstGeom>
            <a:noFill/>
          </p:spPr>
          <p:txBody>
            <a:bodyPr wrap="square" rtlCol="0">
              <a:spAutoFit/>
            </a:bodyPr>
            <a:lstStyle/>
            <a:p>
              <a:r>
                <a:rPr lang="en-US" dirty="0">
                  <a:solidFill>
                    <a:srgbClr val="00B050"/>
                  </a:solidFill>
                </a:rPr>
                <a:t>C</a:t>
              </a:r>
            </a:p>
          </p:txBody>
        </p:sp>
        <p:sp>
          <p:nvSpPr>
            <p:cNvPr id="44" name="TextBox 43"/>
            <p:cNvSpPr txBox="1"/>
            <p:nvPr/>
          </p:nvSpPr>
          <p:spPr>
            <a:xfrm>
              <a:off x="7126264" y="4029333"/>
              <a:ext cx="343562" cy="369332"/>
            </a:xfrm>
            <a:prstGeom prst="rect">
              <a:avLst/>
            </a:prstGeom>
            <a:noFill/>
          </p:spPr>
          <p:txBody>
            <a:bodyPr wrap="square" rtlCol="0">
              <a:spAutoFit/>
            </a:bodyPr>
            <a:lstStyle/>
            <a:p>
              <a:r>
                <a:rPr lang="en-US" dirty="0">
                  <a:solidFill>
                    <a:schemeClr val="accent1"/>
                  </a:solidFill>
                </a:rPr>
                <a:t>B</a:t>
              </a:r>
            </a:p>
          </p:txBody>
        </p:sp>
        <p:sp>
          <p:nvSpPr>
            <p:cNvPr id="49" name="TextBox 48"/>
            <p:cNvSpPr txBox="1"/>
            <p:nvPr/>
          </p:nvSpPr>
          <p:spPr>
            <a:xfrm>
              <a:off x="6660501" y="5835148"/>
              <a:ext cx="343562" cy="369332"/>
            </a:xfrm>
            <a:prstGeom prst="rect">
              <a:avLst/>
            </a:prstGeom>
            <a:noFill/>
          </p:spPr>
          <p:txBody>
            <a:bodyPr wrap="square" rtlCol="0">
              <a:spAutoFit/>
            </a:bodyPr>
            <a:lstStyle/>
            <a:p>
              <a:r>
                <a:rPr lang="en-US" dirty="0">
                  <a:solidFill>
                    <a:schemeClr val="accent1"/>
                  </a:solidFill>
                </a:rPr>
                <a:t>C</a:t>
              </a:r>
            </a:p>
          </p:txBody>
        </p:sp>
        <p:cxnSp>
          <p:nvCxnSpPr>
            <p:cNvPr id="50" name="Straight Connector 49"/>
            <p:cNvCxnSpPr/>
            <p:nvPr/>
          </p:nvCxnSpPr>
          <p:spPr>
            <a:xfrm>
              <a:off x="5981128" y="6086270"/>
              <a:ext cx="738431" cy="1"/>
            </a:xfrm>
            <a:prstGeom prst="line">
              <a:avLst/>
            </a:prstGeom>
            <a:ln w="50800">
              <a:solidFill>
                <a:schemeClr val="tx1"/>
              </a:solidFill>
            </a:ln>
          </p:spPr>
          <p:style>
            <a:lnRef idx="1">
              <a:schemeClr val="dk1"/>
            </a:lnRef>
            <a:fillRef idx="0">
              <a:schemeClr val="dk1"/>
            </a:fillRef>
            <a:effectRef idx="0">
              <a:schemeClr val="dk1"/>
            </a:effectRef>
            <a:fontRef idx="minor">
              <a:schemeClr val="tx1"/>
            </a:fontRef>
          </p:style>
        </p:cxnSp>
        <p:sp>
          <p:nvSpPr>
            <p:cNvPr id="52" name="TextBox 51"/>
            <p:cNvSpPr txBox="1"/>
            <p:nvPr/>
          </p:nvSpPr>
          <p:spPr>
            <a:xfrm>
              <a:off x="5755635" y="5885766"/>
              <a:ext cx="343562" cy="369332"/>
            </a:xfrm>
            <a:prstGeom prst="rect">
              <a:avLst/>
            </a:prstGeom>
            <a:noFill/>
          </p:spPr>
          <p:txBody>
            <a:bodyPr wrap="square" rtlCol="0">
              <a:spAutoFit/>
            </a:bodyPr>
            <a:lstStyle/>
            <a:p>
              <a:r>
                <a:rPr lang="en-US" dirty="0">
                  <a:solidFill>
                    <a:srgbClr val="C00000"/>
                  </a:solidFill>
                </a:rPr>
                <a:t>C</a:t>
              </a:r>
            </a:p>
          </p:txBody>
        </p:sp>
      </p:grpSp>
      <mc:AlternateContent xmlns:mc="http://schemas.openxmlformats.org/markup-compatibility/2006" xmlns:a14="http://schemas.microsoft.com/office/drawing/2010/main">
        <mc:Choice Requires="a14">
          <p:sp>
            <p:nvSpPr>
              <p:cNvPr id="25" name="TextBox 24"/>
              <p:cNvSpPr txBox="1"/>
              <p:nvPr/>
            </p:nvSpPr>
            <p:spPr>
              <a:xfrm>
                <a:off x="1880984" y="130135"/>
                <a:ext cx="8464731" cy="1107996"/>
              </a:xfrm>
              <a:prstGeom prst="rect">
                <a:avLst/>
              </a:prstGeom>
              <a:noFill/>
            </p:spPr>
            <p:txBody>
              <a:bodyPr wrap="square" rtlCol="0">
                <a:spAutoFit/>
              </a:bodyPr>
              <a:lstStyle/>
              <a:p>
                <a:r>
                  <a:rPr lang="en-US" sz="2400" b="1" dirty="0"/>
                  <a:t>Positions of one leg of  bipedal robot at different parameters of :</a:t>
                </a:r>
              </a:p>
              <a:p>
                <a:r>
                  <a:rPr lang="en-US" sz="2400" b="1" dirty="0"/>
                  <a:t>           1) angle </a:t>
                </a:r>
                <a14:m>
                  <m:oMath xmlns:m="http://schemas.openxmlformats.org/officeDocument/2006/math">
                    <m:r>
                      <a:rPr lang="en-US" sz="2400" b="1" i="1" smtClean="0">
                        <a:solidFill>
                          <a:schemeClr val="tx1"/>
                        </a:solidFill>
                        <a:latin typeface="Cambria Math" panose="02040503050406030204" pitchFamily="18" charset="0"/>
                        <a:ea typeface="Cambria Math" panose="02040503050406030204" pitchFamily="18" charset="0"/>
                      </a:rPr>
                      <m:t>𝜶</m:t>
                    </m:r>
                  </m:oMath>
                </a14:m>
                <a:r>
                  <a:rPr lang="en-US" sz="2400" b="1" dirty="0">
                    <a:solidFill>
                      <a:schemeClr val="tx1"/>
                    </a:solidFill>
                  </a:rPr>
                  <a:t>   and   2) lim</a:t>
                </a:r>
                <a:r>
                  <a:rPr lang="en-US" sz="2400" b="1" dirty="0"/>
                  <a:t>b</a:t>
                </a:r>
                <a:r>
                  <a:rPr lang="en-US" sz="2400" b="1" dirty="0">
                    <a:solidFill>
                      <a:schemeClr val="tx1"/>
                    </a:solidFill>
                  </a:rPr>
                  <a:t> length (AB)</a:t>
                </a:r>
              </a:p>
              <a:p>
                <a:r>
                  <a:rPr lang="en-US" dirty="0"/>
                  <a:t>  </a:t>
                </a:r>
              </a:p>
            </p:txBody>
          </p:sp>
        </mc:Choice>
        <mc:Fallback xmlns="">
          <p:sp>
            <p:nvSpPr>
              <p:cNvPr id="25" name="TextBox 24"/>
              <p:cNvSpPr txBox="1">
                <a:spLocks noRot="1" noChangeAspect="1" noMove="1" noResize="1" noEditPoints="1" noAdjustHandles="1" noChangeArrowheads="1" noChangeShapeType="1" noTextEdit="1"/>
              </p:cNvSpPr>
              <p:nvPr/>
            </p:nvSpPr>
            <p:spPr>
              <a:xfrm>
                <a:off x="1880984" y="130135"/>
                <a:ext cx="8464731" cy="1107996"/>
              </a:xfrm>
              <a:prstGeom prst="rect">
                <a:avLst/>
              </a:prstGeom>
              <a:blipFill rotWithShape="0">
                <a:blip r:embed="rId5"/>
                <a:stretch>
                  <a:fillRect l="-1153" t="-4396"/>
                </a:stretch>
              </a:blipFill>
            </p:spPr>
            <p:txBody>
              <a:bodyPr/>
              <a:lstStyle/>
              <a:p>
                <a:r>
                  <a:rPr lang="en-US">
                    <a:noFill/>
                  </a:rPr>
                  <a:t> </a:t>
                </a:r>
              </a:p>
            </p:txBody>
          </p:sp>
        </mc:Fallback>
      </mc:AlternateContent>
    </p:spTree>
    <p:extLst>
      <p:ext uri="{BB962C8B-B14F-4D97-AF65-F5344CB8AC3E}">
        <p14:creationId xmlns:p14="http://schemas.microsoft.com/office/powerpoint/2010/main" val="22357447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Curved Connector 11"/>
          <p:cNvCxnSpPr/>
          <p:nvPr/>
        </p:nvCxnSpPr>
        <p:spPr>
          <a:xfrm rot="10800000" flipV="1">
            <a:off x="4023684" y="1508127"/>
            <a:ext cx="4426855" cy="2494844"/>
          </a:xfrm>
          <a:prstGeom prst="curvedConnector3">
            <a:avLst>
              <a:gd name="adj1" fmla="val 50000"/>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graphicFrame>
            <p:nvGraphicFramePr>
              <p:cNvPr id="4" name="Table 3"/>
              <p:cNvGraphicFramePr>
                <a:graphicFrameLocks noGrp="1"/>
              </p:cNvGraphicFramePr>
              <p:nvPr/>
            </p:nvGraphicFramePr>
            <p:xfrm>
              <a:off x="4420806" y="3903133"/>
              <a:ext cx="3614060" cy="2301240"/>
            </p:xfrm>
            <a:graphic>
              <a:graphicData uri="http://schemas.openxmlformats.org/drawingml/2006/table">
                <a:tbl>
                  <a:tblPr firstRow="1" bandRow="1">
                    <a:tableStyleId>{5C22544A-7EE6-4342-B048-85BDC9FD1C3A}</a:tableStyleId>
                  </a:tblPr>
                  <a:tblGrid>
                    <a:gridCol w="879022">
                      <a:extLst>
                        <a:ext uri="{9D8B030D-6E8A-4147-A177-3AD203B41FA5}">
                          <a16:colId xmlns:a16="http://schemas.microsoft.com/office/drawing/2014/main" val="20000"/>
                        </a:ext>
                      </a:extLst>
                    </a:gridCol>
                    <a:gridCol w="879022">
                      <a:extLst>
                        <a:ext uri="{9D8B030D-6E8A-4147-A177-3AD203B41FA5}">
                          <a16:colId xmlns:a16="http://schemas.microsoft.com/office/drawing/2014/main" val="20001"/>
                        </a:ext>
                      </a:extLst>
                    </a:gridCol>
                    <a:gridCol w="879022">
                      <a:extLst>
                        <a:ext uri="{9D8B030D-6E8A-4147-A177-3AD203B41FA5}">
                          <a16:colId xmlns:a16="http://schemas.microsoft.com/office/drawing/2014/main" val="20002"/>
                        </a:ext>
                      </a:extLst>
                    </a:gridCol>
                    <a:gridCol w="976994">
                      <a:extLst>
                        <a:ext uri="{9D8B030D-6E8A-4147-A177-3AD203B41FA5}">
                          <a16:colId xmlns:a16="http://schemas.microsoft.com/office/drawing/2014/main" val="20003"/>
                        </a:ext>
                      </a:extLst>
                    </a:gridCol>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  Angle</a:t>
                          </a:r>
                          <a14:m>
                            <m:oMath xmlns:m="http://schemas.openxmlformats.org/officeDocument/2006/math">
                              <m:r>
                                <a:rPr lang="en-US" b="1" i="0" smtClean="0">
                                  <a:solidFill>
                                    <a:schemeClr val="tx1"/>
                                  </a:solidFill>
                                  <a:latin typeface="Cambria Math" panose="02040503050406030204" pitchFamily="18" charset="0"/>
                                  <a:ea typeface="Cambria Math" panose="02040503050406030204" pitchFamily="18" charset="0"/>
                                </a:rPr>
                                <m:t>  </m:t>
                              </m:r>
                              <m:r>
                                <a:rPr lang="en-US" b="1" i="0" smtClean="0">
                                  <a:solidFill>
                                    <a:schemeClr val="bg1"/>
                                  </a:solidFill>
                                  <a:latin typeface="Cambria Math" panose="02040503050406030204" pitchFamily="18" charset="0"/>
                                  <a:ea typeface="Cambria Math" panose="02040503050406030204" pitchFamily="18" charset="0"/>
                                </a:rPr>
                                <m:t>𝛂</m:t>
                              </m:r>
                            </m:oMath>
                          </a14:m>
                          <a:endParaRPr lang="en-US" b="1" dirty="0">
                            <a:solidFill>
                              <a:schemeClr val="bg1"/>
                            </a:solidFill>
                          </a:endParaRPr>
                        </a:p>
                        <a:p>
                          <a:endParaRPr lang="en-US" dirty="0"/>
                        </a:p>
                      </a:txBody>
                      <a:tcPr/>
                    </a:tc>
                    <a:tc>
                      <a:txBody>
                        <a:bodyPr/>
                        <a:lstStyle/>
                        <a:p>
                          <a:r>
                            <a:rPr lang="en-US" dirty="0"/>
                            <a:t>Limb size,  m</a:t>
                          </a:r>
                        </a:p>
                      </a:txBody>
                      <a:tcPr/>
                    </a:tc>
                    <a:tc>
                      <a:txBody>
                        <a:bodyPr/>
                        <a:lstStyle/>
                        <a:p>
                          <a:r>
                            <a:rPr lang="en-US" dirty="0"/>
                            <a:t>Path </a:t>
                          </a:r>
                        </a:p>
                        <a:p>
                          <a:r>
                            <a:rPr lang="en-US" dirty="0" err="1"/>
                            <a:t>D,m</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a:solidFill>
                                <a:srgbClr val="FF0000"/>
                              </a:solidFill>
                            </a:rPr>
                            <a:t>V=D/t</a:t>
                          </a:r>
                          <a:r>
                            <a:rPr lang="en-US" dirty="0">
                              <a:solidFill>
                                <a:srgbClr val="FF0000"/>
                              </a:solidFill>
                            </a:rPr>
                            <a:t> ,  m/sec</a:t>
                          </a:r>
                          <a:endParaRPr lang="ru-RU" dirty="0">
                            <a:solidFill>
                              <a:srgbClr val="FF0000"/>
                            </a:solidFill>
                          </a:endParaRPr>
                        </a:p>
                        <a:p>
                          <a:endParaRPr lang="en-US" dirty="0">
                            <a:solidFill>
                              <a:srgbClr val="FF0000"/>
                            </a:solidFill>
                          </a:endParaRPr>
                        </a:p>
                      </a:txBody>
                      <a:tcPr/>
                    </a:tc>
                    <a:extLst>
                      <a:ext uri="{0D108BD9-81ED-4DB2-BD59-A6C34878D82A}">
                        <a16:rowId xmlns:a16="http://schemas.microsoft.com/office/drawing/2014/main" val="10000"/>
                      </a:ext>
                    </a:extLst>
                  </a:tr>
                  <a:tr h="370840">
                    <a:tc>
                      <a:txBody>
                        <a:bodyPr/>
                        <a:lstStyle/>
                        <a:p>
                          <a:r>
                            <a:rPr lang="en-US" dirty="0"/>
                            <a:t>30</a:t>
                          </a:r>
                        </a:p>
                      </a:txBody>
                      <a:tcPr/>
                    </a:tc>
                    <a:tc>
                      <a:txBody>
                        <a:bodyPr/>
                        <a:lstStyle/>
                        <a:p>
                          <a:r>
                            <a:rPr lang="en-US" dirty="0"/>
                            <a:t>0.40</a:t>
                          </a:r>
                        </a:p>
                      </a:txBody>
                      <a:tcPr/>
                    </a:tc>
                    <a:tc>
                      <a:txBody>
                        <a:bodyPr/>
                        <a:lstStyle/>
                        <a:p>
                          <a:r>
                            <a:rPr lang="en-US" dirty="0"/>
                            <a:t>0.34</a:t>
                          </a:r>
                        </a:p>
                      </a:txBody>
                      <a:tcPr/>
                    </a:tc>
                    <a:tc>
                      <a:txBody>
                        <a:bodyPr/>
                        <a:lstStyle/>
                        <a:p>
                          <a:r>
                            <a:rPr lang="en-US" dirty="0">
                              <a:solidFill>
                                <a:srgbClr val="FF0000"/>
                              </a:solidFill>
                            </a:rPr>
                            <a:t>0.0028</a:t>
                          </a:r>
                        </a:p>
                      </a:txBody>
                      <a:tcPr/>
                    </a:tc>
                    <a:extLst>
                      <a:ext uri="{0D108BD9-81ED-4DB2-BD59-A6C34878D82A}">
                        <a16:rowId xmlns:a16="http://schemas.microsoft.com/office/drawing/2014/main" val="10001"/>
                      </a:ext>
                    </a:extLst>
                  </a:tr>
                  <a:tr h="370840">
                    <a:tc>
                      <a:txBody>
                        <a:bodyPr/>
                        <a:lstStyle/>
                        <a:p>
                          <a:r>
                            <a:rPr lang="en-US" dirty="0"/>
                            <a:t>45</a:t>
                          </a:r>
                        </a:p>
                      </a:txBody>
                      <a:tcPr/>
                    </a:tc>
                    <a:tc>
                      <a:txBody>
                        <a:bodyPr/>
                        <a:lstStyle/>
                        <a:p>
                          <a:r>
                            <a:rPr lang="en-US" dirty="0"/>
                            <a:t>0.40</a:t>
                          </a:r>
                        </a:p>
                      </a:txBody>
                      <a:tcPr/>
                    </a:tc>
                    <a:tc>
                      <a:txBody>
                        <a:bodyPr/>
                        <a:lstStyle/>
                        <a:p>
                          <a:r>
                            <a:rPr lang="en-US" dirty="0"/>
                            <a:t>0.26</a:t>
                          </a:r>
                        </a:p>
                      </a:txBody>
                      <a:tcPr/>
                    </a:tc>
                    <a:tc>
                      <a:txBody>
                        <a:bodyPr/>
                        <a:lstStyle/>
                        <a:p>
                          <a:r>
                            <a:rPr lang="en-US" dirty="0">
                              <a:solidFill>
                                <a:srgbClr val="FF0000"/>
                              </a:solidFill>
                            </a:rPr>
                            <a:t>0.0022</a:t>
                          </a:r>
                        </a:p>
                      </a:txBody>
                      <a:tcPr/>
                    </a:tc>
                    <a:extLst>
                      <a:ext uri="{0D108BD9-81ED-4DB2-BD59-A6C34878D82A}">
                        <a16:rowId xmlns:a16="http://schemas.microsoft.com/office/drawing/2014/main" val="10002"/>
                      </a:ext>
                    </a:extLst>
                  </a:tr>
                  <a:tr h="370840">
                    <a:tc>
                      <a:txBody>
                        <a:bodyPr/>
                        <a:lstStyle/>
                        <a:p>
                          <a:r>
                            <a:rPr lang="en-US" dirty="0"/>
                            <a:t>60</a:t>
                          </a:r>
                        </a:p>
                      </a:txBody>
                      <a:tcPr/>
                    </a:tc>
                    <a:tc>
                      <a:txBody>
                        <a:bodyPr/>
                        <a:lstStyle/>
                        <a:p>
                          <a:r>
                            <a:rPr lang="en-US" dirty="0"/>
                            <a:t>0.40</a:t>
                          </a:r>
                        </a:p>
                      </a:txBody>
                      <a:tcPr/>
                    </a:tc>
                    <a:tc>
                      <a:txBody>
                        <a:bodyPr/>
                        <a:lstStyle/>
                        <a:p>
                          <a:r>
                            <a:rPr lang="en-US" dirty="0"/>
                            <a:t>0.18</a:t>
                          </a:r>
                        </a:p>
                      </a:txBody>
                      <a:tcPr/>
                    </a:tc>
                    <a:tc>
                      <a:txBody>
                        <a:bodyPr/>
                        <a:lstStyle/>
                        <a:p>
                          <a:r>
                            <a:rPr lang="en-US" dirty="0">
                              <a:solidFill>
                                <a:srgbClr val="FF0000"/>
                              </a:solidFill>
                            </a:rPr>
                            <a:t>0.0015</a:t>
                          </a:r>
                        </a:p>
                      </a:txBody>
                      <a:tcPr/>
                    </a:tc>
                    <a:extLst>
                      <a:ext uri="{0D108BD9-81ED-4DB2-BD59-A6C34878D82A}">
                        <a16:rowId xmlns:a16="http://schemas.microsoft.com/office/drawing/2014/main" val="10003"/>
                      </a:ext>
                    </a:extLst>
                  </a:tr>
                </a:tbl>
              </a:graphicData>
            </a:graphic>
          </p:graphicFrame>
        </mc:Choice>
        <mc:Fallback xmlns="">
          <p:graphicFrame>
            <p:nvGraphicFramePr>
              <p:cNvPr id="4" name="Table 3"/>
              <p:cNvGraphicFramePr>
                <a:graphicFrameLocks noGrp="1"/>
              </p:cNvGraphicFramePr>
              <p:nvPr>
                <p:extLst>
                  <p:ext uri="{D42A27DB-BD31-4B8C-83A1-F6EECF244321}">
                    <p14:modId xmlns:p14="http://schemas.microsoft.com/office/powerpoint/2010/main" val="1792461808"/>
                  </p:ext>
                </p:extLst>
              </p:nvPr>
            </p:nvGraphicFramePr>
            <p:xfrm>
              <a:off x="4420806" y="3903133"/>
              <a:ext cx="3614060" cy="2301240"/>
            </p:xfrm>
            <a:graphic>
              <a:graphicData uri="http://schemas.openxmlformats.org/drawingml/2006/table">
                <a:tbl>
                  <a:tblPr firstRow="1" bandRow="1">
                    <a:tableStyleId>{5C22544A-7EE6-4342-B048-85BDC9FD1C3A}</a:tableStyleId>
                  </a:tblPr>
                  <a:tblGrid>
                    <a:gridCol w="879022"/>
                    <a:gridCol w="879022"/>
                    <a:gridCol w="879022"/>
                    <a:gridCol w="976994"/>
                  </a:tblGrid>
                  <a:tr h="1188720">
                    <a:tc>
                      <a:txBody>
                        <a:bodyPr/>
                        <a:lstStyle/>
                        <a:p>
                          <a:endParaRPr lang="en-US"/>
                        </a:p>
                      </a:txBody>
                      <a:tcPr>
                        <a:blipFill rotWithShape="0">
                          <a:blip r:embed="rId2"/>
                          <a:stretch>
                            <a:fillRect l="-694" t="-2564" r="-315278" b="-101538"/>
                          </a:stretch>
                        </a:blipFill>
                      </a:tcPr>
                    </a:tc>
                    <a:tc>
                      <a:txBody>
                        <a:bodyPr/>
                        <a:lstStyle/>
                        <a:p>
                          <a:r>
                            <a:rPr lang="en-US" dirty="0" smtClean="0"/>
                            <a:t>Limb size,  m</a:t>
                          </a:r>
                        </a:p>
                      </a:txBody>
                      <a:tcPr/>
                    </a:tc>
                    <a:tc>
                      <a:txBody>
                        <a:bodyPr/>
                        <a:lstStyle/>
                        <a:p>
                          <a:r>
                            <a:rPr lang="en-US" dirty="0" smtClean="0"/>
                            <a:t>Path </a:t>
                          </a:r>
                        </a:p>
                        <a:p>
                          <a:r>
                            <a:rPr lang="en-US" dirty="0" err="1" smtClean="0"/>
                            <a:t>D,m</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solidFill>
                                <a:srgbClr val="FF0000"/>
                              </a:solidFill>
                            </a:rPr>
                            <a:t>V=D/t</a:t>
                          </a:r>
                          <a:r>
                            <a:rPr lang="en-US" dirty="0" smtClean="0">
                              <a:solidFill>
                                <a:srgbClr val="FF0000"/>
                              </a:solidFill>
                            </a:rPr>
                            <a:t> </a:t>
                          </a:r>
                          <a:r>
                            <a:rPr lang="en-US" dirty="0" smtClean="0">
                              <a:solidFill>
                                <a:srgbClr val="FF0000"/>
                              </a:solidFill>
                            </a:rPr>
                            <a:t>,  m/sec</a:t>
                          </a:r>
                          <a:endParaRPr lang="ru-RU" dirty="0" smtClean="0">
                            <a:solidFill>
                              <a:srgbClr val="FF0000"/>
                            </a:solidFill>
                          </a:endParaRPr>
                        </a:p>
                        <a:p>
                          <a:endParaRPr lang="en-US" dirty="0">
                            <a:solidFill>
                              <a:srgbClr val="FF0000"/>
                            </a:solidFill>
                          </a:endParaRPr>
                        </a:p>
                      </a:txBody>
                      <a:tcPr/>
                    </a:tc>
                  </a:tr>
                  <a:tr h="370840">
                    <a:tc>
                      <a:txBody>
                        <a:bodyPr/>
                        <a:lstStyle/>
                        <a:p>
                          <a:r>
                            <a:rPr lang="en-US" dirty="0" smtClean="0"/>
                            <a:t>30</a:t>
                          </a:r>
                          <a:endParaRPr lang="en-US" dirty="0"/>
                        </a:p>
                      </a:txBody>
                      <a:tcPr/>
                    </a:tc>
                    <a:tc>
                      <a:txBody>
                        <a:bodyPr/>
                        <a:lstStyle/>
                        <a:p>
                          <a:r>
                            <a:rPr lang="en-US" dirty="0" smtClean="0"/>
                            <a:t>0.40</a:t>
                          </a:r>
                          <a:endParaRPr lang="en-US" dirty="0"/>
                        </a:p>
                      </a:txBody>
                      <a:tcPr/>
                    </a:tc>
                    <a:tc>
                      <a:txBody>
                        <a:bodyPr/>
                        <a:lstStyle/>
                        <a:p>
                          <a:r>
                            <a:rPr lang="en-US" dirty="0" smtClean="0"/>
                            <a:t>0.34</a:t>
                          </a:r>
                          <a:endParaRPr lang="en-US" dirty="0"/>
                        </a:p>
                      </a:txBody>
                      <a:tcPr/>
                    </a:tc>
                    <a:tc>
                      <a:txBody>
                        <a:bodyPr/>
                        <a:lstStyle/>
                        <a:p>
                          <a:r>
                            <a:rPr lang="en-US" dirty="0" smtClean="0">
                              <a:solidFill>
                                <a:srgbClr val="FF0000"/>
                              </a:solidFill>
                            </a:rPr>
                            <a:t>0.0028</a:t>
                          </a:r>
                          <a:endParaRPr lang="en-US" dirty="0">
                            <a:solidFill>
                              <a:srgbClr val="FF0000"/>
                            </a:solidFill>
                          </a:endParaRPr>
                        </a:p>
                      </a:txBody>
                      <a:tcPr/>
                    </a:tc>
                  </a:tr>
                  <a:tr h="370840">
                    <a:tc>
                      <a:txBody>
                        <a:bodyPr/>
                        <a:lstStyle/>
                        <a:p>
                          <a:r>
                            <a:rPr lang="en-US" dirty="0" smtClean="0"/>
                            <a:t>45</a:t>
                          </a:r>
                          <a:endParaRPr lang="en-US" dirty="0"/>
                        </a:p>
                      </a:txBody>
                      <a:tcPr/>
                    </a:tc>
                    <a:tc>
                      <a:txBody>
                        <a:bodyPr/>
                        <a:lstStyle/>
                        <a:p>
                          <a:r>
                            <a:rPr lang="en-US" dirty="0" smtClean="0"/>
                            <a:t>0.40</a:t>
                          </a:r>
                          <a:endParaRPr lang="en-US" dirty="0"/>
                        </a:p>
                      </a:txBody>
                      <a:tcPr/>
                    </a:tc>
                    <a:tc>
                      <a:txBody>
                        <a:bodyPr/>
                        <a:lstStyle/>
                        <a:p>
                          <a:r>
                            <a:rPr lang="en-US" dirty="0" smtClean="0"/>
                            <a:t>0.26</a:t>
                          </a:r>
                          <a:endParaRPr lang="en-US" dirty="0"/>
                        </a:p>
                      </a:txBody>
                      <a:tcPr/>
                    </a:tc>
                    <a:tc>
                      <a:txBody>
                        <a:bodyPr/>
                        <a:lstStyle/>
                        <a:p>
                          <a:r>
                            <a:rPr lang="en-US" dirty="0" smtClean="0">
                              <a:solidFill>
                                <a:srgbClr val="FF0000"/>
                              </a:solidFill>
                            </a:rPr>
                            <a:t>0.0022</a:t>
                          </a:r>
                          <a:endParaRPr lang="en-US" dirty="0">
                            <a:solidFill>
                              <a:srgbClr val="FF0000"/>
                            </a:solidFill>
                          </a:endParaRPr>
                        </a:p>
                      </a:txBody>
                      <a:tcPr/>
                    </a:tc>
                  </a:tr>
                  <a:tr h="370840">
                    <a:tc>
                      <a:txBody>
                        <a:bodyPr/>
                        <a:lstStyle/>
                        <a:p>
                          <a:r>
                            <a:rPr lang="en-US" dirty="0" smtClean="0"/>
                            <a:t>60</a:t>
                          </a:r>
                          <a:endParaRPr lang="en-US" dirty="0"/>
                        </a:p>
                      </a:txBody>
                      <a:tcPr/>
                    </a:tc>
                    <a:tc>
                      <a:txBody>
                        <a:bodyPr/>
                        <a:lstStyle/>
                        <a:p>
                          <a:r>
                            <a:rPr lang="en-US" dirty="0" smtClean="0"/>
                            <a:t>0.40</a:t>
                          </a:r>
                          <a:endParaRPr lang="en-US" dirty="0"/>
                        </a:p>
                      </a:txBody>
                      <a:tcPr/>
                    </a:tc>
                    <a:tc>
                      <a:txBody>
                        <a:bodyPr/>
                        <a:lstStyle/>
                        <a:p>
                          <a:r>
                            <a:rPr lang="en-US" dirty="0" smtClean="0"/>
                            <a:t>0.18</a:t>
                          </a:r>
                          <a:endParaRPr lang="en-US" dirty="0"/>
                        </a:p>
                      </a:txBody>
                      <a:tcPr/>
                    </a:tc>
                    <a:tc>
                      <a:txBody>
                        <a:bodyPr/>
                        <a:lstStyle/>
                        <a:p>
                          <a:r>
                            <a:rPr lang="en-US" dirty="0" smtClean="0">
                              <a:solidFill>
                                <a:srgbClr val="FF0000"/>
                              </a:solidFill>
                            </a:rPr>
                            <a:t>0.0015</a:t>
                          </a:r>
                          <a:endParaRPr lang="en-US" dirty="0">
                            <a:solidFill>
                              <a:srgbClr val="FF0000"/>
                            </a:solidFill>
                          </a:endParaRPr>
                        </a:p>
                      </a:txBody>
                      <a:tcPr/>
                    </a:tc>
                  </a:tr>
                </a:tbl>
              </a:graphicData>
            </a:graphic>
          </p:graphicFrame>
        </mc:Fallback>
      </mc:AlternateContent>
      <mc:AlternateContent xmlns:mc="http://schemas.openxmlformats.org/markup-compatibility/2006" xmlns:a14="http://schemas.microsoft.com/office/drawing/2010/main">
        <mc:Choice Requires="a14">
          <p:graphicFrame>
            <p:nvGraphicFramePr>
              <p:cNvPr id="5" name="Table 4"/>
              <p:cNvGraphicFramePr>
                <a:graphicFrameLocks noGrp="1"/>
              </p:cNvGraphicFramePr>
              <p:nvPr/>
            </p:nvGraphicFramePr>
            <p:xfrm>
              <a:off x="8295317" y="3914422"/>
              <a:ext cx="3537856" cy="2305143"/>
            </p:xfrm>
            <a:graphic>
              <a:graphicData uri="http://schemas.openxmlformats.org/drawingml/2006/table">
                <a:tbl>
                  <a:tblPr firstRow="1" bandRow="1">
                    <a:tableStyleId>{5C22544A-7EE6-4342-B048-85BDC9FD1C3A}</a:tableStyleId>
                  </a:tblPr>
                  <a:tblGrid>
                    <a:gridCol w="884464">
                      <a:extLst>
                        <a:ext uri="{9D8B030D-6E8A-4147-A177-3AD203B41FA5}">
                          <a16:colId xmlns:a16="http://schemas.microsoft.com/office/drawing/2014/main" val="20000"/>
                        </a:ext>
                      </a:extLst>
                    </a:gridCol>
                    <a:gridCol w="884464">
                      <a:extLst>
                        <a:ext uri="{9D8B030D-6E8A-4147-A177-3AD203B41FA5}">
                          <a16:colId xmlns:a16="http://schemas.microsoft.com/office/drawing/2014/main" val="20001"/>
                        </a:ext>
                      </a:extLst>
                    </a:gridCol>
                    <a:gridCol w="884464">
                      <a:extLst>
                        <a:ext uri="{9D8B030D-6E8A-4147-A177-3AD203B41FA5}">
                          <a16:colId xmlns:a16="http://schemas.microsoft.com/office/drawing/2014/main" val="20002"/>
                        </a:ext>
                      </a:extLst>
                    </a:gridCol>
                    <a:gridCol w="884464">
                      <a:extLst>
                        <a:ext uri="{9D8B030D-6E8A-4147-A177-3AD203B41FA5}">
                          <a16:colId xmlns:a16="http://schemas.microsoft.com/office/drawing/2014/main" val="20003"/>
                        </a:ext>
                      </a:extLst>
                    </a:gridCol>
                  </a:tblGrid>
                  <a:tr h="119262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  Angle</a:t>
                          </a:r>
                          <a14:m>
                            <m:oMath xmlns:m="http://schemas.openxmlformats.org/officeDocument/2006/math">
                              <m:r>
                                <a:rPr lang="en-US" b="1" i="0" smtClean="0">
                                  <a:solidFill>
                                    <a:schemeClr val="tx1"/>
                                  </a:solidFill>
                                  <a:latin typeface="Cambria Math" panose="02040503050406030204" pitchFamily="18" charset="0"/>
                                  <a:ea typeface="Cambria Math" panose="02040503050406030204" pitchFamily="18" charset="0"/>
                                </a:rPr>
                                <m:t>  </m:t>
                              </m:r>
                              <m:r>
                                <a:rPr lang="en-US" b="1" i="0" smtClean="0">
                                  <a:solidFill>
                                    <a:schemeClr val="bg1"/>
                                  </a:solidFill>
                                  <a:latin typeface="Cambria Math" panose="02040503050406030204" pitchFamily="18" charset="0"/>
                                  <a:ea typeface="Cambria Math" panose="02040503050406030204" pitchFamily="18" charset="0"/>
                                </a:rPr>
                                <m:t>𝛂</m:t>
                              </m:r>
                            </m:oMath>
                          </a14:m>
                          <a:endParaRPr lang="en-US" b="1" dirty="0">
                            <a:solidFill>
                              <a:schemeClr val="bg1"/>
                            </a:solidFill>
                          </a:endParaRPr>
                        </a:p>
                        <a:p>
                          <a:endParaRPr lang="en-US" dirty="0"/>
                        </a:p>
                      </a:txBody>
                      <a:tcPr/>
                    </a:tc>
                    <a:tc>
                      <a:txBody>
                        <a:bodyPr/>
                        <a:lstStyle/>
                        <a:p>
                          <a:r>
                            <a:rPr lang="en-US" dirty="0"/>
                            <a:t>Limb </a:t>
                          </a:r>
                          <a:r>
                            <a:rPr lang="en-US" dirty="0" err="1"/>
                            <a:t>size,AB</a:t>
                          </a:r>
                          <a:r>
                            <a:rPr lang="en-US" dirty="0"/>
                            <a:t>  </a:t>
                          </a:r>
                        </a:p>
                        <a:p>
                          <a:r>
                            <a:rPr lang="en-US" dirty="0"/>
                            <a:t>m</a:t>
                          </a:r>
                        </a:p>
                      </a:txBody>
                      <a:tcPr/>
                    </a:tc>
                    <a:tc>
                      <a:txBody>
                        <a:bodyPr/>
                        <a:lstStyle/>
                        <a:p>
                          <a:r>
                            <a:rPr lang="en-US" dirty="0"/>
                            <a:t>Path</a:t>
                          </a:r>
                        </a:p>
                        <a:p>
                          <a:r>
                            <a:rPr lang="en-US" dirty="0"/>
                            <a:t> </a:t>
                          </a:r>
                          <a:r>
                            <a:rPr lang="en-US" dirty="0" err="1"/>
                            <a:t>D,m</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a:solidFill>
                                <a:srgbClr val="FF0000"/>
                              </a:solidFill>
                            </a:rPr>
                            <a:t>V=D/t</a:t>
                          </a:r>
                          <a:r>
                            <a:rPr lang="en-US" dirty="0">
                              <a:solidFill>
                                <a:srgbClr val="FF0000"/>
                              </a:solidFill>
                            </a:rPr>
                            <a:t> ,  m/sec</a:t>
                          </a:r>
                          <a:endParaRPr lang="ru-RU" dirty="0">
                            <a:solidFill>
                              <a:srgbClr val="FF0000"/>
                            </a:solidFill>
                          </a:endParaRPr>
                        </a:p>
                        <a:p>
                          <a:endParaRPr lang="en-US" dirty="0">
                            <a:solidFill>
                              <a:srgbClr val="FF0000"/>
                            </a:solidFill>
                          </a:endParaRPr>
                        </a:p>
                      </a:txBody>
                      <a:tcPr/>
                    </a:tc>
                    <a:extLst>
                      <a:ext uri="{0D108BD9-81ED-4DB2-BD59-A6C34878D82A}">
                        <a16:rowId xmlns:a16="http://schemas.microsoft.com/office/drawing/2014/main" val="10000"/>
                      </a:ext>
                    </a:extLst>
                  </a:tr>
                  <a:tr h="370840">
                    <a:tc>
                      <a:txBody>
                        <a:bodyPr/>
                        <a:lstStyle/>
                        <a:p>
                          <a:r>
                            <a:rPr lang="en-US" dirty="0"/>
                            <a:t>30</a:t>
                          </a:r>
                        </a:p>
                      </a:txBody>
                      <a:tcPr/>
                    </a:tc>
                    <a:tc>
                      <a:txBody>
                        <a:bodyPr/>
                        <a:lstStyle/>
                        <a:p>
                          <a:r>
                            <a:rPr lang="en-US" dirty="0"/>
                            <a:t>0.50</a:t>
                          </a:r>
                        </a:p>
                      </a:txBody>
                      <a:tcPr/>
                    </a:tc>
                    <a:tc>
                      <a:txBody>
                        <a:bodyPr/>
                        <a:lstStyle/>
                        <a:p>
                          <a:r>
                            <a:rPr lang="en-US" dirty="0"/>
                            <a:t>0.41</a:t>
                          </a:r>
                        </a:p>
                      </a:txBody>
                      <a:tcPr/>
                    </a:tc>
                    <a:tc>
                      <a:txBody>
                        <a:bodyPr/>
                        <a:lstStyle/>
                        <a:p>
                          <a:r>
                            <a:rPr lang="en-US" dirty="0">
                              <a:solidFill>
                                <a:srgbClr val="FF0000"/>
                              </a:solidFill>
                            </a:rPr>
                            <a:t>0.0042</a:t>
                          </a:r>
                        </a:p>
                      </a:txBody>
                      <a:tcPr/>
                    </a:tc>
                    <a:extLst>
                      <a:ext uri="{0D108BD9-81ED-4DB2-BD59-A6C34878D82A}">
                        <a16:rowId xmlns:a16="http://schemas.microsoft.com/office/drawing/2014/main" val="10001"/>
                      </a:ext>
                    </a:extLst>
                  </a:tr>
                  <a:tr h="370840">
                    <a:tc>
                      <a:txBody>
                        <a:bodyPr/>
                        <a:lstStyle/>
                        <a:p>
                          <a:r>
                            <a:rPr lang="en-US" dirty="0"/>
                            <a:t>45</a:t>
                          </a:r>
                        </a:p>
                      </a:txBody>
                      <a:tcPr/>
                    </a:tc>
                    <a:tc>
                      <a:txBody>
                        <a:bodyPr/>
                        <a:lstStyle/>
                        <a:p>
                          <a:r>
                            <a:rPr lang="en-US" dirty="0"/>
                            <a:t>0.50</a:t>
                          </a:r>
                        </a:p>
                      </a:txBody>
                      <a:tcPr/>
                    </a:tc>
                    <a:tc>
                      <a:txBody>
                        <a:bodyPr/>
                        <a:lstStyle/>
                        <a:p>
                          <a:r>
                            <a:rPr lang="en-US" dirty="0"/>
                            <a:t>0.35</a:t>
                          </a:r>
                        </a:p>
                      </a:txBody>
                      <a:tcPr/>
                    </a:tc>
                    <a:tc>
                      <a:txBody>
                        <a:bodyPr/>
                        <a:lstStyle/>
                        <a:p>
                          <a:r>
                            <a:rPr lang="en-US" dirty="0">
                              <a:solidFill>
                                <a:srgbClr val="FF0000"/>
                              </a:solidFill>
                            </a:rPr>
                            <a:t>0.0029</a:t>
                          </a:r>
                        </a:p>
                      </a:txBody>
                      <a:tcPr/>
                    </a:tc>
                    <a:extLst>
                      <a:ext uri="{0D108BD9-81ED-4DB2-BD59-A6C34878D82A}">
                        <a16:rowId xmlns:a16="http://schemas.microsoft.com/office/drawing/2014/main" val="10002"/>
                      </a:ext>
                    </a:extLst>
                  </a:tr>
                  <a:tr h="370840">
                    <a:tc>
                      <a:txBody>
                        <a:bodyPr/>
                        <a:lstStyle/>
                        <a:p>
                          <a:r>
                            <a:rPr lang="en-US" dirty="0"/>
                            <a:t>60</a:t>
                          </a:r>
                        </a:p>
                      </a:txBody>
                      <a:tcPr/>
                    </a:tc>
                    <a:tc>
                      <a:txBody>
                        <a:bodyPr/>
                        <a:lstStyle/>
                        <a:p>
                          <a:r>
                            <a:rPr lang="en-US" dirty="0"/>
                            <a:t>0.50</a:t>
                          </a:r>
                        </a:p>
                      </a:txBody>
                      <a:tcPr/>
                    </a:tc>
                    <a:tc>
                      <a:txBody>
                        <a:bodyPr/>
                        <a:lstStyle/>
                        <a:p>
                          <a:r>
                            <a:rPr lang="en-US" dirty="0"/>
                            <a:t>0.22</a:t>
                          </a:r>
                        </a:p>
                      </a:txBody>
                      <a:tcPr/>
                    </a:tc>
                    <a:tc>
                      <a:txBody>
                        <a:bodyPr/>
                        <a:lstStyle/>
                        <a:p>
                          <a:r>
                            <a:rPr lang="en-US" dirty="0">
                              <a:solidFill>
                                <a:srgbClr val="FF0000"/>
                              </a:solidFill>
                            </a:rPr>
                            <a:t>0.0018</a:t>
                          </a:r>
                        </a:p>
                      </a:txBody>
                      <a:tcPr/>
                    </a:tc>
                    <a:extLst>
                      <a:ext uri="{0D108BD9-81ED-4DB2-BD59-A6C34878D82A}">
                        <a16:rowId xmlns:a16="http://schemas.microsoft.com/office/drawing/2014/main" val="10003"/>
                      </a:ext>
                    </a:extLst>
                  </a:tr>
                </a:tbl>
              </a:graphicData>
            </a:graphic>
          </p:graphicFrame>
        </mc:Choice>
        <mc:Fallback xmlns="">
          <p:graphicFrame>
            <p:nvGraphicFramePr>
              <p:cNvPr id="5" name="Table 4"/>
              <p:cNvGraphicFramePr>
                <a:graphicFrameLocks noGrp="1"/>
              </p:cNvGraphicFramePr>
              <p:nvPr>
                <p:extLst>
                  <p:ext uri="{D42A27DB-BD31-4B8C-83A1-F6EECF244321}">
                    <p14:modId xmlns:p14="http://schemas.microsoft.com/office/powerpoint/2010/main" val="916022657"/>
                  </p:ext>
                </p:extLst>
              </p:nvPr>
            </p:nvGraphicFramePr>
            <p:xfrm>
              <a:off x="8295317" y="3914422"/>
              <a:ext cx="3537856" cy="2305143"/>
            </p:xfrm>
            <a:graphic>
              <a:graphicData uri="http://schemas.openxmlformats.org/drawingml/2006/table">
                <a:tbl>
                  <a:tblPr firstRow="1" bandRow="1">
                    <a:tableStyleId>{5C22544A-7EE6-4342-B048-85BDC9FD1C3A}</a:tableStyleId>
                  </a:tblPr>
                  <a:tblGrid>
                    <a:gridCol w="884464"/>
                    <a:gridCol w="884464"/>
                    <a:gridCol w="884464"/>
                    <a:gridCol w="884464"/>
                  </a:tblGrid>
                  <a:tr h="1192623">
                    <a:tc>
                      <a:txBody>
                        <a:bodyPr/>
                        <a:lstStyle/>
                        <a:p>
                          <a:endParaRPr lang="en-US"/>
                        </a:p>
                      </a:txBody>
                      <a:tcPr>
                        <a:blipFill rotWithShape="0">
                          <a:blip r:embed="rId3"/>
                          <a:stretch>
                            <a:fillRect l="-685" t="-2551" r="-301370" b="-100510"/>
                          </a:stretch>
                        </a:blipFill>
                      </a:tcPr>
                    </a:tc>
                    <a:tc>
                      <a:txBody>
                        <a:bodyPr/>
                        <a:lstStyle/>
                        <a:p>
                          <a:r>
                            <a:rPr lang="en-US" dirty="0" smtClean="0"/>
                            <a:t>Limb </a:t>
                          </a:r>
                          <a:r>
                            <a:rPr lang="en-US" dirty="0" err="1" smtClean="0"/>
                            <a:t>size,AB</a:t>
                          </a:r>
                          <a:r>
                            <a:rPr lang="en-US" dirty="0" smtClean="0"/>
                            <a:t>  </a:t>
                          </a:r>
                        </a:p>
                        <a:p>
                          <a:r>
                            <a:rPr lang="en-US" dirty="0" smtClean="0"/>
                            <a:t>m</a:t>
                          </a:r>
                        </a:p>
                      </a:txBody>
                      <a:tcPr/>
                    </a:tc>
                    <a:tc>
                      <a:txBody>
                        <a:bodyPr/>
                        <a:lstStyle/>
                        <a:p>
                          <a:r>
                            <a:rPr lang="en-US" dirty="0" smtClean="0"/>
                            <a:t>Path</a:t>
                          </a:r>
                        </a:p>
                        <a:p>
                          <a:r>
                            <a:rPr lang="en-US" dirty="0" smtClean="0"/>
                            <a:t> </a:t>
                          </a:r>
                          <a:r>
                            <a:rPr lang="en-US" dirty="0" err="1" smtClean="0"/>
                            <a:t>D,m</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solidFill>
                                <a:srgbClr val="FF0000"/>
                              </a:solidFill>
                            </a:rPr>
                            <a:t>V=D/t</a:t>
                          </a:r>
                          <a:r>
                            <a:rPr lang="en-US" dirty="0" smtClean="0">
                              <a:solidFill>
                                <a:srgbClr val="FF0000"/>
                              </a:solidFill>
                            </a:rPr>
                            <a:t> </a:t>
                          </a:r>
                          <a:r>
                            <a:rPr lang="en-US" dirty="0" smtClean="0">
                              <a:solidFill>
                                <a:srgbClr val="FF0000"/>
                              </a:solidFill>
                            </a:rPr>
                            <a:t>,  m/sec</a:t>
                          </a:r>
                          <a:endParaRPr lang="ru-RU" dirty="0" smtClean="0">
                            <a:solidFill>
                              <a:srgbClr val="FF0000"/>
                            </a:solidFill>
                          </a:endParaRPr>
                        </a:p>
                        <a:p>
                          <a:endParaRPr lang="en-US" dirty="0">
                            <a:solidFill>
                              <a:srgbClr val="FF0000"/>
                            </a:solidFill>
                          </a:endParaRPr>
                        </a:p>
                      </a:txBody>
                      <a:tcPr/>
                    </a:tc>
                  </a:tr>
                  <a:tr h="370840">
                    <a:tc>
                      <a:txBody>
                        <a:bodyPr/>
                        <a:lstStyle/>
                        <a:p>
                          <a:r>
                            <a:rPr lang="en-US" dirty="0" smtClean="0"/>
                            <a:t>30</a:t>
                          </a:r>
                          <a:endParaRPr lang="en-US" dirty="0"/>
                        </a:p>
                      </a:txBody>
                      <a:tcPr/>
                    </a:tc>
                    <a:tc>
                      <a:txBody>
                        <a:bodyPr/>
                        <a:lstStyle/>
                        <a:p>
                          <a:r>
                            <a:rPr lang="en-US" dirty="0" smtClean="0"/>
                            <a:t>0.50</a:t>
                          </a:r>
                          <a:endParaRPr lang="en-US" dirty="0"/>
                        </a:p>
                      </a:txBody>
                      <a:tcPr/>
                    </a:tc>
                    <a:tc>
                      <a:txBody>
                        <a:bodyPr/>
                        <a:lstStyle/>
                        <a:p>
                          <a:r>
                            <a:rPr lang="en-US" dirty="0" smtClean="0"/>
                            <a:t>0.41</a:t>
                          </a:r>
                          <a:endParaRPr lang="en-US" dirty="0"/>
                        </a:p>
                      </a:txBody>
                      <a:tcPr/>
                    </a:tc>
                    <a:tc>
                      <a:txBody>
                        <a:bodyPr/>
                        <a:lstStyle/>
                        <a:p>
                          <a:r>
                            <a:rPr lang="en-US" dirty="0" smtClean="0">
                              <a:solidFill>
                                <a:srgbClr val="FF0000"/>
                              </a:solidFill>
                            </a:rPr>
                            <a:t>0.0042</a:t>
                          </a:r>
                          <a:endParaRPr lang="en-US" dirty="0">
                            <a:solidFill>
                              <a:srgbClr val="FF0000"/>
                            </a:solidFill>
                          </a:endParaRPr>
                        </a:p>
                      </a:txBody>
                      <a:tcPr/>
                    </a:tc>
                  </a:tr>
                  <a:tr h="370840">
                    <a:tc>
                      <a:txBody>
                        <a:bodyPr/>
                        <a:lstStyle/>
                        <a:p>
                          <a:r>
                            <a:rPr lang="en-US" dirty="0" smtClean="0"/>
                            <a:t>45</a:t>
                          </a:r>
                          <a:endParaRPr lang="en-US" dirty="0"/>
                        </a:p>
                      </a:txBody>
                      <a:tcPr/>
                    </a:tc>
                    <a:tc>
                      <a:txBody>
                        <a:bodyPr/>
                        <a:lstStyle/>
                        <a:p>
                          <a:r>
                            <a:rPr lang="en-US" dirty="0" smtClean="0"/>
                            <a:t>0.50</a:t>
                          </a:r>
                          <a:endParaRPr lang="en-US" dirty="0"/>
                        </a:p>
                      </a:txBody>
                      <a:tcPr/>
                    </a:tc>
                    <a:tc>
                      <a:txBody>
                        <a:bodyPr/>
                        <a:lstStyle/>
                        <a:p>
                          <a:r>
                            <a:rPr lang="en-US" dirty="0" smtClean="0"/>
                            <a:t>0.35</a:t>
                          </a:r>
                          <a:endParaRPr lang="en-US" dirty="0"/>
                        </a:p>
                      </a:txBody>
                      <a:tcPr/>
                    </a:tc>
                    <a:tc>
                      <a:txBody>
                        <a:bodyPr/>
                        <a:lstStyle/>
                        <a:p>
                          <a:r>
                            <a:rPr lang="en-US" dirty="0" smtClean="0">
                              <a:solidFill>
                                <a:srgbClr val="FF0000"/>
                              </a:solidFill>
                            </a:rPr>
                            <a:t>0.0029</a:t>
                          </a:r>
                          <a:endParaRPr lang="en-US" dirty="0">
                            <a:solidFill>
                              <a:srgbClr val="FF0000"/>
                            </a:solidFill>
                          </a:endParaRPr>
                        </a:p>
                      </a:txBody>
                      <a:tcPr/>
                    </a:tc>
                  </a:tr>
                  <a:tr h="370840">
                    <a:tc>
                      <a:txBody>
                        <a:bodyPr/>
                        <a:lstStyle/>
                        <a:p>
                          <a:r>
                            <a:rPr lang="en-US" dirty="0" smtClean="0"/>
                            <a:t>60</a:t>
                          </a:r>
                          <a:endParaRPr lang="en-US" dirty="0"/>
                        </a:p>
                      </a:txBody>
                      <a:tcPr/>
                    </a:tc>
                    <a:tc>
                      <a:txBody>
                        <a:bodyPr/>
                        <a:lstStyle/>
                        <a:p>
                          <a:r>
                            <a:rPr lang="en-US" dirty="0" smtClean="0"/>
                            <a:t>0.50</a:t>
                          </a:r>
                          <a:endParaRPr lang="en-US" dirty="0"/>
                        </a:p>
                      </a:txBody>
                      <a:tcPr/>
                    </a:tc>
                    <a:tc>
                      <a:txBody>
                        <a:bodyPr/>
                        <a:lstStyle/>
                        <a:p>
                          <a:r>
                            <a:rPr lang="en-US" dirty="0" smtClean="0"/>
                            <a:t>0.22</a:t>
                          </a:r>
                          <a:endParaRPr lang="en-US" dirty="0"/>
                        </a:p>
                      </a:txBody>
                      <a:tcPr/>
                    </a:tc>
                    <a:tc>
                      <a:txBody>
                        <a:bodyPr/>
                        <a:lstStyle/>
                        <a:p>
                          <a:r>
                            <a:rPr lang="en-US" dirty="0" smtClean="0">
                              <a:solidFill>
                                <a:srgbClr val="FF0000"/>
                              </a:solidFill>
                            </a:rPr>
                            <a:t>0.0018</a:t>
                          </a:r>
                          <a:endParaRPr lang="en-US" dirty="0">
                            <a:solidFill>
                              <a:srgbClr val="FF0000"/>
                            </a:solidFill>
                          </a:endParaRPr>
                        </a:p>
                      </a:txBody>
                      <a:tcPr/>
                    </a:tc>
                  </a:tr>
                </a:tbl>
              </a:graphicData>
            </a:graphic>
          </p:graphicFrame>
        </mc:Fallback>
      </mc:AlternateContent>
      <mc:AlternateContent xmlns:mc="http://schemas.openxmlformats.org/markup-compatibility/2006" xmlns:a14="http://schemas.microsoft.com/office/drawing/2010/main">
        <mc:Choice Requires="a14">
          <p:graphicFrame>
            <p:nvGraphicFramePr>
              <p:cNvPr id="6" name="Table 5"/>
              <p:cNvGraphicFramePr>
                <a:graphicFrameLocks noGrp="1"/>
              </p:cNvGraphicFramePr>
              <p:nvPr/>
            </p:nvGraphicFramePr>
            <p:xfrm>
              <a:off x="577749" y="3903134"/>
              <a:ext cx="3472544" cy="2301240"/>
            </p:xfrm>
            <a:graphic>
              <a:graphicData uri="http://schemas.openxmlformats.org/drawingml/2006/table">
                <a:tbl>
                  <a:tblPr firstRow="1" bandRow="1">
                    <a:tableStyleId>{5C22544A-7EE6-4342-B048-85BDC9FD1C3A}</a:tableStyleId>
                  </a:tblPr>
                  <a:tblGrid>
                    <a:gridCol w="868136">
                      <a:extLst>
                        <a:ext uri="{9D8B030D-6E8A-4147-A177-3AD203B41FA5}">
                          <a16:colId xmlns:a16="http://schemas.microsoft.com/office/drawing/2014/main" val="20000"/>
                        </a:ext>
                      </a:extLst>
                    </a:gridCol>
                    <a:gridCol w="868136">
                      <a:extLst>
                        <a:ext uri="{9D8B030D-6E8A-4147-A177-3AD203B41FA5}">
                          <a16:colId xmlns:a16="http://schemas.microsoft.com/office/drawing/2014/main" val="20001"/>
                        </a:ext>
                      </a:extLst>
                    </a:gridCol>
                    <a:gridCol w="868136">
                      <a:extLst>
                        <a:ext uri="{9D8B030D-6E8A-4147-A177-3AD203B41FA5}">
                          <a16:colId xmlns:a16="http://schemas.microsoft.com/office/drawing/2014/main" val="20002"/>
                        </a:ext>
                      </a:extLst>
                    </a:gridCol>
                    <a:gridCol w="868136">
                      <a:extLst>
                        <a:ext uri="{9D8B030D-6E8A-4147-A177-3AD203B41FA5}">
                          <a16:colId xmlns:a16="http://schemas.microsoft.com/office/drawing/2014/main" val="20003"/>
                        </a:ext>
                      </a:extLst>
                    </a:gridCol>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  Angle</a:t>
                          </a:r>
                          <a14:m>
                            <m:oMath xmlns:m="http://schemas.openxmlformats.org/officeDocument/2006/math">
                              <m:r>
                                <a:rPr lang="en-US" b="1" i="0" smtClean="0">
                                  <a:solidFill>
                                    <a:schemeClr val="tx1"/>
                                  </a:solidFill>
                                  <a:latin typeface="Cambria Math" panose="02040503050406030204" pitchFamily="18" charset="0"/>
                                  <a:ea typeface="Cambria Math" panose="02040503050406030204" pitchFamily="18" charset="0"/>
                                </a:rPr>
                                <m:t>  </m:t>
                              </m:r>
                              <m:r>
                                <a:rPr lang="en-US" b="1" i="0" smtClean="0">
                                  <a:solidFill>
                                    <a:schemeClr val="bg1"/>
                                  </a:solidFill>
                                  <a:latin typeface="Cambria Math" panose="02040503050406030204" pitchFamily="18" charset="0"/>
                                  <a:ea typeface="Cambria Math" panose="02040503050406030204" pitchFamily="18" charset="0"/>
                                </a:rPr>
                                <m:t>𝛂</m:t>
                              </m:r>
                            </m:oMath>
                          </a14:m>
                          <a:endParaRPr lang="en-US" b="1" dirty="0">
                            <a:solidFill>
                              <a:schemeClr val="bg1"/>
                            </a:solidFill>
                          </a:endParaRPr>
                        </a:p>
                        <a:p>
                          <a:endParaRPr lang="en-US" dirty="0"/>
                        </a:p>
                      </a:txBody>
                      <a:tcPr/>
                    </a:tc>
                    <a:tc>
                      <a:txBody>
                        <a:bodyPr/>
                        <a:lstStyle/>
                        <a:p>
                          <a:r>
                            <a:rPr lang="en-US" dirty="0"/>
                            <a:t>Limb </a:t>
                          </a:r>
                          <a:r>
                            <a:rPr lang="en-US" dirty="0" err="1"/>
                            <a:t>size,AB</a:t>
                          </a:r>
                          <a:endParaRPr lang="en-US" dirty="0"/>
                        </a:p>
                        <a:p>
                          <a:r>
                            <a:rPr lang="en-US" dirty="0"/>
                            <a:t> m</a:t>
                          </a:r>
                        </a:p>
                      </a:txBody>
                      <a:tcPr/>
                    </a:tc>
                    <a:tc>
                      <a:txBody>
                        <a:bodyPr/>
                        <a:lstStyle/>
                        <a:p>
                          <a:r>
                            <a:rPr lang="en-US" dirty="0"/>
                            <a:t>Path </a:t>
                          </a:r>
                        </a:p>
                        <a:p>
                          <a:r>
                            <a:rPr lang="en-US" dirty="0" err="1"/>
                            <a:t>D,m</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a:solidFill>
                                <a:srgbClr val="FF0000"/>
                              </a:solidFill>
                            </a:rPr>
                            <a:t>V=D/t</a:t>
                          </a:r>
                          <a:r>
                            <a:rPr lang="en-US" dirty="0">
                              <a:solidFill>
                                <a:srgbClr val="FF0000"/>
                              </a:solidFill>
                            </a:rPr>
                            <a:t> ,  m/sec</a:t>
                          </a:r>
                          <a:endParaRPr lang="ru-RU" dirty="0">
                            <a:solidFill>
                              <a:srgbClr val="FF0000"/>
                            </a:solidFill>
                          </a:endParaRPr>
                        </a:p>
                        <a:p>
                          <a:endParaRPr lang="en-US" dirty="0">
                            <a:solidFill>
                              <a:srgbClr val="FF0000"/>
                            </a:solidFill>
                          </a:endParaRPr>
                        </a:p>
                      </a:txBody>
                      <a:tcPr/>
                    </a:tc>
                    <a:extLst>
                      <a:ext uri="{0D108BD9-81ED-4DB2-BD59-A6C34878D82A}">
                        <a16:rowId xmlns:a16="http://schemas.microsoft.com/office/drawing/2014/main" val="10000"/>
                      </a:ext>
                    </a:extLst>
                  </a:tr>
                  <a:tr h="370840">
                    <a:tc>
                      <a:txBody>
                        <a:bodyPr/>
                        <a:lstStyle/>
                        <a:p>
                          <a:r>
                            <a:rPr lang="en-US" dirty="0"/>
                            <a:t>30</a:t>
                          </a:r>
                        </a:p>
                      </a:txBody>
                      <a:tcPr/>
                    </a:tc>
                    <a:tc>
                      <a:txBody>
                        <a:bodyPr/>
                        <a:lstStyle/>
                        <a:p>
                          <a:r>
                            <a:rPr lang="en-US" dirty="0"/>
                            <a:t>0.30</a:t>
                          </a:r>
                        </a:p>
                      </a:txBody>
                      <a:tcPr/>
                    </a:tc>
                    <a:tc>
                      <a:txBody>
                        <a:bodyPr/>
                        <a:lstStyle/>
                        <a:p>
                          <a:r>
                            <a:rPr lang="en-US" dirty="0"/>
                            <a:t>0.23</a:t>
                          </a:r>
                        </a:p>
                      </a:txBody>
                      <a:tcPr/>
                    </a:tc>
                    <a:tc>
                      <a:txBody>
                        <a:bodyPr/>
                        <a:lstStyle/>
                        <a:p>
                          <a:r>
                            <a:rPr lang="en-US" dirty="0">
                              <a:solidFill>
                                <a:srgbClr val="FF0000"/>
                              </a:solidFill>
                            </a:rPr>
                            <a:t>0.0019</a:t>
                          </a:r>
                        </a:p>
                      </a:txBody>
                      <a:tcPr/>
                    </a:tc>
                    <a:extLst>
                      <a:ext uri="{0D108BD9-81ED-4DB2-BD59-A6C34878D82A}">
                        <a16:rowId xmlns:a16="http://schemas.microsoft.com/office/drawing/2014/main" val="10001"/>
                      </a:ext>
                    </a:extLst>
                  </a:tr>
                  <a:tr h="370840">
                    <a:tc>
                      <a:txBody>
                        <a:bodyPr/>
                        <a:lstStyle/>
                        <a:p>
                          <a:r>
                            <a:rPr lang="en-US" dirty="0"/>
                            <a:t>45</a:t>
                          </a:r>
                        </a:p>
                      </a:txBody>
                      <a:tcPr/>
                    </a:tc>
                    <a:tc>
                      <a:txBody>
                        <a:bodyPr/>
                        <a:lstStyle/>
                        <a:p>
                          <a:r>
                            <a:rPr lang="en-US" dirty="0"/>
                            <a:t>0.30</a:t>
                          </a:r>
                        </a:p>
                      </a:txBody>
                      <a:tcPr/>
                    </a:tc>
                    <a:tc>
                      <a:txBody>
                        <a:bodyPr/>
                        <a:lstStyle/>
                        <a:p>
                          <a:r>
                            <a:rPr lang="en-US" dirty="0"/>
                            <a:t>0.17</a:t>
                          </a:r>
                        </a:p>
                      </a:txBody>
                      <a:tcPr/>
                    </a:tc>
                    <a:tc>
                      <a:txBody>
                        <a:bodyPr/>
                        <a:lstStyle/>
                        <a:p>
                          <a:r>
                            <a:rPr lang="en-US" dirty="0">
                              <a:solidFill>
                                <a:srgbClr val="FF0000"/>
                              </a:solidFill>
                            </a:rPr>
                            <a:t>0.0014</a:t>
                          </a:r>
                        </a:p>
                      </a:txBody>
                      <a:tcPr/>
                    </a:tc>
                    <a:extLst>
                      <a:ext uri="{0D108BD9-81ED-4DB2-BD59-A6C34878D82A}">
                        <a16:rowId xmlns:a16="http://schemas.microsoft.com/office/drawing/2014/main" val="10002"/>
                      </a:ext>
                    </a:extLst>
                  </a:tr>
                  <a:tr h="370840">
                    <a:tc>
                      <a:txBody>
                        <a:bodyPr/>
                        <a:lstStyle/>
                        <a:p>
                          <a:r>
                            <a:rPr lang="en-US" dirty="0"/>
                            <a:t>60</a:t>
                          </a:r>
                        </a:p>
                      </a:txBody>
                      <a:tcPr/>
                    </a:tc>
                    <a:tc>
                      <a:txBody>
                        <a:bodyPr/>
                        <a:lstStyle/>
                        <a:p>
                          <a:r>
                            <a:rPr lang="en-US" dirty="0"/>
                            <a:t>0.30</a:t>
                          </a:r>
                        </a:p>
                      </a:txBody>
                      <a:tcPr/>
                    </a:tc>
                    <a:tc>
                      <a:txBody>
                        <a:bodyPr/>
                        <a:lstStyle/>
                        <a:p>
                          <a:r>
                            <a:rPr lang="en-US" dirty="0"/>
                            <a:t>0.12</a:t>
                          </a:r>
                        </a:p>
                      </a:txBody>
                      <a:tcPr/>
                    </a:tc>
                    <a:tc>
                      <a:txBody>
                        <a:bodyPr/>
                        <a:lstStyle/>
                        <a:p>
                          <a:r>
                            <a:rPr lang="en-US" dirty="0">
                              <a:solidFill>
                                <a:srgbClr val="FF0000"/>
                              </a:solidFill>
                            </a:rPr>
                            <a:t>0.001</a:t>
                          </a:r>
                        </a:p>
                      </a:txBody>
                      <a:tcPr/>
                    </a:tc>
                    <a:extLst>
                      <a:ext uri="{0D108BD9-81ED-4DB2-BD59-A6C34878D82A}">
                        <a16:rowId xmlns:a16="http://schemas.microsoft.com/office/drawing/2014/main" val="10003"/>
                      </a:ext>
                    </a:extLst>
                  </a:tr>
                </a:tbl>
              </a:graphicData>
            </a:graphic>
          </p:graphicFrame>
        </mc:Choice>
        <mc:Fallback xmlns="">
          <p:graphicFrame>
            <p:nvGraphicFramePr>
              <p:cNvPr id="6" name="Table 5"/>
              <p:cNvGraphicFramePr>
                <a:graphicFrameLocks noGrp="1"/>
              </p:cNvGraphicFramePr>
              <p:nvPr>
                <p:extLst>
                  <p:ext uri="{D42A27DB-BD31-4B8C-83A1-F6EECF244321}">
                    <p14:modId xmlns:p14="http://schemas.microsoft.com/office/powerpoint/2010/main" val="3999611191"/>
                  </p:ext>
                </p:extLst>
              </p:nvPr>
            </p:nvGraphicFramePr>
            <p:xfrm>
              <a:off x="577749" y="3903134"/>
              <a:ext cx="3472544" cy="2301240"/>
            </p:xfrm>
            <a:graphic>
              <a:graphicData uri="http://schemas.openxmlformats.org/drawingml/2006/table">
                <a:tbl>
                  <a:tblPr firstRow="1" bandRow="1">
                    <a:tableStyleId>{5C22544A-7EE6-4342-B048-85BDC9FD1C3A}</a:tableStyleId>
                  </a:tblPr>
                  <a:tblGrid>
                    <a:gridCol w="868136"/>
                    <a:gridCol w="868136"/>
                    <a:gridCol w="868136"/>
                    <a:gridCol w="868136"/>
                  </a:tblGrid>
                  <a:tr h="1188720">
                    <a:tc>
                      <a:txBody>
                        <a:bodyPr/>
                        <a:lstStyle/>
                        <a:p>
                          <a:endParaRPr lang="en-US"/>
                        </a:p>
                      </a:txBody>
                      <a:tcPr>
                        <a:blipFill rotWithShape="0">
                          <a:blip r:embed="rId4"/>
                          <a:stretch>
                            <a:fillRect l="-699" t="-2564" r="-302098" b="-101538"/>
                          </a:stretch>
                        </a:blipFill>
                      </a:tcPr>
                    </a:tc>
                    <a:tc>
                      <a:txBody>
                        <a:bodyPr/>
                        <a:lstStyle/>
                        <a:p>
                          <a:r>
                            <a:rPr lang="en-US" dirty="0" smtClean="0"/>
                            <a:t>Limb </a:t>
                          </a:r>
                          <a:r>
                            <a:rPr lang="en-US" dirty="0" err="1" smtClean="0"/>
                            <a:t>size,AB</a:t>
                          </a:r>
                          <a:endParaRPr lang="en-US" dirty="0" smtClean="0"/>
                        </a:p>
                        <a:p>
                          <a:r>
                            <a:rPr lang="en-US" dirty="0" smtClean="0"/>
                            <a:t> m</a:t>
                          </a:r>
                        </a:p>
                      </a:txBody>
                      <a:tcPr/>
                    </a:tc>
                    <a:tc>
                      <a:txBody>
                        <a:bodyPr/>
                        <a:lstStyle/>
                        <a:p>
                          <a:r>
                            <a:rPr lang="en-US" dirty="0" smtClean="0"/>
                            <a:t>Path </a:t>
                          </a:r>
                        </a:p>
                        <a:p>
                          <a:r>
                            <a:rPr lang="en-US" dirty="0" err="1" smtClean="0"/>
                            <a:t>D,m</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solidFill>
                                <a:srgbClr val="FF0000"/>
                              </a:solidFill>
                            </a:rPr>
                            <a:t>V=D/t</a:t>
                          </a:r>
                          <a:r>
                            <a:rPr lang="en-US" dirty="0" smtClean="0">
                              <a:solidFill>
                                <a:srgbClr val="FF0000"/>
                              </a:solidFill>
                            </a:rPr>
                            <a:t> </a:t>
                          </a:r>
                          <a:r>
                            <a:rPr lang="en-US" dirty="0" smtClean="0">
                              <a:solidFill>
                                <a:srgbClr val="FF0000"/>
                              </a:solidFill>
                            </a:rPr>
                            <a:t>,  m/sec</a:t>
                          </a:r>
                          <a:endParaRPr lang="ru-RU" dirty="0" smtClean="0">
                            <a:solidFill>
                              <a:srgbClr val="FF0000"/>
                            </a:solidFill>
                          </a:endParaRPr>
                        </a:p>
                        <a:p>
                          <a:endParaRPr lang="en-US" dirty="0">
                            <a:solidFill>
                              <a:srgbClr val="FF0000"/>
                            </a:solidFill>
                          </a:endParaRPr>
                        </a:p>
                      </a:txBody>
                      <a:tcPr/>
                    </a:tc>
                  </a:tr>
                  <a:tr h="370840">
                    <a:tc>
                      <a:txBody>
                        <a:bodyPr/>
                        <a:lstStyle/>
                        <a:p>
                          <a:r>
                            <a:rPr lang="en-US" dirty="0" smtClean="0"/>
                            <a:t>30</a:t>
                          </a:r>
                          <a:endParaRPr lang="en-US" dirty="0"/>
                        </a:p>
                      </a:txBody>
                      <a:tcPr/>
                    </a:tc>
                    <a:tc>
                      <a:txBody>
                        <a:bodyPr/>
                        <a:lstStyle/>
                        <a:p>
                          <a:r>
                            <a:rPr lang="en-US" dirty="0" smtClean="0"/>
                            <a:t>0.30</a:t>
                          </a:r>
                          <a:endParaRPr lang="en-US" dirty="0"/>
                        </a:p>
                      </a:txBody>
                      <a:tcPr/>
                    </a:tc>
                    <a:tc>
                      <a:txBody>
                        <a:bodyPr/>
                        <a:lstStyle/>
                        <a:p>
                          <a:r>
                            <a:rPr lang="en-US" dirty="0" smtClean="0"/>
                            <a:t>0.23</a:t>
                          </a:r>
                          <a:endParaRPr lang="en-US" dirty="0"/>
                        </a:p>
                      </a:txBody>
                      <a:tcPr/>
                    </a:tc>
                    <a:tc>
                      <a:txBody>
                        <a:bodyPr/>
                        <a:lstStyle/>
                        <a:p>
                          <a:r>
                            <a:rPr lang="en-US" dirty="0" smtClean="0">
                              <a:solidFill>
                                <a:srgbClr val="FF0000"/>
                              </a:solidFill>
                            </a:rPr>
                            <a:t>0.0019</a:t>
                          </a:r>
                          <a:endParaRPr lang="en-US" dirty="0">
                            <a:solidFill>
                              <a:srgbClr val="FF0000"/>
                            </a:solidFill>
                          </a:endParaRPr>
                        </a:p>
                      </a:txBody>
                      <a:tcPr/>
                    </a:tc>
                  </a:tr>
                  <a:tr h="370840">
                    <a:tc>
                      <a:txBody>
                        <a:bodyPr/>
                        <a:lstStyle/>
                        <a:p>
                          <a:r>
                            <a:rPr lang="en-US" dirty="0" smtClean="0"/>
                            <a:t>45</a:t>
                          </a:r>
                          <a:endParaRPr lang="en-US" dirty="0"/>
                        </a:p>
                      </a:txBody>
                      <a:tcPr/>
                    </a:tc>
                    <a:tc>
                      <a:txBody>
                        <a:bodyPr/>
                        <a:lstStyle/>
                        <a:p>
                          <a:r>
                            <a:rPr lang="en-US" dirty="0" smtClean="0"/>
                            <a:t>0.30</a:t>
                          </a:r>
                          <a:endParaRPr lang="en-US" dirty="0"/>
                        </a:p>
                      </a:txBody>
                      <a:tcPr/>
                    </a:tc>
                    <a:tc>
                      <a:txBody>
                        <a:bodyPr/>
                        <a:lstStyle/>
                        <a:p>
                          <a:r>
                            <a:rPr lang="en-US" dirty="0" smtClean="0"/>
                            <a:t>0.17</a:t>
                          </a:r>
                          <a:endParaRPr lang="en-US" dirty="0"/>
                        </a:p>
                      </a:txBody>
                      <a:tcPr/>
                    </a:tc>
                    <a:tc>
                      <a:txBody>
                        <a:bodyPr/>
                        <a:lstStyle/>
                        <a:p>
                          <a:r>
                            <a:rPr lang="en-US" dirty="0" smtClean="0">
                              <a:solidFill>
                                <a:srgbClr val="FF0000"/>
                              </a:solidFill>
                            </a:rPr>
                            <a:t>0.0014</a:t>
                          </a:r>
                          <a:endParaRPr lang="en-US" dirty="0">
                            <a:solidFill>
                              <a:srgbClr val="FF0000"/>
                            </a:solidFill>
                          </a:endParaRPr>
                        </a:p>
                      </a:txBody>
                      <a:tcPr/>
                    </a:tc>
                  </a:tr>
                  <a:tr h="370840">
                    <a:tc>
                      <a:txBody>
                        <a:bodyPr/>
                        <a:lstStyle/>
                        <a:p>
                          <a:r>
                            <a:rPr lang="en-US" dirty="0" smtClean="0"/>
                            <a:t>60</a:t>
                          </a:r>
                          <a:endParaRPr lang="en-US" dirty="0"/>
                        </a:p>
                      </a:txBody>
                      <a:tcPr/>
                    </a:tc>
                    <a:tc>
                      <a:txBody>
                        <a:bodyPr/>
                        <a:lstStyle/>
                        <a:p>
                          <a:r>
                            <a:rPr lang="en-US" dirty="0" smtClean="0"/>
                            <a:t>0.30</a:t>
                          </a:r>
                          <a:endParaRPr lang="en-US" dirty="0"/>
                        </a:p>
                      </a:txBody>
                      <a:tcPr/>
                    </a:tc>
                    <a:tc>
                      <a:txBody>
                        <a:bodyPr/>
                        <a:lstStyle/>
                        <a:p>
                          <a:r>
                            <a:rPr lang="en-US" dirty="0" smtClean="0"/>
                            <a:t>0.12</a:t>
                          </a:r>
                          <a:endParaRPr lang="en-US" dirty="0"/>
                        </a:p>
                      </a:txBody>
                      <a:tcPr/>
                    </a:tc>
                    <a:tc>
                      <a:txBody>
                        <a:bodyPr/>
                        <a:lstStyle/>
                        <a:p>
                          <a:r>
                            <a:rPr lang="en-US" dirty="0" smtClean="0">
                              <a:solidFill>
                                <a:srgbClr val="FF0000"/>
                              </a:solidFill>
                            </a:rPr>
                            <a:t>0.001</a:t>
                          </a:r>
                          <a:endParaRPr lang="en-US" dirty="0">
                            <a:solidFill>
                              <a:srgbClr val="FF0000"/>
                            </a:solidFill>
                          </a:endParaRPr>
                        </a:p>
                      </a:txBody>
                      <a:tcPr/>
                    </a:tc>
                  </a:tr>
                </a:tbl>
              </a:graphicData>
            </a:graphic>
          </p:graphicFrame>
        </mc:Fallback>
      </mc:AlternateContent>
      <p:sp>
        <p:nvSpPr>
          <p:cNvPr id="7" name="TextBox 6"/>
          <p:cNvSpPr txBox="1"/>
          <p:nvPr/>
        </p:nvSpPr>
        <p:spPr>
          <a:xfrm>
            <a:off x="7107967" y="464456"/>
            <a:ext cx="4180115" cy="1569660"/>
          </a:xfrm>
          <a:prstGeom prst="rect">
            <a:avLst/>
          </a:prstGeom>
          <a:noFill/>
        </p:spPr>
        <p:txBody>
          <a:bodyPr wrap="square" rtlCol="0">
            <a:spAutoFit/>
          </a:bodyPr>
          <a:lstStyle/>
          <a:p>
            <a:r>
              <a:rPr lang="en-US" sz="3200" b="1" dirty="0">
                <a:solidFill>
                  <a:srgbClr val="FF0000"/>
                </a:solidFill>
                <a:latin typeface="Baskerville Old Face" panose="02020602080505020303" pitchFamily="18" charset="0"/>
              </a:rPr>
              <a:t>--  What is your goal?</a:t>
            </a:r>
          </a:p>
          <a:p>
            <a:r>
              <a:rPr lang="en-US" sz="3200" b="1" dirty="0">
                <a:solidFill>
                  <a:srgbClr val="FF0000"/>
                </a:solidFill>
                <a:latin typeface="Baskerville Old Face" panose="02020602080505020303" pitchFamily="18" charset="0"/>
              </a:rPr>
              <a:t>-- To compare velocity</a:t>
            </a:r>
          </a:p>
          <a:p>
            <a:endParaRPr lang="en-US" sz="3200" b="1" dirty="0">
              <a:solidFill>
                <a:srgbClr val="FF0000"/>
              </a:solidFill>
              <a:latin typeface="Baskerville Old Face" panose="02020602080505020303" pitchFamily="18" charset="0"/>
            </a:endParaRPr>
          </a:p>
        </p:txBody>
      </p:sp>
      <p:cxnSp>
        <p:nvCxnSpPr>
          <p:cNvPr id="24" name="Curved Connector 23"/>
          <p:cNvCxnSpPr/>
          <p:nvPr/>
        </p:nvCxnSpPr>
        <p:spPr>
          <a:xfrm rot="16200000" flipH="1">
            <a:off x="9475007" y="2013053"/>
            <a:ext cx="2415820" cy="1324830"/>
          </a:xfrm>
          <a:prstGeom prst="curvedConnector3">
            <a:avLst>
              <a:gd name="adj1" fmla="val 50000"/>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Curved Connector 24"/>
          <p:cNvCxnSpPr/>
          <p:nvPr/>
        </p:nvCxnSpPr>
        <p:spPr>
          <a:xfrm rot="5400000">
            <a:off x="7106357" y="1710268"/>
            <a:ext cx="2415820" cy="1930400"/>
          </a:xfrm>
          <a:prstGeom prst="curvedConnector3">
            <a:avLst>
              <a:gd name="adj1" fmla="val 50000"/>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 name="TextBox 2"/>
              <p:cNvSpPr txBox="1"/>
              <p:nvPr/>
            </p:nvSpPr>
            <p:spPr>
              <a:xfrm>
                <a:off x="336541" y="246614"/>
                <a:ext cx="4788615" cy="3447098"/>
              </a:xfrm>
              <a:prstGeom prst="rect">
                <a:avLst/>
              </a:prstGeom>
              <a:noFill/>
              <a:ln w="25400">
                <a:solidFill>
                  <a:srgbClr val="C00000"/>
                </a:solidFill>
              </a:ln>
            </p:spPr>
            <p:txBody>
              <a:bodyPr wrap="square" rtlCol="0">
                <a:spAutoFit/>
              </a:bodyPr>
              <a:lstStyle/>
              <a:p>
                <a:r>
                  <a:rPr lang="en-US" sz="3200" b="1" dirty="0"/>
                  <a:t>Experiment Parameters</a:t>
                </a:r>
                <a:endParaRPr lang="ru-RU" sz="3200" b="1" dirty="0"/>
              </a:p>
              <a:p>
                <a:r>
                  <a:rPr lang="en-US" b="1" dirty="0"/>
                  <a:t>observation time, t</a:t>
                </a:r>
                <a:r>
                  <a:rPr lang="en-US" dirty="0"/>
                  <a:t> (sec) ;  </a:t>
                </a:r>
                <a:r>
                  <a:rPr lang="en-US" dirty="0">
                    <a:solidFill>
                      <a:srgbClr val="FF0000"/>
                    </a:solidFill>
                  </a:rPr>
                  <a:t>t=120sec=const</a:t>
                </a:r>
              </a:p>
              <a:p>
                <a:r>
                  <a:rPr lang="en-US" sz="2400" b="1" dirty="0">
                    <a:solidFill>
                      <a:schemeClr val="accent2">
                        <a:lumMod val="75000"/>
                      </a:schemeClr>
                    </a:solidFill>
                    <a:latin typeface="Baskerville Old Face" panose="02020602080505020303" pitchFamily="18" charset="0"/>
                  </a:rPr>
                  <a:t>What we will measure:</a:t>
                </a:r>
              </a:p>
              <a:p>
                <a:r>
                  <a:rPr lang="en-US" b="1" dirty="0"/>
                  <a:t>distance</a:t>
                </a:r>
                <a:r>
                  <a:rPr lang="en-US" dirty="0"/>
                  <a:t>(</a:t>
                </a:r>
                <a:r>
                  <a:rPr lang="en-US" b="1" dirty="0">
                    <a:solidFill>
                      <a:srgbClr val="FF0000"/>
                    </a:solidFill>
                  </a:rPr>
                  <a:t>D</a:t>
                </a:r>
                <a:r>
                  <a:rPr lang="en-US" dirty="0"/>
                  <a:t>) traveled by the robot, m</a:t>
                </a:r>
              </a:p>
              <a:p>
                <a:endParaRPr lang="en-US" sz="2400" b="1" dirty="0">
                  <a:solidFill>
                    <a:schemeClr val="accent2">
                      <a:lumMod val="75000"/>
                    </a:schemeClr>
                  </a:solidFill>
                  <a:latin typeface="Baskerville Old Face" panose="02020602080505020303" pitchFamily="18" charset="0"/>
                </a:endParaRPr>
              </a:p>
              <a:p>
                <a:r>
                  <a:rPr lang="en-US" sz="2400" b="1" dirty="0">
                    <a:solidFill>
                      <a:schemeClr val="accent2">
                        <a:lumMod val="75000"/>
                      </a:schemeClr>
                    </a:solidFill>
                    <a:latin typeface="Baskerville Old Face" panose="02020602080505020303" pitchFamily="18" charset="0"/>
                  </a:rPr>
                  <a:t>Robot’s parameters: </a:t>
                </a:r>
              </a:p>
              <a:p>
                <a:r>
                  <a:rPr lang="en-US" b="1" dirty="0"/>
                  <a:t>limb length </a:t>
                </a:r>
                <a:r>
                  <a:rPr lang="en-US" dirty="0">
                    <a:solidFill>
                      <a:srgbClr val="FF0000"/>
                    </a:solidFill>
                  </a:rPr>
                  <a:t>AB</a:t>
                </a:r>
                <a:r>
                  <a:rPr lang="en-US" dirty="0"/>
                  <a:t> (m)</a:t>
                </a:r>
              </a:p>
              <a:p>
                <a:r>
                  <a:rPr lang="en-US" b="1" dirty="0"/>
                  <a:t>angle </a:t>
                </a:r>
                <a14:m>
                  <m:oMath xmlns:m="http://schemas.openxmlformats.org/officeDocument/2006/math">
                    <m:r>
                      <a:rPr lang="en-US" b="1" i="1" smtClean="0">
                        <a:solidFill>
                          <a:srgbClr val="FF0000"/>
                        </a:solidFill>
                        <a:latin typeface="Cambria Math" panose="02040503050406030204" pitchFamily="18" charset="0"/>
                        <a:ea typeface="Cambria Math" panose="02040503050406030204" pitchFamily="18" charset="0"/>
                      </a:rPr>
                      <m:t>𝜶</m:t>
                    </m:r>
                  </m:oMath>
                </a14:m>
                <a:r>
                  <a:rPr lang="en-US" dirty="0"/>
                  <a:t>,  (degree)</a:t>
                </a:r>
              </a:p>
              <a:p>
                <a:r>
                  <a:rPr lang="en-US" sz="2400" b="1" dirty="0">
                    <a:solidFill>
                      <a:schemeClr val="accent2">
                        <a:lumMod val="75000"/>
                      </a:schemeClr>
                    </a:solidFill>
                    <a:latin typeface="Baskerville Old Face" panose="02020602080505020303" pitchFamily="18" charset="0"/>
                  </a:rPr>
                  <a:t>What we will compute:</a:t>
                </a:r>
                <a:endParaRPr lang="en-US" dirty="0"/>
              </a:p>
              <a:p>
                <a:r>
                  <a:rPr lang="en-US" b="1" dirty="0"/>
                  <a:t>velocity V</a:t>
                </a:r>
                <a:r>
                  <a:rPr lang="en-US" dirty="0"/>
                  <a:t> =D/t,  m/sec</a:t>
                </a:r>
                <a:endParaRPr lang="ru-RU" dirty="0"/>
              </a:p>
            </p:txBody>
          </p:sp>
        </mc:Choice>
        <mc:Fallback xmlns="">
          <p:sp>
            <p:nvSpPr>
              <p:cNvPr id="3" name="TextBox 2"/>
              <p:cNvSpPr txBox="1">
                <a:spLocks noRot="1" noChangeAspect="1" noMove="1" noResize="1" noEditPoints="1" noAdjustHandles="1" noChangeArrowheads="1" noChangeShapeType="1" noTextEdit="1"/>
              </p:cNvSpPr>
              <p:nvPr/>
            </p:nvSpPr>
            <p:spPr>
              <a:xfrm>
                <a:off x="336541" y="246614"/>
                <a:ext cx="4788615" cy="3447098"/>
              </a:xfrm>
              <a:prstGeom prst="rect">
                <a:avLst/>
              </a:prstGeom>
              <a:blipFill>
                <a:blip r:embed="rId5"/>
                <a:stretch>
                  <a:fillRect l="-2911" t="-1930" b="-1404"/>
                </a:stretch>
              </a:blipFill>
              <a:ln w="25400">
                <a:solidFill>
                  <a:srgbClr val="C00000"/>
                </a:solidFill>
              </a:ln>
            </p:spPr>
            <p:txBody>
              <a:bodyPr/>
              <a:lstStyle/>
              <a:p>
                <a:r>
                  <a:rPr lang="en-US">
                    <a:noFill/>
                  </a:rPr>
                  <a:t> </a:t>
                </a:r>
              </a:p>
            </p:txBody>
          </p:sp>
        </mc:Fallback>
      </mc:AlternateContent>
    </p:spTree>
    <p:extLst>
      <p:ext uri="{BB962C8B-B14F-4D97-AF65-F5344CB8AC3E}">
        <p14:creationId xmlns:p14="http://schemas.microsoft.com/office/powerpoint/2010/main" val="5785081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2117468" y="119743"/>
            <a:ext cx="10074532" cy="1143000"/>
          </a:xfrm>
        </p:spPr>
        <p:txBody>
          <a:bodyPr>
            <a:normAutofit/>
          </a:bodyPr>
          <a:lstStyle/>
          <a:p>
            <a:pPr eaLnBrk="1" hangingPunct="1"/>
            <a:r>
              <a:rPr lang="en-US" altLang="en-US" dirty="0">
                <a:solidFill>
                  <a:schemeClr val="accent5">
                    <a:lumMod val="50000"/>
                  </a:schemeClr>
                </a:solidFill>
              </a:rPr>
              <a:t>Alloy design</a:t>
            </a:r>
          </a:p>
        </p:txBody>
      </p:sp>
      <p:sp>
        <p:nvSpPr>
          <p:cNvPr id="6148"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FBB5A28C-4EFB-47B9-A79C-F5B3D1917318}" type="slidenum">
              <a:rPr lang="en-GB" altLang="en-US" smtClean="0">
                <a:solidFill>
                  <a:schemeClr val="bg2"/>
                </a:solidFill>
              </a:rPr>
              <a:pPr/>
              <a:t>19</a:t>
            </a:fld>
            <a:endParaRPr lang="en-GB" altLang="en-US">
              <a:solidFill>
                <a:schemeClr val="bg2"/>
              </a:solidFill>
            </a:endParaRPr>
          </a:p>
        </p:txBody>
      </p:sp>
      <p:sp>
        <p:nvSpPr>
          <p:cNvPr id="6149" name="Rectangle 17"/>
          <p:cNvSpPr>
            <a:spLocks noChangeArrowheads="1"/>
          </p:cNvSpPr>
          <p:nvPr/>
        </p:nvSpPr>
        <p:spPr bwMode="auto">
          <a:xfrm>
            <a:off x="1524001" y="-138499"/>
            <a:ext cx="65" cy="276999"/>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6150" name="Rectangle 19"/>
          <p:cNvSpPr>
            <a:spLocks noChangeArrowheads="1"/>
          </p:cNvSpPr>
          <p:nvPr/>
        </p:nvSpPr>
        <p:spPr bwMode="auto">
          <a:xfrm>
            <a:off x="1524001" y="-138499"/>
            <a:ext cx="65" cy="276999"/>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6151" name="Rectangle 2"/>
          <p:cNvSpPr>
            <a:spLocks noChangeArrowheads="1"/>
          </p:cNvSpPr>
          <p:nvPr/>
        </p:nvSpPr>
        <p:spPr bwMode="auto">
          <a:xfrm>
            <a:off x="1524001" y="-138499"/>
            <a:ext cx="65" cy="276999"/>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6152" name="Rectangle 4"/>
          <p:cNvSpPr>
            <a:spLocks noChangeArrowheads="1"/>
          </p:cNvSpPr>
          <p:nvPr/>
        </p:nvSpPr>
        <p:spPr bwMode="auto">
          <a:xfrm>
            <a:off x="1524001" y="-138499"/>
            <a:ext cx="65" cy="276999"/>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6153" name="Rectangle 6"/>
          <p:cNvSpPr>
            <a:spLocks noChangeArrowheads="1"/>
          </p:cNvSpPr>
          <p:nvPr/>
        </p:nvSpPr>
        <p:spPr bwMode="auto">
          <a:xfrm>
            <a:off x="1524001" y="-138499"/>
            <a:ext cx="65" cy="276999"/>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6154" name="Rectangle 8"/>
          <p:cNvSpPr>
            <a:spLocks noChangeArrowheads="1"/>
          </p:cNvSpPr>
          <p:nvPr/>
        </p:nvSpPr>
        <p:spPr bwMode="auto">
          <a:xfrm>
            <a:off x="1524001" y="-138499"/>
            <a:ext cx="65" cy="276999"/>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6155" name="Rectangle 10"/>
          <p:cNvSpPr>
            <a:spLocks noChangeArrowheads="1"/>
          </p:cNvSpPr>
          <p:nvPr/>
        </p:nvSpPr>
        <p:spPr bwMode="auto">
          <a:xfrm>
            <a:off x="1524001" y="-138499"/>
            <a:ext cx="65" cy="276999"/>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6156" name="Rectangle 12"/>
          <p:cNvSpPr>
            <a:spLocks noChangeArrowheads="1"/>
          </p:cNvSpPr>
          <p:nvPr/>
        </p:nvSpPr>
        <p:spPr bwMode="auto">
          <a:xfrm>
            <a:off x="1524001" y="-138499"/>
            <a:ext cx="65" cy="276999"/>
          </a:xfrm>
          <a:prstGeom prst="rect">
            <a:avLst/>
          </a:prstGeom>
          <a:noFill/>
          <a:ln w="28575">
            <a:noFill/>
            <a:miter lim="800000"/>
            <a:headEnd/>
            <a:tailEnd/>
          </a:ln>
          <a:effectLst/>
        </p:spPr>
        <p:txBody>
          <a:bodyPr wrap="none" lIns="0" tIns="0" rIns="0" bIns="0" anchor="ctr">
            <a:spAutoFit/>
          </a:bodyPr>
          <a:lstStyle/>
          <a:p>
            <a:endParaRPr lang="en-US" altLang="en-US"/>
          </a:p>
        </p:txBody>
      </p:sp>
      <p:pic>
        <p:nvPicPr>
          <p:cNvPr id="3" name="Picture 2">
            <a:extLst>
              <a:ext uri="{FF2B5EF4-FFF2-40B4-BE49-F238E27FC236}">
                <a16:creationId xmlns:a16="http://schemas.microsoft.com/office/drawing/2014/main" id="{1C5E6F56-1108-4482-8AC2-5D22C21975B7}"/>
              </a:ext>
            </a:extLst>
          </p:cNvPr>
          <p:cNvPicPr>
            <a:picLocks noChangeAspect="1"/>
          </p:cNvPicPr>
          <p:nvPr/>
        </p:nvPicPr>
        <p:blipFill>
          <a:blip r:embed="rId2"/>
          <a:stretch>
            <a:fillRect/>
          </a:stretch>
        </p:blipFill>
        <p:spPr>
          <a:xfrm>
            <a:off x="8553450" y="217277"/>
            <a:ext cx="3429000" cy="2219325"/>
          </a:xfrm>
          <a:prstGeom prst="rect">
            <a:avLst/>
          </a:prstGeom>
        </p:spPr>
      </p:pic>
      <p:sp>
        <p:nvSpPr>
          <p:cNvPr id="5" name="Content Placeholder 4">
            <a:extLst>
              <a:ext uri="{FF2B5EF4-FFF2-40B4-BE49-F238E27FC236}">
                <a16:creationId xmlns:a16="http://schemas.microsoft.com/office/drawing/2014/main" id="{A938D9D3-6666-4760-9022-42964254B1B2}"/>
              </a:ext>
            </a:extLst>
          </p:cNvPr>
          <p:cNvSpPr>
            <a:spLocks noGrp="1"/>
          </p:cNvSpPr>
          <p:nvPr>
            <p:ph idx="1"/>
          </p:nvPr>
        </p:nvSpPr>
        <p:spPr/>
        <p:txBody>
          <a:bodyPr/>
          <a:lstStyle/>
          <a:p>
            <a:endParaRPr lang="en-US" dirty="0"/>
          </a:p>
        </p:txBody>
      </p:sp>
      <p:pic>
        <p:nvPicPr>
          <p:cNvPr id="6" name="Picture 5">
            <a:extLst>
              <a:ext uri="{FF2B5EF4-FFF2-40B4-BE49-F238E27FC236}">
                <a16:creationId xmlns:a16="http://schemas.microsoft.com/office/drawing/2014/main" id="{41ECAC47-BDB0-4642-BA82-DB1416F1D055}"/>
              </a:ext>
            </a:extLst>
          </p:cNvPr>
          <p:cNvPicPr>
            <a:picLocks noChangeAspect="1"/>
          </p:cNvPicPr>
          <p:nvPr/>
        </p:nvPicPr>
        <p:blipFill>
          <a:blip r:embed="rId3"/>
          <a:stretch>
            <a:fillRect/>
          </a:stretch>
        </p:blipFill>
        <p:spPr>
          <a:xfrm>
            <a:off x="838200" y="1690688"/>
            <a:ext cx="7715250" cy="4486275"/>
          </a:xfrm>
          <a:prstGeom prst="rect">
            <a:avLst/>
          </a:prstGeom>
        </p:spPr>
      </p:pic>
    </p:spTree>
    <p:extLst>
      <p:ext uri="{BB962C8B-B14F-4D97-AF65-F5344CB8AC3E}">
        <p14:creationId xmlns:p14="http://schemas.microsoft.com/office/powerpoint/2010/main" val="13810620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3928967" y="0"/>
            <a:ext cx="10167595" cy="849182"/>
          </a:xfrm>
        </p:spPr>
        <p:txBody>
          <a:bodyPr>
            <a:normAutofit/>
          </a:bodyPr>
          <a:lstStyle/>
          <a:p>
            <a:r>
              <a:rPr lang="en-US" sz="4800" b="1" dirty="0">
                <a:latin typeface="Calibri" pitchFamily="34" charset="0"/>
                <a:cs typeface="Arial" pitchFamily="34" charset="0"/>
              </a:rPr>
              <a:t>Questions</a:t>
            </a:r>
          </a:p>
        </p:txBody>
      </p:sp>
      <p:sp>
        <p:nvSpPr>
          <p:cNvPr id="6147" name="Content Placeholder 2"/>
          <p:cNvSpPr>
            <a:spLocks noGrp="1"/>
          </p:cNvSpPr>
          <p:nvPr>
            <p:ph idx="1"/>
          </p:nvPr>
        </p:nvSpPr>
        <p:spPr>
          <a:xfrm>
            <a:off x="1595535" y="830617"/>
            <a:ext cx="12501027" cy="5318256"/>
          </a:xfrm>
        </p:spPr>
        <p:txBody>
          <a:bodyPr>
            <a:normAutofit fontScale="92500" lnSpcReduction="20000"/>
          </a:bodyPr>
          <a:lstStyle/>
          <a:p>
            <a:pPr marL="0" indent="0">
              <a:buNone/>
            </a:pPr>
            <a:r>
              <a:rPr lang="en-US" sz="4000" b="1" i="1" dirty="0"/>
              <a:t>What is learning (machine learning, robotics)</a:t>
            </a:r>
          </a:p>
          <a:p>
            <a:pPr marL="0" indent="0">
              <a:buNone/>
            </a:pPr>
            <a:endParaRPr lang="en-US" sz="4000" b="1" i="1" dirty="0"/>
          </a:p>
          <a:p>
            <a:pPr marL="0" indent="0">
              <a:buNone/>
            </a:pPr>
            <a:r>
              <a:rPr lang="en-US" sz="4000" b="1" i="1" dirty="0"/>
              <a:t>Is this a subfield of computer science?</a:t>
            </a:r>
          </a:p>
          <a:p>
            <a:pPr marL="0" indent="0">
              <a:buNone/>
            </a:pPr>
            <a:endParaRPr lang="en-US" sz="4000" b="1" i="1" dirty="0"/>
          </a:p>
          <a:p>
            <a:pPr marL="0" indent="0">
              <a:buNone/>
            </a:pPr>
            <a:r>
              <a:rPr lang="en-US" sz="4000" b="1" i="1" dirty="0"/>
              <a:t>Is this an engineering field?</a:t>
            </a:r>
          </a:p>
          <a:p>
            <a:pPr marL="0" indent="0">
              <a:buNone/>
            </a:pPr>
            <a:endParaRPr lang="en-US" sz="4000" b="1" i="1" dirty="0"/>
          </a:p>
          <a:p>
            <a:pPr marL="0" indent="0">
              <a:buNone/>
            </a:pPr>
            <a:r>
              <a:rPr lang="en-US" sz="4000" b="1" i="1" dirty="0"/>
              <a:t>What is supervised, unsupervised and </a:t>
            </a:r>
          </a:p>
          <a:p>
            <a:pPr marL="0" indent="0">
              <a:buNone/>
            </a:pPr>
            <a:r>
              <a:rPr lang="en-US" sz="4000" b="1" i="1" dirty="0"/>
              <a:t>reinforcement learning?</a:t>
            </a:r>
          </a:p>
          <a:p>
            <a:pPr marL="0" indent="0">
              <a:buNone/>
            </a:pPr>
            <a:endParaRPr lang="en-US" sz="4000" b="1" i="1" dirty="0"/>
          </a:p>
          <a:p>
            <a:pPr marL="0" indent="0">
              <a:buNone/>
            </a:pPr>
            <a:r>
              <a:rPr lang="en-US" sz="4000" b="1" i="1" dirty="0"/>
              <a:t>Learning becomes an engineering tool! </a:t>
            </a:r>
          </a:p>
          <a:p>
            <a:pPr marL="0" indent="0">
              <a:buNone/>
            </a:pPr>
            <a:endParaRPr lang="en-US" sz="4000" b="1" i="1" dirty="0"/>
          </a:p>
          <a:p>
            <a:pPr marL="0" indent="0">
              <a:buNone/>
            </a:pPr>
            <a:endParaRPr lang="en-US" sz="4000" b="1" dirty="0"/>
          </a:p>
          <a:p>
            <a:pPr marL="0" indent="0">
              <a:buNone/>
            </a:pPr>
            <a:endParaRPr lang="en-US" sz="4000" b="1" dirty="0"/>
          </a:p>
          <a:p>
            <a:pPr marL="0" indent="0">
              <a:buNone/>
            </a:pPr>
            <a:endParaRPr lang="en-US" sz="4400" dirty="0"/>
          </a:p>
          <a:p>
            <a:endParaRPr lang="en-US" altLang="en-US" sz="1600" u="sng" dirty="0">
              <a:solidFill>
                <a:schemeClr val="tx2"/>
              </a:solidFill>
            </a:endParaRPr>
          </a:p>
        </p:txBody>
      </p:sp>
      <p:sp>
        <p:nvSpPr>
          <p:cNvPr id="6148"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FBB5A28C-4EFB-47B9-A79C-F5B3D1917318}" type="slidenum">
              <a:rPr lang="en-GB" altLang="en-US" smtClean="0">
                <a:solidFill>
                  <a:schemeClr val="bg2"/>
                </a:solidFill>
              </a:rPr>
              <a:pPr/>
              <a:t>2</a:t>
            </a:fld>
            <a:endParaRPr lang="en-GB" altLang="en-US">
              <a:solidFill>
                <a:schemeClr val="bg2"/>
              </a:solidFill>
            </a:endParaRPr>
          </a:p>
        </p:txBody>
      </p:sp>
      <p:sp>
        <p:nvSpPr>
          <p:cNvPr id="6149" name="Rectangle 17"/>
          <p:cNvSpPr>
            <a:spLocks noChangeArrowheads="1"/>
          </p:cNvSpPr>
          <p:nvPr/>
        </p:nvSpPr>
        <p:spPr bwMode="auto">
          <a:xfrm>
            <a:off x="1524001" y="-138499"/>
            <a:ext cx="65" cy="276999"/>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6150" name="Rectangle 19"/>
          <p:cNvSpPr>
            <a:spLocks noChangeArrowheads="1"/>
          </p:cNvSpPr>
          <p:nvPr/>
        </p:nvSpPr>
        <p:spPr bwMode="auto">
          <a:xfrm>
            <a:off x="1524001" y="-138499"/>
            <a:ext cx="65" cy="276999"/>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6151" name="Rectangle 2"/>
          <p:cNvSpPr>
            <a:spLocks noChangeArrowheads="1"/>
          </p:cNvSpPr>
          <p:nvPr/>
        </p:nvSpPr>
        <p:spPr bwMode="auto">
          <a:xfrm>
            <a:off x="1524001" y="-138499"/>
            <a:ext cx="65" cy="276999"/>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6152" name="Rectangle 4"/>
          <p:cNvSpPr>
            <a:spLocks noChangeArrowheads="1"/>
          </p:cNvSpPr>
          <p:nvPr/>
        </p:nvSpPr>
        <p:spPr bwMode="auto">
          <a:xfrm>
            <a:off x="1524001" y="-138499"/>
            <a:ext cx="65" cy="276999"/>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6153" name="Rectangle 6"/>
          <p:cNvSpPr>
            <a:spLocks noChangeArrowheads="1"/>
          </p:cNvSpPr>
          <p:nvPr/>
        </p:nvSpPr>
        <p:spPr bwMode="auto">
          <a:xfrm>
            <a:off x="1524001" y="-138499"/>
            <a:ext cx="65" cy="276999"/>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6154" name="Rectangle 8"/>
          <p:cNvSpPr>
            <a:spLocks noChangeArrowheads="1"/>
          </p:cNvSpPr>
          <p:nvPr/>
        </p:nvSpPr>
        <p:spPr bwMode="auto">
          <a:xfrm>
            <a:off x="1524001" y="-138499"/>
            <a:ext cx="65" cy="276999"/>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6155" name="Rectangle 10"/>
          <p:cNvSpPr>
            <a:spLocks noChangeArrowheads="1"/>
          </p:cNvSpPr>
          <p:nvPr/>
        </p:nvSpPr>
        <p:spPr bwMode="auto">
          <a:xfrm>
            <a:off x="1524001" y="-138499"/>
            <a:ext cx="65" cy="276999"/>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6156" name="Rectangle 12"/>
          <p:cNvSpPr>
            <a:spLocks noChangeArrowheads="1"/>
          </p:cNvSpPr>
          <p:nvPr/>
        </p:nvSpPr>
        <p:spPr bwMode="auto">
          <a:xfrm>
            <a:off x="1524001" y="-138499"/>
            <a:ext cx="65" cy="276999"/>
          </a:xfrm>
          <a:prstGeom prst="rect">
            <a:avLst/>
          </a:prstGeom>
          <a:noFill/>
          <a:ln w="28575">
            <a:noFill/>
            <a:miter lim="800000"/>
            <a:headEnd/>
            <a:tailEnd/>
          </a:ln>
          <a:effectLst/>
        </p:spPr>
        <p:txBody>
          <a:bodyPr wrap="none" lIns="0" tIns="0" rIns="0" bIns="0" anchor="ctr">
            <a:spAutoFit/>
          </a:bodyPr>
          <a:lstStyle/>
          <a:p>
            <a:endParaRPr lang="en-US" altLang="en-US"/>
          </a:p>
        </p:txBody>
      </p:sp>
      <p:pic>
        <p:nvPicPr>
          <p:cNvPr id="2" name="Picture 1" descr="C:\Users\Main\Pictures\hora_5_sokrovish.jpg">
            <a:extLst>
              <a:ext uri="{FF2B5EF4-FFF2-40B4-BE49-F238E27FC236}">
                <a16:creationId xmlns:a16="http://schemas.microsoft.com/office/drawing/2014/main" id="{7BBF2664-67BB-4188-93D6-0748FD2891DF}"/>
              </a:ext>
            </a:extLst>
          </p:cNvPr>
          <p:cNvPicPr/>
          <p:nvPr/>
        </p:nvPicPr>
        <p:blipFill rotWithShape="1">
          <a:blip r:embed="rId2">
            <a:extLst>
              <a:ext uri="{28A0092B-C50C-407E-A947-70E740481C1C}">
                <a14:useLocalDpi xmlns:a14="http://schemas.microsoft.com/office/drawing/2010/main" val="0"/>
              </a:ext>
            </a:extLst>
          </a:blip>
          <a:srcRect l="9439" r="16085"/>
          <a:stretch/>
        </p:blipFill>
        <p:spPr bwMode="auto">
          <a:xfrm>
            <a:off x="154521" y="138500"/>
            <a:ext cx="1367358" cy="6582975"/>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5433917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2117468" y="119743"/>
            <a:ext cx="10074532" cy="1143000"/>
          </a:xfrm>
        </p:spPr>
        <p:txBody>
          <a:bodyPr>
            <a:normAutofit/>
          </a:bodyPr>
          <a:lstStyle/>
          <a:p>
            <a:pPr eaLnBrk="1" hangingPunct="1"/>
            <a:r>
              <a:rPr lang="en-US" altLang="en-US" dirty="0">
                <a:solidFill>
                  <a:schemeClr val="accent5">
                    <a:lumMod val="50000"/>
                  </a:schemeClr>
                </a:solidFill>
              </a:rPr>
              <a:t>       Alloy design</a:t>
            </a:r>
          </a:p>
        </p:txBody>
      </p:sp>
      <p:sp>
        <p:nvSpPr>
          <p:cNvPr id="6148"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FBB5A28C-4EFB-47B9-A79C-F5B3D1917318}" type="slidenum">
              <a:rPr lang="en-GB" altLang="en-US" smtClean="0">
                <a:solidFill>
                  <a:schemeClr val="bg2"/>
                </a:solidFill>
              </a:rPr>
              <a:pPr/>
              <a:t>20</a:t>
            </a:fld>
            <a:endParaRPr lang="en-GB" altLang="en-US">
              <a:solidFill>
                <a:schemeClr val="bg2"/>
              </a:solidFill>
            </a:endParaRPr>
          </a:p>
        </p:txBody>
      </p:sp>
      <p:sp>
        <p:nvSpPr>
          <p:cNvPr id="6149" name="Rectangle 17"/>
          <p:cNvSpPr>
            <a:spLocks noChangeArrowheads="1"/>
          </p:cNvSpPr>
          <p:nvPr/>
        </p:nvSpPr>
        <p:spPr bwMode="auto">
          <a:xfrm>
            <a:off x="1524001" y="-138499"/>
            <a:ext cx="65" cy="276999"/>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6150" name="Rectangle 19"/>
          <p:cNvSpPr>
            <a:spLocks noChangeArrowheads="1"/>
          </p:cNvSpPr>
          <p:nvPr/>
        </p:nvSpPr>
        <p:spPr bwMode="auto">
          <a:xfrm>
            <a:off x="1524001" y="-138499"/>
            <a:ext cx="65" cy="276999"/>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6151" name="Rectangle 2"/>
          <p:cNvSpPr>
            <a:spLocks noChangeArrowheads="1"/>
          </p:cNvSpPr>
          <p:nvPr/>
        </p:nvSpPr>
        <p:spPr bwMode="auto">
          <a:xfrm>
            <a:off x="1524001" y="-138499"/>
            <a:ext cx="65" cy="276999"/>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6152" name="Rectangle 4"/>
          <p:cNvSpPr>
            <a:spLocks noChangeArrowheads="1"/>
          </p:cNvSpPr>
          <p:nvPr/>
        </p:nvSpPr>
        <p:spPr bwMode="auto">
          <a:xfrm>
            <a:off x="1524001" y="-138499"/>
            <a:ext cx="65" cy="276999"/>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6153" name="Rectangle 6"/>
          <p:cNvSpPr>
            <a:spLocks noChangeArrowheads="1"/>
          </p:cNvSpPr>
          <p:nvPr/>
        </p:nvSpPr>
        <p:spPr bwMode="auto">
          <a:xfrm>
            <a:off x="1524001" y="-138499"/>
            <a:ext cx="65" cy="276999"/>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6154" name="Rectangle 8"/>
          <p:cNvSpPr>
            <a:spLocks noChangeArrowheads="1"/>
          </p:cNvSpPr>
          <p:nvPr/>
        </p:nvSpPr>
        <p:spPr bwMode="auto">
          <a:xfrm>
            <a:off x="1524001" y="-138499"/>
            <a:ext cx="65" cy="276999"/>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6155" name="Rectangle 10"/>
          <p:cNvSpPr>
            <a:spLocks noChangeArrowheads="1"/>
          </p:cNvSpPr>
          <p:nvPr/>
        </p:nvSpPr>
        <p:spPr bwMode="auto">
          <a:xfrm>
            <a:off x="1524001" y="-138499"/>
            <a:ext cx="65" cy="276999"/>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6156" name="Rectangle 12"/>
          <p:cNvSpPr>
            <a:spLocks noChangeArrowheads="1"/>
          </p:cNvSpPr>
          <p:nvPr/>
        </p:nvSpPr>
        <p:spPr bwMode="auto">
          <a:xfrm>
            <a:off x="1524001" y="-138499"/>
            <a:ext cx="65" cy="276999"/>
          </a:xfrm>
          <a:prstGeom prst="rect">
            <a:avLst/>
          </a:prstGeom>
          <a:noFill/>
          <a:ln w="28575">
            <a:noFill/>
            <a:miter lim="800000"/>
            <a:headEnd/>
            <a:tailEnd/>
          </a:ln>
          <a:effectLst/>
        </p:spPr>
        <p:txBody>
          <a:bodyPr wrap="none" lIns="0" tIns="0" rIns="0" bIns="0" anchor="ctr">
            <a:spAutoFit/>
          </a:bodyPr>
          <a:lstStyle/>
          <a:p>
            <a:endParaRPr lang="en-US" altLang="en-US"/>
          </a:p>
        </p:txBody>
      </p:sp>
      <p:pic>
        <p:nvPicPr>
          <p:cNvPr id="2" name="Content Placeholder 1">
            <a:extLst>
              <a:ext uri="{FF2B5EF4-FFF2-40B4-BE49-F238E27FC236}">
                <a16:creationId xmlns:a16="http://schemas.microsoft.com/office/drawing/2014/main" id="{45E42C0C-CB86-45C3-ADA2-FEBD391D23C1}"/>
              </a:ext>
            </a:extLst>
          </p:cNvPr>
          <p:cNvPicPr>
            <a:picLocks noGrp="1" noChangeAspect="1"/>
          </p:cNvPicPr>
          <p:nvPr>
            <p:ph idx="1"/>
          </p:nvPr>
        </p:nvPicPr>
        <p:blipFill>
          <a:blip r:embed="rId2"/>
          <a:stretch>
            <a:fillRect/>
          </a:stretch>
        </p:blipFill>
        <p:spPr>
          <a:xfrm>
            <a:off x="2005713" y="1262743"/>
            <a:ext cx="7343560" cy="5589064"/>
          </a:xfrm>
          <a:prstGeom prst="rect">
            <a:avLst/>
          </a:prstGeom>
        </p:spPr>
      </p:pic>
    </p:spTree>
    <p:extLst>
      <p:ext uri="{BB962C8B-B14F-4D97-AF65-F5344CB8AC3E}">
        <p14:creationId xmlns:p14="http://schemas.microsoft.com/office/powerpoint/2010/main" val="32688979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730510" y="73853"/>
            <a:ext cx="10074532" cy="1143000"/>
          </a:xfrm>
        </p:spPr>
        <p:txBody>
          <a:bodyPr>
            <a:normAutofit/>
          </a:bodyPr>
          <a:lstStyle/>
          <a:p>
            <a:pPr eaLnBrk="1" hangingPunct="1"/>
            <a:r>
              <a:rPr lang="en-US" altLang="en-US" dirty="0">
                <a:solidFill>
                  <a:schemeClr val="accent5">
                    <a:lumMod val="50000"/>
                  </a:schemeClr>
                </a:solidFill>
              </a:rPr>
              <a:t>       Alloy design - simplified example</a:t>
            </a:r>
          </a:p>
        </p:txBody>
      </p:sp>
      <p:sp>
        <p:nvSpPr>
          <p:cNvPr id="6148"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FBB5A28C-4EFB-47B9-A79C-F5B3D1917318}" type="slidenum">
              <a:rPr lang="en-GB" altLang="en-US" smtClean="0">
                <a:solidFill>
                  <a:schemeClr val="bg2"/>
                </a:solidFill>
              </a:rPr>
              <a:pPr/>
              <a:t>21</a:t>
            </a:fld>
            <a:endParaRPr lang="en-GB" altLang="en-US">
              <a:solidFill>
                <a:schemeClr val="bg2"/>
              </a:solidFill>
            </a:endParaRPr>
          </a:p>
        </p:txBody>
      </p:sp>
      <p:sp>
        <p:nvSpPr>
          <p:cNvPr id="6149" name="Rectangle 17"/>
          <p:cNvSpPr>
            <a:spLocks noChangeArrowheads="1"/>
          </p:cNvSpPr>
          <p:nvPr/>
        </p:nvSpPr>
        <p:spPr bwMode="auto">
          <a:xfrm>
            <a:off x="1524001" y="-138499"/>
            <a:ext cx="65" cy="276999"/>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6150" name="Rectangle 19"/>
          <p:cNvSpPr>
            <a:spLocks noChangeArrowheads="1"/>
          </p:cNvSpPr>
          <p:nvPr/>
        </p:nvSpPr>
        <p:spPr bwMode="auto">
          <a:xfrm>
            <a:off x="1524001" y="-138499"/>
            <a:ext cx="65" cy="276999"/>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6151" name="Rectangle 2"/>
          <p:cNvSpPr>
            <a:spLocks noChangeArrowheads="1"/>
          </p:cNvSpPr>
          <p:nvPr/>
        </p:nvSpPr>
        <p:spPr bwMode="auto">
          <a:xfrm>
            <a:off x="1524001" y="-138499"/>
            <a:ext cx="65" cy="276999"/>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6152" name="Rectangle 4"/>
          <p:cNvSpPr>
            <a:spLocks noChangeArrowheads="1"/>
          </p:cNvSpPr>
          <p:nvPr/>
        </p:nvSpPr>
        <p:spPr bwMode="auto">
          <a:xfrm>
            <a:off x="1524001" y="-138499"/>
            <a:ext cx="65" cy="276999"/>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6153" name="Rectangle 6"/>
          <p:cNvSpPr>
            <a:spLocks noChangeArrowheads="1"/>
          </p:cNvSpPr>
          <p:nvPr/>
        </p:nvSpPr>
        <p:spPr bwMode="auto">
          <a:xfrm>
            <a:off x="1524001" y="-138499"/>
            <a:ext cx="65" cy="276999"/>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6154" name="Rectangle 8"/>
          <p:cNvSpPr>
            <a:spLocks noChangeArrowheads="1"/>
          </p:cNvSpPr>
          <p:nvPr/>
        </p:nvSpPr>
        <p:spPr bwMode="auto">
          <a:xfrm>
            <a:off x="1524001" y="-138499"/>
            <a:ext cx="65" cy="276999"/>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6155" name="Rectangle 10"/>
          <p:cNvSpPr>
            <a:spLocks noChangeArrowheads="1"/>
          </p:cNvSpPr>
          <p:nvPr/>
        </p:nvSpPr>
        <p:spPr bwMode="auto">
          <a:xfrm>
            <a:off x="1524001" y="-138499"/>
            <a:ext cx="65" cy="276999"/>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6156" name="Rectangle 12"/>
          <p:cNvSpPr>
            <a:spLocks noChangeArrowheads="1"/>
          </p:cNvSpPr>
          <p:nvPr/>
        </p:nvSpPr>
        <p:spPr bwMode="auto">
          <a:xfrm>
            <a:off x="1524001" y="-138499"/>
            <a:ext cx="65" cy="276999"/>
          </a:xfrm>
          <a:prstGeom prst="rect">
            <a:avLst/>
          </a:prstGeom>
          <a:noFill/>
          <a:ln w="28575">
            <a:noFill/>
            <a:miter lim="800000"/>
            <a:headEnd/>
            <a:tailEnd/>
          </a:ln>
          <a:effectLst/>
        </p:spPr>
        <p:txBody>
          <a:bodyPr wrap="none" lIns="0" tIns="0" rIns="0" bIns="0" anchor="ctr">
            <a:spAutoFit/>
          </a:bodyPr>
          <a:lstStyle/>
          <a:p>
            <a:endParaRPr lang="en-US" altLang="en-US"/>
          </a:p>
        </p:txBody>
      </p:sp>
      <p:pic>
        <p:nvPicPr>
          <p:cNvPr id="5" name="Content Placeholder 4">
            <a:extLst>
              <a:ext uri="{FF2B5EF4-FFF2-40B4-BE49-F238E27FC236}">
                <a16:creationId xmlns:a16="http://schemas.microsoft.com/office/drawing/2014/main" id="{87BD7030-DBBD-49AC-8C60-452D9043B829}"/>
              </a:ext>
            </a:extLst>
          </p:cNvPr>
          <p:cNvPicPr>
            <a:picLocks noGrp="1" noChangeAspect="1"/>
          </p:cNvPicPr>
          <p:nvPr>
            <p:ph idx="1"/>
          </p:nvPr>
        </p:nvPicPr>
        <p:blipFill>
          <a:blip r:embed="rId2"/>
          <a:stretch>
            <a:fillRect/>
          </a:stretch>
        </p:blipFill>
        <p:spPr>
          <a:xfrm>
            <a:off x="1524001" y="1433739"/>
            <a:ext cx="8487551" cy="4653176"/>
          </a:xfrm>
          <a:prstGeom prst="rect">
            <a:avLst/>
          </a:prstGeom>
        </p:spPr>
      </p:pic>
    </p:spTree>
    <p:extLst>
      <p:ext uri="{BB962C8B-B14F-4D97-AF65-F5344CB8AC3E}">
        <p14:creationId xmlns:p14="http://schemas.microsoft.com/office/powerpoint/2010/main" val="29869785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730510" y="73853"/>
            <a:ext cx="10074532" cy="1143000"/>
          </a:xfrm>
        </p:spPr>
        <p:txBody>
          <a:bodyPr>
            <a:normAutofit/>
          </a:bodyPr>
          <a:lstStyle/>
          <a:p>
            <a:pPr eaLnBrk="1" hangingPunct="1"/>
            <a:r>
              <a:rPr lang="en-US" altLang="en-US" dirty="0">
                <a:solidFill>
                  <a:schemeClr val="accent5">
                    <a:lumMod val="50000"/>
                  </a:schemeClr>
                </a:solidFill>
              </a:rPr>
              <a:t>       Alloy design - simplified example</a:t>
            </a:r>
          </a:p>
        </p:txBody>
      </p:sp>
      <p:sp>
        <p:nvSpPr>
          <p:cNvPr id="6148"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FBB5A28C-4EFB-47B9-A79C-F5B3D1917318}" type="slidenum">
              <a:rPr lang="en-GB" altLang="en-US" smtClean="0">
                <a:solidFill>
                  <a:schemeClr val="bg2"/>
                </a:solidFill>
              </a:rPr>
              <a:pPr/>
              <a:t>22</a:t>
            </a:fld>
            <a:endParaRPr lang="en-GB" altLang="en-US">
              <a:solidFill>
                <a:schemeClr val="bg2"/>
              </a:solidFill>
            </a:endParaRPr>
          </a:p>
        </p:txBody>
      </p:sp>
      <p:sp>
        <p:nvSpPr>
          <p:cNvPr id="6149" name="Rectangle 17"/>
          <p:cNvSpPr>
            <a:spLocks noChangeArrowheads="1"/>
          </p:cNvSpPr>
          <p:nvPr/>
        </p:nvSpPr>
        <p:spPr bwMode="auto">
          <a:xfrm>
            <a:off x="1524001" y="-138499"/>
            <a:ext cx="65" cy="276999"/>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6150" name="Rectangle 19"/>
          <p:cNvSpPr>
            <a:spLocks noChangeArrowheads="1"/>
          </p:cNvSpPr>
          <p:nvPr/>
        </p:nvSpPr>
        <p:spPr bwMode="auto">
          <a:xfrm>
            <a:off x="1524001" y="-138499"/>
            <a:ext cx="65" cy="276999"/>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6151" name="Rectangle 2"/>
          <p:cNvSpPr>
            <a:spLocks noChangeArrowheads="1"/>
          </p:cNvSpPr>
          <p:nvPr/>
        </p:nvSpPr>
        <p:spPr bwMode="auto">
          <a:xfrm>
            <a:off x="1524001" y="-138499"/>
            <a:ext cx="65" cy="276999"/>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6152" name="Rectangle 4"/>
          <p:cNvSpPr>
            <a:spLocks noChangeArrowheads="1"/>
          </p:cNvSpPr>
          <p:nvPr/>
        </p:nvSpPr>
        <p:spPr bwMode="auto">
          <a:xfrm>
            <a:off x="1524001" y="-138499"/>
            <a:ext cx="65" cy="276999"/>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6153" name="Rectangle 6"/>
          <p:cNvSpPr>
            <a:spLocks noChangeArrowheads="1"/>
          </p:cNvSpPr>
          <p:nvPr/>
        </p:nvSpPr>
        <p:spPr bwMode="auto">
          <a:xfrm>
            <a:off x="1524001" y="-138499"/>
            <a:ext cx="65" cy="276999"/>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6154" name="Rectangle 8"/>
          <p:cNvSpPr>
            <a:spLocks noChangeArrowheads="1"/>
          </p:cNvSpPr>
          <p:nvPr/>
        </p:nvSpPr>
        <p:spPr bwMode="auto">
          <a:xfrm>
            <a:off x="1524001" y="-138499"/>
            <a:ext cx="65" cy="276999"/>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6155" name="Rectangle 10"/>
          <p:cNvSpPr>
            <a:spLocks noChangeArrowheads="1"/>
          </p:cNvSpPr>
          <p:nvPr/>
        </p:nvSpPr>
        <p:spPr bwMode="auto">
          <a:xfrm>
            <a:off x="1524001" y="-138499"/>
            <a:ext cx="65" cy="276999"/>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6156" name="Rectangle 12"/>
          <p:cNvSpPr>
            <a:spLocks noChangeArrowheads="1"/>
          </p:cNvSpPr>
          <p:nvPr/>
        </p:nvSpPr>
        <p:spPr bwMode="auto">
          <a:xfrm>
            <a:off x="1524001" y="-138499"/>
            <a:ext cx="65" cy="276999"/>
          </a:xfrm>
          <a:prstGeom prst="rect">
            <a:avLst/>
          </a:prstGeom>
          <a:noFill/>
          <a:ln w="28575">
            <a:noFill/>
            <a:miter lim="800000"/>
            <a:headEnd/>
            <a:tailEnd/>
          </a:ln>
          <a:effectLst/>
        </p:spPr>
        <p:txBody>
          <a:bodyPr wrap="none" lIns="0" tIns="0" rIns="0" bIns="0" anchor="ctr">
            <a:spAutoFit/>
          </a:bodyPr>
          <a:lstStyle/>
          <a:p>
            <a:endParaRPr lang="en-US" altLang="en-US"/>
          </a:p>
        </p:txBody>
      </p:sp>
      <p:pic>
        <p:nvPicPr>
          <p:cNvPr id="4" name="Content Placeholder 3">
            <a:extLst>
              <a:ext uri="{FF2B5EF4-FFF2-40B4-BE49-F238E27FC236}">
                <a16:creationId xmlns:a16="http://schemas.microsoft.com/office/drawing/2014/main" id="{824C07B8-22DF-440D-A46E-2CA3EC6CAEE8}"/>
              </a:ext>
            </a:extLst>
          </p:cNvPr>
          <p:cNvPicPr>
            <a:picLocks noGrp="1" noChangeAspect="1"/>
          </p:cNvPicPr>
          <p:nvPr>
            <p:ph idx="1"/>
          </p:nvPr>
        </p:nvPicPr>
        <p:blipFill>
          <a:blip r:embed="rId2"/>
          <a:stretch>
            <a:fillRect/>
          </a:stretch>
        </p:blipFill>
        <p:spPr>
          <a:xfrm>
            <a:off x="3238500" y="1958181"/>
            <a:ext cx="5715000" cy="4086225"/>
          </a:xfrm>
          <a:prstGeom prst="rect">
            <a:avLst/>
          </a:prstGeom>
        </p:spPr>
      </p:pic>
    </p:spTree>
    <p:extLst>
      <p:ext uri="{BB962C8B-B14F-4D97-AF65-F5344CB8AC3E}">
        <p14:creationId xmlns:p14="http://schemas.microsoft.com/office/powerpoint/2010/main" val="26380851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730510" y="73853"/>
            <a:ext cx="10074532" cy="1143000"/>
          </a:xfrm>
        </p:spPr>
        <p:txBody>
          <a:bodyPr>
            <a:normAutofit/>
          </a:bodyPr>
          <a:lstStyle/>
          <a:p>
            <a:pPr eaLnBrk="1" hangingPunct="1"/>
            <a:r>
              <a:rPr lang="en-US" altLang="en-US" dirty="0">
                <a:solidFill>
                  <a:schemeClr val="accent5">
                    <a:lumMod val="50000"/>
                  </a:schemeClr>
                </a:solidFill>
              </a:rPr>
              <a:t>       Alloy design - simplified example</a:t>
            </a:r>
          </a:p>
        </p:txBody>
      </p:sp>
      <p:sp>
        <p:nvSpPr>
          <p:cNvPr id="6148"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FBB5A28C-4EFB-47B9-A79C-F5B3D1917318}" type="slidenum">
              <a:rPr lang="en-GB" altLang="en-US" smtClean="0">
                <a:solidFill>
                  <a:schemeClr val="bg2"/>
                </a:solidFill>
              </a:rPr>
              <a:pPr/>
              <a:t>23</a:t>
            </a:fld>
            <a:endParaRPr lang="en-GB" altLang="en-US">
              <a:solidFill>
                <a:schemeClr val="bg2"/>
              </a:solidFill>
            </a:endParaRPr>
          </a:p>
        </p:txBody>
      </p:sp>
      <p:sp>
        <p:nvSpPr>
          <p:cNvPr id="6149" name="Rectangle 17"/>
          <p:cNvSpPr>
            <a:spLocks noChangeArrowheads="1"/>
          </p:cNvSpPr>
          <p:nvPr/>
        </p:nvSpPr>
        <p:spPr bwMode="auto">
          <a:xfrm>
            <a:off x="1524001" y="-138499"/>
            <a:ext cx="65" cy="276999"/>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6150" name="Rectangle 19"/>
          <p:cNvSpPr>
            <a:spLocks noChangeArrowheads="1"/>
          </p:cNvSpPr>
          <p:nvPr/>
        </p:nvSpPr>
        <p:spPr bwMode="auto">
          <a:xfrm>
            <a:off x="1524001" y="-138499"/>
            <a:ext cx="65" cy="276999"/>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6151" name="Rectangle 2"/>
          <p:cNvSpPr>
            <a:spLocks noChangeArrowheads="1"/>
          </p:cNvSpPr>
          <p:nvPr/>
        </p:nvSpPr>
        <p:spPr bwMode="auto">
          <a:xfrm>
            <a:off x="1524001" y="-138499"/>
            <a:ext cx="65" cy="276999"/>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6152" name="Rectangle 4"/>
          <p:cNvSpPr>
            <a:spLocks noChangeArrowheads="1"/>
          </p:cNvSpPr>
          <p:nvPr/>
        </p:nvSpPr>
        <p:spPr bwMode="auto">
          <a:xfrm>
            <a:off x="1524001" y="-138499"/>
            <a:ext cx="65" cy="276999"/>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6153" name="Rectangle 6"/>
          <p:cNvSpPr>
            <a:spLocks noChangeArrowheads="1"/>
          </p:cNvSpPr>
          <p:nvPr/>
        </p:nvSpPr>
        <p:spPr bwMode="auto">
          <a:xfrm>
            <a:off x="1524001" y="-138499"/>
            <a:ext cx="65" cy="276999"/>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6154" name="Rectangle 8"/>
          <p:cNvSpPr>
            <a:spLocks noChangeArrowheads="1"/>
          </p:cNvSpPr>
          <p:nvPr/>
        </p:nvSpPr>
        <p:spPr bwMode="auto">
          <a:xfrm>
            <a:off x="1524001" y="-138499"/>
            <a:ext cx="65" cy="276999"/>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6155" name="Rectangle 10"/>
          <p:cNvSpPr>
            <a:spLocks noChangeArrowheads="1"/>
          </p:cNvSpPr>
          <p:nvPr/>
        </p:nvSpPr>
        <p:spPr bwMode="auto">
          <a:xfrm>
            <a:off x="1524001" y="-138499"/>
            <a:ext cx="65" cy="276999"/>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6156" name="Rectangle 12"/>
          <p:cNvSpPr>
            <a:spLocks noChangeArrowheads="1"/>
          </p:cNvSpPr>
          <p:nvPr/>
        </p:nvSpPr>
        <p:spPr bwMode="auto">
          <a:xfrm>
            <a:off x="1524001" y="-138499"/>
            <a:ext cx="65" cy="276999"/>
          </a:xfrm>
          <a:prstGeom prst="rect">
            <a:avLst/>
          </a:prstGeom>
          <a:noFill/>
          <a:ln w="28575">
            <a:noFill/>
            <a:miter lim="800000"/>
            <a:headEnd/>
            <a:tailEnd/>
          </a:ln>
          <a:effectLst/>
        </p:spPr>
        <p:txBody>
          <a:bodyPr wrap="none" lIns="0" tIns="0" rIns="0" bIns="0" anchor="ctr">
            <a:spAutoFit/>
          </a:bodyPr>
          <a:lstStyle/>
          <a:p>
            <a:endParaRPr lang="en-US" altLang="en-US"/>
          </a:p>
        </p:txBody>
      </p:sp>
      <p:graphicFrame>
        <p:nvGraphicFramePr>
          <p:cNvPr id="4" name="Content Placeholder 3">
            <a:extLst>
              <a:ext uri="{FF2B5EF4-FFF2-40B4-BE49-F238E27FC236}">
                <a16:creationId xmlns:a16="http://schemas.microsoft.com/office/drawing/2014/main" id="{13E20A41-CCFF-4565-B1AB-CF52843CF533}"/>
              </a:ext>
            </a:extLst>
          </p:cNvPr>
          <p:cNvGraphicFramePr>
            <a:graphicFrameLocks noGrp="1"/>
          </p:cNvGraphicFramePr>
          <p:nvPr>
            <p:ph idx="1"/>
            <p:extLst>
              <p:ext uri="{D42A27DB-BD31-4B8C-83A1-F6EECF244321}">
                <p14:modId xmlns:p14="http://schemas.microsoft.com/office/powerpoint/2010/main" val="2655584894"/>
              </p:ext>
            </p:extLst>
          </p:nvPr>
        </p:nvGraphicFramePr>
        <p:xfrm>
          <a:off x="3425702" y="5219730"/>
          <a:ext cx="4031950" cy="1482383"/>
        </p:xfrm>
        <a:graphic>
          <a:graphicData uri="http://schemas.openxmlformats.org/drawingml/2006/table">
            <a:tbl>
              <a:tblPr firstRow="1" firstCol="1" bandRow="1">
                <a:tableStyleId>{5C22544A-7EE6-4342-B048-85BDC9FD1C3A}</a:tableStyleId>
              </a:tblPr>
              <a:tblGrid>
                <a:gridCol w="1128946">
                  <a:extLst>
                    <a:ext uri="{9D8B030D-6E8A-4147-A177-3AD203B41FA5}">
                      <a16:colId xmlns:a16="http://schemas.microsoft.com/office/drawing/2014/main" val="1565141602"/>
                    </a:ext>
                  </a:extLst>
                </a:gridCol>
                <a:gridCol w="967668">
                  <a:extLst>
                    <a:ext uri="{9D8B030D-6E8A-4147-A177-3AD203B41FA5}">
                      <a16:colId xmlns:a16="http://schemas.microsoft.com/office/drawing/2014/main" val="3303635903"/>
                    </a:ext>
                  </a:extLst>
                </a:gridCol>
                <a:gridCol w="967668">
                  <a:extLst>
                    <a:ext uri="{9D8B030D-6E8A-4147-A177-3AD203B41FA5}">
                      <a16:colId xmlns:a16="http://schemas.microsoft.com/office/drawing/2014/main" val="390124895"/>
                    </a:ext>
                  </a:extLst>
                </a:gridCol>
                <a:gridCol w="967668">
                  <a:extLst>
                    <a:ext uri="{9D8B030D-6E8A-4147-A177-3AD203B41FA5}">
                      <a16:colId xmlns:a16="http://schemas.microsoft.com/office/drawing/2014/main" val="1931569586"/>
                    </a:ext>
                  </a:extLst>
                </a:gridCol>
              </a:tblGrid>
              <a:tr h="269411">
                <a:tc gridSpan="4">
                  <a:txBody>
                    <a:bodyPr/>
                    <a:lstStyle/>
                    <a:p>
                      <a:pPr marL="0" marR="0" algn="l">
                        <a:lnSpc>
                          <a:spcPct val="107000"/>
                        </a:lnSpc>
                        <a:spcBef>
                          <a:spcPts val="0"/>
                        </a:spcBef>
                        <a:spcAft>
                          <a:spcPts val="0"/>
                        </a:spcAft>
                        <a:tabLst>
                          <a:tab pos="853440" algn="l"/>
                        </a:tabLst>
                      </a:pPr>
                      <a:r>
                        <a:rPr lang="en-US" sz="1600">
                          <a:effectLst/>
                        </a:rPr>
                        <a:t>Data for Fig.1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885940912"/>
                  </a:ext>
                </a:extLst>
              </a:tr>
              <a:tr h="202162">
                <a:tc>
                  <a:txBody>
                    <a:bodyPr/>
                    <a:lstStyle/>
                    <a:p>
                      <a:pPr marL="0" marR="0" algn="l">
                        <a:lnSpc>
                          <a:spcPct val="107000"/>
                        </a:lnSpc>
                        <a:spcBef>
                          <a:spcPts val="0"/>
                        </a:spcBef>
                        <a:spcAft>
                          <a:spcPts val="0"/>
                        </a:spcAft>
                        <a:tabLst>
                          <a:tab pos="853440" algn="l"/>
                        </a:tabLst>
                      </a:pPr>
                      <a:r>
                        <a:rPr lang="en-US" sz="12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tabLst>
                          <a:tab pos="853440" algn="l"/>
                        </a:tabLst>
                      </a:pPr>
                      <a:r>
                        <a:rPr lang="en-US" sz="1200">
                          <a:effectLst/>
                        </a:rPr>
                        <a:t>AL,%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tabLst>
                          <a:tab pos="853440" algn="l"/>
                        </a:tabLst>
                      </a:pPr>
                      <a:r>
                        <a:rPr lang="en-US" sz="1200">
                          <a:effectLst/>
                        </a:rPr>
                        <a:t>Cu,%</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tabLst>
                          <a:tab pos="853440" algn="l"/>
                        </a:tabLst>
                      </a:pPr>
                      <a:r>
                        <a:rPr lang="en-US" sz="1200">
                          <a:effectLst/>
                        </a:rPr>
                        <a:t>TS,MPa</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45724154"/>
                  </a:ext>
                </a:extLst>
              </a:tr>
              <a:tr h="202162">
                <a:tc>
                  <a:txBody>
                    <a:bodyPr/>
                    <a:lstStyle/>
                    <a:p>
                      <a:pPr marL="0" marR="0" algn="l">
                        <a:lnSpc>
                          <a:spcPct val="107000"/>
                        </a:lnSpc>
                        <a:spcBef>
                          <a:spcPts val="0"/>
                        </a:spcBef>
                        <a:spcAft>
                          <a:spcPts val="0"/>
                        </a:spcAft>
                        <a:tabLst>
                          <a:tab pos="853440" algn="l"/>
                        </a:tabLst>
                      </a:pPr>
                      <a:r>
                        <a:rPr lang="en-US" sz="1200">
                          <a:effectLst/>
                        </a:rPr>
                        <a:t>Sample 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tabLst>
                          <a:tab pos="853440" algn="l"/>
                        </a:tabLst>
                      </a:pPr>
                      <a:r>
                        <a:rPr lang="en-US" sz="1200">
                          <a:effectLst/>
                        </a:rPr>
                        <a:t>90.8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tabLst>
                          <a:tab pos="853440" algn="l"/>
                        </a:tabLst>
                      </a:pPr>
                      <a:r>
                        <a:rPr lang="en-US" sz="1200">
                          <a:effectLst/>
                        </a:rPr>
                        <a:t>4.0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tabLst>
                          <a:tab pos="853440" algn="l"/>
                        </a:tabLst>
                      </a:pPr>
                      <a:r>
                        <a:rPr lang="en-US" sz="1200">
                          <a:effectLst/>
                        </a:rPr>
                        <a:t>983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80153257"/>
                  </a:ext>
                </a:extLst>
              </a:tr>
              <a:tr h="202162">
                <a:tc>
                  <a:txBody>
                    <a:bodyPr/>
                    <a:lstStyle/>
                    <a:p>
                      <a:pPr marL="0" marR="0" algn="l">
                        <a:lnSpc>
                          <a:spcPct val="107000"/>
                        </a:lnSpc>
                        <a:spcBef>
                          <a:spcPts val="0"/>
                        </a:spcBef>
                        <a:spcAft>
                          <a:spcPts val="0"/>
                        </a:spcAft>
                        <a:tabLst>
                          <a:tab pos="853440" algn="l"/>
                        </a:tabLst>
                      </a:pPr>
                      <a:r>
                        <a:rPr lang="en-US" sz="1200">
                          <a:effectLst/>
                        </a:rPr>
                        <a:t>Sample 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tabLst>
                          <a:tab pos="853440" algn="l"/>
                        </a:tabLst>
                      </a:pPr>
                      <a:r>
                        <a:rPr lang="en-US" sz="1200">
                          <a:effectLst/>
                        </a:rPr>
                        <a:t>91.4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tabLst>
                          <a:tab pos="853440" algn="l"/>
                        </a:tabLst>
                      </a:pPr>
                      <a:r>
                        <a:rPr lang="en-US" sz="1200">
                          <a:effectLst/>
                        </a:rPr>
                        <a:t>4.0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tabLst>
                          <a:tab pos="853440" algn="l"/>
                        </a:tabLst>
                      </a:pPr>
                      <a:r>
                        <a:rPr lang="en-US" sz="1200">
                          <a:effectLst/>
                        </a:rPr>
                        <a:t>985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35358335"/>
                  </a:ext>
                </a:extLst>
              </a:tr>
              <a:tr h="202162">
                <a:tc>
                  <a:txBody>
                    <a:bodyPr/>
                    <a:lstStyle/>
                    <a:p>
                      <a:pPr marL="0" marR="0" algn="l">
                        <a:lnSpc>
                          <a:spcPct val="107000"/>
                        </a:lnSpc>
                        <a:spcBef>
                          <a:spcPts val="0"/>
                        </a:spcBef>
                        <a:spcAft>
                          <a:spcPts val="0"/>
                        </a:spcAft>
                        <a:tabLst>
                          <a:tab pos="853440" algn="l"/>
                        </a:tabLst>
                      </a:pPr>
                      <a:r>
                        <a:rPr lang="en-US" sz="1200">
                          <a:effectLst/>
                        </a:rPr>
                        <a:t>Sample 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tabLst>
                          <a:tab pos="853440" algn="l"/>
                        </a:tabLst>
                      </a:pPr>
                      <a:r>
                        <a:rPr lang="en-US" sz="1200">
                          <a:effectLst/>
                        </a:rPr>
                        <a:t>93.4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tabLst>
                          <a:tab pos="853440" algn="l"/>
                        </a:tabLst>
                      </a:pPr>
                      <a:r>
                        <a:rPr lang="en-US" sz="1200">
                          <a:effectLst/>
                        </a:rPr>
                        <a:t>4.0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tabLst>
                          <a:tab pos="853440" algn="l"/>
                        </a:tabLst>
                      </a:pPr>
                      <a:r>
                        <a:rPr lang="en-US" sz="1200" dirty="0">
                          <a:effectLst/>
                        </a:rPr>
                        <a:t>984</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20851246"/>
                  </a:ext>
                </a:extLst>
              </a:tr>
              <a:tr h="202162">
                <a:tc>
                  <a:txBody>
                    <a:bodyPr/>
                    <a:lstStyle/>
                    <a:p>
                      <a:pPr marL="0" marR="0" algn="l">
                        <a:lnSpc>
                          <a:spcPct val="107000"/>
                        </a:lnSpc>
                        <a:spcBef>
                          <a:spcPts val="0"/>
                        </a:spcBef>
                        <a:spcAft>
                          <a:spcPts val="0"/>
                        </a:spcAft>
                        <a:tabLst>
                          <a:tab pos="853440" algn="l"/>
                        </a:tabLst>
                      </a:pPr>
                      <a:r>
                        <a:rPr lang="en-US" sz="1200">
                          <a:effectLst/>
                        </a:rPr>
                        <a:t>Sample 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tabLst>
                          <a:tab pos="853440" algn="l"/>
                        </a:tabLst>
                      </a:pPr>
                      <a:r>
                        <a:rPr lang="en-US" sz="1200">
                          <a:effectLst/>
                        </a:rPr>
                        <a:t>94.3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tabLst>
                          <a:tab pos="853440" algn="l"/>
                        </a:tabLst>
                      </a:pPr>
                      <a:r>
                        <a:rPr lang="en-US" sz="1200">
                          <a:effectLst/>
                        </a:rPr>
                        <a:t>4.0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tabLst>
                          <a:tab pos="853440" algn="l"/>
                        </a:tabLst>
                      </a:pPr>
                      <a:r>
                        <a:rPr lang="en-US" sz="1200">
                          <a:effectLst/>
                        </a:rPr>
                        <a:t>981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42729825"/>
                  </a:ext>
                </a:extLst>
              </a:tr>
              <a:tr h="202162">
                <a:tc>
                  <a:txBody>
                    <a:bodyPr/>
                    <a:lstStyle/>
                    <a:p>
                      <a:pPr marL="0" marR="0" algn="l">
                        <a:lnSpc>
                          <a:spcPct val="107000"/>
                        </a:lnSpc>
                        <a:spcBef>
                          <a:spcPts val="0"/>
                        </a:spcBef>
                        <a:spcAft>
                          <a:spcPts val="0"/>
                        </a:spcAft>
                        <a:tabLst>
                          <a:tab pos="853440" algn="l"/>
                        </a:tabLst>
                      </a:pPr>
                      <a:r>
                        <a:rPr lang="en-US" sz="1200">
                          <a:effectLst/>
                        </a:rPr>
                        <a:t>Sample 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tabLst>
                          <a:tab pos="853440" algn="l"/>
                        </a:tabLst>
                      </a:pPr>
                      <a:r>
                        <a:rPr lang="en-US" sz="1200">
                          <a:effectLst/>
                        </a:rPr>
                        <a:t>94.7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tabLst>
                          <a:tab pos="853440" algn="l"/>
                        </a:tabLst>
                      </a:pPr>
                      <a:r>
                        <a:rPr lang="en-US" sz="1200">
                          <a:effectLst/>
                        </a:rPr>
                        <a:t>4.0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tabLst>
                          <a:tab pos="853440" algn="l"/>
                        </a:tabLst>
                      </a:pPr>
                      <a:r>
                        <a:rPr lang="en-US" sz="1200" dirty="0">
                          <a:effectLst/>
                        </a:rPr>
                        <a:t>978</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02716142"/>
                  </a:ext>
                </a:extLst>
              </a:tr>
            </a:tbl>
          </a:graphicData>
        </a:graphic>
      </p:graphicFrame>
      <p:pic>
        <p:nvPicPr>
          <p:cNvPr id="6" name="Picture 5">
            <a:extLst>
              <a:ext uri="{FF2B5EF4-FFF2-40B4-BE49-F238E27FC236}">
                <a16:creationId xmlns:a16="http://schemas.microsoft.com/office/drawing/2014/main" id="{E8CBAF47-D395-424C-817E-FCA168B5D2B8}"/>
              </a:ext>
            </a:extLst>
          </p:cNvPr>
          <p:cNvPicPr>
            <a:picLocks noChangeAspect="1"/>
          </p:cNvPicPr>
          <p:nvPr/>
        </p:nvPicPr>
        <p:blipFill>
          <a:blip r:embed="rId2"/>
          <a:stretch>
            <a:fillRect/>
          </a:stretch>
        </p:blipFill>
        <p:spPr>
          <a:xfrm>
            <a:off x="2658472" y="1130085"/>
            <a:ext cx="5566410" cy="3977025"/>
          </a:xfrm>
          <a:prstGeom prst="rect">
            <a:avLst/>
          </a:prstGeom>
        </p:spPr>
      </p:pic>
    </p:spTree>
    <p:extLst>
      <p:ext uri="{BB962C8B-B14F-4D97-AF65-F5344CB8AC3E}">
        <p14:creationId xmlns:p14="http://schemas.microsoft.com/office/powerpoint/2010/main" val="23828971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1670180" y="119743"/>
            <a:ext cx="10521820" cy="1006475"/>
          </a:xfrm>
        </p:spPr>
        <p:txBody>
          <a:bodyPr>
            <a:normAutofit/>
          </a:bodyPr>
          <a:lstStyle/>
          <a:p>
            <a:pPr eaLnBrk="1" hangingPunct="1"/>
            <a:r>
              <a:rPr lang="en-US" altLang="en-US" dirty="0">
                <a:solidFill>
                  <a:schemeClr val="accent5">
                    <a:lumMod val="50000"/>
                  </a:schemeClr>
                </a:solidFill>
              </a:rPr>
              <a:t>Hooke - Jeeves (Pattern Search ) Method</a:t>
            </a:r>
          </a:p>
        </p:txBody>
      </p:sp>
      <p:sp>
        <p:nvSpPr>
          <p:cNvPr id="6147" name="Content Placeholder 2"/>
          <p:cNvSpPr>
            <a:spLocks noGrp="1"/>
          </p:cNvSpPr>
          <p:nvPr>
            <p:ph idx="1"/>
          </p:nvPr>
        </p:nvSpPr>
        <p:spPr>
          <a:xfrm>
            <a:off x="1959429" y="1262743"/>
            <a:ext cx="9799184" cy="4757057"/>
          </a:xfrm>
        </p:spPr>
        <p:txBody>
          <a:bodyPr>
            <a:normAutofit/>
          </a:bodyPr>
          <a:lstStyle/>
          <a:p>
            <a:endParaRPr lang="en-US" sz="1600" dirty="0">
              <a:latin typeface="Calibri" pitchFamily="34" charset="0"/>
              <a:cs typeface="Arial" pitchFamily="34" charset="0"/>
            </a:endParaRPr>
          </a:p>
          <a:p>
            <a:endParaRPr lang="en-US" sz="1600" dirty="0">
              <a:latin typeface="Calibri" pitchFamily="34" charset="0"/>
              <a:cs typeface="Arial" pitchFamily="34" charset="0"/>
            </a:endParaRPr>
          </a:p>
          <a:p>
            <a:pPr lvl="1">
              <a:spcBef>
                <a:spcPts val="638"/>
              </a:spcBef>
              <a:buClr>
                <a:schemeClr val="accent5">
                  <a:lumMod val="50000"/>
                </a:schemeClr>
              </a:buClr>
              <a:buFont typeface="Wingdings" pitchFamily="2" charset="2"/>
              <a:buChar char="Ø"/>
            </a:pPr>
            <a:endParaRPr lang="en-US" altLang="en-US" sz="1600" u="sng" dirty="0">
              <a:solidFill>
                <a:schemeClr val="tx2"/>
              </a:solidFill>
            </a:endParaRPr>
          </a:p>
        </p:txBody>
      </p:sp>
      <p:sp>
        <p:nvSpPr>
          <p:cNvPr id="6148"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FBB5A28C-4EFB-47B9-A79C-F5B3D1917318}" type="slidenum">
              <a:rPr lang="en-GB" altLang="en-US" smtClean="0">
                <a:solidFill>
                  <a:schemeClr val="bg2"/>
                </a:solidFill>
              </a:rPr>
              <a:pPr/>
              <a:t>24</a:t>
            </a:fld>
            <a:endParaRPr lang="en-GB" altLang="en-US">
              <a:solidFill>
                <a:schemeClr val="bg2"/>
              </a:solidFill>
            </a:endParaRPr>
          </a:p>
        </p:txBody>
      </p:sp>
      <p:sp>
        <p:nvSpPr>
          <p:cNvPr id="6149" name="Rectangle 17"/>
          <p:cNvSpPr>
            <a:spLocks noChangeArrowheads="1"/>
          </p:cNvSpPr>
          <p:nvPr/>
        </p:nvSpPr>
        <p:spPr bwMode="auto">
          <a:xfrm>
            <a:off x="1524001" y="-138499"/>
            <a:ext cx="65" cy="276999"/>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6150" name="Rectangle 19"/>
          <p:cNvSpPr>
            <a:spLocks noChangeArrowheads="1"/>
          </p:cNvSpPr>
          <p:nvPr/>
        </p:nvSpPr>
        <p:spPr bwMode="auto">
          <a:xfrm>
            <a:off x="1524001" y="-138499"/>
            <a:ext cx="65" cy="276999"/>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6151" name="Rectangle 2"/>
          <p:cNvSpPr>
            <a:spLocks noChangeArrowheads="1"/>
          </p:cNvSpPr>
          <p:nvPr/>
        </p:nvSpPr>
        <p:spPr bwMode="auto">
          <a:xfrm>
            <a:off x="1524001" y="-138499"/>
            <a:ext cx="65" cy="276999"/>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6152" name="Rectangle 4"/>
          <p:cNvSpPr>
            <a:spLocks noChangeArrowheads="1"/>
          </p:cNvSpPr>
          <p:nvPr/>
        </p:nvSpPr>
        <p:spPr bwMode="auto">
          <a:xfrm>
            <a:off x="1524001" y="-138499"/>
            <a:ext cx="65" cy="276999"/>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6153" name="Rectangle 6"/>
          <p:cNvSpPr>
            <a:spLocks noChangeArrowheads="1"/>
          </p:cNvSpPr>
          <p:nvPr/>
        </p:nvSpPr>
        <p:spPr bwMode="auto">
          <a:xfrm>
            <a:off x="1524001" y="-138499"/>
            <a:ext cx="65" cy="276999"/>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6154" name="Rectangle 8"/>
          <p:cNvSpPr>
            <a:spLocks noChangeArrowheads="1"/>
          </p:cNvSpPr>
          <p:nvPr/>
        </p:nvSpPr>
        <p:spPr bwMode="auto">
          <a:xfrm>
            <a:off x="1524001" y="-138499"/>
            <a:ext cx="65" cy="276999"/>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6155" name="Rectangle 10"/>
          <p:cNvSpPr>
            <a:spLocks noChangeArrowheads="1"/>
          </p:cNvSpPr>
          <p:nvPr/>
        </p:nvSpPr>
        <p:spPr bwMode="auto">
          <a:xfrm>
            <a:off x="1524001" y="-138499"/>
            <a:ext cx="65" cy="276999"/>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6156" name="Rectangle 12"/>
          <p:cNvSpPr>
            <a:spLocks noChangeArrowheads="1"/>
          </p:cNvSpPr>
          <p:nvPr/>
        </p:nvSpPr>
        <p:spPr bwMode="auto">
          <a:xfrm>
            <a:off x="1524001" y="-138499"/>
            <a:ext cx="65" cy="276999"/>
          </a:xfrm>
          <a:prstGeom prst="rect">
            <a:avLst/>
          </a:prstGeom>
          <a:noFill/>
          <a:ln w="28575">
            <a:noFill/>
            <a:miter lim="800000"/>
            <a:headEnd/>
            <a:tailEnd/>
          </a:ln>
          <a:effectLst/>
        </p:spPr>
        <p:txBody>
          <a:bodyPr wrap="none" lIns="0" tIns="0" rIns="0" bIns="0" anchor="ctr">
            <a:spAutoFit/>
          </a:bodyPr>
          <a:lstStyle/>
          <a:p>
            <a:endParaRPr lang="en-US" altLang="en-US"/>
          </a:p>
        </p:txBody>
      </p:sp>
      <p:pic>
        <p:nvPicPr>
          <p:cNvPr id="2" name="Picture 1" descr="C:\Users\Main\Pictures\hora_5_sokrovish.jpg">
            <a:extLst>
              <a:ext uri="{FF2B5EF4-FFF2-40B4-BE49-F238E27FC236}">
                <a16:creationId xmlns:a16="http://schemas.microsoft.com/office/drawing/2014/main" id="{06CA5387-0B5B-4F11-A0CB-429809DA75E6}"/>
              </a:ext>
            </a:extLst>
          </p:cNvPr>
          <p:cNvPicPr/>
          <p:nvPr/>
        </p:nvPicPr>
        <p:blipFill rotWithShape="1">
          <a:blip r:embed="rId2">
            <a:extLst>
              <a:ext uri="{28A0092B-C50C-407E-A947-70E740481C1C}">
                <a14:useLocalDpi xmlns:a14="http://schemas.microsoft.com/office/drawing/2010/main" val="0"/>
              </a:ext>
            </a:extLst>
          </a:blip>
          <a:srcRect l="9439" r="16085"/>
          <a:stretch/>
        </p:blipFill>
        <p:spPr bwMode="auto">
          <a:xfrm>
            <a:off x="77623" y="0"/>
            <a:ext cx="1446179" cy="6721475"/>
          </a:xfrm>
          <a:prstGeom prst="rect">
            <a:avLst/>
          </a:prstGeom>
          <a:noFill/>
          <a:ln>
            <a:noFill/>
          </a:ln>
          <a:extLst>
            <a:ext uri="{53640926-AAD7-44D8-BBD7-CCE9431645EC}">
              <a14:shadowObscured xmlns:a14="http://schemas.microsoft.com/office/drawing/2010/main"/>
            </a:ext>
          </a:extLst>
        </p:spPr>
      </p:pic>
      <p:pic>
        <p:nvPicPr>
          <p:cNvPr id="3" name="Picture 2">
            <a:extLst>
              <a:ext uri="{FF2B5EF4-FFF2-40B4-BE49-F238E27FC236}">
                <a16:creationId xmlns:a16="http://schemas.microsoft.com/office/drawing/2014/main" id="{BC7FEABF-1D7C-4D99-84BD-75E4D8429C3E}"/>
              </a:ext>
            </a:extLst>
          </p:cNvPr>
          <p:cNvPicPr>
            <a:picLocks noChangeAspect="1"/>
          </p:cNvPicPr>
          <p:nvPr/>
        </p:nvPicPr>
        <p:blipFill>
          <a:blip r:embed="rId3"/>
          <a:stretch>
            <a:fillRect/>
          </a:stretch>
        </p:blipFill>
        <p:spPr>
          <a:xfrm>
            <a:off x="2319143" y="2756032"/>
            <a:ext cx="9439469" cy="4101968"/>
          </a:xfrm>
          <a:prstGeom prst="rect">
            <a:avLst/>
          </a:prstGeom>
        </p:spPr>
      </p:pic>
      <p:pic>
        <p:nvPicPr>
          <p:cNvPr id="4" name="Picture 3">
            <a:extLst>
              <a:ext uri="{FF2B5EF4-FFF2-40B4-BE49-F238E27FC236}">
                <a16:creationId xmlns:a16="http://schemas.microsoft.com/office/drawing/2014/main" id="{CE19ACC2-0C18-40C6-B672-5BB1496B8A44}"/>
              </a:ext>
            </a:extLst>
          </p:cNvPr>
          <p:cNvPicPr>
            <a:picLocks noChangeAspect="1"/>
          </p:cNvPicPr>
          <p:nvPr/>
        </p:nvPicPr>
        <p:blipFill>
          <a:blip r:embed="rId4"/>
          <a:stretch>
            <a:fillRect/>
          </a:stretch>
        </p:blipFill>
        <p:spPr>
          <a:xfrm>
            <a:off x="2198722" y="1304164"/>
            <a:ext cx="3334332" cy="910041"/>
          </a:xfrm>
          <a:prstGeom prst="rect">
            <a:avLst/>
          </a:prstGeom>
        </p:spPr>
      </p:pic>
      <p:pic>
        <p:nvPicPr>
          <p:cNvPr id="5" name="Picture 4">
            <a:extLst>
              <a:ext uri="{FF2B5EF4-FFF2-40B4-BE49-F238E27FC236}">
                <a16:creationId xmlns:a16="http://schemas.microsoft.com/office/drawing/2014/main" id="{72FFFF10-0D90-4849-9B93-FD6BA7F7A5CB}"/>
              </a:ext>
            </a:extLst>
          </p:cNvPr>
          <p:cNvPicPr>
            <a:picLocks noChangeAspect="1"/>
          </p:cNvPicPr>
          <p:nvPr/>
        </p:nvPicPr>
        <p:blipFill>
          <a:blip r:embed="rId5"/>
          <a:stretch>
            <a:fillRect/>
          </a:stretch>
        </p:blipFill>
        <p:spPr>
          <a:xfrm>
            <a:off x="6992226" y="826748"/>
            <a:ext cx="702438" cy="1868620"/>
          </a:xfrm>
          <a:prstGeom prst="rect">
            <a:avLst/>
          </a:prstGeom>
        </p:spPr>
      </p:pic>
    </p:spTree>
    <p:extLst>
      <p:ext uri="{BB962C8B-B14F-4D97-AF65-F5344CB8AC3E}">
        <p14:creationId xmlns:p14="http://schemas.microsoft.com/office/powerpoint/2010/main" val="15352956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1978480" y="119743"/>
            <a:ext cx="10213520" cy="617375"/>
          </a:xfrm>
        </p:spPr>
        <p:txBody>
          <a:bodyPr>
            <a:normAutofit fontScale="90000"/>
          </a:bodyPr>
          <a:lstStyle/>
          <a:p>
            <a:pPr eaLnBrk="1" hangingPunct="1"/>
            <a:r>
              <a:rPr lang="en-US" altLang="en-US" dirty="0">
                <a:solidFill>
                  <a:schemeClr val="accent5">
                    <a:lumMod val="50000"/>
                  </a:schemeClr>
                </a:solidFill>
              </a:rPr>
              <a:t>Test Functions (Artificial Landscapes)</a:t>
            </a:r>
          </a:p>
        </p:txBody>
      </p:sp>
      <p:sp>
        <p:nvSpPr>
          <p:cNvPr id="6147" name="Content Placeholder 2"/>
          <p:cNvSpPr>
            <a:spLocks noGrp="1"/>
          </p:cNvSpPr>
          <p:nvPr>
            <p:ph idx="1"/>
          </p:nvPr>
        </p:nvSpPr>
        <p:spPr>
          <a:xfrm>
            <a:off x="1716833" y="737118"/>
            <a:ext cx="10397544" cy="5831633"/>
          </a:xfrm>
        </p:spPr>
        <p:txBody>
          <a:bodyPr>
            <a:normAutofit/>
          </a:bodyPr>
          <a:lstStyle/>
          <a:p>
            <a:r>
              <a:rPr lang="en-US" b="1" dirty="0">
                <a:latin typeface="Calibri" pitchFamily="34" charset="0"/>
                <a:cs typeface="Arial" pitchFamily="34" charset="0"/>
              </a:rPr>
              <a:t>test the behavior of global optimization methods</a:t>
            </a:r>
            <a:endParaRPr lang="en-US" b="1" i="1" dirty="0">
              <a:latin typeface="Arial" panose="020B0604020202020204" pitchFamily="34" charset="0"/>
              <a:cs typeface="Arial" panose="020B0604020202020204" pitchFamily="34" charset="0"/>
            </a:endParaRPr>
          </a:p>
          <a:p>
            <a:pPr marL="457200" lvl="1" indent="0">
              <a:spcBef>
                <a:spcPts val="638"/>
              </a:spcBef>
              <a:buClr>
                <a:schemeClr val="accent5">
                  <a:lumMod val="50000"/>
                </a:schemeClr>
              </a:buClr>
              <a:buNone/>
            </a:pPr>
            <a:r>
              <a:rPr lang="en-US" altLang="en-US" sz="1600" u="sng" dirty="0">
                <a:solidFill>
                  <a:schemeClr val="tx2"/>
                </a:solidFill>
                <a:hlinkClick r:id="rId2"/>
              </a:rPr>
              <a:t>https://en.wikipedia.org/wiki/Test_functions_for_optimization</a:t>
            </a:r>
            <a:endParaRPr lang="en-US" altLang="en-US" sz="1600" u="sng" dirty="0">
              <a:solidFill>
                <a:schemeClr val="tx2"/>
              </a:solidFill>
            </a:endParaRPr>
          </a:p>
          <a:p>
            <a:pPr marL="457200" lvl="1" indent="0">
              <a:spcBef>
                <a:spcPts val="638"/>
              </a:spcBef>
              <a:buClr>
                <a:schemeClr val="accent5">
                  <a:lumMod val="50000"/>
                </a:schemeClr>
              </a:buClr>
              <a:buNone/>
            </a:pPr>
            <a:endParaRPr lang="en-US" altLang="en-US" sz="1600" u="sng" dirty="0">
              <a:solidFill>
                <a:schemeClr val="tx2"/>
              </a:solidFill>
            </a:endParaRPr>
          </a:p>
        </p:txBody>
      </p:sp>
      <p:sp>
        <p:nvSpPr>
          <p:cNvPr id="6148"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FBB5A28C-4EFB-47B9-A79C-F5B3D1917318}" type="slidenum">
              <a:rPr lang="en-GB" altLang="en-US" smtClean="0">
                <a:solidFill>
                  <a:schemeClr val="bg2"/>
                </a:solidFill>
              </a:rPr>
              <a:pPr/>
              <a:t>25</a:t>
            </a:fld>
            <a:endParaRPr lang="en-GB" altLang="en-US">
              <a:solidFill>
                <a:schemeClr val="bg2"/>
              </a:solidFill>
            </a:endParaRPr>
          </a:p>
        </p:txBody>
      </p:sp>
      <p:sp>
        <p:nvSpPr>
          <p:cNvPr id="6149" name="Rectangle 17"/>
          <p:cNvSpPr>
            <a:spLocks noChangeArrowheads="1"/>
          </p:cNvSpPr>
          <p:nvPr/>
        </p:nvSpPr>
        <p:spPr bwMode="auto">
          <a:xfrm>
            <a:off x="1524001" y="-138499"/>
            <a:ext cx="65" cy="276999"/>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6150" name="Rectangle 19"/>
          <p:cNvSpPr>
            <a:spLocks noChangeArrowheads="1"/>
          </p:cNvSpPr>
          <p:nvPr/>
        </p:nvSpPr>
        <p:spPr bwMode="auto">
          <a:xfrm>
            <a:off x="1524001" y="-138499"/>
            <a:ext cx="65" cy="276999"/>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6151" name="Rectangle 2"/>
          <p:cNvSpPr>
            <a:spLocks noChangeArrowheads="1"/>
          </p:cNvSpPr>
          <p:nvPr/>
        </p:nvSpPr>
        <p:spPr bwMode="auto">
          <a:xfrm>
            <a:off x="1524001" y="-138499"/>
            <a:ext cx="65" cy="276999"/>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6152" name="Rectangle 4"/>
          <p:cNvSpPr>
            <a:spLocks noChangeArrowheads="1"/>
          </p:cNvSpPr>
          <p:nvPr/>
        </p:nvSpPr>
        <p:spPr bwMode="auto">
          <a:xfrm>
            <a:off x="1524001" y="-138499"/>
            <a:ext cx="65" cy="276999"/>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6153" name="Rectangle 6"/>
          <p:cNvSpPr>
            <a:spLocks noChangeArrowheads="1"/>
          </p:cNvSpPr>
          <p:nvPr/>
        </p:nvSpPr>
        <p:spPr bwMode="auto">
          <a:xfrm>
            <a:off x="1524001" y="-138499"/>
            <a:ext cx="65" cy="276999"/>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6154" name="Rectangle 8"/>
          <p:cNvSpPr>
            <a:spLocks noChangeArrowheads="1"/>
          </p:cNvSpPr>
          <p:nvPr/>
        </p:nvSpPr>
        <p:spPr bwMode="auto">
          <a:xfrm>
            <a:off x="1524001" y="-138499"/>
            <a:ext cx="65" cy="276999"/>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6155" name="Rectangle 10"/>
          <p:cNvSpPr>
            <a:spLocks noChangeArrowheads="1"/>
          </p:cNvSpPr>
          <p:nvPr/>
        </p:nvSpPr>
        <p:spPr bwMode="auto">
          <a:xfrm>
            <a:off x="1524001" y="-138499"/>
            <a:ext cx="65" cy="276999"/>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6156" name="Rectangle 12"/>
          <p:cNvSpPr>
            <a:spLocks noChangeArrowheads="1"/>
          </p:cNvSpPr>
          <p:nvPr/>
        </p:nvSpPr>
        <p:spPr bwMode="auto">
          <a:xfrm>
            <a:off x="1524001" y="-138499"/>
            <a:ext cx="65" cy="276999"/>
          </a:xfrm>
          <a:prstGeom prst="rect">
            <a:avLst/>
          </a:prstGeom>
          <a:noFill/>
          <a:ln w="28575">
            <a:noFill/>
            <a:miter lim="800000"/>
            <a:headEnd/>
            <a:tailEnd/>
          </a:ln>
          <a:effectLst/>
        </p:spPr>
        <p:txBody>
          <a:bodyPr wrap="none" lIns="0" tIns="0" rIns="0" bIns="0" anchor="ctr">
            <a:spAutoFit/>
          </a:bodyPr>
          <a:lstStyle/>
          <a:p>
            <a:endParaRPr lang="en-US" altLang="en-US"/>
          </a:p>
        </p:txBody>
      </p:sp>
      <p:pic>
        <p:nvPicPr>
          <p:cNvPr id="2" name="Picture 1" descr="C:\Users\Main\Pictures\hora_5_sokrovish.jpg">
            <a:extLst>
              <a:ext uri="{FF2B5EF4-FFF2-40B4-BE49-F238E27FC236}">
                <a16:creationId xmlns:a16="http://schemas.microsoft.com/office/drawing/2014/main" id="{06CA5387-0B5B-4F11-A0CB-429809DA75E6}"/>
              </a:ext>
            </a:extLst>
          </p:cNvPr>
          <p:cNvPicPr/>
          <p:nvPr/>
        </p:nvPicPr>
        <p:blipFill rotWithShape="1">
          <a:blip r:embed="rId3">
            <a:extLst>
              <a:ext uri="{28A0092B-C50C-407E-A947-70E740481C1C}">
                <a14:useLocalDpi xmlns:a14="http://schemas.microsoft.com/office/drawing/2010/main" val="0"/>
              </a:ext>
            </a:extLst>
          </a:blip>
          <a:srcRect l="9439" r="16085"/>
          <a:stretch/>
        </p:blipFill>
        <p:spPr bwMode="auto">
          <a:xfrm>
            <a:off x="77623" y="0"/>
            <a:ext cx="1446179" cy="6721475"/>
          </a:xfrm>
          <a:prstGeom prst="rect">
            <a:avLst/>
          </a:prstGeom>
          <a:noFill/>
          <a:ln>
            <a:noFill/>
          </a:ln>
          <a:extLst>
            <a:ext uri="{53640926-AAD7-44D8-BBD7-CCE9431645EC}">
              <a14:shadowObscured xmlns:a14="http://schemas.microsoft.com/office/drawing/2010/main"/>
            </a:ext>
          </a:extLst>
        </p:spPr>
      </p:pic>
      <p:pic>
        <p:nvPicPr>
          <p:cNvPr id="6" name="Picture 5">
            <a:extLst>
              <a:ext uri="{FF2B5EF4-FFF2-40B4-BE49-F238E27FC236}">
                <a16:creationId xmlns:a16="http://schemas.microsoft.com/office/drawing/2014/main" id="{8F1210CE-3820-4A59-A810-1E0B3536F50D}"/>
              </a:ext>
            </a:extLst>
          </p:cNvPr>
          <p:cNvPicPr>
            <a:picLocks noChangeAspect="1"/>
          </p:cNvPicPr>
          <p:nvPr/>
        </p:nvPicPr>
        <p:blipFill>
          <a:blip r:embed="rId4"/>
          <a:stretch>
            <a:fillRect/>
          </a:stretch>
        </p:blipFill>
        <p:spPr>
          <a:xfrm>
            <a:off x="1716833" y="2165755"/>
            <a:ext cx="10238406" cy="4112693"/>
          </a:xfrm>
          <a:prstGeom prst="rect">
            <a:avLst/>
          </a:prstGeom>
        </p:spPr>
      </p:pic>
    </p:spTree>
    <p:extLst>
      <p:ext uri="{BB962C8B-B14F-4D97-AF65-F5344CB8AC3E}">
        <p14:creationId xmlns:p14="http://schemas.microsoft.com/office/powerpoint/2010/main" val="25155326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1978480" y="119743"/>
            <a:ext cx="10213520" cy="617375"/>
          </a:xfrm>
        </p:spPr>
        <p:txBody>
          <a:bodyPr>
            <a:normAutofit fontScale="90000"/>
          </a:bodyPr>
          <a:lstStyle/>
          <a:p>
            <a:pPr eaLnBrk="1" hangingPunct="1"/>
            <a:r>
              <a:rPr lang="en-US" altLang="en-US" dirty="0">
                <a:solidFill>
                  <a:schemeClr val="accent5">
                    <a:lumMod val="50000"/>
                  </a:schemeClr>
                </a:solidFill>
              </a:rPr>
              <a:t>Population-based methods</a:t>
            </a:r>
          </a:p>
        </p:txBody>
      </p:sp>
      <p:sp>
        <p:nvSpPr>
          <p:cNvPr id="6147" name="Content Placeholder 2"/>
          <p:cNvSpPr>
            <a:spLocks noGrp="1"/>
          </p:cNvSpPr>
          <p:nvPr>
            <p:ph idx="1"/>
          </p:nvPr>
        </p:nvSpPr>
        <p:spPr>
          <a:xfrm>
            <a:off x="1716833" y="737118"/>
            <a:ext cx="10397544" cy="5831633"/>
          </a:xfrm>
        </p:spPr>
        <p:txBody>
          <a:bodyPr>
            <a:normAutofit fontScale="40000" lnSpcReduction="20000"/>
          </a:bodyPr>
          <a:lstStyle/>
          <a:p>
            <a:endParaRPr lang="en-US" sz="1600" dirty="0">
              <a:latin typeface="Calibri" pitchFamily="34" charset="0"/>
              <a:cs typeface="Arial" pitchFamily="34" charset="0"/>
            </a:endParaRPr>
          </a:p>
          <a:p>
            <a:r>
              <a:rPr lang="en-US" sz="3600" b="1" dirty="0">
                <a:latin typeface="Calibri" pitchFamily="34" charset="0"/>
                <a:cs typeface="Arial" pitchFamily="34" charset="0"/>
              </a:rPr>
              <a:t>Random search (1960s)</a:t>
            </a:r>
          </a:p>
          <a:p>
            <a:pPr marL="0" indent="0">
              <a:buNone/>
            </a:pPr>
            <a:r>
              <a:rPr lang="en-US" sz="4000" dirty="0">
                <a:latin typeface="Calibri" pitchFamily="34" charset="0"/>
                <a:cs typeface="Arial" pitchFamily="34" charset="0"/>
                <a:hlinkClick r:id="rId2"/>
              </a:rPr>
              <a:t>https://en.wikipedia.org/wiki/Random_search</a:t>
            </a:r>
            <a:endParaRPr lang="en-US" sz="4000" dirty="0">
              <a:latin typeface="Calibri" pitchFamily="34" charset="0"/>
              <a:cs typeface="Arial" pitchFamily="34" charset="0"/>
            </a:endParaRPr>
          </a:p>
          <a:p>
            <a:r>
              <a:rPr lang="en-US" sz="3600" b="1" dirty="0">
                <a:latin typeface="Calibri" pitchFamily="34" charset="0"/>
                <a:cs typeface="Arial" pitchFamily="34" charset="0"/>
              </a:rPr>
              <a:t>Simulated Annealing (1953)</a:t>
            </a:r>
          </a:p>
          <a:p>
            <a:pPr marL="0" indent="0">
              <a:buNone/>
            </a:pPr>
            <a:r>
              <a:rPr lang="en-US" sz="3600" dirty="0">
                <a:latin typeface="Calibri" pitchFamily="34" charset="0"/>
                <a:cs typeface="Arial" pitchFamily="34" charset="0"/>
                <a:hlinkClick r:id="rId3"/>
              </a:rPr>
              <a:t>https://en.wikipedia.org/wiki/Simulated_annealing</a:t>
            </a:r>
            <a:endParaRPr lang="en-US" sz="3600" dirty="0">
              <a:latin typeface="Calibri" pitchFamily="34" charset="0"/>
              <a:cs typeface="Arial" pitchFamily="34" charset="0"/>
            </a:endParaRPr>
          </a:p>
          <a:p>
            <a:pPr marL="0" indent="0">
              <a:buNone/>
            </a:pPr>
            <a:r>
              <a:rPr lang="en-US" sz="3600" dirty="0">
                <a:latin typeface="Calibri" pitchFamily="34" charset="0"/>
                <a:cs typeface="Arial" pitchFamily="34" charset="0"/>
              </a:rPr>
              <a:t>https://docs.scipy.org/doc/scipy-0.14.0/reference/generated/scipy.optimize.anneal.html</a:t>
            </a:r>
          </a:p>
          <a:p>
            <a:r>
              <a:rPr lang="en-US" sz="3600" b="1" dirty="0">
                <a:latin typeface="Calibri" pitchFamily="34" charset="0"/>
                <a:cs typeface="Arial" pitchFamily="34" charset="0"/>
              </a:rPr>
              <a:t>Genetic algorithm (1970s)</a:t>
            </a:r>
          </a:p>
          <a:p>
            <a:pPr marL="0" indent="0">
              <a:buNone/>
            </a:pPr>
            <a:r>
              <a:rPr lang="en-US" sz="3600" dirty="0">
                <a:latin typeface="Calibri" pitchFamily="34" charset="0"/>
                <a:cs typeface="Arial" pitchFamily="34" charset="0"/>
              </a:rPr>
              <a:t>https://en.wikipedia.org/wiki/Genetic_algorithm</a:t>
            </a:r>
          </a:p>
          <a:p>
            <a:r>
              <a:rPr lang="en-US" sz="3600" b="1" dirty="0">
                <a:latin typeface="Calibri" pitchFamily="34" charset="0"/>
                <a:cs typeface="Arial" pitchFamily="34" charset="0"/>
              </a:rPr>
              <a:t>Particle Swarm Optimization Algorithm (1990s)</a:t>
            </a:r>
          </a:p>
          <a:p>
            <a:pPr marL="0" indent="0">
              <a:buNone/>
            </a:pPr>
            <a:r>
              <a:rPr lang="en-US" sz="3600" dirty="0">
                <a:latin typeface="Calibri" pitchFamily="34" charset="0"/>
                <a:cs typeface="Arial" pitchFamily="34" charset="0"/>
                <a:hlinkClick r:id="rId4"/>
              </a:rPr>
              <a:t>https://en.wikipedia.org/wiki/Particle_swarm_optimization</a:t>
            </a:r>
            <a:endParaRPr lang="en-US" sz="3600" dirty="0">
              <a:latin typeface="Calibri" pitchFamily="34" charset="0"/>
              <a:cs typeface="Arial" pitchFamily="34" charset="0"/>
            </a:endParaRPr>
          </a:p>
          <a:p>
            <a:r>
              <a:rPr lang="en-US" sz="3600" b="1" dirty="0">
                <a:latin typeface="Calibri" pitchFamily="34" charset="0"/>
                <a:cs typeface="Arial" pitchFamily="34" charset="0"/>
              </a:rPr>
              <a:t>Differential Evolution (1997)</a:t>
            </a:r>
          </a:p>
          <a:p>
            <a:pPr marL="0" indent="0">
              <a:buNone/>
            </a:pPr>
            <a:r>
              <a:rPr lang="en-US" sz="3600" dirty="0">
                <a:latin typeface="Calibri" pitchFamily="34" charset="0"/>
                <a:cs typeface="Arial" pitchFamily="34" charset="0"/>
                <a:hlinkClick r:id="rId5"/>
              </a:rPr>
              <a:t>https://en.wikipedia.org/wiki/Differential_evolution</a:t>
            </a:r>
            <a:endParaRPr lang="en-US" sz="3600" dirty="0">
              <a:latin typeface="Calibri" pitchFamily="34" charset="0"/>
              <a:cs typeface="Arial" pitchFamily="34" charset="0"/>
            </a:endParaRPr>
          </a:p>
          <a:p>
            <a:pPr marL="0" indent="0">
              <a:buNone/>
            </a:pPr>
            <a:r>
              <a:rPr lang="en-US" sz="3600" dirty="0">
                <a:latin typeface="Calibri" pitchFamily="34" charset="0"/>
                <a:cs typeface="Arial" pitchFamily="34" charset="0"/>
              </a:rPr>
              <a:t>https://docs.scipy.org/doc/scipy/reference/generated/scipy.optimize.differential_evolution.html</a:t>
            </a:r>
          </a:p>
          <a:p>
            <a:r>
              <a:rPr lang="en-US" sz="3600" b="1" dirty="0">
                <a:latin typeface="Calibri" pitchFamily="34" charset="0"/>
                <a:cs typeface="Arial" pitchFamily="34" charset="0"/>
              </a:rPr>
              <a:t>Bat Algorithm (2010) </a:t>
            </a:r>
          </a:p>
          <a:p>
            <a:pPr marL="0" indent="0">
              <a:buNone/>
            </a:pPr>
            <a:r>
              <a:rPr lang="en-US" sz="3600" dirty="0">
                <a:latin typeface="Calibri" pitchFamily="34" charset="0"/>
                <a:cs typeface="Arial" pitchFamily="34" charset="0"/>
                <a:hlinkClick r:id="rId6"/>
              </a:rPr>
              <a:t>https://en.wikipedia.org/wiki/Bat_algorithm</a:t>
            </a:r>
            <a:endParaRPr lang="en-US" sz="3600" dirty="0">
              <a:latin typeface="Calibri" pitchFamily="34" charset="0"/>
              <a:cs typeface="Arial" pitchFamily="34" charset="0"/>
            </a:endParaRPr>
          </a:p>
          <a:p>
            <a:pPr marL="0" indent="0">
              <a:buNone/>
            </a:pPr>
            <a:r>
              <a:rPr lang="en-US" sz="3600" dirty="0">
                <a:latin typeface="Calibri" pitchFamily="34" charset="0"/>
                <a:cs typeface="Arial" pitchFamily="34" charset="0"/>
              </a:rPr>
              <a:t>https://www.mathworks.com/matlabcentral/fileexchange/74768-the-standard-bat-algorithm-ba</a:t>
            </a:r>
          </a:p>
          <a:p>
            <a:r>
              <a:rPr lang="en-US" sz="3600" b="1" dirty="0">
                <a:latin typeface="Calibri" pitchFamily="34" charset="0"/>
                <a:cs typeface="Arial" pitchFamily="34" charset="0"/>
              </a:rPr>
              <a:t>Flower Pollination Algorithm(2012)</a:t>
            </a:r>
          </a:p>
          <a:p>
            <a:pPr marL="0" indent="0">
              <a:buNone/>
            </a:pPr>
            <a:r>
              <a:rPr lang="en-US" sz="4000" dirty="0">
                <a:latin typeface="Calibri" pitchFamily="34" charset="0"/>
                <a:cs typeface="Arial" pitchFamily="34" charset="0"/>
                <a:hlinkClick r:id="rId7"/>
              </a:rPr>
              <a:t>https://link.springer.com/chapter/10.1007/978-3-642-32894-7_27</a:t>
            </a:r>
            <a:endParaRPr lang="en-US" sz="4000" dirty="0">
              <a:latin typeface="Calibri" pitchFamily="34" charset="0"/>
              <a:cs typeface="Arial" pitchFamily="34" charset="0"/>
            </a:endParaRPr>
          </a:p>
          <a:p>
            <a:pPr marL="0" indent="0">
              <a:buNone/>
            </a:pPr>
            <a:r>
              <a:rPr lang="en-US" sz="4000" dirty="0">
                <a:latin typeface="Calibri" pitchFamily="34" charset="0"/>
                <a:cs typeface="Arial" pitchFamily="34" charset="0"/>
              </a:rPr>
              <a:t>https://www.mathworks.com/matlabcentral/fileexchange/74765-the-standard-flower-pollination-algorithm-fpa</a:t>
            </a:r>
          </a:p>
          <a:p>
            <a:pPr marL="0" indent="0">
              <a:buNone/>
            </a:pPr>
            <a:endParaRPr lang="en-US" sz="4000" dirty="0">
              <a:latin typeface="Calibri" pitchFamily="34" charset="0"/>
              <a:cs typeface="Arial" pitchFamily="34" charset="0"/>
            </a:endParaRPr>
          </a:p>
          <a:p>
            <a:pPr marL="0" indent="0">
              <a:buNone/>
            </a:pPr>
            <a:r>
              <a:rPr lang="en-US" sz="4000" b="1" i="1" dirty="0">
                <a:latin typeface="Arial" panose="020B0604020202020204" pitchFamily="34" charset="0"/>
                <a:cs typeface="Arial" panose="020B0604020202020204" pitchFamily="34" charset="0"/>
              </a:rPr>
              <a:t>Jason Brownlee, Clever Algorithms</a:t>
            </a:r>
          </a:p>
          <a:p>
            <a:pPr lvl="1">
              <a:spcBef>
                <a:spcPts val="638"/>
              </a:spcBef>
              <a:buClr>
                <a:schemeClr val="accent5">
                  <a:lumMod val="50000"/>
                </a:schemeClr>
              </a:buClr>
              <a:buFont typeface="Wingdings" pitchFamily="2" charset="2"/>
              <a:buChar char="Ø"/>
            </a:pPr>
            <a:endParaRPr lang="en-US" altLang="en-US" sz="1600" u="sng" dirty="0">
              <a:solidFill>
                <a:schemeClr val="tx2"/>
              </a:solidFill>
            </a:endParaRPr>
          </a:p>
        </p:txBody>
      </p:sp>
      <p:sp>
        <p:nvSpPr>
          <p:cNvPr id="6148"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FBB5A28C-4EFB-47B9-A79C-F5B3D1917318}" type="slidenum">
              <a:rPr lang="en-GB" altLang="en-US" smtClean="0">
                <a:solidFill>
                  <a:schemeClr val="bg2"/>
                </a:solidFill>
              </a:rPr>
              <a:pPr/>
              <a:t>26</a:t>
            </a:fld>
            <a:endParaRPr lang="en-GB" altLang="en-US">
              <a:solidFill>
                <a:schemeClr val="bg2"/>
              </a:solidFill>
            </a:endParaRPr>
          </a:p>
        </p:txBody>
      </p:sp>
      <p:sp>
        <p:nvSpPr>
          <p:cNvPr id="6149" name="Rectangle 17"/>
          <p:cNvSpPr>
            <a:spLocks noChangeArrowheads="1"/>
          </p:cNvSpPr>
          <p:nvPr/>
        </p:nvSpPr>
        <p:spPr bwMode="auto">
          <a:xfrm>
            <a:off x="1524001" y="-138499"/>
            <a:ext cx="65" cy="276999"/>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6150" name="Rectangle 19"/>
          <p:cNvSpPr>
            <a:spLocks noChangeArrowheads="1"/>
          </p:cNvSpPr>
          <p:nvPr/>
        </p:nvSpPr>
        <p:spPr bwMode="auto">
          <a:xfrm>
            <a:off x="1524001" y="-138499"/>
            <a:ext cx="65" cy="276999"/>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6151" name="Rectangle 2"/>
          <p:cNvSpPr>
            <a:spLocks noChangeArrowheads="1"/>
          </p:cNvSpPr>
          <p:nvPr/>
        </p:nvSpPr>
        <p:spPr bwMode="auto">
          <a:xfrm>
            <a:off x="1524001" y="-138499"/>
            <a:ext cx="65" cy="276999"/>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6152" name="Rectangle 4"/>
          <p:cNvSpPr>
            <a:spLocks noChangeArrowheads="1"/>
          </p:cNvSpPr>
          <p:nvPr/>
        </p:nvSpPr>
        <p:spPr bwMode="auto">
          <a:xfrm>
            <a:off x="1524001" y="-138499"/>
            <a:ext cx="65" cy="276999"/>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6153" name="Rectangle 6"/>
          <p:cNvSpPr>
            <a:spLocks noChangeArrowheads="1"/>
          </p:cNvSpPr>
          <p:nvPr/>
        </p:nvSpPr>
        <p:spPr bwMode="auto">
          <a:xfrm>
            <a:off x="1524001" y="-138499"/>
            <a:ext cx="65" cy="276999"/>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6154" name="Rectangle 8"/>
          <p:cNvSpPr>
            <a:spLocks noChangeArrowheads="1"/>
          </p:cNvSpPr>
          <p:nvPr/>
        </p:nvSpPr>
        <p:spPr bwMode="auto">
          <a:xfrm>
            <a:off x="1524001" y="-138499"/>
            <a:ext cx="65" cy="276999"/>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6155" name="Rectangle 10"/>
          <p:cNvSpPr>
            <a:spLocks noChangeArrowheads="1"/>
          </p:cNvSpPr>
          <p:nvPr/>
        </p:nvSpPr>
        <p:spPr bwMode="auto">
          <a:xfrm>
            <a:off x="1524001" y="-138499"/>
            <a:ext cx="65" cy="276999"/>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6156" name="Rectangle 12"/>
          <p:cNvSpPr>
            <a:spLocks noChangeArrowheads="1"/>
          </p:cNvSpPr>
          <p:nvPr/>
        </p:nvSpPr>
        <p:spPr bwMode="auto">
          <a:xfrm>
            <a:off x="1524001" y="-138499"/>
            <a:ext cx="65" cy="276999"/>
          </a:xfrm>
          <a:prstGeom prst="rect">
            <a:avLst/>
          </a:prstGeom>
          <a:noFill/>
          <a:ln w="28575">
            <a:noFill/>
            <a:miter lim="800000"/>
            <a:headEnd/>
            <a:tailEnd/>
          </a:ln>
          <a:effectLst/>
        </p:spPr>
        <p:txBody>
          <a:bodyPr wrap="none" lIns="0" tIns="0" rIns="0" bIns="0" anchor="ctr">
            <a:spAutoFit/>
          </a:bodyPr>
          <a:lstStyle/>
          <a:p>
            <a:endParaRPr lang="en-US" altLang="en-US"/>
          </a:p>
        </p:txBody>
      </p:sp>
      <p:pic>
        <p:nvPicPr>
          <p:cNvPr id="2" name="Picture 1" descr="C:\Users\Main\Pictures\hora_5_sokrovish.jpg">
            <a:extLst>
              <a:ext uri="{FF2B5EF4-FFF2-40B4-BE49-F238E27FC236}">
                <a16:creationId xmlns:a16="http://schemas.microsoft.com/office/drawing/2014/main" id="{06CA5387-0B5B-4F11-A0CB-429809DA75E6}"/>
              </a:ext>
            </a:extLst>
          </p:cNvPr>
          <p:cNvPicPr/>
          <p:nvPr/>
        </p:nvPicPr>
        <p:blipFill rotWithShape="1">
          <a:blip r:embed="rId8">
            <a:extLst>
              <a:ext uri="{28A0092B-C50C-407E-A947-70E740481C1C}">
                <a14:useLocalDpi xmlns:a14="http://schemas.microsoft.com/office/drawing/2010/main" val="0"/>
              </a:ext>
            </a:extLst>
          </a:blip>
          <a:srcRect l="9439" r="16085"/>
          <a:stretch/>
        </p:blipFill>
        <p:spPr bwMode="auto">
          <a:xfrm>
            <a:off x="77623" y="0"/>
            <a:ext cx="1446179" cy="6721475"/>
          </a:xfrm>
          <a:prstGeom prst="rect">
            <a:avLst/>
          </a:prstGeom>
          <a:noFill/>
          <a:ln>
            <a:noFill/>
          </a:ln>
          <a:extLst>
            <a:ext uri="{53640926-AAD7-44D8-BBD7-CCE9431645EC}">
              <a14:shadowObscured xmlns:a14="http://schemas.microsoft.com/office/drawing/2010/main"/>
            </a:ext>
          </a:extLst>
        </p:spPr>
      </p:pic>
      <p:pic>
        <p:nvPicPr>
          <p:cNvPr id="3" name="Picture 2">
            <a:extLst>
              <a:ext uri="{FF2B5EF4-FFF2-40B4-BE49-F238E27FC236}">
                <a16:creationId xmlns:a16="http://schemas.microsoft.com/office/drawing/2014/main" id="{C32E3A07-5B57-4B9E-8030-092BACCCB715}"/>
              </a:ext>
            </a:extLst>
          </p:cNvPr>
          <p:cNvPicPr>
            <a:picLocks noChangeAspect="1"/>
          </p:cNvPicPr>
          <p:nvPr/>
        </p:nvPicPr>
        <p:blipFill>
          <a:blip r:embed="rId9"/>
          <a:stretch>
            <a:fillRect/>
          </a:stretch>
        </p:blipFill>
        <p:spPr>
          <a:xfrm>
            <a:off x="8171770" y="1262743"/>
            <a:ext cx="1546963" cy="1476648"/>
          </a:xfrm>
          <a:prstGeom prst="rect">
            <a:avLst/>
          </a:prstGeom>
        </p:spPr>
      </p:pic>
      <p:pic>
        <p:nvPicPr>
          <p:cNvPr id="4" name="Picture 3">
            <a:extLst>
              <a:ext uri="{FF2B5EF4-FFF2-40B4-BE49-F238E27FC236}">
                <a16:creationId xmlns:a16="http://schemas.microsoft.com/office/drawing/2014/main" id="{ACD9A5F8-8567-4A11-B68C-778AC69E23F8}"/>
              </a:ext>
            </a:extLst>
          </p:cNvPr>
          <p:cNvPicPr>
            <a:picLocks noChangeAspect="1"/>
          </p:cNvPicPr>
          <p:nvPr/>
        </p:nvPicPr>
        <p:blipFill>
          <a:blip r:embed="rId10"/>
          <a:stretch>
            <a:fillRect/>
          </a:stretch>
        </p:blipFill>
        <p:spPr>
          <a:xfrm>
            <a:off x="10066953" y="1304731"/>
            <a:ext cx="1503006" cy="1496528"/>
          </a:xfrm>
          <a:prstGeom prst="rect">
            <a:avLst/>
          </a:prstGeom>
        </p:spPr>
      </p:pic>
    </p:spTree>
    <p:extLst>
      <p:ext uri="{BB962C8B-B14F-4D97-AF65-F5344CB8AC3E}">
        <p14:creationId xmlns:p14="http://schemas.microsoft.com/office/powerpoint/2010/main" val="34635374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2117468" y="119743"/>
            <a:ext cx="10074532" cy="1143000"/>
          </a:xfrm>
        </p:spPr>
        <p:txBody>
          <a:bodyPr>
            <a:normAutofit/>
          </a:bodyPr>
          <a:lstStyle/>
          <a:p>
            <a:pPr eaLnBrk="1" hangingPunct="1"/>
            <a:r>
              <a:rPr lang="en-US" altLang="en-US" dirty="0">
                <a:solidFill>
                  <a:schemeClr val="accent5">
                    <a:lumMod val="50000"/>
                  </a:schemeClr>
                </a:solidFill>
              </a:rPr>
              <a:t>NM and HJ algorithm in Engineering Tools</a:t>
            </a:r>
          </a:p>
        </p:txBody>
      </p:sp>
      <p:sp>
        <p:nvSpPr>
          <p:cNvPr id="6147" name="Content Placeholder 2"/>
          <p:cNvSpPr>
            <a:spLocks noGrp="1"/>
          </p:cNvSpPr>
          <p:nvPr>
            <p:ph idx="1"/>
          </p:nvPr>
        </p:nvSpPr>
        <p:spPr>
          <a:xfrm>
            <a:off x="1959429" y="1262743"/>
            <a:ext cx="9799184" cy="4757057"/>
          </a:xfrm>
        </p:spPr>
        <p:txBody>
          <a:bodyPr>
            <a:normAutofit fontScale="85000" lnSpcReduction="20000"/>
          </a:bodyPr>
          <a:lstStyle/>
          <a:p>
            <a:endParaRPr lang="en-US" sz="1600" dirty="0">
              <a:latin typeface="Calibri" pitchFamily="34" charset="0"/>
              <a:cs typeface="Arial" pitchFamily="34" charset="0"/>
            </a:endParaRPr>
          </a:p>
          <a:p>
            <a:r>
              <a:rPr lang="en-US" sz="1600" dirty="0" err="1">
                <a:latin typeface="Calibri" pitchFamily="34" charset="0"/>
                <a:cs typeface="Arial" pitchFamily="34" charset="0"/>
              </a:rPr>
              <a:t>Matlab</a:t>
            </a:r>
            <a:endParaRPr lang="en-US" sz="1600" dirty="0">
              <a:latin typeface="Calibri" pitchFamily="34" charset="0"/>
              <a:cs typeface="Arial" pitchFamily="34" charset="0"/>
            </a:endParaRPr>
          </a:p>
          <a:p>
            <a:r>
              <a:rPr lang="en-US" sz="1600" dirty="0">
                <a:latin typeface="Calibri" pitchFamily="34" charset="0"/>
                <a:cs typeface="Arial" pitchFamily="34" charset="0"/>
              </a:rPr>
              <a:t>https://www.mathworks.com/help/gads/patternsearch.html</a:t>
            </a:r>
          </a:p>
          <a:p>
            <a:r>
              <a:rPr lang="en-US" sz="1600" dirty="0">
                <a:latin typeface="Calibri" pitchFamily="34" charset="0"/>
                <a:cs typeface="Arial" pitchFamily="34" charset="0"/>
              </a:rPr>
              <a:t>https://www.mathworks.com/help/matlab/ref/fminsearch.html</a:t>
            </a:r>
          </a:p>
          <a:p>
            <a:r>
              <a:rPr lang="en-US" sz="1600" dirty="0">
                <a:latin typeface="Calibri" pitchFamily="34" charset="0"/>
                <a:cs typeface="Arial" pitchFamily="34" charset="0"/>
              </a:rPr>
              <a:t>https://www.mathworks.com/matlabcentral/answers/127499-parameter-determination-using-nelder-mead-method</a:t>
            </a:r>
          </a:p>
          <a:p>
            <a:r>
              <a:rPr lang="en-US" sz="1600" dirty="0">
                <a:latin typeface="Calibri" pitchFamily="34" charset="0"/>
                <a:cs typeface="Arial" pitchFamily="34" charset="0"/>
                <a:hlinkClick r:id="rId2"/>
              </a:rPr>
              <a:t>https://www.mathworks.com/matlabcentral/answers/493893-nelder-and-mead-algorithm</a:t>
            </a:r>
            <a:endParaRPr lang="en-US" sz="1600" dirty="0">
              <a:latin typeface="Calibri" pitchFamily="34" charset="0"/>
              <a:cs typeface="Arial" pitchFamily="34" charset="0"/>
            </a:endParaRPr>
          </a:p>
          <a:p>
            <a:endParaRPr lang="en-US" sz="1600" dirty="0">
              <a:latin typeface="Calibri" pitchFamily="34" charset="0"/>
              <a:cs typeface="Arial" pitchFamily="34" charset="0"/>
            </a:endParaRPr>
          </a:p>
          <a:p>
            <a:r>
              <a:rPr lang="en-US" sz="1600" dirty="0">
                <a:latin typeface="Calibri" pitchFamily="34" charset="0"/>
                <a:cs typeface="Arial" pitchFamily="34" charset="0"/>
              </a:rPr>
              <a:t>Maple </a:t>
            </a:r>
          </a:p>
          <a:p>
            <a:r>
              <a:rPr lang="en-US" sz="1600" dirty="0">
                <a:latin typeface="Calibri" pitchFamily="34" charset="0"/>
                <a:cs typeface="Arial" pitchFamily="34" charset="0"/>
                <a:hlinkClick r:id="rId3"/>
              </a:rPr>
              <a:t>https://www.maplesoft.com/applications/view.aspx?SID=4401&amp;view=html</a:t>
            </a:r>
            <a:endParaRPr lang="en-US" sz="1600" dirty="0">
              <a:latin typeface="Calibri" pitchFamily="34" charset="0"/>
              <a:cs typeface="Arial" pitchFamily="34" charset="0"/>
            </a:endParaRPr>
          </a:p>
          <a:p>
            <a:r>
              <a:rPr lang="en-US" sz="1600" dirty="0">
                <a:latin typeface="Calibri" pitchFamily="34" charset="0"/>
                <a:cs typeface="Arial" pitchFamily="34" charset="0"/>
              </a:rPr>
              <a:t>https://www.maplesoft.com/applications/view.aspx?SID=4401</a:t>
            </a:r>
          </a:p>
          <a:p>
            <a:endParaRPr lang="en-US" sz="1600" dirty="0">
              <a:latin typeface="Calibri" pitchFamily="34" charset="0"/>
              <a:cs typeface="Arial" pitchFamily="34" charset="0"/>
            </a:endParaRPr>
          </a:p>
          <a:p>
            <a:r>
              <a:rPr lang="en-US" sz="1600" dirty="0">
                <a:latin typeface="Calibri" pitchFamily="34" charset="0"/>
                <a:cs typeface="Arial" pitchFamily="34" charset="0"/>
              </a:rPr>
              <a:t>Mathematica</a:t>
            </a:r>
          </a:p>
          <a:p>
            <a:r>
              <a:rPr lang="en-US" sz="1600" dirty="0">
                <a:latin typeface="Calibri" pitchFamily="34" charset="0"/>
                <a:cs typeface="Arial" pitchFamily="34" charset="0"/>
                <a:hlinkClick r:id="rId4"/>
              </a:rPr>
              <a:t>https://mathworld.wolfram.com/Nelder-MeadMethod.html</a:t>
            </a:r>
            <a:endParaRPr lang="en-US" sz="1600" dirty="0">
              <a:latin typeface="Calibri" pitchFamily="34" charset="0"/>
              <a:cs typeface="Arial" pitchFamily="34" charset="0"/>
            </a:endParaRPr>
          </a:p>
          <a:p>
            <a:r>
              <a:rPr lang="en-US" sz="1600" dirty="0">
                <a:latin typeface="Calibri" pitchFamily="34" charset="0"/>
                <a:cs typeface="Arial" pitchFamily="34" charset="0"/>
              </a:rPr>
              <a:t>https://reference.wolfram.com/language/tutorial/ConstrainedOptimizationGlobalNumerical.html</a:t>
            </a:r>
          </a:p>
          <a:p>
            <a:endParaRPr lang="en-US" sz="1600" dirty="0">
              <a:latin typeface="Calibri" pitchFamily="34" charset="0"/>
              <a:cs typeface="Arial" pitchFamily="34" charset="0"/>
            </a:endParaRPr>
          </a:p>
          <a:p>
            <a:r>
              <a:rPr lang="en-US" sz="1600" dirty="0">
                <a:latin typeface="Calibri" pitchFamily="34" charset="0"/>
                <a:cs typeface="Arial" pitchFamily="34" charset="0"/>
              </a:rPr>
              <a:t>Wikipedia</a:t>
            </a:r>
          </a:p>
          <a:p>
            <a:r>
              <a:rPr lang="en-US" sz="1600" dirty="0">
                <a:latin typeface="Calibri" pitchFamily="34" charset="0"/>
                <a:cs typeface="Arial" pitchFamily="34" charset="0"/>
              </a:rPr>
              <a:t>https://en.wikipedia.org/wiki/Nelder%E2%80%93Mead_method</a:t>
            </a:r>
          </a:p>
          <a:p>
            <a:endParaRPr lang="en-US" sz="1600" dirty="0">
              <a:latin typeface="Calibri" pitchFamily="34" charset="0"/>
              <a:cs typeface="Arial" pitchFamily="34" charset="0"/>
            </a:endParaRPr>
          </a:p>
          <a:p>
            <a:pPr lvl="1">
              <a:spcBef>
                <a:spcPts val="638"/>
              </a:spcBef>
              <a:buClr>
                <a:schemeClr val="accent5">
                  <a:lumMod val="50000"/>
                </a:schemeClr>
              </a:buClr>
              <a:buFont typeface="Wingdings" pitchFamily="2" charset="2"/>
              <a:buChar char="Ø"/>
            </a:pPr>
            <a:endParaRPr lang="en-US" altLang="en-US" sz="1600" u="sng" dirty="0">
              <a:solidFill>
                <a:schemeClr val="tx2"/>
              </a:solidFill>
            </a:endParaRPr>
          </a:p>
        </p:txBody>
      </p:sp>
      <p:sp>
        <p:nvSpPr>
          <p:cNvPr id="6148"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FBB5A28C-4EFB-47B9-A79C-F5B3D1917318}" type="slidenum">
              <a:rPr lang="en-GB" altLang="en-US" smtClean="0">
                <a:solidFill>
                  <a:schemeClr val="bg2"/>
                </a:solidFill>
              </a:rPr>
              <a:pPr/>
              <a:t>27</a:t>
            </a:fld>
            <a:endParaRPr lang="en-GB" altLang="en-US">
              <a:solidFill>
                <a:schemeClr val="bg2"/>
              </a:solidFill>
            </a:endParaRPr>
          </a:p>
        </p:txBody>
      </p:sp>
      <p:sp>
        <p:nvSpPr>
          <p:cNvPr id="6149" name="Rectangle 17"/>
          <p:cNvSpPr>
            <a:spLocks noChangeArrowheads="1"/>
          </p:cNvSpPr>
          <p:nvPr/>
        </p:nvSpPr>
        <p:spPr bwMode="auto">
          <a:xfrm>
            <a:off x="1524001" y="-138499"/>
            <a:ext cx="65" cy="276999"/>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6150" name="Rectangle 19"/>
          <p:cNvSpPr>
            <a:spLocks noChangeArrowheads="1"/>
          </p:cNvSpPr>
          <p:nvPr/>
        </p:nvSpPr>
        <p:spPr bwMode="auto">
          <a:xfrm>
            <a:off x="1524001" y="-138499"/>
            <a:ext cx="65" cy="276999"/>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6151" name="Rectangle 2"/>
          <p:cNvSpPr>
            <a:spLocks noChangeArrowheads="1"/>
          </p:cNvSpPr>
          <p:nvPr/>
        </p:nvSpPr>
        <p:spPr bwMode="auto">
          <a:xfrm>
            <a:off x="1524001" y="-138499"/>
            <a:ext cx="65" cy="276999"/>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6152" name="Rectangle 4"/>
          <p:cNvSpPr>
            <a:spLocks noChangeArrowheads="1"/>
          </p:cNvSpPr>
          <p:nvPr/>
        </p:nvSpPr>
        <p:spPr bwMode="auto">
          <a:xfrm>
            <a:off x="1524001" y="-138499"/>
            <a:ext cx="65" cy="276999"/>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6153" name="Rectangle 6"/>
          <p:cNvSpPr>
            <a:spLocks noChangeArrowheads="1"/>
          </p:cNvSpPr>
          <p:nvPr/>
        </p:nvSpPr>
        <p:spPr bwMode="auto">
          <a:xfrm>
            <a:off x="1524001" y="-138499"/>
            <a:ext cx="65" cy="276999"/>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6154" name="Rectangle 8"/>
          <p:cNvSpPr>
            <a:spLocks noChangeArrowheads="1"/>
          </p:cNvSpPr>
          <p:nvPr/>
        </p:nvSpPr>
        <p:spPr bwMode="auto">
          <a:xfrm>
            <a:off x="1524001" y="-138499"/>
            <a:ext cx="65" cy="276999"/>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6155" name="Rectangle 10"/>
          <p:cNvSpPr>
            <a:spLocks noChangeArrowheads="1"/>
          </p:cNvSpPr>
          <p:nvPr/>
        </p:nvSpPr>
        <p:spPr bwMode="auto">
          <a:xfrm>
            <a:off x="1524001" y="-138499"/>
            <a:ext cx="65" cy="276999"/>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6156" name="Rectangle 12"/>
          <p:cNvSpPr>
            <a:spLocks noChangeArrowheads="1"/>
          </p:cNvSpPr>
          <p:nvPr/>
        </p:nvSpPr>
        <p:spPr bwMode="auto">
          <a:xfrm>
            <a:off x="1524001" y="-138499"/>
            <a:ext cx="65" cy="276999"/>
          </a:xfrm>
          <a:prstGeom prst="rect">
            <a:avLst/>
          </a:prstGeom>
          <a:noFill/>
          <a:ln w="28575">
            <a:noFill/>
            <a:miter lim="800000"/>
            <a:headEnd/>
            <a:tailEnd/>
          </a:ln>
          <a:effectLst/>
        </p:spPr>
        <p:txBody>
          <a:bodyPr wrap="none" lIns="0" tIns="0" rIns="0" bIns="0" anchor="ctr">
            <a:spAutoFit/>
          </a:bodyPr>
          <a:lstStyle/>
          <a:p>
            <a:endParaRPr lang="en-US" altLang="en-US"/>
          </a:p>
        </p:txBody>
      </p:sp>
      <p:pic>
        <p:nvPicPr>
          <p:cNvPr id="2" name="Picture 1" descr="C:\Users\Main\Pictures\hora_5_sokrovish.jpg">
            <a:extLst>
              <a:ext uri="{FF2B5EF4-FFF2-40B4-BE49-F238E27FC236}">
                <a16:creationId xmlns:a16="http://schemas.microsoft.com/office/drawing/2014/main" id="{06CA5387-0B5B-4F11-A0CB-429809DA75E6}"/>
              </a:ext>
            </a:extLst>
          </p:cNvPr>
          <p:cNvPicPr/>
          <p:nvPr/>
        </p:nvPicPr>
        <p:blipFill rotWithShape="1">
          <a:blip r:embed="rId5">
            <a:extLst>
              <a:ext uri="{28A0092B-C50C-407E-A947-70E740481C1C}">
                <a14:useLocalDpi xmlns:a14="http://schemas.microsoft.com/office/drawing/2010/main" val="0"/>
              </a:ext>
            </a:extLst>
          </a:blip>
          <a:srcRect l="9439" r="16085"/>
          <a:stretch/>
        </p:blipFill>
        <p:spPr bwMode="auto">
          <a:xfrm>
            <a:off x="77623" y="0"/>
            <a:ext cx="1446179" cy="6721475"/>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8807696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Rectangle 3"/>
              <p:cNvSpPr/>
              <p:nvPr/>
            </p:nvSpPr>
            <p:spPr>
              <a:xfrm>
                <a:off x="1461796" y="725204"/>
                <a:ext cx="10556033" cy="5693866"/>
              </a:xfrm>
              <a:prstGeom prst="rect">
                <a:avLst/>
              </a:prstGeom>
            </p:spPr>
            <p:txBody>
              <a:bodyPr wrap="square" anchor="t">
                <a:spAutoFit/>
              </a:bodyPr>
              <a:lstStyle/>
              <a:p>
                <a:r>
                  <a:rPr lang="en-US" sz="2800" b="1" dirty="0"/>
                  <a:t>often used in cases when function evaluations are expensive</a:t>
                </a:r>
              </a:p>
              <a:p>
                <a:endParaRPr lang="en-US" sz="2400" b="1" dirty="0"/>
              </a:p>
              <a:p>
                <a:r>
                  <a:rPr lang="en-US" sz="2800" b="1" dirty="0"/>
                  <a:t>Example: The company is looking to design a legged robot. Legs’ length and the mass of the body may be adjusted so the speed is maximized or achieving a required value.</a:t>
                </a:r>
              </a:p>
              <a:p>
                <a:endParaRPr lang="en-US" sz="2400" b="1" dirty="0"/>
              </a:p>
              <a:p>
                <a:r>
                  <a:rPr lang="en-US" sz="2800" b="1" dirty="0"/>
                  <a:t>In this case the objective function is </a:t>
                </a:r>
                <a14:m>
                  <m:oMath xmlns:m="http://schemas.openxmlformats.org/officeDocument/2006/math">
                    <m:r>
                      <a:rPr lang="en-US" sz="2800" b="1" i="1" smtClean="0">
                        <a:latin typeface="Cambria Math" panose="02040503050406030204" pitchFamily="18" charset="0"/>
                      </a:rPr>
                      <m:t>𝑺</m:t>
                    </m:r>
                    <m:r>
                      <a:rPr lang="en-US" sz="2800" b="1" i="1" smtClean="0">
                        <a:latin typeface="Cambria Math" panose="02040503050406030204" pitchFamily="18" charset="0"/>
                      </a:rPr>
                      <m:t>(</m:t>
                    </m:r>
                    <m:r>
                      <a:rPr lang="en-US" sz="2800" b="1" i="1" smtClean="0">
                        <a:latin typeface="Cambria Math" panose="02040503050406030204" pitchFamily="18" charset="0"/>
                      </a:rPr>
                      <m:t>𝒍</m:t>
                    </m:r>
                    <m:r>
                      <a:rPr lang="en-US" sz="2800" b="1" i="1" smtClean="0">
                        <a:latin typeface="Cambria Math" panose="02040503050406030204" pitchFamily="18" charset="0"/>
                      </a:rPr>
                      <m:t>,</m:t>
                    </m:r>
                    <m:r>
                      <a:rPr lang="en-US" sz="2800" b="1" i="1" smtClean="0">
                        <a:latin typeface="Cambria Math" panose="02040503050406030204" pitchFamily="18" charset="0"/>
                      </a:rPr>
                      <m:t>𝒎</m:t>
                    </m:r>
                    <m:r>
                      <a:rPr lang="en-US" sz="2800" b="1" i="1" smtClean="0">
                        <a:latin typeface="Cambria Math" panose="02040503050406030204" pitchFamily="18" charset="0"/>
                      </a:rPr>
                      <m:t>)</m:t>
                    </m:r>
                  </m:oMath>
                </a14:m>
                <a:endParaRPr lang="en-US" sz="2800" b="1" dirty="0"/>
              </a:p>
              <a:p>
                <a14:m>
                  <m:oMath xmlns:m="http://schemas.openxmlformats.org/officeDocument/2006/math">
                    <m:r>
                      <a:rPr lang="en-US" sz="2800" b="1" i="1">
                        <a:latin typeface="Cambria Math" panose="02040503050406030204" pitchFamily="18" charset="0"/>
                      </a:rPr>
                      <m:t>𝑺</m:t>
                    </m:r>
                  </m:oMath>
                </a14:m>
                <a:r>
                  <a:rPr lang="en-US" sz="2800" b="1" dirty="0"/>
                  <a:t> – speed </a:t>
                </a:r>
              </a:p>
              <a:p>
                <a14:m>
                  <m:oMath xmlns:m="http://schemas.openxmlformats.org/officeDocument/2006/math">
                    <m:r>
                      <a:rPr lang="en-US" sz="2800" b="1" i="1">
                        <a:latin typeface="Cambria Math" panose="02040503050406030204" pitchFamily="18" charset="0"/>
                      </a:rPr>
                      <m:t>𝒍</m:t>
                    </m:r>
                  </m:oMath>
                </a14:m>
                <a:r>
                  <a:rPr lang="en-US" sz="2800" b="1" dirty="0"/>
                  <a:t> – leg’s length</a:t>
                </a:r>
              </a:p>
              <a:p>
                <a:r>
                  <a:rPr lang="en-US" sz="2800" b="1" i="1" dirty="0"/>
                  <a:t>m</a:t>
                </a:r>
                <a:r>
                  <a:rPr lang="en-US" sz="2800" b="1" dirty="0"/>
                  <a:t> – mass </a:t>
                </a:r>
              </a:p>
              <a:p>
                <a:endParaRPr lang="en-US" sz="2800" b="1" dirty="0"/>
              </a:p>
              <a:p>
                <a:r>
                  <a:rPr lang="en-US" sz="2800" b="1" dirty="0"/>
                  <a:t>The analytical form of </a:t>
                </a:r>
                <a14:m>
                  <m:oMath xmlns:m="http://schemas.openxmlformats.org/officeDocument/2006/math">
                    <m:r>
                      <a:rPr lang="en-US" sz="2800" b="1" i="1">
                        <a:latin typeface="Cambria Math" panose="02040503050406030204" pitchFamily="18" charset="0"/>
                      </a:rPr>
                      <m:t>𝑺</m:t>
                    </m:r>
                    <m:r>
                      <a:rPr lang="en-US" sz="2800" b="1" i="1">
                        <a:latin typeface="Cambria Math" panose="02040503050406030204" pitchFamily="18" charset="0"/>
                      </a:rPr>
                      <m:t>(</m:t>
                    </m:r>
                    <m:r>
                      <a:rPr lang="en-US" sz="2800" b="1" i="1">
                        <a:latin typeface="Cambria Math" panose="02040503050406030204" pitchFamily="18" charset="0"/>
                      </a:rPr>
                      <m:t>𝒍</m:t>
                    </m:r>
                    <m:r>
                      <a:rPr lang="en-US" sz="2800" b="1" i="1">
                        <a:latin typeface="Cambria Math" panose="02040503050406030204" pitchFamily="18" charset="0"/>
                      </a:rPr>
                      <m:t>,</m:t>
                    </m:r>
                    <m:r>
                      <a:rPr lang="en-US" sz="2800" b="1" i="1">
                        <a:latin typeface="Cambria Math" panose="02040503050406030204" pitchFamily="18" charset="0"/>
                      </a:rPr>
                      <m:t>𝒎</m:t>
                    </m:r>
                    <m:r>
                      <a:rPr lang="en-US" sz="2800" b="1" i="1">
                        <a:latin typeface="Cambria Math" panose="02040503050406030204" pitchFamily="18" charset="0"/>
                      </a:rPr>
                      <m:t>)</m:t>
                    </m:r>
                  </m:oMath>
                </a14:m>
                <a:r>
                  <a:rPr lang="en-US" sz="2800" b="1" dirty="0"/>
                  <a:t> is not known.</a:t>
                </a:r>
              </a:p>
              <a:p>
                <a:endParaRPr lang="en-US" b="1" dirty="0"/>
              </a:p>
              <a:p>
                <a:endParaRPr lang="en-US" dirty="0"/>
              </a:p>
            </p:txBody>
          </p:sp>
        </mc:Choice>
        <mc:Fallback xmlns="">
          <p:sp>
            <p:nvSpPr>
              <p:cNvPr id="4" name="Rectangle 3"/>
              <p:cNvSpPr>
                <a:spLocks noRot="1" noChangeAspect="1" noMove="1" noResize="1" noEditPoints="1" noAdjustHandles="1" noChangeArrowheads="1" noChangeShapeType="1" noTextEdit="1"/>
              </p:cNvSpPr>
              <p:nvPr/>
            </p:nvSpPr>
            <p:spPr>
              <a:xfrm>
                <a:off x="1461796" y="725204"/>
                <a:ext cx="10556033" cy="5693866"/>
              </a:xfrm>
              <a:prstGeom prst="rect">
                <a:avLst/>
              </a:prstGeom>
              <a:blipFill>
                <a:blip r:embed="rId2"/>
                <a:stretch>
                  <a:fillRect l="-1213" t="-1071"/>
                </a:stretch>
              </a:blipFill>
            </p:spPr>
            <p:txBody>
              <a:bodyPr/>
              <a:lstStyle/>
              <a:p>
                <a:r>
                  <a:rPr lang="en-US">
                    <a:noFill/>
                  </a:rPr>
                  <a:t> </a:t>
                </a:r>
              </a:p>
            </p:txBody>
          </p:sp>
        </mc:Fallback>
      </mc:AlternateContent>
      <p:sp>
        <p:nvSpPr>
          <p:cNvPr id="3" name="Rectangle 2">
            <a:extLst>
              <a:ext uri="{FF2B5EF4-FFF2-40B4-BE49-F238E27FC236}">
                <a16:creationId xmlns:a16="http://schemas.microsoft.com/office/drawing/2014/main" id="{D8074DAE-0E67-47F5-9381-31D004DCC48E}"/>
              </a:ext>
            </a:extLst>
          </p:cNvPr>
          <p:cNvSpPr/>
          <p:nvPr/>
        </p:nvSpPr>
        <p:spPr>
          <a:xfrm>
            <a:off x="1219774" y="1241204"/>
            <a:ext cx="9435785" cy="1292662"/>
          </a:xfrm>
          <a:prstGeom prst="rect">
            <a:avLst/>
          </a:prstGeom>
        </p:spPr>
        <p:txBody>
          <a:bodyPr wrap="square" anchor="t">
            <a:spAutoFit/>
          </a:bodyPr>
          <a:lstStyle/>
          <a:p>
            <a:endParaRPr lang="en-US" dirty="0"/>
          </a:p>
          <a:p>
            <a:br>
              <a:rPr lang="en-US" dirty="0"/>
            </a:br>
            <a:endParaRPr lang="en-US" dirty="0">
              <a:solidFill>
                <a:srgbClr val="000000"/>
              </a:solidFill>
              <a:cs typeface="Calibri" panose="020F0502020204030204"/>
            </a:endParaRPr>
          </a:p>
          <a:p>
            <a:endParaRPr lang="en-US" altLang="en-US" sz="2400" b="1" dirty="0">
              <a:solidFill>
                <a:srgbClr val="000000"/>
              </a:solidFill>
              <a:cs typeface="Calibri" panose="020F0502020204030204"/>
            </a:endParaRPr>
          </a:p>
        </p:txBody>
      </p:sp>
      <p:sp>
        <p:nvSpPr>
          <p:cNvPr id="5" name="Title 1">
            <a:extLst>
              <a:ext uri="{FF2B5EF4-FFF2-40B4-BE49-F238E27FC236}">
                <a16:creationId xmlns:a16="http://schemas.microsoft.com/office/drawing/2014/main" id="{14F1DDF2-BBE6-4F7E-9E4F-855D408317C8}"/>
              </a:ext>
            </a:extLst>
          </p:cNvPr>
          <p:cNvSpPr txBox="1">
            <a:spLocks/>
          </p:cNvSpPr>
          <p:nvPr/>
        </p:nvSpPr>
        <p:spPr>
          <a:xfrm>
            <a:off x="1461796" y="67632"/>
            <a:ext cx="10790912" cy="672860"/>
          </a:xfrm>
          <a:prstGeom prst="rect">
            <a:avLst/>
          </a:prstGeom>
        </p:spPr>
        <p:txBody>
          <a:bodyP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dirty="0" err="1">
                <a:solidFill>
                  <a:schemeClr val="accent5">
                    <a:lumMod val="50000"/>
                  </a:schemeClr>
                </a:solidFill>
              </a:rPr>
              <a:t>Nelder</a:t>
            </a:r>
            <a:r>
              <a:rPr lang="en-US" altLang="en-US" dirty="0">
                <a:solidFill>
                  <a:schemeClr val="accent5">
                    <a:lumMod val="50000"/>
                  </a:schemeClr>
                </a:solidFill>
              </a:rPr>
              <a:t> and Mead algorithm: simple application</a:t>
            </a:r>
          </a:p>
        </p:txBody>
      </p:sp>
      <p:pic>
        <p:nvPicPr>
          <p:cNvPr id="2" name="Picture 1" descr="C:\Users\Main\Pictures\hora_5_sokrovish.jpg">
            <a:extLst>
              <a:ext uri="{FF2B5EF4-FFF2-40B4-BE49-F238E27FC236}">
                <a16:creationId xmlns:a16="http://schemas.microsoft.com/office/drawing/2014/main" id="{6D58321F-C233-4346-9FA4-6FFF2F2F5FFA}"/>
              </a:ext>
            </a:extLst>
          </p:cNvPr>
          <p:cNvPicPr/>
          <p:nvPr/>
        </p:nvPicPr>
        <p:blipFill rotWithShape="1">
          <a:blip r:embed="rId3">
            <a:extLst>
              <a:ext uri="{28A0092B-C50C-407E-A947-70E740481C1C}">
                <a14:useLocalDpi xmlns:a14="http://schemas.microsoft.com/office/drawing/2010/main" val="0"/>
              </a:ext>
            </a:extLst>
          </a:blip>
          <a:srcRect l="9439" r="16085"/>
          <a:stretch/>
        </p:blipFill>
        <p:spPr bwMode="auto">
          <a:xfrm>
            <a:off x="74222" y="67632"/>
            <a:ext cx="1316039" cy="6706392"/>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6380944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Rectangle 3"/>
              <p:cNvSpPr/>
              <p:nvPr/>
            </p:nvSpPr>
            <p:spPr>
              <a:xfrm>
                <a:off x="1536441" y="597159"/>
                <a:ext cx="10253027" cy="6647974"/>
              </a:xfrm>
              <a:prstGeom prst="rect">
                <a:avLst/>
              </a:prstGeom>
            </p:spPr>
            <p:txBody>
              <a:bodyPr wrap="square" anchor="t">
                <a:spAutoFit/>
              </a:bodyPr>
              <a:lstStyle/>
              <a:p>
                <a:r>
                  <a:rPr lang="en-US" sz="2400" b="1" dirty="0"/>
                  <a:t>Evaluating S requires creating a model robot with certain </a:t>
                </a:r>
                <a14:m>
                  <m:oMath xmlns:m="http://schemas.openxmlformats.org/officeDocument/2006/math">
                    <m:r>
                      <a:rPr lang="en-US" sz="2400" b="1" i="1">
                        <a:latin typeface="Cambria Math" panose="02040503050406030204" pitchFamily="18" charset="0"/>
                      </a:rPr>
                      <m:t>𝒍</m:t>
                    </m:r>
                    <m:r>
                      <a:rPr lang="en-US" sz="2400" b="1" i="1" smtClean="0">
                        <a:latin typeface="Cambria Math" panose="02040503050406030204" pitchFamily="18" charset="0"/>
                      </a:rPr>
                      <m:t>=</m:t>
                    </m:r>
                    <m:sSub>
                      <m:sSubPr>
                        <m:ctrlPr>
                          <a:rPr lang="en-US" sz="2400" b="1" i="1">
                            <a:latin typeface="Cambria Math" panose="02040503050406030204" pitchFamily="18" charset="0"/>
                          </a:rPr>
                        </m:ctrlPr>
                      </m:sSubPr>
                      <m:e>
                        <m:r>
                          <a:rPr lang="en-US" sz="2400" b="1" i="1" smtClean="0">
                            <a:latin typeface="Cambria Math" panose="02040503050406030204" pitchFamily="18" charset="0"/>
                          </a:rPr>
                          <m:t>𝒍</m:t>
                        </m:r>
                      </m:e>
                      <m:sub>
                        <m:r>
                          <a:rPr lang="en-US" sz="2400" b="1" i="0" smtClean="0">
                            <a:latin typeface="Cambria Math" panose="02040503050406030204" pitchFamily="18" charset="0"/>
                          </a:rPr>
                          <m:t>𝟎</m:t>
                        </m:r>
                      </m:sub>
                    </m:sSub>
                    <m:r>
                      <a:rPr lang="en-US" sz="2400" b="1" i="1">
                        <a:latin typeface="Cambria Math" panose="02040503050406030204" pitchFamily="18" charset="0"/>
                      </a:rPr>
                      <m:t>,</m:t>
                    </m:r>
                    <m:r>
                      <a:rPr lang="en-US" sz="2400" b="1" i="1" smtClean="0">
                        <a:latin typeface="Cambria Math" panose="02040503050406030204" pitchFamily="18" charset="0"/>
                      </a:rPr>
                      <m:t>𝒎</m:t>
                    </m:r>
                    <m:r>
                      <a:rPr lang="en-US" sz="2400" b="1" i="1">
                        <a:latin typeface="Cambria Math" panose="02040503050406030204" pitchFamily="18" charset="0"/>
                      </a:rPr>
                      <m:t>=</m:t>
                    </m:r>
                    <m:sSub>
                      <m:sSubPr>
                        <m:ctrlPr>
                          <a:rPr lang="en-US" sz="2400" b="1" i="1">
                            <a:latin typeface="Cambria Math" panose="02040503050406030204" pitchFamily="18" charset="0"/>
                          </a:rPr>
                        </m:ctrlPr>
                      </m:sSubPr>
                      <m:e>
                        <m:r>
                          <a:rPr lang="en-US" sz="2400" b="1" i="1" smtClean="0">
                            <a:latin typeface="Cambria Math" panose="02040503050406030204" pitchFamily="18" charset="0"/>
                          </a:rPr>
                          <m:t>𝒎</m:t>
                        </m:r>
                      </m:e>
                      <m:sub>
                        <m:r>
                          <a:rPr lang="en-US" sz="2400" b="1" i="1">
                            <a:latin typeface="Cambria Math" panose="02040503050406030204" pitchFamily="18" charset="0"/>
                          </a:rPr>
                          <m:t>𝟎</m:t>
                        </m:r>
                      </m:sub>
                    </m:sSub>
                  </m:oMath>
                </a14:m>
                <a:r>
                  <a:rPr lang="en-US" sz="2400" b="1" dirty="0"/>
                  <a:t> and then measure its speed </a:t>
                </a:r>
                <a14:m>
                  <m:oMath xmlns:m="http://schemas.openxmlformats.org/officeDocument/2006/math">
                    <m:sSub>
                      <m:sSubPr>
                        <m:ctrlPr>
                          <a:rPr lang="en-US" sz="2400" b="1" i="1">
                            <a:latin typeface="Cambria Math" panose="02040503050406030204" pitchFamily="18" charset="0"/>
                          </a:rPr>
                        </m:ctrlPr>
                      </m:sSubPr>
                      <m:e>
                        <m:r>
                          <a:rPr lang="en-US" sz="2400" b="1" i="1" smtClean="0">
                            <a:latin typeface="Cambria Math" panose="02040503050406030204" pitchFamily="18" charset="0"/>
                          </a:rPr>
                          <m:t>𝑺</m:t>
                        </m:r>
                      </m:e>
                      <m:sub>
                        <m:r>
                          <a:rPr lang="en-US" sz="2400" b="1">
                            <a:latin typeface="Cambria Math" panose="02040503050406030204" pitchFamily="18" charset="0"/>
                          </a:rPr>
                          <m:t>𝟎</m:t>
                        </m:r>
                      </m:sub>
                    </m:sSub>
                    <m:r>
                      <a:rPr lang="en-US" sz="2400" b="1" i="1" smtClean="0">
                        <a:latin typeface="Cambria Math" panose="02040503050406030204" pitchFamily="18" charset="0"/>
                      </a:rPr>
                      <m:t>=</m:t>
                    </m:r>
                    <m:r>
                      <a:rPr lang="en-US" sz="2400" b="1" i="1">
                        <a:latin typeface="Cambria Math" panose="02040503050406030204" pitchFamily="18" charset="0"/>
                      </a:rPr>
                      <m:t>𝑺</m:t>
                    </m:r>
                    <m:d>
                      <m:dPr>
                        <m:ctrlPr>
                          <a:rPr lang="en-US" sz="2400" b="1" i="1">
                            <a:latin typeface="Cambria Math" panose="02040503050406030204" pitchFamily="18" charset="0"/>
                          </a:rPr>
                        </m:ctrlPr>
                      </m:dPr>
                      <m:e>
                        <m:sSub>
                          <m:sSubPr>
                            <m:ctrlPr>
                              <a:rPr lang="en-US" sz="2400" b="1" i="1">
                                <a:latin typeface="Cambria Math" panose="02040503050406030204" pitchFamily="18" charset="0"/>
                              </a:rPr>
                            </m:ctrlPr>
                          </m:sSubPr>
                          <m:e>
                            <m:r>
                              <a:rPr lang="en-US" sz="2400" b="1" i="1">
                                <a:latin typeface="Cambria Math" panose="02040503050406030204" pitchFamily="18" charset="0"/>
                              </a:rPr>
                              <m:t>𝒍</m:t>
                            </m:r>
                          </m:e>
                          <m:sub>
                            <m:r>
                              <a:rPr lang="en-US" sz="2400" b="1">
                                <a:latin typeface="Cambria Math" panose="02040503050406030204" pitchFamily="18" charset="0"/>
                              </a:rPr>
                              <m:t>𝟎</m:t>
                            </m:r>
                          </m:sub>
                        </m:sSub>
                        <m:r>
                          <a:rPr lang="en-US" sz="2400" b="1" i="1">
                            <a:latin typeface="Cambria Math" panose="02040503050406030204" pitchFamily="18" charset="0"/>
                          </a:rPr>
                          <m:t>,</m:t>
                        </m:r>
                        <m:sSub>
                          <m:sSubPr>
                            <m:ctrlPr>
                              <a:rPr lang="en-US" sz="2400" b="1" i="1">
                                <a:latin typeface="Cambria Math" panose="02040503050406030204" pitchFamily="18" charset="0"/>
                              </a:rPr>
                            </m:ctrlPr>
                          </m:sSubPr>
                          <m:e>
                            <m:r>
                              <a:rPr lang="en-US" sz="2400" b="1" i="1">
                                <a:latin typeface="Cambria Math" panose="02040503050406030204" pitchFamily="18" charset="0"/>
                              </a:rPr>
                              <m:t>𝒎</m:t>
                            </m:r>
                          </m:e>
                          <m:sub>
                            <m:r>
                              <a:rPr lang="en-US" sz="2400" b="1" i="1">
                                <a:latin typeface="Cambria Math" panose="02040503050406030204" pitchFamily="18" charset="0"/>
                              </a:rPr>
                              <m:t>𝟎</m:t>
                            </m:r>
                          </m:sub>
                        </m:sSub>
                      </m:e>
                    </m:d>
                  </m:oMath>
                </a14:m>
                <a:endParaRPr lang="en-US" sz="2400" b="1" dirty="0"/>
              </a:p>
              <a:p>
                <a:r>
                  <a:rPr lang="en-US" sz="2400" b="1" dirty="0"/>
                  <a:t>If </a:t>
                </a:r>
                <a14:m>
                  <m:oMath xmlns:m="http://schemas.openxmlformats.org/officeDocument/2006/math">
                    <m:sSub>
                      <m:sSubPr>
                        <m:ctrlPr>
                          <a:rPr lang="en-US" sz="2400" b="1" i="1">
                            <a:latin typeface="Cambria Math" panose="02040503050406030204" pitchFamily="18" charset="0"/>
                          </a:rPr>
                        </m:ctrlPr>
                      </m:sSubPr>
                      <m:e>
                        <m:r>
                          <a:rPr lang="en-US" sz="2400" b="1" i="1">
                            <a:latin typeface="Cambria Math" panose="02040503050406030204" pitchFamily="18" charset="0"/>
                          </a:rPr>
                          <m:t>𝑺</m:t>
                        </m:r>
                      </m:e>
                      <m:sub>
                        <m:r>
                          <a:rPr lang="en-US" sz="2400" b="1">
                            <a:latin typeface="Cambria Math" panose="02040503050406030204" pitchFamily="18" charset="0"/>
                          </a:rPr>
                          <m:t>𝟎</m:t>
                        </m:r>
                      </m:sub>
                    </m:sSub>
                  </m:oMath>
                </a14:m>
                <a:r>
                  <a:rPr lang="en-US" sz="2400" b="1" dirty="0"/>
                  <a:t> does not satisfy the requirements then another experimental robot should be created, with </a:t>
                </a:r>
                <a14:m>
                  <m:oMath xmlns:m="http://schemas.openxmlformats.org/officeDocument/2006/math">
                    <m:r>
                      <a:rPr lang="en-US" sz="2400" b="1" i="1">
                        <a:latin typeface="Cambria Math" panose="02040503050406030204" pitchFamily="18" charset="0"/>
                      </a:rPr>
                      <m:t>𝒍</m:t>
                    </m:r>
                    <m:r>
                      <a:rPr lang="en-US" sz="2400" b="1" i="1">
                        <a:latin typeface="Cambria Math" panose="02040503050406030204" pitchFamily="18" charset="0"/>
                      </a:rPr>
                      <m:t>=</m:t>
                    </m:r>
                    <m:sSub>
                      <m:sSubPr>
                        <m:ctrlPr>
                          <a:rPr lang="en-US" sz="2400" b="1" i="1">
                            <a:latin typeface="Cambria Math" panose="02040503050406030204" pitchFamily="18" charset="0"/>
                          </a:rPr>
                        </m:ctrlPr>
                      </m:sSubPr>
                      <m:e>
                        <m:r>
                          <a:rPr lang="en-US" sz="2400" b="1" i="1">
                            <a:latin typeface="Cambria Math" panose="02040503050406030204" pitchFamily="18" charset="0"/>
                          </a:rPr>
                          <m:t>𝒍</m:t>
                        </m:r>
                      </m:e>
                      <m:sub>
                        <m:r>
                          <a:rPr lang="en-US" sz="2400" b="1" i="1" smtClean="0">
                            <a:latin typeface="Cambria Math" panose="02040503050406030204" pitchFamily="18" charset="0"/>
                          </a:rPr>
                          <m:t>𝟏</m:t>
                        </m:r>
                      </m:sub>
                    </m:sSub>
                    <m:r>
                      <a:rPr lang="en-US" sz="2400" b="1" i="1">
                        <a:latin typeface="Cambria Math" panose="02040503050406030204" pitchFamily="18" charset="0"/>
                      </a:rPr>
                      <m:t>,</m:t>
                    </m:r>
                    <m:r>
                      <a:rPr lang="en-US" sz="2400" b="1" i="1">
                        <a:latin typeface="Cambria Math" panose="02040503050406030204" pitchFamily="18" charset="0"/>
                      </a:rPr>
                      <m:t>𝒎</m:t>
                    </m:r>
                    <m:r>
                      <a:rPr lang="en-US" sz="2400" b="1" i="1">
                        <a:latin typeface="Cambria Math" panose="02040503050406030204" pitchFamily="18" charset="0"/>
                      </a:rPr>
                      <m:t>=</m:t>
                    </m:r>
                    <m:sSub>
                      <m:sSubPr>
                        <m:ctrlPr>
                          <a:rPr lang="en-US" sz="2400" b="1" i="1">
                            <a:latin typeface="Cambria Math" panose="02040503050406030204" pitchFamily="18" charset="0"/>
                          </a:rPr>
                        </m:ctrlPr>
                      </m:sSubPr>
                      <m:e>
                        <m:r>
                          <a:rPr lang="en-US" sz="2400" b="1" i="1">
                            <a:latin typeface="Cambria Math" panose="02040503050406030204" pitchFamily="18" charset="0"/>
                          </a:rPr>
                          <m:t>𝒎</m:t>
                        </m:r>
                      </m:e>
                      <m:sub>
                        <m:r>
                          <a:rPr lang="en-US" sz="2400" b="1" i="1" smtClean="0">
                            <a:latin typeface="Cambria Math" panose="02040503050406030204" pitchFamily="18" charset="0"/>
                          </a:rPr>
                          <m:t>𝟏</m:t>
                        </m:r>
                      </m:sub>
                    </m:sSub>
                  </m:oMath>
                </a14:m>
                <a:r>
                  <a:rPr lang="en-US" sz="2400" b="1" dirty="0"/>
                  <a:t>. Its speed is </a:t>
                </a:r>
                <a14:m>
                  <m:oMath xmlns:m="http://schemas.openxmlformats.org/officeDocument/2006/math">
                    <m:sSub>
                      <m:sSubPr>
                        <m:ctrlPr>
                          <a:rPr lang="en-US" sz="2400" b="1" i="1">
                            <a:latin typeface="Cambria Math" panose="02040503050406030204" pitchFamily="18" charset="0"/>
                          </a:rPr>
                        </m:ctrlPr>
                      </m:sSubPr>
                      <m:e>
                        <m:r>
                          <a:rPr lang="en-US" sz="2400" b="1" i="1">
                            <a:latin typeface="Cambria Math" panose="02040503050406030204" pitchFamily="18" charset="0"/>
                          </a:rPr>
                          <m:t>𝑺</m:t>
                        </m:r>
                      </m:e>
                      <m:sub>
                        <m:r>
                          <a:rPr lang="en-US" sz="2400" b="1" i="1" smtClean="0">
                            <a:latin typeface="Cambria Math" panose="02040503050406030204" pitchFamily="18" charset="0"/>
                          </a:rPr>
                          <m:t>𝟏</m:t>
                        </m:r>
                      </m:sub>
                    </m:sSub>
                    <m:r>
                      <a:rPr lang="en-US" sz="2400" b="1" i="1">
                        <a:latin typeface="Cambria Math" panose="02040503050406030204" pitchFamily="18" charset="0"/>
                      </a:rPr>
                      <m:t>=</m:t>
                    </m:r>
                    <m:r>
                      <a:rPr lang="en-US" sz="2400" b="1" i="1">
                        <a:latin typeface="Cambria Math" panose="02040503050406030204" pitchFamily="18" charset="0"/>
                      </a:rPr>
                      <m:t>𝑺</m:t>
                    </m:r>
                    <m:d>
                      <m:dPr>
                        <m:ctrlPr>
                          <a:rPr lang="en-US" sz="2400" b="1" i="1">
                            <a:latin typeface="Cambria Math" panose="02040503050406030204" pitchFamily="18" charset="0"/>
                          </a:rPr>
                        </m:ctrlPr>
                      </m:dPr>
                      <m:e>
                        <m:sSub>
                          <m:sSubPr>
                            <m:ctrlPr>
                              <a:rPr lang="en-US" sz="2400" b="1" i="1">
                                <a:latin typeface="Cambria Math" panose="02040503050406030204" pitchFamily="18" charset="0"/>
                              </a:rPr>
                            </m:ctrlPr>
                          </m:sSubPr>
                          <m:e>
                            <m:r>
                              <a:rPr lang="en-US" sz="2400" b="1" i="1">
                                <a:latin typeface="Cambria Math" panose="02040503050406030204" pitchFamily="18" charset="0"/>
                              </a:rPr>
                              <m:t>𝒍</m:t>
                            </m:r>
                          </m:e>
                          <m:sub>
                            <m:r>
                              <a:rPr lang="en-US" sz="2400" b="1" i="1" smtClean="0">
                                <a:latin typeface="Cambria Math" panose="02040503050406030204" pitchFamily="18" charset="0"/>
                              </a:rPr>
                              <m:t>𝟏</m:t>
                            </m:r>
                          </m:sub>
                        </m:sSub>
                        <m:r>
                          <a:rPr lang="en-US" sz="2400" b="1" i="1">
                            <a:latin typeface="Cambria Math" panose="02040503050406030204" pitchFamily="18" charset="0"/>
                          </a:rPr>
                          <m:t>,</m:t>
                        </m:r>
                        <m:sSub>
                          <m:sSubPr>
                            <m:ctrlPr>
                              <a:rPr lang="en-US" sz="2400" b="1" i="1">
                                <a:latin typeface="Cambria Math" panose="02040503050406030204" pitchFamily="18" charset="0"/>
                              </a:rPr>
                            </m:ctrlPr>
                          </m:sSubPr>
                          <m:e>
                            <m:r>
                              <a:rPr lang="en-US" sz="2400" b="1" i="1">
                                <a:latin typeface="Cambria Math" panose="02040503050406030204" pitchFamily="18" charset="0"/>
                              </a:rPr>
                              <m:t>𝒎</m:t>
                            </m:r>
                          </m:e>
                          <m:sub>
                            <m:r>
                              <a:rPr lang="en-US" sz="2400" b="1" i="1" smtClean="0">
                                <a:latin typeface="Cambria Math" panose="02040503050406030204" pitchFamily="18" charset="0"/>
                              </a:rPr>
                              <m:t>𝟏</m:t>
                            </m:r>
                          </m:sub>
                        </m:sSub>
                      </m:e>
                    </m:d>
                  </m:oMath>
                </a14:m>
                <a:endParaRPr lang="en-US" sz="2400" b="1" dirty="0"/>
              </a:p>
              <a:p>
                <a:endParaRPr lang="en-US" sz="2400" b="1" dirty="0"/>
              </a:p>
              <a:p>
                <a:r>
                  <a:rPr lang="en-US" sz="2400" b="1" dirty="0"/>
                  <a:t>If </a:t>
                </a:r>
                <a14:m>
                  <m:oMath xmlns:m="http://schemas.openxmlformats.org/officeDocument/2006/math">
                    <m:sSub>
                      <m:sSubPr>
                        <m:ctrlPr>
                          <a:rPr lang="en-US" sz="2400" b="1" i="1">
                            <a:latin typeface="Cambria Math" panose="02040503050406030204" pitchFamily="18" charset="0"/>
                          </a:rPr>
                        </m:ctrlPr>
                      </m:sSubPr>
                      <m:e>
                        <m:r>
                          <a:rPr lang="en-US" sz="2400" b="1" i="1">
                            <a:latin typeface="Cambria Math" panose="02040503050406030204" pitchFamily="18" charset="0"/>
                          </a:rPr>
                          <m:t>𝑺</m:t>
                        </m:r>
                      </m:e>
                      <m:sub>
                        <m:r>
                          <a:rPr lang="en-US" sz="2400" b="1" i="1">
                            <a:latin typeface="Cambria Math" panose="02040503050406030204" pitchFamily="18" charset="0"/>
                          </a:rPr>
                          <m:t>𝟏</m:t>
                        </m:r>
                      </m:sub>
                    </m:sSub>
                  </m:oMath>
                </a14:m>
                <a:r>
                  <a:rPr lang="en-US" sz="2400" b="1" dirty="0"/>
                  <a:t> does not satisfy the requirements then another experimental robot should be created, with </a:t>
                </a:r>
                <a14:m>
                  <m:oMath xmlns:m="http://schemas.openxmlformats.org/officeDocument/2006/math">
                    <m:r>
                      <a:rPr lang="en-US" sz="2400" b="1" i="1">
                        <a:latin typeface="Cambria Math" panose="02040503050406030204" pitchFamily="18" charset="0"/>
                      </a:rPr>
                      <m:t>𝒍</m:t>
                    </m:r>
                    <m:r>
                      <a:rPr lang="en-US" sz="2400" b="1" i="1">
                        <a:latin typeface="Cambria Math" panose="02040503050406030204" pitchFamily="18" charset="0"/>
                      </a:rPr>
                      <m:t>=</m:t>
                    </m:r>
                    <m:sSub>
                      <m:sSubPr>
                        <m:ctrlPr>
                          <a:rPr lang="en-US" sz="2400" b="1" i="1">
                            <a:latin typeface="Cambria Math" panose="02040503050406030204" pitchFamily="18" charset="0"/>
                          </a:rPr>
                        </m:ctrlPr>
                      </m:sSubPr>
                      <m:e>
                        <m:r>
                          <a:rPr lang="en-US" sz="2400" b="1" i="1">
                            <a:latin typeface="Cambria Math" panose="02040503050406030204" pitchFamily="18" charset="0"/>
                          </a:rPr>
                          <m:t>𝒍</m:t>
                        </m:r>
                      </m:e>
                      <m:sub>
                        <m:r>
                          <a:rPr lang="en-US" sz="2400" b="1" i="1" smtClean="0">
                            <a:latin typeface="Cambria Math" panose="02040503050406030204" pitchFamily="18" charset="0"/>
                          </a:rPr>
                          <m:t>𝟐</m:t>
                        </m:r>
                      </m:sub>
                    </m:sSub>
                    <m:r>
                      <a:rPr lang="en-US" sz="2400" b="1" i="1">
                        <a:latin typeface="Cambria Math" panose="02040503050406030204" pitchFamily="18" charset="0"/>
                      </a:rPr>
                      <m:t>,</m:t>
                    </m:r>
                    <m:r>
                      <a:rPr lang="en-US" sz="2400" b="1" i="1">
                        <a:latin typeface="Cambria Math" panose="02040503050406030204" pitchFamily="18" charset="0"/>
                      </a:rPr>
                      <m:t>𝒎</m:t>
                    </m:r>
                    <m:r>
                      <a:rPr lang="en-US" sz="2400" b="1" i="1">
                        <a:latin typeface="Cambria Math" panose="02040503050406030204" pitchFamily="18" charset="0"/>
                      </a:rPr>
                      <m:t>=</m:t>
                    </m:r>
                    <m:sSub>
                      <m:sSubPr>
                        <m:ctrlPr>
                          <a:rPr lang="en-US" sz="2400" b="1" i="1">
                            <a:latin typeface="Cambria Math" panose="02040503050406030204" pitchFamily="18" charset="0"/>
                          </a:rPr>
                        </m:ctrlPr>
                      </m:sSubPr>
                      <m:e>
                        <m:r>
                          <a:rPr lang="en-US" sz="2400" b="1" i="1">
                            <a:latin typeface="Cambria Math" panose="02040503050406030204" pitchFamily="18" charset="0"/>
                          </a:rPr>
                          <m:t>𝒎</m:t>
                        </m:r>
                      </m:e>
                      <m:sub>
                        <m:r>
                          <a:rPr lang="en-US" sz="2400" b="1" i="1" smtClean="0">
                            <a:latin typeface="Cambria Math" panose="02040503050406030204" pitchFamily="18" charset="0"/>
                          </a:rPr>
                          <m:t>𝟐</m:t>
                        </m:r>
                      </m:sub>
                    </m:sSub>
                  </m:oMath>
                </a14:m>
                <a:r>
                  <a:rPr lang="en-US" sz="2400" b="1" dirty="0"/>
                  <a:t>. Its speed is </a:t>
                </a:r>
                <a14:m>
                  <m:oMath xmlns:m="http://schemas.openxmlformats.org/officeDocument/2006/math">
                    <m:sSub>
                      <m:sSubPr>
                        <m:ctrlPr>
                          <a:rPr lang="en-US" sz="2400" b="1" i="1">
                            <a:latin typeface="Cambria Math" panose="02040503050406030204" pitchFamily="18" charset="0"/>
                          </a:rPr>
                        </m:ctrlPr>
                      </m:sSubPr>
                      <m:e>
                        <m:r>
                          <a:rPr lang="en-US" sz="2400" b="1" i="1">
                            <a:latin typeface="Cambria Math" panose="02040503050406030204" pitchFamily="18" charset="0"/>
                          </a:rPr>
                          <m:t>𝑺</m:t>
                        </m:r>
                      </m:e>
                      <m:sub>
                        <m:r>
                          <a:rPr lang="en-US" sz="2400" b="1" i="1" smtClean="0">
                            <a:latin typeface="Cambria Math" panose="02040503050406030204" pitchFamily="18" charset="0"/>
                          </a:rPr>
                          <m:t>𝟐</m:t>
                        </m:r>
                      </m:sub>
                    </m:sSub>
                    <m:r>
                      <a:rPr lang="en-US" sz="2400" b="1" i="1">
                        <a:latin typeface="Cambria Math" panose="02040503050406030204" pitchFamily="18" charset="0"/>
                      </a:rPr>
                      <m:t>=</m:t>
                    </m:r>
                    <m:r>
                      <a:rPr lang="en-US" sz="2400" b="1" i="1">
                        <a:latin typeface="Cambria Math" panose="02040503050406030204" pitchFamily="18" charset="0"/>
                      </a:rPr>
                      <m:t>𝑺</m:t>
                    </m:r>
                    <m:d>
                      <m:dPr>
                        <m:ctrlPr>
                          <a:rPr lang="en-US" sz="2400" b="1" i="1">
                            <a:latin typeface="Cambria Math" panose="02040503050406030204" pitchFamily="18" charset="0"/>
                          </a:rPr>
                        </m:ctrlPr>
                      </m:dPr>
                      <m:e>
                        <m:sSub>
                          <m:sSubPr>
                            <m:ctrlPr>
                              <a:rPr lang="en-US" sz="2400" b="1" i="1">
                                <a:latin typeface="Cambria Math" panose="02040503050406030204" pitchFamily="18" charset="0"/>
                              </a:rPr>
                            </m:ctrlPr>
                          </m:sSubPr>
                          <m:e>
                            <m:r>
                              <a:rPr lang="en-US" sz="2400" b="1" i="1">
                                <a:latin typeface="Cambria Math" panose="02040503050406030204" pitchFamily="18" charset="0"/>
                              </a:rPr>
                              <m:t>𝒍</m:t>
                            </m:r>
                          </m:e>
                          <m:sub>
                            <m:r>
                              <a:rPr lang="en-US" sz="2400" b="1" i="1" smtClean="0">
                                <a:latin typeface="Cambria Math" panose="02040503050406030204" pitchFamily="18" charset="0"/>
                              </a:rPr>
                              <m:t>𝟐</m:t>
                            </m:r>
                          </m:sub>
                        </m:sSub>
                        <m:r>
                          <a:rPr lang="en-US" sz="2400" b="1" i="1">
                            <a:latin typeface="Cambria Math" panose="02040503050406030204" pitchFamily="18" charset="0"/>
                          </a:rPr>
                          <m:t>,</m:t>
                        </m:r>
                        <m:sSub>
                          <m:sSubPr>
                            <m:ctrlPr>
                              <a:rPr lang="en-US" sz="2400" b="1" i="1">
                                <a:latin typeface="Cambria Math" panose="02040503050406030204" pitchFamily="18" charset="0"/>
                              </a:rPr>
                            </m:ctrlPr>
                          </m:sSubPr>
                          <m:e>
                            <m:r>
                              <a:rPr lang="en-US" sz="2400" b="1" i="1">
                                <a:latin typeface="Cambria Math" panose="02040503050406030204" pitchFamily="18" charset="0"/>
                              </a:rPr>
                              <m:t>𝒎</m:t>
                            </m:r>
                          </m:e>
                          <m:sub>
                            <m:r>
                              <a:rPr lang="en-US" sz="2400" b="1" i="1" smtClean="0">
                                <a:latin typeface="Cambria Math" panose="02040503050406030204" pitchFamily="18" charset="0"/>
                              </a:rPr>
                              <m:t>𝟐</m:t>
                            </m:r>
                          </m:sub>
                        </m:sSub>
                      </m:e>
                    </m:d>
                  </m:oMath>
                </a14:m>
                <a:endParaRPr lang="en-US" sz="2400" b="1" dirty="0"/>
              </a:p>
              <a:p>
                <a:endParaRPr lang="en-US" sz="2400" b="1" dirty="0"/>
              </a:p>
              <a:p>
                <a:r>
                  <a:rPr lang="en-US" sz="2400" b="1" dirty="0"/>
                  <a:t>If </a:t>
                </a:r>
                <a14:m>
                  <m:oMath xmlns:m="http://schemas.openxmlformats.org/officeDocument/2006/math">
                    <m:sSub>
                      <m:sSubPr>
                        <m:ctrlPr>
                          <a:rPr lang="en-US" sz="2400" b="1" i="1">
                            <a:latin typeface="Cambria Math" panose="02040503050406030204" pitchFamily="18" charset="0"/>
                          </a:rPr>
                        </m:ctrlPr>
                      </m:sSubPr>
                      <m:e>
                        <m:r>
                          <a:rPr lang="en-US" sz="2400" b="1" i="1">
                            <a:latin typeface="Cambria Math" panose="02040503050406030204" pitchFamily="18" charset="0"/>
                          </a:rPr>
                          <m:t>𝑺</m:t>
                        </m:r>
                      </m:e>
                      <m:sub>
                        <m:r>
                          <a:rPr lang="en-US" sz="2400" b="1" i="1" smtClean="0">
                            <a:latin typeface="Cambria Math" panose="02040503050406030204" pitchFamily="18" charset="0"/>
                          </a:rPr>
                          <m:t>𝟐</m:t>
                        </m:r>
                      </m:sub>
                    </m:sSub>
                  </m:oMath>
                </a14:m>
                <a:r>
                  <a:rPr lang="en-US" sz="2400" b="1" dirty="0"/>
                  <a:t> does not satisfy the requirements then a step of </a:t>
                </a:r>
                <a:r>
                  <a:rPr lang="en-US" sz="2400" b="1" i="1" dirty="0" err="1"/>
                  <a:t>Nelder</a:t>
                </a:r>
                <a:r>
                  <a:rPr lang="en-US" sz="2400" b="1" i="1" dirty="0"/>
                  <a:t> and Mead </a:t>
                </a:r>
                <a:r>
                  <a:rPr lang="en-US" sz="2400" b="1" dirty="0"/>
                  <a:t>strategy can be conducted. </a:t>
                </a:r>
                <a14:m>
                  <m:oMath xmlns:m="http://schemas.openxmlformats.org/officeDocument/2006/math">
                    <m:r>
                      <a:rPr lang="en-US" sz="2400" b="1" i="1">
                        <a:latin typeface="Cambria Math" panose="02040503050406030204" pitchFamily="18" charset="0"/>
                      </a:rPr>
                      <m:t>𝒍</m:t>
                    </m:r>
                    <m:r>
                      <a:rPr lang="en-US" sz="2400" b="1" i="1">
                        <a:latin typeface="Cambria Math" panose="02040503050406030204" pitchFamily="18" charset="0"/>
                      </a:rPr>
                      <m:t>=</m:t>
                    </m:r>
                    <m:sSub>
                      <m:sSubPr>
                        <m:ctrlPr>
                          <a:rPr lang="en-US" sz="2400" b="1" i="1">
                            <a:latin typeface="Cambria Math" panose="02040503050406030204" pitchFamily="18" charset="0"/>
                          </a:rPr>
                        </m:ctrlPr>
                      </m:sSubPr>
                      <m:e>
                        <m:r>
                          <a:rPr lang="en-US" sz="2400" b="1" i="1">
                            <a:latin typeface="Cambria Math" panose="02040503050406030204" pitchFamily="18" charset="0"/>
                          </a:rPr>
                          <m:t>𝒍</m:t>
                        </m:r>
                      </m:e>
                      <m:sub>
                        <m:r>
                          <a:rPr lang="en-US" sz="2400" b="1" i="0" smtClean="0">
                            <a:latin typeface="Cambria Math" panose="02040503050406030204" pitchFamily="18" charset="0"/>
                          </a:rPr>
                          <m:t>𝟑</m:t>
                        </m:r>
                      </m:sub>
                    </m:sSub>
                    <m:r>
                      <a:rPr lang="en-US" sz="2400" b="1" i="1">
                        <a:latin typeface="Cambria Math" panose="02040503050406030204" pitchFamily="18" charset="0"/>
                      </a:rPr>
                      <m:t>,</m:t>
                    </m:r>
                    <m:r>
                      <a:rPr lang="en-US" sz="2400" b="1" i="1">
                        <a:latin typeface="Cambria Math" panose="02040503050406030204" pitchFamily="18" charset="0"/>
                      </a:rPr>
                      <m:t>𝒎</m:t>
                    </m:r>
                    <m:r>
                      <a:rPr lang="en-US" sz="2400" b="1" i="1">
                        <a:latin typeface="Cambria Math" panose="02040503050406030204" pitchFamily="18" charset="0"/>
                      </a:rPr>
                      <m:t>=</m:t>
                    </m:r>
                    <m:sSub>
                      <m:sSubPr>
                        <m:ctrlPr>
                          <a:rPr lang="en-US" sz="2400" b="1" i="1">
                            <a:latin typeface="Cambria Math" panose="02040503050406030204" pitchFamily="18" charset="0"/>
                          </a:rPr>
                        </m:ctrlPr>
                      </m:sSubPr>
                      <m:e>
                        <m:r>
                          <a:rPr lang="en-US" sz="2400" b="1" i="1">
                            <a:latin typeface="Cambria Math" panose="02040503050406030204" pitchFamily="18" charset="0"/>
                          </a:rPr>
                          <m:t>𝒎</m:t>
                        </m:r>
                      </m:e>
                      <m:sub>
                        <m:r>
                          <a:rPr lang="en-US" sz="2400" b="1" i="1" smtClean="0">
                            <a:latin typeface="Cambria Math" panose="02040503050406030204" pitchFamily="18" charset="0"/>
                          </a:rPr>
                          <m:t>𝟑</m:t>
                        </m:r>
                      </m:sub>
                    </m:sSub>
                  </m:oMath>
                </a14:m>
                <a:r>
                  <a:rPr lang="en-US" sz="2400" b="1" dirty="0"/>
                  <a:t> may be chosen as a point of </a:t>
                </a:r>
                <a:r>
                  <a:rPr lang="en-US" sz="2400" b="1" i="1" dirty="0"/>
                  <a:t>reflection</a:t>
                </a:r>
                <a:r>
                  <a:rPr lang="en-US" sz="2400" b="1" dirty="0"/>
                  <a:t> of the ‘worst’ point about the center of mass of ‘good’ points.</a:t>
                </a:r>
              </a:p>
              <a:p>
                <a:endParaRPr lang="en-US" sz="2400" b="1" dirty="0"/>
              </a:p>
              <a:p>
                <a:r>
                  <a:rPr lang="en-US" sz="2400" b="1" dirty="0"/>
                  <a:t>Then the experimental robot with </a:t>
                </a:r>
                <a14:m>
                  <m:oMath xmlns:m="http://schemas.openxmlformats.org/officeDocument/2006/math">
                    <m:r>
                      <a:rPr lang="en-US" sz="2400" b="1" i="1">
                        <a:latin typeface="Cambria Math" panose="02040503050406030204" pitchFamily="18" charset="0"/>
                      </a:rPr>
                      <m:t>𝒍</m:t>
                    </m:r>
                    <m:r>
                      <a:rPr lang="en-US" sz="2400" b="1" i="1">
                        <a:latin typeface="Cambria Math" panose="02040503050406030204" pitchFamily="18" charset="0"/>
                      </a:rPr>
                      <m:t>=</m:t>
                    </m:r>
                    <m:sSub>
                      <m:sSubPr>
                        <m:ctrlPr>
                          <a:rPr lang="en-US" sz="2400" b="1" i="1">
                            <a:latin typeface="Cambria Math" panose="02040503050406030204" pitchFamily="18" charset="0"/>
                          </a:rPr>
                        </m:ctrlPr>
                      </m:sSubPr>
                      <m:e>
                        <m:r>
                          <a:rPr lang="en-US" sz="2400" b="1" i="1">
                            <a:latin typeface="Cambria Math" panose="02040503050406030204" pitchFamily="18" charset="0"/>
                          </a:rPr>
                          <m:t>𝒍</m:t>
                        </m:r>
                      </m:e>
                      <m:sub>
                        <m:r>
                          <a:rPr lang="en-US" sz="2400" b="1">
                            <a:latin typeface="Cambria Math" panose="02040503050406030204" pitchFamily="18" charset="0"/>
                          </a:rPr>
                          <m:t>𝟑</m:t>
                        </m:r>
                      </m:sub>
                    </m:sSub>
                    <m:r>
                      <a:rPr lang="en-US" sz="2400" b="1" i="1">
                        <a:latin typeface="Cambria Math" panose="02040503050406030204" pitchFamily="18" charset="0"/>
                      </a:rPr>
                      <m:t>,</m:t>
                    </m:r>
                    <m:r>
                      <a:rPr lang="en-US" sz="2400" b="1" i="1">
                        <a:latin typeface="Cambria Math" panose="02040503050406030204" pitchFamily="18" charset="0"/>
                      </a:rPr>
                      <m:t>𝒎</m:t>
                    </m:r>
                    <m:r>
                      <a:rPr lang="en-US" sz="2400" b="1" i="1">
                        <a:latin typeface="Cambria Math" panose="02040503050406030204" pitchFamily="18" charset="0"/>
                      </a:rPr>
                      <m:t>=</m:t>
                    </m:r>
                    <m:sSub>
                      <m:sSubPr>
                        <m:ctrlPr>
                          <a:rPr lang="en-US" sz="2400" b="1" i="1">
                            <a:latin typeface="Cambria Math" panose="02040503050406030204" pitchFamily="18" charset="0"/>
                          </a:rPr>
                        </m:ctrlPr>
                      </m:sSubPr>
                      <m:e>
                        <m:r>
                          <a:rPr lang="en-US" sz="2400" b="1" i="1">
                            <a:latin typeface="Cambria Math" panose="02040503050406030204" pitchFamily="18" charset="0"/>
                          </a:rPr>
                          <m:t>𝒎</m:t>
                        </m:r>
                      </m:e>
                      <m:sub>
                        <m:r>
                          <a:rPr lang="en-US" sz="2400" b="1" i="1">
                            <a:latin typeface="Cambria Math" panose="02040503050406030204" pitchFamily="18" charset="0"/>
                          </a:rPr>
                          <m:t>𝟑</m:t>
                        </m:r>
                      </m:sub>
                    </m:sSub>
                  </m:oMath>
                </a14:m>
                <a:r>
                  <a:rPr lang="en-US" sz="2400" b="1" dirty="0"/>
                  <a:t> is created and </a:t>
                </a:r>
                <a14:m>
                  <m:oMath xmlns:m="http://schemas.openxmlformats.org/officeDocument/2006/math">
                    <m:sSub>
                      <m:sSubPr>
                        <m:ctrlPr>
                          <a:rPr lang="en-US" sz="2400" b="1" i="1">
                            <a:latin typeface="Cambria Math" panose="02040503050406030204" pitchFamily="18" charset="0"/>
                          </a:rPr>
                        </m:ctrlPr>
                      </m:sSubPr>
                      <m:e>
                        <m:r>
                          <a:rPr lang="en-US" sz="2400" b="1" i="1">
                            <a:latin typeface="Cambria Math" panose="02040503050406030204" pitchFamily="18" charset="0"/>
                          </a:rPr>
                          <m:t>𝑺</m:t>
                        </m:r>
                      </m:e>
                      <m:sub>
                        <m:r>
                          <a:rPr lang="en-US" sz="2400" b="1" i="1" smtClean="0">
                            <a:latin typeface="Cambria Math" panose="02040503050406030204" pitchFamily="18" charset="0"/>
                          </a:rPr>
                          <m:t>𝟑</m:t>
                        </m:r>
                      </m:sub>
                    </m:sSub>
                    <m:r>
                      <a:rPr lang="en-US" sz="2400" b="1" i="1">
                        <a:latin typeface="Cambria Math" panose="02040503050406030204" pitchFamily="18" charset="0"/>
                      </a:rPr>
                      <m:t>=</m:t>
                    </m:r>
                    <m:r>
                      <a:rPr lang="en-US" sz="2400" b="1" i="1">
                        <a:latin typeface="Cambria Math" panose="02040503050406030204" pitchFamily="18" charset="0"/>
                      </a:rPr>
                      <m:t>𝑺</m:t>
                    </m:r>
                    <m:d>
                      <m:dPr>
                        <m:ctrlPr>
                          <a:rPr lang="en-US" sz="2400" b="1" i="1">
                            <a:latin typeface="Cambria Math" panose="02040503050406030204" pitchFamily="18" charset="0"/>
                          </a:rPr>
                        </m:ctrlPr>
                      </m:dPr>
                      <m:e>
                        <m:sSub>
                          <m:sSubPr>
                            <m:ctrlPr>
                              <a:rPr lang="en-US" sz="2400" b="1" i="1">
                                <a:latin typeface="Cambria Math" panose="02040503050406030204" pitchFamily="18" charset="0"/>
                              </a:rPr>
                            </m:ctrlPr>
                          </m:sSubPr>
                          <m:e>
                            <m:r>
                              <a:rPr lang="en-US" sz="2400" b="1" i="1">
                                <a:latin typeface="Cambria Math" panose="02040503050406030204" pitchFamily="18" charset="0"/>
                              </a:rPr>
                              <m:t>𝒍</m:t>
                            </m:r>
                          </m:e>
                          <m:sub>
                            <m:r>
                              <a:rPr lang="en-US" sz="2400" b="1" i="1" smtClean="0">
                                <a:latin typeface="Cambria Math" panose="02040503050406030204" pitchFamily="18" charset="0"/>
                              </a:rPr>
                              <m:t>𝟑</m:t>
                            </m:r>
                          </m:sub>
                        </m:sSub>
                        <m:r>
                          <a:rPr lang="en-US" sz="2400" b="1" i="1">
                            <a:latin typeface="Cambria Math" panose="02040503050406030204" pitchFamily="18" charset="0"/>
                          </a:rPr>
                          <m:t>,</m:t>
                        </m:r>
                        <m:sSub>
                          <m:sSubPr>
                            <m:ctrlPr>
                              <a:rPr lang="en-US" sz="2400" b="1" i="1">
                                <a:latin typeface="Cambria Math" panose="02040503050406030204" pitchFamily="18" charset="0"/>
                              </a:rPr>
                            </m:ctrlPr>
                          </m:sSubPr>
                          <m:e>
                            <m:r>
                              <a:rPr lang="en-US" sz="2400" b="1" i="1">
                                <a:latin typeface="Cambria Math" panose="02040503050406030204" pitchFamily="18" charset="0"/>
                              </a:rPr>
                              <m:t>𝒎</m:t>
                            </m:r>
                          </m:e>
                          <m:sub>
                            <m:r>
                              <a:rPr lang="en-US" sz="2400" b="1" i="1" smtClean="0">
                                <a:latin typeface="Cambria Math" panose="02040503050406030204" pitchFamily="18" charset="0"/>
                              </a:rPr>
                              <m:t>𝟑</m:t>
                            </m:r>
                          </m:sub>
                        </m:sSub>
                      </m:e>
                    </m:d>
                  </m:oMath>
                </a14:m>
                <a:r>
                  <a:rPr lang="en-US" sz="2400" b="1" dirty="0"/>
                  <a:t> is measured and compared to </a:t>
                </a:r>
                <a14:m>
                  <m:oMath xmlns:m="http://schemas.openxmlformats.org/officeDocument/2006/math">
                    <m:sSub>
                      <m:sSubPr>
                        <m:ctrlPr>
                          <a:rPr lang="en-US" sz="2400" b="1" i="1">
                            <a:latin typeface="Cambria Math" panose="02040503050406030204" pitchFamily="18" charset="0"/>
                          </a:rPr>
                        </m:ctrlPr>
                      </m:sSubPr>
                      <m:e>
                        <m:r>
                          <a:rPr lang="en-US" sz="2400" b="1" i="1">
                            <a:latin typeface="Cambria Math" panose="02040503050406030204" pitchFamily="18" charset="0"/>
                          </a:rPr>
                          <m:t>𝑺</m:t>
                        </m:r>
                      </m:e>
                      <m:sub>
                        <m:r>
                          <a:rPr lang="en-US" sz="2400" b="1" i="1" smtClean="0">
                            <a:latin typeface="Cambria Math" panose="02040503050406030204" pitchFamily="18" charset="0"/>
                          </a:rPr>
                          <m:t>𝟎</m:t>
                        </m:r>
                      </m:sub>
                    </m:sSub>
                  </m:oMath>
                </a14:m>
                <a:r>
                  <a:rPr lang="en-US" sz="2400" b="1" dirty="0"/>
                  <a:t>, </a:t>
                </a:r>
                <a14:m>
                  <m:oMath xmlns:m="http://schemas.openxmlformats.org/officeDocument/2006/math">
                    <m:sSub>
                      <m:sSubPr>
                        <m:ctrlPr>
                          <a:rPr lang="en-US" sz="2400" b="1" i="1">
                            <a:latin typeface="Cambria Math" panose="02040503050406030204" pitchFamily="18" charset="0"/>
                          </a:rPr>
                        </m:ctrlPr>
                      </m:sSubPr>
                      <m:e>
                        <m:r>
                          <a:rPr lang="en-US" sz="2400" b="1" i="1">
                            <a:latin typeface="Cambria Math" panose="02040503050406030204" pitchFamily="18" charset="0"/>
                          </a:rPr>
                          <m:t>𝑺</m:t>
                        </m:r>
                      </m:e>
                      <m:sub>
                        <m:r>
                          <a:rPr lang="en-US" sz="2400" b="1" i="1">
                            <a:latin typeface="Cambria Math" panose="02040503050406030204" pitchFamily="18" charset="0"/>
                          </a:rPr>
                          <m:t>𝟏</m:t>
                        </m:r>
                      </m:sub>
                    </m:sSub>
                  </m:oMath>
                </a14:m>
                <a:r>
                  <a:rPr lang="en-US" sz="2400" b="1" dirty="0"/>
                  <a:t> and </a:t>
                </a:r>
                <a14:m>
                  <m:oMath xmlns:m="http://schemas.openxmlformats.org/officeDocument/2006/math">
                    <m:sSub>
                      <m:sSubPr>
                        <m:ctrlPr>
                          <a:rPr lang="en-US" sz="2400" b="1" i="1">
                            <a:latin typeface="Cambria Math" panose="02040503050406030204" pitchFamily="18" charset="0"/>
                          </a:rPr>
                        </m:ctrlPr>
                      </m:sSubPr>
                      <m:e>
                        <m:r>
                          <a:rPr lang="en-US" sz="2400" b="1" i="1">
                            <a:latin typeface="Cambria Math" panose="02040503050406030204" pitchFamily="18" charset="0"/>
                          </a:rPr>
                          <m:t>𝑺</m:t>
                        </m:r>
                      </m:e>
                      <m:sub>
                        <m:r>
                          <a:rPr lang="en-US" sz="2400" b="1" i="1" smtClean="0">
                            <a:latin typeface="Cambria Math" panose="02040503050406030204" pitchFamily="18" charset="0"/>
                          </a:rPr>
                          <m:t>𝟐</m:t>
                        </m:r>
                      </m:sub>
                    </m:sSub>
                  </m:oMath>
                </a14:m>
                <a:r>
                  <a:rPr lang="en-US" sz="2400" b="1" dirty="0"/>
                  <a:t>. </a:t>
                </a:r>
                <a14:m>
                  <m:oMath xmlns:m="http://schemas.openxmlformats.org/officeDocument/2006/math">
                    <m:sSub>
                      <m:sSubPr>
                        <m:ctrlPr>
                          <a:rPr lang="en-US" sz="2400" b="1" i="1">
                            <a:latin typeface="Cambria Math" panose="02040503050406030204" pitchFamily="18" charset="0"/>
                          </a:rPr>
                        </m:ctrlPr>
                      </m:sSubPr>
                      <m:e>
                        <m:r>
                          <a:rPr lang="en-US" sz="2400" b="1" i="1" smtClean="0">
                            <a:latin typeface="Cambria Math" panose="02040503050406030204" pitchFamily="18" charset="0"/>
                          </a:rPr>
                          <m:t> </m:t>
                        </m:r>
                        <m:r>
                          <a:rPr lang="en-US" sz="2400" b="1" i="0" smtClean="0">
                            <a:latin typeface="Cambria Math" panose="02040503050406030204" pitchFamily="18" charset="0"/>
                          </a:rPr>
                          <m:t>𝐈𝐟</m:t>
                        </m:r>
                        <m:r>
                          <a:rPr lang="en-US" sz="2400" b="1" i="1" smtClean="0">
                            <a:latin typeface="Cambria Math" panose="02040503050406030204" pitchFamily="18" charset="0"/>
                          </a:rPr>
                          <m:t> </m:t>
                        </m:r>
                        <m:r>
                          <a:rPr lang="en-US" sz="2400" b="1" i="1">
                            <a:latin typeface="Cambria Math" panose="02040503050406030204" pitchFamily="18" charset="0"/>
                          </a:rPr>
                          <m:t>𝑺</m:t>
                        </m:r>
                      </m:e>
                      <m:sub>
                        <m:r>
                          <a:rPr lang="en-US" sz="2400" b="1" i="1">
                            <a:latin typeface="Cambria Math" panose="02040503050406030204" pitchFamily="18" charset="0"/>
                          </a:rPr>
                          <m:t>𝟑</m:t>
                        </m:r>
                      </m:sub>
                    </m:sSub>
                  </m:oMath>
                </a14:m>
                <a:r>
                  <a:rPr lang="en-US" sz="2400" b="1" dirty="0"/>
                  <a:t> &lt;= min(</a:t>
                </a:r>
                <a14:m>
                  <m:oMath xmlns:m="http://schemas.openxmlformats.org/officeDocument/2006/math">
                    <m:sSub>
                      <m:sSubPr>
                        <m:ctrlPr>
                          <a:rPr lang="en-US" sz="2400" b="1" i="1">
                            <a:latin typeface="Cambria Math" panose="02040503050406030204" pitchFamily="18" charset="0"/>
                          </a:rPr>
                        </m:ctrlPr>
                      </m:sSubPr>
                      <m:e>
                        <m:r>
                          <a:rPr lang="en-US" sz="2400" b="1" i="1">
                            <a:latin typeface="Cambria Math" panose="02040503050406030204" pitchFamily="18" charset="0"/>
                          </a:rPr>
                          <m:t>𝑺</m:t>
                        </m:r>
                      </m:e>
                      <m:sub>
                        <m:r>
                          <a:rPr lang="en-US" sz="2400" b="1" i="1">
                            <a:latin typeface="Cambria Math" panose="02040503050406030204" pitchFamily="18" charset="0"/>
                          </a:rPr>
                          <m:t>𝟎</m:t>
                        </m:r>
                      </m:sub>
                    </m:sSub>
                  </m:oMath>
                </a14:m>
                <a:r>
                  <a:rPr lang="en-US" sz="2400" b="1" dirty="0"/>
                  <a:t>, </a:t>
                </a:r>
                <a14:m>
                  <m:oMath xmlns:m="http://schemas.openxmlformats.org/officeDocument/2006/math">
                    <m:sSub>
                      <m:sSubPr>
                        <m:ctrlPr>
                          <a:rPr lang="en-US" sz="2400" b="1" i="1">
                            <a:latin typeface="Cambria Math" panose="02040503050406030204" pitchFamily="18" charset="0"/>
                          </a:rPr>
                        </m:ctrlPr>
                      </m:sSubPr>
                      <m:e>
                        <m:r>
                          <a:rPr lang="en-US" sz="2400" b="1" i="1">
                            <a:latin typeface="Cambria Math" panose="02040503050406030204" pitchFamily="18" charset="0"/>
                          </a:rPr>
                          <m:t>𝑺</m:t>
                        </m:r>
                      </m:e>
                      <m:sub>
                        <m:r>
                          <a:rPr lang="en-US" sz="2400" b="1" i="1">
                            <a:latin typeface="Cambria Math" panose="02040503050406030204" pitchFamily="18" charset="0"/>
                          </a:rPr>
                          <m:t>𝟏</m:t>
                        </m:r>
                      </m:sub>
                    </m:sSub>
                  </m:oMath>
                </a14:m>
                <a:r>
                  <a:rPr lang="en-US" sz="2400" b="1" dirty="0"/>
                  <a:t> , </a:t>
                </a:r>
                <a14:m>
                  <m:oMath xmlns:m="http://schemas.openxmlformats.org/officeDocument/2006/math">
                    <m:sSub>
                      <m:sSubPr>
                        <m:ctrlPr>
                          <a:rPr lang="en-US" sz="2400" b="1" i="1">
                            <a:latin typeface="Cambria Math" panose="02040503050406030204" pitchFamily="18" charset="0"/>
                          </a:rPr>
                        </m:ctrlPr>
                      </m:sSubPr>
                      <m:e>
                        <m:r>
                          <a:rPr lang="en-US" sz="2400" b="1" i="1">
                            <a:latin typeface="Cambria Math" panose="02040503050406030204" pitchFamily="18" charset="0"/>
                          </a:rPr>
                          <m:t>𝑺</m:t>
                        </m:r>
                      </m:e>
                      <m:sub>
                        <m:r>
                          <a:rPr lang="en-US" sz="2400" b="1" i="1">
                            <a:latin typeface="Cambria Math" panose="02040503050406030204" pitchFamily="18" charset="0"/>
                          </a:rPr>
                          <m:t>𝟐</m:t>
                        </m:r>
                      </m:sub>
                    </m:sSub>
                  </m:oMath>
                </a14:m>
                <a:r>
                  <a:rPr lang="en-US" sz="2400" b="1" dirty="0"/>
                  <a:t>) then the experiment was successful –faster speed was achieved…. Next steps of </a:t>
                </a:r>
                <a:r>
                  <a:rPr lang="en-US" sz="2400" b="1" dirty="0" err="1"/>
                  <a:t>Nelder</a:t>
                </a:r>
                <a:r>
                  <a:rPr lang="en-US" sz="2400" b="1" dirty="0"/>
                  <a:t> and Mead strategy are described in the following slides.</a:t>
                </a:r>
              </a:p>
              <a:p>
                <a:endParaRPr lang="en-US" sz="2400" b="1" dirty="0"/>
              </a:p>
              <a:p>
                <a:endParaRPr lang="en-US" dirty="0"/>
              </a:p>
            </p:txBody>
          </p:sp>
        </mc:Choice>
        <mc:Fallback xmlns="">
          <p:sp>
            <p:nvSpPr>
              <p:cNvPr id="4" name="Rectangle 3"/>
              <p:cNvSpPr>
                <a:spLocks noRot="1" noChangeAspect="1" noMove="1" noResize="1" noEditPoints="1" noAdjustHandles="1" noChangeArrowheads="1" noChangeShapeType="1" noTextEdit="1"/>
              </p:cNvSpPr>
              <p:nvPr/>
            </p:nvSpPr>
            <p:spPr>
              <a:xfrm>
                <a:off x="1536441" y="597159"/>
                <a:ext cx="10253027" cy="6647974"/>
              </a:xfrm>
              <a:prstGeom prst="rect">
                <a:avLst/>
              </a:prstGeom>
              <a:blipFill>
                <a:blip r:embed="rId2"/>
                <a:stretch>
                  <a:fillRect l="-892" t="-733" r="-1486"/>
                </a:stretch>
              </a:blipFill>
            </p:spPr>
            <p:txBody>
              <a:bodyPr/>
              <a:lstStyle/>
              <a:p>
                <a:r>
                  <a:rPr lang="en-US">
                    <a:noFill/>
                  </a:rPr>
                  <a:t> </a:t>
                </a:r>
              </a:p>
            </p:txBody>
          </p:sp>
        </mc:Fallback>
      </mc:AlternateContent>
      <p:sp>
        <p:nvSpPr>
          <p:cNvPr id="3" name="Rectangle 2">
            <a:extLst>
              <a:ext uri="{FF2B5EF4-FFF2-40B4-BE49-F238E27FC236}">
                <a16:creationId xmlns:a16="http://schemas.microsoft.com/office/drawing/2014/main" id="{D8074DAE-0E67-47F5-9381-31D004DCC48E}"/>
              </a:ext>
            </a:extLst>
          </p:cNvPr>
          <p:cNvSpPr/>
          <p:nvPr/>
        </p:nvSpPr>
        <p:spPr>
          <a:xfrm>
            <a:off x="1219774" y="1241204"/>
            <a:ext cx="9435785" cy="1292662"/>
          </a:xfrm>
          <a:prstGeom prst="rect">
            <a:avLst/>
          </a:prstGeom>
        </p:spPr>
        <p:txBody>
          <a:bodyPr wrap="square" anchor="t">
            <a:spAutoFit/>
          </a:bodyPr>
          <a:lstStyle/>
          <a:p>
            <a:endParaRPr lang="en-US" dirty="0"/>
          </a:p>
          <a:p>
            <a:br>
              <a:rPr lang="en-US" dirty="0"/>
            </a:br>
            <a:endParaRPr lang="en-US" dirty="0">
              <a:solidFill>
                <a:srgbClr val="000000"/>
              </a:solidFill>
              <a:cs typeface="Calibri" panose="020F0502020204030204"/>
            </a:endParaRPr>
          </a:p>
          <a:p>
            <a:endParaRPr lang="en-US" altLang="en-US" sz="2400" b="1" dirty="0">
              <a:solidFill>
                <a:srgbClr val="000000"/>
              </a:solidFill>
              <a:cs typeface="Calibri" panose="020F0502020204030204"/>
            </a:endParaRPr>
          </a:p>
        </p:txBody>
      </p:sp>
      <p:sp>
        <p:nvSpPr>
          <p:cNvPr id="5" name="Title 1">
            <a:extLst>
              <a:ext uri="{FF2B5EF4-FFF2-40B4-BE49-F238E27FC236}">
                <a16:creationId xmlns:a16="http://schemas.microsoft.com/office/drawing/2014/main" id="{14F1DDF2-BBE6-4F7E-9E4F-855D408317C8}"/>
              </a:ext>
            </a:extLst>
          </p:cNvPr>
          <p:cNvSpPr txBox="1">
            <a:spLocks/>
          </p:cNvSpPr>
          <p:nvPr/>
        </p:nvSpPr>
        <p:spPr>
          <a:xfrm>
            <a:off x="1502229" y="99235"/>
            <a:ext cx="11220120" cy="497924"/>
          </a:xfrm>
          <a:prstGeom prst="rect">
            <a:avLst/>
          </a:prstGeom>
        </p:spPr>
        <p:txBody>
          <a:bodyPr>
            <a:normAutofit fontScale="7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dirty="0" err="1">
                <a:solidFill>
                  <a:schemeClr val="accent5">
                    <a:lumMod val="50000"/>
                  </a:schemeClr>
                </a:solidFill>
              </a:rPr>
              <a:t>Nelder</a:t>
            </a:r>
            <a:r>
              <a:rPr lang="en-US" altLang="en-US" dirty="0">
                <a:solidFill>
                  <a:schemeClr val="accent5">
                    <a:lumMod val="50000"/>
                  </a:schemeClr>
                </a:solidFill>
              </a:rPr>
              <a:t> and Mead algorithm: simple application</a:t>
            </a:r>
          </a:p>
        </p:txBody>
      </p:sp>
      <p:pic>
        <p:nvPicPr>
          <p:cNvPr id="2" name="Picture 1" descr="C:\Users\Main\Pictures\hora_5_sokrovish.jpg">
            <a:extLst>
              <a:ext uri="{FF2B5EF4-FFF2-40B4-BE49-F238E27FC236}">
                <a16:creationId xmlns:a16="http://schemas.microsoft.com/office/drawing/2014/main" id="{787408B0-5E8A-499E-B960-36B85DF1473A}"/>
              </a:ext>
            </a:extLst>
          </p:cNvPr>
          <p:cNvPicPr/>
          <p:nvPr/>
        </p:nvPicPr>
        <p:blipFill rotWithShape="1">
          <a:blip r:embed="rId3">
            <a:extLst>
              <a:ext uri="{28A0092B-C50C-407E-A947-70E740481C1C}">
                <a14:useLocalDpi xmlns:a14="http://schemas.microsoft.com/office/drawing/2010/main" val="0"/>
              </a:ext>
            </a:extLst>
          </a:blip>
          <a:srcRect l="9439" r="16085"/>
          <a:stretch/>
        </p:blipFill>
        <p:spPr bwMode="auto">
          <a:xfrm>
            <a:off x="44961" y="99235"/>
            <a:ext cx="1367358" cy="6582975"/>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2016614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3928967" y="0"/>
            <a:ext cx="10167595" cy="849182"/>
          </a:xfrm>
        </p:spPr>
        <p:txBody>
          <a:bodyPr>
            <a:normAutofit/>
          </a:bodyPr>
          <a:lstStyle/>
          <a:p>
            <a:r>
              <a:rPr lang="en-US" sz="4800" b="1" dirty="0">
                <a:latin typeface="Calibri" pitchFamily="34" charset="0"/>
                <a:cs typeface="Arial" pitchFamily="34" charset="0"/>
              </a:rPr>
              <a:t>Example</a:t>
            </a:r>
          </a:p>
        </p:txBody>
      </p:sp>
      <p:sp>
        <p:nvSpPr>
          <p:cNvPr id="6147" name="Content Placeholder 2"/>
          <p:cNvSpPr>
            <a:spLocks noGrp="1"/>
          </p:cNvSpPr>
          <p:nvPr>
            <p:ph idx="1"/>
          </p:nvPr>
        </p:nvSpPr>
        <p:spPr>
          <a:xfrm>
            <a:off x="1595535" y="830617"/>
            <a:ext cx="12501027" cy="5318256"/>
          </a:xfrm>
        </p:spPr>
        <p:txBody>
          <a:bodyPr>
            <a:normAutofit/>
          </a:bodyPr>
          <a:lstStyle/>
          <a:p>
            <a:pPr marL="0" indent="0">
              <a:buNone/>
            </a:pPr>
            <a:r>
              <a:rPr lang="en-US" sz="3200" b="1" i="1" dirty="0"/>
              <a:t>Identification device for distinguishing cats from dogs</a:t>
            </a:r>
          </a:p>
          <a:p>
            <a:pPr marL="0" indent="0">
              <a:buNone/>
            </a:pPr>
            <a:endParaRPr lang="en-US" sz="3200" b="1" i="1" dirty="0"/>
          </a:p>
          <a:p>
            <a:pPr marL="0" indent="0">
              <a:buNone/>
            </a:pPr>
            <a:r>
              <a:rPr lang="en-US" sz="3200" b="1" i="1" dirty="0"/>
              <a:t>Security device that lets in employees</a:t>
            </a:r>
          </a:p>
          <a:p>
            <a:pPr marL="0" indent="0">
              <a:buNone/>
            </a:pPr>
            <a:endParaRPr lang="en-US" sz="4000" b="1" i="1" dirty="0"/>
          </a:p>
          <a:p>
            <a:pPr marL="0" indent="0">
              <a:buNone/>
            </a:pPr>
            <a:r>
              <a:rPr lang="en-US" sz="2400" b="1" i="1" dirty="0"/>
              <a:t>What is the difference between the algorithms that control these two devices</a:t>
            </a:r>
          </a:p>
          <a:p>
            <a:pPr marL="0" indent="0">
              <a:buNone/>
            </a:pPr>
            <a:endParaRPr lang="en-US" sz="4000" b="1" i="1" dirty="0"/>
          </a:p>
          <a:p>
            <a:pPr marL="0" indent="0">
              <a:buNone/>
            </a:pPr>
            <a:endParaRPr lang="en-US" sz="4000" b="1" dirty="0"/>
          </a:p>
          <a:p>
            <a:pPr marL="0" indent="0">
              <a:buNone/>
            </a:pPr>
            <a:endParaRPr lang="en-US" sz="4000" b="1" dirty="0"/>
          </a:p>
          <a:p>
            <a:pPr marL="0" indent="0">
              <a:buNone/>
            </a:pPr>
            <a:endParaRPr lang="en-US" sz="4400" dirty="0"/>
          </a:p>
          <a:p>
            <a:endParaRPr lang="en-US" altLang="en-US" sz="1600" u="sng" dirty="0">
              <a:solidFill>
                <a:schemeClr val="tx2"/>
              </a:solidFill>
            </a:endParaRPr>
          </a:p>
        </p:txBody>
      </p:sp>
      <p:sp>
        <p:nvSpPr>
          <p:cNvPr id="6148"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FBB5A28C-4EFB-47B9-A79C-F5B3D1917318}" type="slidenum">
              <a:rPr lang="en-GB" altLang="en-US" smtClean="0">
                <a:solidFill>
                  <a:schemeClr val="bg2"/>
                </a:solidFill>
              </a:rPr>
              <a:pPr/>
              <a:t>3</a:t>
            </a:fld>
            <a:endParaRPr lang="en-GB" altLang="en-US">
              <a:solidFill>
                <a:schemeClr val="bg2"/>
              </a:solidFill>
            </a:endParaRPr>
          </a:p>
        </p:txBody>
      </p:sp>
      <p:sp>
        <p:nvSpPr>
          <p:cNvPr id="6149" name="Rectangle 17"/>
          <p:cNvSpPr>
            <a:spLocks noChangeArrowheads="1"/>
          </p:cNvSpPr>
          <p:nvPr/>
        </p:nvSpPr>
        <p:spPr bwMode="auto">
          <a:xfrm>
            <a:off x="1524001" y="-138499"/>
            <a:ext cx="65" cy="276999"/>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6150" name="Rectangle 19"/>
          <p:cNvSpPr>
            <a:spLocks noChangeArrowheads="1"/>
          </p:cNvSpPr>
          <p:nvPr/>
        </p:nvSpPr>
        <p:spPr bwMode="auto">
          <a:xfrm>
            <a:off x="1524001" y="-138499"/>
            <a:ext cx="65" cy="276999"/>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6151" name="Rectangle 2"/>
          <p:cNvSpPr>
            <a:spLocks noChangeArrowheads="1"/>
          </p:cNvSpPr>
          <p:nvPr/>
        </p:nvSpPr>
        <p:spPr bwMode="auto">
          <a:xfrm>
            <a:off x="1524001" y="-138499"/>
            <a:ext cx="65" cy="276999"/>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6152" name="Rectangle 4"/>
          <p:cNvSpPr>
            <a:spLocks noChangeArrowheads="1"/>
          </p:cNvSpPr>
          <p:nvPr/>
        </p:nvSpPr>
        <p:spPr bwMode="auto">
          <a:xfrm>
            <a:off x="1524001" y="-138499"/>
            <a:ext cx="65" cy="276999"/>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6153" name="Rectangle 6"/>
          <p:cNvSpPr>
            <a:spLocks noChangeArrowheads="1"/>
          </p:cNvSpPr>
          <p:nvPr/>
        </p:nvSpPr>
        <p:spPr bwMode="auto">
          <a:xfrm>
            <a:off x="1524001" y="-138499"/>
            <a:ext cx="65" cy="276999"/>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6154" name="Rectangle 8"/>
          <p:cNvSpPr>
            <a:spLocks noChangeArrowheads="1"/>
          </p:cNvSpPr>
          <p:nvPr/>
        </p:nvSpPr>
        <p:spPr bwMode="auto">
          <a:xfrm>
            <a:off x="1524001" y="-138499"/>
            <a:ext cx="65" cy="276999"/>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6155" name="Rectangle 10"/>
          <p:cNvSpPr>
            <a:spLocks noChangeArrowheads="1"/>
          </p:cNvSpPr>
          <p:nvPr/>
        </p:nvSpPr>
        <p:spPr bwMode="auto">
          <a:xfrm>
            <a:off x="1524001" y="-138499"/>
            <a:ext cx="65" cy="276999"/>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6156" name="Rectangle 12"/>
          <p:cNvSpPr>
            <a:spLocks noChangeArrowheads="1"/>
          </p:cNvSpPr>
          <p:nvPr/>
        </p:nvSpPr>
        <p:spPr bwMode="auto">
          <a:xfrm>
            <a:off x="1524001" y="-138499"/>
            <a:ext cx="65" cy="276999"/>
          </a:xfrm>
          <a:prstGeom prst="rect">
            <a:avLst/>
          </a:prstGeom>
          <a:noFill/>
          <a:ln w="28575">
            <a:noFill/>
            <a:miter lim="800000"/>
            <a:headEnd/>
            <a:tailEnd/>
          </a:ln>
          <a:effectLst/>
        </p:spPr>
        <p:txBody>
          <a:bodyPr wrap="none" lIns="0" tIns="0" rIns="0" bIns="0" anchor="ctr">
            <a:spAutoFit/>
          </a:bodyPr>
          <a:lstStyle/>
          <a:p>
            <a:endParaRPr lang="en-US" altLang="en-US"/>
          </a:p>
        </p:txBody>
      </p:sp>
      <p:pic>
        <p:nvPicPr>
          <p:cNvPr id="2" name="Picture 1" descr="C:\Users\Main\Pictures\hora_5_sokrovish.jpg">
            <a:extLst>
              <a:ext uri="{FF2B5EF4-FFF2-40B4-BE49-F238E27FC236}">
                <a16:creationId xmlns:a16="http://schemas.microsoft.com/office/drawing/2014/main" id="{7BBF2664-67BB-4188-93D6-0748FD2891DF}"/>
              </a:ext>
            </a:extLst>
          </p:cNvPr>
          <p:cNvPicPr/>
          <p:nvPr/>
        </p:nvPicPr>
        <p:blipFill rotWithShape="1">
          <a:blip r:embed="rId2">
            <a:extLst>
              <a:ext uri="{28A0092B-C50C-407E-A947-70E740481C1C}">
                <a14:useLocalDpi xmlns:a14="http://schemas.microsoft.com/office/drawing/2010/main" val="0"/>
              </a:ext>
            </a:extLst>
          </a:blip>
          <a:srcRect l="9439" r="16085"/>
          <a:stretch/>
        </p:blipFill>
        <p:spPr bwMode="auto">
          <a:xfrm>
            <a:off x="154521" y="138500"/>
            <a:ext cx="1367358" cy="6582975"/>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0435993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Rectangle 3"/>
              <p:cNvSpPr/>
              <p:nvPr/>
            </p:nvSpPr>
            <p:spPr>
              <a:xfrm>
                <a:off x="1963512" y="1223867"/>
                <a:ext cx="9147311" cy="5078313"/>
              </a:xfrm>
              <a:prstGeom prst="rect">
                <a:avLst/>
              </a:prstGeom>
            </p:spPr>
            <p:txBody>
              <a:bodyPr wrap="square" anchor="t">
                <a:spAutoFit/>
              </a:bodyPr>
              <a:lstStyle/>
              <a:p>
                <a:r>
                  <a:rPr lang="en-US" b="1" dirty="0"/>
                  <a:t>                </a:t>
                </a:r>
              </a:p>
              <a:p>
                <a:r>
                  <a:rPr lang="en-US" b="1" dirty="0">
                    <a:latin typeface="Abadi" panose="020B0604020202020204" pitchFamily="34" charset="0"/>
                  </a:rPr>
                  <a:t>Definition</a:t>
                </a:r>
                <a:r>
                  <a:rPr lang="en-US" dirty="0">
                    <a:latin typeface="Abadi" panose="020B0604020202020204" pitchFamily="34" charset="0"/>
                  </a:rPr>
                  <a:t>: a set of </a:t>
                </a:r>
                <a14:m>
                  <m:oMath xmlns:m="http://schemas.openxmlformats.org/officeDocument/2006/math">
                    <m:r>
                      <a:rPr lang="en-US" i="1">
                        <a:latin typeface="Cambria Math" panose="02040503050406030204" pitchFamily="18" charset="0"/>
                      </a:rPr>
                      <m:t>(</m:t>
                    </m:r>
                    <m:r>
                      <a:rPr lang="en-US" i="1">
                        <a:latin typeface="Cambria Math" panose="02040503050406030204" pitchFamily="18" charset="0"/>
                      </a:rPr>
                      <m:t>𝑛</m:t>
                    </m:r>
                    <m:r>
                      <a:rPr lang="en-US" i="1">
                        <a:latin typeface="Cambria Math" panose="02040503050406030204" pitchFamily="18" charset="0"/>
                      </a:rPr>
                      <m:t>+1)</m:t>
                    </m:r>
                  </m:oMath>
                </a14:m>
                <a:r>
                  <a:rPr lang="en-US" dirty="0">
                    <a:latin typeface="Abadi" panose="020B0604020202020204" pitchFamily="34" charset="0"/>
                  </a:rPr>
                  <a:t> mutually equidistant points in n-dimensional space is known as a regular </a:t>
                </a:r>
                <a:r>
                  <a:rPr lang="en-US" b="1" dirty="0">
                    <a:latin typeface="Abadi" panose="020B0604020202020204" pitchFamily="34" charset="0"/>
                  </a:rPr>
                  <a:t>simplex</a:t>
                </a:r>
                <a:r>
                  <a:rPr lang="en-US" dirty="0">
                    <a:latin typeface="Abadi" panose="020B0604020202020204" pitchFamily="34" charset="0"/>
                  </a:rPr>
                  <a:t>.</a:t>
                </a:r>
              </a:p>
              <a:p>
                <a:endParaRPr lang="en-US" b="1" dirty="0">
                  <a:latin typeface="Abadi" panose="020B0604020202020204" pitchFamily="34" charset="0"/>
                </a:endParaRPr>
              </a:p>
              <a:p>
                <a:r>
                  <a:rPr lang="en-US" dirty="0">
                    <a:latin typeface="Abadi" panose="020B0604020202020204" pitchFamily="34" charset="0"/>
                  </a:rPr>
                  <a:t>Simplex in two dimensions is an </a:t>
                </a:r>
                <a:r>
                  <a:rPr lang="en-US" b="1" dirty="0">
                    <a:latin typeface="Abadi" panose="020B0604020202020204" pitchFamily="34" charset="0"/>
                  </a:rPr>
                  <a:t>equilateral triangle</a:t>
                </a:r>
                <a:r>
                  <a:rPr lang="en-US" dirty="0">
                    <a:latin typeface="Abadi" panose="020B0604020202020204" pitchFamily="34" charset="0"/>
                  </a:rPr>
                  <a:t>. </a:t>
                </a:r>
              </a:p>
              <a:p>
                <a:endParaRPr lang="en-US" dirty="0">
                  <a:latin typeface="Abadi" panose="020B0604020202020204" pitchFamily="34" charset="0"/>
                </a:endParaRPr>
              </a:p>
              <a:p>
                <a:r>
                  <a:rPr lang="en-US" dirty="0">
                    <a:latin typeface="Abadi" panose="020B0604020202020204" pitchFamily="34" charset="0"/>
                  </a:rPr>
                  <a:t>The idea of the method in two dimensions is to compare the values of the function at the three vertices of the simplex and move the simplex towards the optimum point during the iterative process. </a:t>
                </a:r>
              </a:p>
              <a:p>
                <a:endParaRPr lang="en-US" dirty="0">
                  <a:latin typeface="Abadi" panose="020B0604020202020204" pitchFamily="34" charset="0"/>
                </a:endParaRPr>
              </a:p>
              <a:p>
                <a:r>
                  <a:rPr lang="en-US" dirty="0">
                    <a:latin typeface="Abadi" panose="020B0604020202020204" pitchFamily="34" charset="0"/>
                  </a:rPr>
                  <a:t>The movement of the simplex in the method is achieved by the application of three basic operations: </a:t>
                </a:r>
                <a:r>
                  <a:rPr lang="en-US" i="1" dirty="0">
                    <a:latin typeface="Abadi" panose="020B0604020202020204" pitchFamily="34" charset="0"/>
                  </a:rPr>
                  <a:t>reflection</a:t>
                </a:r>
                <a:r>
                  <a:rPr lang="en-US" dirty="0">
                    <a:latin typeface="Abadi" panose="020B0604020202020204" pitchFamily="34" charset="0"/>
                  </a:rPr>
                  <a:t>, </a:t>
                </a:r>
                <a:r>
                  <a:rPr lang="en-US" i="1" dirty="0">
                    <a:latin typeface="Abadi" panose="020B0604020202020204" pitchFamily="34" charset="0"/>
                  </a:rPr>
                  <a:t>expansion</a:t>
                </a:r>
                <a:r>
                  <a:rPr lang="en-US" dirty="0">
                    <a:latin typeface="Abadi" panose="020B0604020202020204" pitchFamily="34" charset="0"/>
                  </a:rPr>
                  <a:t>, and </a:t>
                </a:r>
                <a:r>
                  <a:rPr lang="en-US" i="1" dirty="0">
                    <a:latin typeface="Abadi" panose="020B0604020202020204" pitchFamily="34" charset="0"/>
                  </a:rPr>
                  <a:t>contraction</a:t>
                </a:r>
                <a:r>
                  <a:rPr lang="en-US" dirty="0">
                    <a:latin typeface="Abadi" panose="020B0604020202020204" pitchFamily="34" charset="0"/>
                  </a:rPr>
                  <a:t>.</a:t>
                </a:r>
              </a:p>
              <a:p>
                <a:endParaRPr lang="en-US" dirty="0">
                  <a:latin typeface="Abadi" panose="020B0604020202020204" pitchFamily="34" charset="0"/>
                </a:endParaRPr>
              </a:p>
              <a:p>
                <a:r>
                  <a:rPr lang="en-US" dirty="0">
                    <a:latin typeface="Abadi" panose="020B0604020202020204" pitchFamily="34" charset="0"/>
                  </a:rPr>
                  <a:t>Dimension of the space defines the number of coordinates of the point in this space. </a:t>
                </a:r>
              </a:p>
              <a:p>
                <a:r>
                  <a:rPr lang="en-US" dirty="0">
                    <a:latin typeface="Abadi" panose="020B0604020202020204" pitchFamily="34" charset="0"/>
                  </a:rPr>
                  <a:t>For n = 2 each point has two coordinates</a:t>
                </a:r>
              </a:p>
              <a:p>
                <a:endParaRPr lang="en-US" dirty="0">
                  <a:latin typeface="Abadi" panose="020B0604020202020204" pitchFamily="34" charset="0"/>
                </a:endParaRPr>
              </a:p>
              <a:p>
                <a:r>
                  <a:rPr lang="en-US" b="1" i="1" dirty="0" err="1">
                    <a:latin typeface="Abadi" panose="020B0604020202020204" pitchFamily="34" charset="0"/>
                  </a:rPr>
                  <a:t>Ne;der</a:t>
                </a:r>
                <a:r>
                  <a:rPr lang="en-US" b="1" i="1" dirty="0">
                    <a:latin typeface="Abadi" panose="020B0604020202020204" pitchFamily="34" charset="0"/>
                  </a:rPr>
                  <a:t> and Mead algorithm – direct search method. Does not use derivatives of objective function</a:t>
                </a:r>
              </a:p>
            </p:txBody>
          </p:sp>
        </mc:Choice>
        <mc:Fallback xmlns="">
          <p:sp>
            <p:nvSpPr>
              <p:cNvPr id="4" name="Rectangle 3"/>
              <p:cNvSpPr>
                <a:spLocks noRot="1" noChangeAspect="1" noMove="1" noResize="1" noEditPoints="1" noAdjustHandles="1" noChangeArrowheads="1" noChangeShapeType="1" noTextEdit="1"/>
              </p:cNvSpPr>
              <p:nvPr/>
            </p:nvSpPr>
            <p:spPr>
              <a:xfrm>
                <a:off x="1963512" y="1223867"/>
                <a:ext cx="9147311" cy="5078313"/>
              </a:xfrm>
              <a:prstGeom prst="rect">
                <a:avLst/>
              </a:prstGeom>
              <a:blipFill>
                <a:blip r:embed="rId2"/>
                <a:stretch>
                  <a:fillRect l="-533" b="-960"/>
                </a:stretch>
              </a:blipFill>
            </p:spPr>
            <p:txBody>
              <a:bodyPr/>
              <a:lstStyle/>
              <a:p>
                <a:r>
                  <a:rPr lang="en-US">
                    <a:noFill/>
                  </a:rPr>
                  <a:t> </a:t>
                </a:r>
              </a:p>
            </p:txBody>
          </p:sp>
        </mc:Fallback>
      </mc:AlternateContent>
      <p:sp>
        <p:nvSpPr>
          <p:cNvPr id="3" name="Rectangle 2">
            <a:extLst>
              <a:ext uri="{FF2B5EF4-FFF2-40B4-BE49-F238E27FC236}">
                <a16:creationId xmlns:a16="http://schemas.microsoft.com/office/drawing/2014/main" id="{D8074DAE-0E67-47F5-9381-31D004DCC48E}"/>
              </a:ext>
            </a:extLst>
          </p:cNvPr>
          <p:cNvSpPr/>
          <p:nvPr/>
        </p:nvSpPr>
        <p:spPr>
          <a:xfrm>
            <a:off x="2438832" y="1788155"/>
            <a:ext cx="7076839" cy="992579"/>
          </a:xfrm>
          <a:prstGeom prst="rect">
            <a:avLst/>
          </a:prstGeom>
        </p:spPr>
        <p:txBody>
          <a:bodyPr wrap="square" anchor="t">
            <a:spAutoFit/>
          </a:bodyPr>
          <a:lstStyle/>
          <a:p>
            <a:endParaRPr lang="en-US" sz="1350" dirty="0"/>
          </a:p>
          <a:p>
            <a:br>
              <a:rPr lang="en-US" sz="1350" dirty="0"/>
            </a:br>
            <a:endParaRPr lang="en-US" sz="1350" dirty="0">
              <a:solidFill>
                <a:srgbClr val="000000"/>
              </a:solidFill>
              <a:cs typeface="Calibri" panose="020F0502020204030204"/>
            </a:endParaRPr>
          </a:p>
          <a:p>
            <a:endParaRPr lang="en-US" altLang="en-US" b="1" dirty="0">
              <a:solidFill>
                <a:srgbClr val="000000"/>
              </a:solidFill>
              <a:cs typeface="Calibri" panose="020F0502020204030204"/>
            </a:endParaRPr>
          </a:p>
        </p:txBody>
      </p:sp>
      <p:pic>
        <p:nvPicPr>
          <p:cNvPr id="2" name="Picture 1" descr="C:\Users\Main\Pictures\hora_5_sokrovish.jpg">
            <a:extLst>
              <a:ext uri="{FF2B5EF4-FFF2-40B4-BE49-F238E27FC236}">
                <a16:creationId xmlns:a16="http://schemas.microsoft.com/office/drawing/2014/main" id="{9D6264BA-C443-4CA8-9FE5-A7C5C27FD6A9}"/>
              </a:ext>
            </a:extLst>
          </p:cNvPr>
          <p:cNvPicPr/>
          <p:nvPr/>
        </p:nvPicPr>
        <p:blipFill rotWithShape="1">
          <a:blip r:embed="rId3">
            <a:extLst>
              <a:ext uri="{28A0092B-C50C-407E-A947-70E740481C1C}">
                <a14:useLocalDpi xmlns:a14="http://schemas.microsoft.com/office/drawing/2010/main" val="0"/>
              </a:ext>
            </a:extLst>
          </a:blip>
          <a:srcRect l="9439" r="16085"/>
          <a:stretch/>
        </p:blipFill>
        <p:spPr bwMode="auto">
          <a:xfrm>
            <a:off x="153956" y="138500"/>
            <a:ext cx="1367358" cy="6582975"/>
          </a:xfrm>
          <a:prstGeom prst="rect">
            <a:avLst/>
          </a:prstGeom>
          <a:noFill/>
          <a:ln>
            <a:noFill/>
          </a:ln>
          <a:extLst>
            <a:ext uri="{53640926-AAD7-44D8-BBD7-CCE9431645EC}">
              <a14:shadowObscured xmlns:a14="http://schemas.microsoft.com/office/drawing/2010/main"/>
            </a:ext>
          </a:extLst>
        </p:spPr>
      </p:pic>
      <p:sp>
        <p:nvSpPr>
          <p:cNvPr id="6" name="Title 1">
            <a:extLst>
              <a:ext uri="{FF2B5EF4-FFF2-40B4-BE49-F238E27FC236}">
                <a16:creationId xmlns:a16="http://schemas.microsoft.com/office/drawing/2014/main" id="{B9EB000A-C89B-4BD7-A326-E93DCECBBB87}"/>
              </a:ext>
            </a:extLst>
          </p:cNvPr>
          <p:cNvSpPr txBox="1">
            <a:spLocks/>
          </p:cNvSpPr>
          <p:nvPr/>
        </p:nvSpPr>
        <p:spPr>
          <a:xfrm>
            <a:off x="1963512" y="376321"/>
            <a:ext cx="10074532" cy="1143000"/>
          </a:xfrm>
          <a:prstGeom prst="rect">
            <a:avLst/>
          </a:prstGeom>
        </p:spPr>
        <p:txBody>
          <a:bodyP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dirty="0" err="1">
                <a:solidFill>
                  <a:schemeClr val="accent5">
                    <a:lumMod val="50000"/>
                  </a:schemeClr>
                </a:solidFill>
              </a:rPr>
              <a:t>Nelder</a:t>
            </a:r>
            <a:r>
              <a:rPr lang="en-US" altLang="en-US" dirty="0">
                <a:solidFill>
                  <a:schemeClr val="accent5">
                    <a:lumMod val="50000"/>
                  </a:schemeClr>
                </a:solidFill>
              </a:rPr>
              <a:t> and Mead algorithm</a:t>
            </a:r>
          </a:p>
        </p:txBody>
      </p:sp>
    </p:spTree>
    <p:extLst>
      <p:ext uri="{BB962C8B-B14F-4D97-AF65-F5344CB8AC3E}">
        <p14:creationId xmlns:p14="http://schemas.microsoft.com/office/powerpoint/2010/main" val="26017470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679509" y="867979"/>
            <a:ext cx="10627089" cy="6186309"/>
          </a:xfrm>
          <a:prstGeom prst="rect">
            <a:avLst/>
          </a:prstGeom>
        </p:spPr>
        <p:txBody>
          <a:bodyPr wrap="square" anchor="t">
            <a:spAutoFit/>
          </a:bodyPr>
          <a:lstStyle/>
          <a:p>
            <a:pPr marL="285750" indent="-285750">
              <a:buFontTx/>
              <a:buChar char="-"/>
            </a:pPr>
            <a:r>
              <a:rPr lang="en-US" dirty="0"/>
              <a:t>extension of the simplex method of </a:t>
            </a:r>
            <a:r>
              <a:rPr lang="en-US" dirty="0" err="1"/>
              <a:t>Spendley</a:t>
            </a:r>
            <a:r>
              <a:rPr lang="en-US" dirty="0"/>
              <a:t>, </a:t>
            </a:r>
            <a:r>
              <a:rPr lang="en-US" dirty="0" err="1"/>
              <a:t>Hext</a:t>
            </a:r>
            <a:r>
              <a:rPr lang="en-US" dirty="0"/>
              <a:t>, and </a:t>
            </a:r>
            <a:r>
              <a:rPr lang="en-US" dirty="0" err="1"/>
              <a:t>Himsworth</a:t>
            </a:r>
            <a:r>
              <a:rPr lang="en-US" dirty="0"/>
              <a:t>.</a:t>
            </a:r>
          </a:p>
          <a:p>
            <a:pPr marL="285750" indent="-285750">
              <a:buFontTx/>
              <a:buChar char="-"/>
            </a:pPr>
            <a:r>
              <a:rPr lang="en-US" dirty="0"/>
              <a:t>very robust direct search that is extremely powerful provided that the number of variables does not exceed five or six.</a:t>
            </a:r>
          </a:p>
          <a:p>
            <a:endParaRPr lang="en-US" sz="2000" b="1" dirty="0"/>
          </a:p>
          <a:p>
            <a:r>
              <a:rPr lang="en-US" sz="2000" b="1" dirty="0"/>
              <a:t>Uses function evaluations at different points to produce strategy for the next step (black box method)</a:t>
            </a:r>
          </a:p>
          <a:p>
            <a:r>
              <a:rPr lang="en-US" sz="2000" b="1" dirty="0"/>
              <a:t>Implemented in optimization software tools</a:t>
            </a:r>
          </a:p>
          <a:p>
            <a:r>
              <a:rPr lang="en-US" sz="2000" b="1" dirty="0"/>
              <a:t>such as </a:t>
            </a:r>
            <a:r>
              <a:rPr lang="en-US" sz="2000" b="1" dirty="0" err="1"/>
              <a:t>Matlab</a:t>
            </a:r>
            <a:r>
              <a:rPr lang="en-US" sz="2000" b="1" dirty="0"/>
              <a:t> </a:t>
            </a:r>
            <a:r>
              <a:rPr lang="en-US" sz="2000" b="1" dirty="0" err="1"/>
              <a:t>fminsearch</a:t>
            </a:r>
            <a:r>
              <a:rPr lang="en-US" sz="2000" b="1" dirty="0"/>
              <a:t>() function</a:t>
            </a:r>
          </a:p>
          <a:p>
            <a:r>
              <a:rPr lang="en-US" sz="2000" b="1" dirty="0"/>
              <a:t>Python </a:t>
            </a:r>
            <a:r>
              <a:rPr lang="en-US" sz="2000" b="1" dirty="0" err="1"/>
              <a:t>scipy.optimize.fmin</a:t>
            </a:r>
            <a:r>
              <a:rPr lang="en-US" sz="2000" b="1" dirty="0"/>
              <a:t>() function</a:t>
            </a:r>
          </a:p>
          <a:p>
            <a:r>
              <a:rPr lang="en-US" sz="2000" b="1" dirty="0"/>
              <a:t>NAG  </a:t>
            </a:r>
            <a:r>
              <a:rPr lang="en-US" sz="2000" dirty="0" err="1"/>
              <a:t>nag_opt_uncon_simplex</a:t>
            </a:r>
            <a:r>
              <a:rPr lang="en-US" sz="2000" dirty="0"/>
              <a:t> (e04cb)</a:t>
            </a:r>
            <a:endParaRPr lang="en-US" sz="2000" b="1" dirty="0"/>
          </a:p>
          <a:p>
            <a:endParaRPr lang="en-US" sz="3600" dirty="0"/>
          </a:p>
          <a:p>
            <a:r>
              <a:rPr lang="en-US" sz="2000" b="1" dirty="0"/>
              <a:t>Works for functions with categorical values</a:t>
            </a:r>
          </a:p>
          <a:p>
            <a:r>
              <a:rPr lang="en-US" sz="2000" b="1" dirty="0"/>
              <a:t>(function values may be categorized as ‘better’ or ’worse’. Exact values may not be given)</a:t>
            </a:r>
          </a:p>
          <a:p>
            <a:endParaRPr lang="en-US" b="1" dirty="0"/>
          </a:p>
          <a:p>
            <a:r>
              <a:rPr lang="en-US" dirty="0">
                <a:hlinkClick r:id="rId2"/>
              </a:rPr>
              <a:t>https://en.wikipedia.org/wiki/</a:t>
            </a:r>
            <a:r>
              <a:rPr lang="en-US" dirty="0" err="1">
                <a:hlinkClick r:id="rId2"/>
              </a:rPr>
              <a:t>Nelder</a:t>
            </a:r>
            <a:r>
              <a:rPr lang="en-US" dirty="0">
                <a:hlinkClick r:id="rId2"/>
              </a:rPr>
              <a:t>–</a:t>
            </a:r>
            <a:r>
              <a:rPr lang="en-US" dirty="0" err="1">
                <a:hlinkClick r:id="rId2"/>
              </a:rPr>
              <a:t>Mead_method</a:t>
            </a:r>
            <a:endParaRPr lang="en-US" dirty="0"/>
          </a:p>
          <a:p>
            <a:r>
              <a:rPr lang="en-US" b="1" dirty="0"/>
              <a:t>Heuristic meaning: this strategy finds the ‘worst’ place in function domain (in terms of values) and jumps out of it.</a:t>
            </a:r>
          </a:p>
          <a:p>
            <a:r>
              <a:rPr lang="en-US" b="1" dirty="0"/>
              <a:t>For minimization problems ‘worst’ place is where function has largest value</a:t>
            </a:r>
          </a:p>
          <a:p>
            <a:r>
              <a:rPr lang="en-US" b="1" dirty="0"/>
              <a:t>For maximization problems ‘worst’ place is where function has smallest value</a:t>
            </a:r>
          </a:p>
          <a:p>
            <a:endParaRPr lang="en-US" dirty="0"/>
          </a:p>
        </p:txBody>
      </p:sp>
      <p:sp>
        <p:nvSpPr>
          <p:cNvPr id="3" name="Rectangle 2">
            <a:extLst>
              <a:ext uri="{FF2B5EF4-FFF2-40B4-BE49-F238E27FC236}">
                <a16:creationId xmlns:a16="http://schemas.microsoft.com/office/drawing/2014/main" id="{D8074DAE-0E67-47F5-9381-31D004DCC48E}"/>
              </a:ext>
            </a:extLst>
          </p:cNvPr>
          <p:cNvSpPr/>
          <p:nvPr/>
        </p:nvSpPr>
        <p:spPr>
          <a:xfrm>
            <a:off x="1219774" y="1241204"/>
            <a:ext cx="9435785" cy="1292662"/>
          </a:xfrm>
          <a:prstGeom prst="rect">
            <a:avLst/>
          </a:prstGeom>
        </p:spPr>
        <p:txBody>
          <a:bodyPr wrap="square" anchor="t">
            <a:spAutoFit/>
          </a:bodyPr>
          <a:lstStyle/>
          <a:p>
            <a:endParaRPr lang="en-US" dirty="0"/>
          </a:p>
          <a:p>
            <a:br>
              <a:rPr lang="en-US" dirty="0"/>
            </a:br>
            <a:endParaRPr lang="en-US" dirty="0">
              <a:solidFill>
                <a:srgbClr val="000000"/>
              </a:solidFill>
              <a:cs typeface="Calibri" panose="020F0502020204030204"/>
            </a:endParaRPr>
          </a:p>
          <a:p>
            <a:endParaRPr lang="en-US" altLang="en-US" sz="2400" b="1" dirty="0">
              <a:solidFill>
                <a:srgbClr val="000000"/>
              </a:solidFill>
              <a:cs typeface="Calibri" panose="020F0502020204030204"/>
            </a:endParaRPr>
          </a:p>
        </p:txBody>
      </p:sp>
      <p:sp>
        <p:nvSpPr>
          <p:cNvPr id="2" name="Title 1">
            <a:extLst>
              <a:ext uri="{FF2B5EF4-FFF2-40B4-BE49-F238E27FC236}">
                <a16:creationId xmlns:a16="http://schemas.microsoft.com/office/drawing/2014/main" id="{BFFDFD8A-8040-435E-B890-B06F30E57E00}"/>
              </a:ext>
            </a:extLst>
          </p:cNvPr>
          <p:cNvSpPr txBox="1">
            <a:spLocks/>
          </p:cNvSpPr>
          <p:nvPr/>
        </p:nvSpPr>
        <p:spPr>
          <a:xfrm>
            <a:off x="1536441" y="138500"/>
            <a:ext cx="10074532" cy="1143000"/>
          </a:xfrm>
          <a:prstGeom prst="rect">
            <a:avLst/>
          </a:prstGeom>
        </p:spPr>
        <p:txBody>
          <a:bodyP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dirty="0" err="1">
                <a:solidFill>
                  <a:schemeClr val="accent5">
                    <a:lumMod val="50000"/>
                  </a:schemeClr>
                </a:solidFill>
              </a:rPr>
              <a:t>Nelder</a:t>
            </a:r>
            <a:r>
              <a:rPr lang="en-US" altLang="en-US" dirty="0">
                <a:solidFill>
                  <a:schemeClr val="accent5">
                    <a:lumMod val="50000"/>
                  </a:schemeClr>
                </a:solidFill>
              </a:rPr>
              <a:t> and Mead algorithm</a:t>
            </a:r>
          </a:p>
        </p:txBody>
      </p:sp>
      <p:pic>
        <p:nvPicPr>
          <p:cNvPr id="7" name="Picture 6" descr="C:\Users\Main\Pictures\hora_5_sokrovish.jpg">
            <a:extLst>
              <a:ext uri="{FF2B5EF4-FFF2-40B4-BE49-F238E27FC236}">
                <a16:creationId xmlns:a16="http://schemas.microsoft.com/office/drawing/2014/main" id="{3375CD17-933E-4C5D-84C9-78021B70269F}"/>
              </a:ext>
            </a:extLst>
          </p:cNvPr>
          <p:cNvPicPr/>
          <p:nvPr/>
        </p:nvPicPr>
        <p:blipFill rotWithShape="1">
          <a:blip r:embed="rId3">
            <a:extLst>
              <a:ext uri="{28A0092B-C50C-407E-A947-70E740481C1C}">
                <a14:useLocalDpi xmlns:a14="http://schemas.microsoft.com/office/drawing/2010/main" val="0"/>
              </a:ext>
            </a:extLst>
          </a:blip>
          <a:srcRect l="9439" r="16085"/>
          <a:stretch/>
        </p:blipFill>
        <p:spPr bwMode="auto">
          <a:xfrm>
            <a:off x="28470" y="137512"/>
            <a:ext cx="1367358" cy="6582975"/>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31220834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Rectangle 3"/>
              <p:cNvSpPr/>
              <p:nvPr/>
            </p:nvSpPr>
            <p:spPr>
              <a:xfrm>
                <a:off x="1769877" y="710000"/>
                <a:ext cx="9363389" cy="9378145"/>
              </a:xfrm>
              <a:prstGeom prst="rect">
                <a:avLst/>
              </a:prstGeom>
            </p:spPr>
            <p:txBody>
              <a:bodyPr wrap="square" anchor="t">
                <a:spAutoFit/>
              </a:bodyPr>
              <a:lstStyle/>
              <a:p>
                <a:r>
                  <a:rPr lang="en-US" dirty="0"/>
                  <a:t>Given  a function </a:t>
                </a:r>
                <a14:m>
                  <m:oMath xmlns:m="http://schemas.openxmlformats.org/officeDocument/2006/math">
                    <m:r>
                      <a:rPr lang="en-US" i="1">
                        <a:latin typeface="Cambria Math" panose="02040503050406030204" pitchFamily="18" charset="0"/>
                      </a:rPr>
                      <m:t>𝑓</m:t>
                    </m:r>
                    <m:r>
                      <a:rPr lang="en-US">
                        <a:latin typeface="Cambria Math" panose="02040503050406030204" pitchFamily="18" charset="0"/>
                      </a:rPr>
                      <m:t>(</m:t>
                    </m:r>
                    <m:r>
                      <a:rPr lang="en-US" i="1">
                        <a:latin typeface="Cambria Math" panose="02040503050406030204" pitchFamily="18" charset="0"/>
                      </a:rPr>
                      <m:t>𝑥</m:t>
                    </m:r>
                    <m:r>
                      <a:rPr lang="en-US">
                        <a:latin typeface="Cambria Math" panose="02040503050406030204" pitchFamily="18" charset="0"/>
                      </a:rPr>
                      <m:t>)</m:t>
                    </m:r>
                  </m:oMath>
                </a14:m>
                <a:r>
                  <a:rPr lang="en-US" dirty="0"/>
                  <a:t> we need to find its minimum value and corresponding value of the argument</a:t>
                </a:r>
              </a:p>
              <a:p>
                <a:endParaRPr lang="en-US" dirty="0"/>
              </a:p>
              <a:p>
                <a:r>
                  <a:rPr lang="en-US" sz="1400" dirty="0"/>
                  <a:t>Algorithm:</a:t>
                </a:r>
              </a:p>
              <a:p>
                <a:endParaRPr lang="en-US" sz="1400" dirty="0"/>
              </a:p>
              <a:p>
                <a:pPr lvl="0"/>
                <a:r>
                  <a:rPr lang="en-US" sz="1400" dirty="0"/>
                  <a:t>1. Start with 3 points </a:t>
                </a:r>
                <a14:m>
                  <m:oMath xmlns:m="http://schemas.openxmlformats.org/officeDocument/2006/math">
                    <m:sSub>
                      <m:sSubPr>
                        <m:ctrlPr>
                          <a:rPr lang="en-US" sz="1400" i="1">
                            <a:latin typeface="Cambria Math" panose="02040503050406030204" pitchFamily="18" charset="0"/>
                          </a:rPr>
                        </m:ctrlPr>
                      </m:sSubPr>
                      <m:e>
                        <m:r>
                          <a:rPr lang="en-US" sz="1400" i="1">
                            <a:latin typeface="Cambria Math" panose="02040503050406030204" pitchFamily="18" charset="0"/>
                          </a:rPr>
                          <m:t>𝑥</m:t>
                        </m:r>
                      </m:e>
                      <m:sub>
                        <m:r>
                          <a:rPr lang="en-US" sz="1400" i="1">
                            <a:latin typeface="Cambria Math" panose="02040503050406030204" pitchFamily="18" charset="0"/>
                          </a:rPr>
                          <m:t>1</m:t>
                        </m:r>
                      </m:sub>
                    </m:sSub>
                    <m:r>
                      <a:rPr lang="en-US" sz="1400" i="1">
                        <a:latin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 </m:t>
                        </m:r>
                        <m:r>
                          <a:rPr lang="en-US" sz="1400" i="1">
                            <a:latin typeface="Cambria Math" panose="02040503050406030204" pitchFamily="18" charset="0"/>
                          </a:rPr>
                          <m:t>𝑥</m:t>
                        </m:r>
                      </m:e>
                      <m:sub>
                        <m:r>
                          <a:rPr lang="en-US" sz="1400" i="1">
                            <a:latin typeface="Cambria Math" panose="02040503050406030204" pitchFamily="18" charset="0"/>
                          </a:rPr>
                          <m:t>2</m:t>
                        </m:r>
                      </m:sub>
                    </m:sSub>
                    <m:r>
                      <a:rPr lang="en-US" sz="1400" i="1">
                        <a:latin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 </m:t>
                        </m:r>
                        <m:r>
                          <a:rPr lang="en-US" sz="1400" i="1">
                            <a:latin typeface="Cambria Math" panose="02040503050406030204" pitchFamily="18" charset="0"/>
                          </a:rPr>
                          <m:t>𝑥</m:t>
                        </m:r>
                      </m:e>
                      <m:sub>
                        <m:r>
                          <a:rPr lang="en-US" sz="1400" i="1">
                            <a:latin typeface="Cambria Math" panose="02040503050406030204" pitchFamily="18" charset="0"/>
                          </a:rPr>
                          <m:t>3</m:t>
                        </m:r>
                      </m:sub>
                    </m:sSub>
                  </m:oMath>
                </a14:m>
                <a:r>
                  <a:rPr lang="en-US" sz="1400" dirty="0"/>
                  <a:t> with the following values:</a:t>
                </a:r>
              </a:p>
              <a:p>
                <a14:m>
                  <m:oMath xmlns:m="http://schemas.openxmlformats.org/officeDocument/2006/math">
                    <m:sSub>
                      <m:sSubPr>
                        <m:ctrlPr>
                          <a:rPr lang="en-US" sz="1400" i="1">
                            <a:latin typeface="Cambria Math" panose="02040503050406030204" pitchFamily="18" charset="0"/>
                          </a:rPr>
                        </m:ctrlPr>
                      </m:sSubPr>
                      <m:e>
                        <m:r>
                          <a:rPr lang="en-US" sz="1400" i="1">
                            <a:latin typeface="Cambria Math" panose="02040503050406030204" pitchFamily="18" charset="0"/>
                          </a:rPr>
                          <m:t>𝑓</m:t>
                        </m:r>
                      </m:e>
                      <m:sub>
                        <m:r>
                          <a:rPr lang="en-US" sz="1400">
                            <a:latin typeface="Cambria Math" panose="02040503050406030204" pitchFamily="18" charset="0"/>
                          </a:rPr>
                          <m:t>1</m:t>
                        </m:r>
                      </m:sub>
                    </m:sSub>
                    <m:r>
                      <a:rPr lang="en-US" sz="1400">
                        <a:latin typeface="Cambria Math" panose="02040503050406030204" pitchFamily="18" charset="0"/>
                      </a:rPr>
                      <m:t>=</m:t>
                    </m:r>
                    <m:r>
                      <a:rPr lang="en-US" sz="1400" i="1">
                        <a:latin typeface="Cambria Math" panose="02040503050406030204" pitchFamily="18" charset="0"/>
                      </a:rPr>
                      <m:t>𝑓</m:t>
                    </m:r>
                    <m:r>
                      <a:rPr lang="en-US" sz="1400">
                        <a:latin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𝑥</m:t>
                        </m:r>
                      </m:e>
                      <m:sub>
                        <m:r>
                          <a:rPr lang="en-US" sz="1400">
                            <a:latin typeface="Cambria Math" panose="02040503050406030204" pitchFamily="18" charset="0"/>
                          </a:rPr>
                          <m:t>1</m:t>
                        </m:r>
                      </m:sub>
                    </m:sSub>
                    <m:r>
                      <a:rPr lang="en-US" sz="1400">
                        <a:latin typeface="Cambria Math" panose="02040503050406030204" pitchFamily="18" charset="0"/>
                      </a:rPr>
                      <m:t>)</m:t>
                    </m:r>
                  </m:oMath>
                </a14:m>
                <a:r>
                  <a:rPr lang="en-US" sz="1400" dirty="0"/>
                  <a:t> ,  </a:t>
                </a:r>
                <a14:m>
                  <m:oMath xmlns:m="http://schemas.openxmlformats.org/officeDocument/2006/math">
                    <m:sSub>
                      <m:sSubPr>
                        <m:ctrlPr>
                          <a:rPr lang="en-US" sz="1400" i="1">
                            <a:latin typeface="Cambria Math" panose="02040503050406030204" pitchFamily="18" charset="0"/>
                          </a:rPr>
                        </m:ctrlPr>
                      </m:sSubPr>
                      <m:e>
                        <m:r>
                          <a:rPr lang="en-US" sz="1400" i="1">
                            <a:latin typeface="Cambria Math" panose="02040503050406030204" pitchFamily="18" charset="0"/>
                          </a:rPr>
                          <m:t>𝑓</m:t>
                        </m:r>
                      </m:e>
                      <m:sub>
                        <m:r>
                          <a:rPr lang="en-US" sz="1400">
                            <a:latin typeface="Cambria Math" panose="02040503050406030204" pitchFamily="18" charset="0"/>
                          </a:rPr>
                          <m:t>2</m:t>
                        </m:r>
                      </m:sub>
                    </m:sSub>
                    <m:r>
                      <a:rPr lang="en-US" sz="1400">
                        <a:latin typeface="Cambria Math" panose="02040503050406030204" pitchFamily="18" charset="0"/>
                      </a:rPr>
                      <m:t>=</m:t>
                    </m:r>
                    <m:r>
                      <a:rPr lang="en-US" sz="1400" i="1">
                        <a:latin typeface="Cambria Math" panose="02040503050406030204" pitchFamily="18" charset="0"/>
                      </a:rPr>
                      <m:t>𝑓</m:t>
                    </m:r>
                    <m:d>
                      <m:dPr>
                        <m:ctrlPr>
                          <a:rPr lang="en-US" sz="1400" i="1">
                            <a:latin typeface="Cambria Math" panose="02040503050406030204" pitchFamily="18" charset="0"/>
                          </a:rPr>
                        </m:ctrlPr>
                      </m:dPr>
                      <m:e>
                        <m:sSub>
                          <m:sSubPr>
                            <m:ctrlPr>
                              <a:rPr lang="en-US" sz="1400" i="1">
                                <a:latin typeface="Cambria Math" panose="02040503050406030204" pitchFamily="18" charset="0"/>
                              </a:rPr>
                            </m:ctrlPr>
                          </m:sSubPr>
                          <m:e>
                            <m:r>
                              <a:rPr lang="en-US" sz="1400" i="1">
                                <a:latin typeface="Cambria Math" panose="02040503050406030204" pitchFamily="18" charset="0"/>
                              </a:rPr>
                              <m:t>𝑥</m:t>
                            </m:r>
                          </m:e>
                          <m:sub>
                            <m:r>
                              <a:rPr lang="en-US" sz="1400">
                                <a:latin typeface="Cambria Math" panose="02040503050406030204" pitchFamily="18" charset="0"/>
                              </a:rPr>
                              <m:t>2</m:t>
                            </m:r>
                          </m:sub>
                        </m:sSub>
                      </m:e>
                    </m:d>
                    <m:r>
                      <a:rPr lang="en-US" sz="1400">
                        <a:latin typeface="Cambria Math" panose="02040503050406030204" pitchFamily="18" charset="0"/>
                      </a:rPr>
                      <m:t>, </m:t>
                    </m:r>
                  </m:oMath>
                </a14:m>
                <a:r>
                  <a:rPr lang="en-US" sz="1400" dirty="0"/>
                  <a:t> </a:t>
                </a:r>
                <a14:m>
                  <m:oMath xmlns:m="http://schemas.openxmlformats.org/officeDocument/2006/math">
                    <m:sSub>
                      <m:sSubPr>
                        <m:ctrlPr>
                          <a:rPr lang="en-US" sz="1400" i="1">
                            <a:latin typeface="Cambria Math" panose="02040503050406030204" pitchFamily="18" charset="0"/>
                          </a:rPr>
                        </m:ctrlPr>
                      </m:sSubPr>
                      <m:e>
                        <m:r>
                          <a:rPr lang="en-US" sz="1400" i="1">
                            <a:latin typeface="Cambria Math" panose="02040503050406030204" pitchFamily="18" charset="0"/>
                          </a:rPr>
                          <m:t>𝑓</m:t>
                        </m:r>
                      </m:e>
                      <m:sub>
                        <m:r>
                          <a:rPr lang="en-US" sz="1400">
                            <a:latin typeface="Cambria Math" panose="02040503050406030204" pitchFamily="18" charset="0"/>
                          </a:rPr>
                          <m:t>3</m:t>
                        </m:r>
                      </m:sub>
                    </m:sSub>
                    <m:r>
                      <a:rPr lang="en-US" sz="1400">
                        <a:latin typeface="Cambria Math" panose="02040503050406030204" pitchFamily="18" charset="0"/>
                      </a:rPr>
                      <m:t>=</m:t>
                    </m:r>
                    <m:r>
                      <a:rPr lang="en-US" sz="1400" i="1">
                        <a:latin typeface="Cambria Math" panose="02040503050406030204" pitchFamily="18" charset="0"/>
                      </a:rPr>
                      <m:t>𝑓</m:t>
                    </m:r>
                    <m:r>
                      <a:rPr lang="en-US" sz="1400">
                        <a:latin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𝑥</m:t>
                        </m:r>
                      </m:e>
                      <m:sub>
                        <m:r>
                          <a:rPr lang="en-US" sz="1400">
                            <a:latin typeface="Cambria Math" panose="02040503050406030204" pitchFamily="18" charset="0"/>
                          </a:rPr>
                          <m:t>3</m:t>
                        </m:r>
                      </m:sub>
                    </m:sSub>
                    <m:r>
                      <a:rPr lang="en-US" sz="1400">
                        <a:latin typeface="Cambria Math" panose="02040503050406030204" pitchFamily="18" charset="0"/>
                      </a:rPr>
                      <m:t>)</m:t>
                    </m:r>
                  </m:oMath>
                </a14:m>
                <a:endParaRPr lang="en-US" sz="1400" dirty="0"/>
              </a:p>
              <a:p>
                <a:pPr lvl="0"/>
                <a:endParaRPr lang="en-US" sz="1400" dirty="0"/>
              </a:p>
              <a:p>
                <a:pPr lvl="0"/>
                <a:r>
                  <a:rPr lang="en-US" sz="1400" dirty="0"/>
                  <a:t>2. Sort the points by their function value and find the highest function value </a:t>
                </a:r>
                <a14:m>
                  <m:oMath xmlns:m="http://schemas.openxmlformats.org/officeDocument/2006/math">
                    <m:sSub>
                      <m:sSubPr>
                        <m:ctrlPr>
                          <a:rPr lang="en-US" sz="1400" i="1">
                            <a:latin typeface="Cambria Math" panose="02040503050406030204" pitchFamily="18" charset="0"/>
                          </a:rPr>
                        </m:ctrlPr>
                      </m:sSubPr>
                      <m:e>
                        <m:r>
                          <a:rPr lang="en-US" sz="1400" i="1">
                            <a:latin typeface="Cambria Math" panose="02040503050406030204" pitchFamily="18" charset="0"/>
                          </a:rPr>
                          <m:t>𝑓</m:t>
                        </m:r>
                      </m:e>
                      <m:sub>
                        <m:r>
                          <a:rPr lang="en-US" sz="1400" i="1">
                            <a:latin typeface="Cambria Math" panose="02040503050406030204" pitchFamily="18" charset="0"/>
                          </a:rPr>
                          <m:t>h</m:t>
                        </m:r>
                      </m:sub>
                    </m:sSub>
                  </m:oMath>
                </a14:m>
                <a:r>
                  <a:rPr lang="en-US" sz="1400" dirty="0"/>
                  <a:t> , the next highest function value </a:t>
                </a:r>
                <a14:m>
                  <m:oMath xmlns:m="http://schemas.openxmlformats.org/officeDocument/2006/math">
                    <m:sSub>
                      <m:sSubPr>
                        <m:ctrlPr>
                          <a:rPr lang="en-US" sz="1400" i="1">
                            <a:latin typeface="Cambria Math" panose="02040503050406030204" pitchFamily="18" charset="0"/>
                          </a:rPr>
                        </m:ctrlPr>
                      </m:sSubPr>
                      <m:e>
                        <m:r>
                          <a:rPr lang="en-US" sz="1400" i="1">
                            <a:latin typeface="Cambria Math" panose="02040503050406030204" pitchFamily="18" charset="0"/>
                          </a:rPr>
                          <m:t>𝑓</m:t>
                        </m:r>
                      </m:e>
                      <m:sub>
                        <m:r>
                          <a:rPr lang="en-US" sz="1400" i="1">
                            <a:latin typeface="Cambria Math" panose="02040503050406030204" pitchFamily="18" charset="0"/>
                          </a:rPr>
                          <m:t>𝑔</m:t>
                        </m:r>
                      </m:sub>
                    </m:sSub>
                  </m:oMath>
                </a14:m>
                <a:r>
                  <a:rPr lang="en-US" sz="1400" dirty="0"/>
                  <a:t>, the lowest function value </a:t>
                </a:r>
                <a14:m>
                  <m:oMath xmlns:m="http://schemas.openxmlformats.org/officeDocument/2006/math">
                    <m:sSub>
                      <m:sSubPr>
                        <m:ctrlPr>
                          <a:rPr lang="en-US" sz="1400" i="1">
                            <a:latin typeface="Cambria Math" panose="02040503050406030204" pitchFamily="18" charset="0"/>
                          </a:rPr>
                        </m:ctrlPr>
                      </m:sSubPr>
                      <m:e>
                        <m:r>
                          <a:rPr lang="en-US" sz="1400" i="1">
                            <a:latin typeface="Cambria Math" panose="02040503050406030204" pitchFamily="18" charset="0"/>
                          </a:rPr>
                          <m:t>𝑓</m:t>
                        </m:r>
                      </m:e>
                      <m:sub>
                        <m:r>
                          <a:rPr lang="en-US" sz="1400" i="1">
                            <a:latin typeface="Cambria Math" panose="02040503050406030204" pitchFamily="18" charset="0"/>
                          </a:rPr>
                          <m:t>𝑙</m:t>
                        </m:r>
                      </m:sub>
                    </m:sSub>
                    <m:r>
                      <a:rPr lang="en-US" sz="1400" i="1">
                        <a:latin typeface="Cambria Math" panose="02040503050406030204" pitchFamily="18" charset="0"/>
                      </a:rPr>
                      <m:t> </m:t>
                    </m:r>
                  </m:oMath>
                </a14:m>
                <a:r>
                  <a:rPr lang="en-US" sz="1400" dirty="0"/>
                  <a:t>, and the corresponding points </a:t>
                </a:r>
                <a14:m>
                  <m:oMath xmlns:m="http://schemas.openxmlformats.org/officeDocument/2006/math">
                    <m:sSub>
                      <m:sSubPr>
                        <m:ctrlPr>
                          <a:rPr lang="en-US" sz="1400" i="1">
                            <a:latin typeface="Cambria Math" panose="02040503050406030204" pitchFamily="18" charset="0"/>
                          </a:rPr>
                        </m:ctrlPr>
                      </m:sSubPr>
                      <m:e>
                        <m:r>
                          <a:rPr lang="en-US" sz="1400" i="1">
                            <a:latin typeface="Cambria Math" panose="02040503050406030204" pitchFamily="18" charset="0"/>
                          </a:rPr>
                          <m:t>𝑥</m:t>
                        </m:r>
                      </m:e>
                      <m:sub>
                        <m:r>
                          <a:rPr lang="en-US" sz="1400" i="1">
                            <a:latin typeface="Cambria Math" panose="02040503050406030204" pitchFamily="18" charset="0"/>
                          </a:rPr>
                          <m:t>h</m:t>
                        </m:r>
                      </m:sub>
                    </m:sSub>
                    <m:r>
                      <a:rPr lang="en-US" sz="1400" i="1">
                        <a:latin typeface="Cambria Math" panose="02040503050406030204" pitchFamily="18" charset="0"/>
                      </a:rPr>
                      <m:t>, </m:t>
                    </m:r>
                    <m:sSub>
                      <m:sSubPr>
                        <m:ctrlPr>
                          <a:rPr lang="en-US" sz="1400" i="1">
                            <a:latin typeface="Cambria Math" panose="02040503050406030204" pitchFamily="18" charset="0"/>
                          </a:rPr>
                        </m:ctrlPr>
                      </m:sSubPr>
                      <m:e>
                        <m:r>
                          <a:rPr lang="en-US" sz="1400" i="1">
                            <a:latin typeface="Cambria Math" panose="02040503050406030204" pitchFamily="18" charset="0"/>
                          </a:rPr>
                          <m:t>𝑥</m:t>
                        </m:r>
                      </m:e>
                      <m:sub>
                        <m:r>
                          <a:rPr lang="en-US" sz="1400" i="1">
                            <a:latin typeface="Cambria Math" panose="02040503050406030204" pitchFamily="18" charset="0"/>
                          </a:rPr>
                          <m:t>𝑔</m:t>
                        </m:r>
                        <m:r>
                          <a:rPr lang="en-US" sz="1400" i="1">
                            <a:latin typeface="Cambria Math" panose="02040503050406030204" pitchFamily="18" charset="0"/>
                          </a:rPr>
                          <m:t> </m:t>
                        </m:r>
                      </m:sub>
                    </m:sSub>
                  </m:oMath>
                </a14:m>
                <a:r>
                  <a:rPr lang="en-US" sz="1400" dirty="0"/>
                  <a:t> ,</a:t>
                </a:r>
                <a14:m>
                  <m:oMath xmlns:m="http://schemas.openxmlformats.org/officeDocument/2006/math">
                    <m:r>
                      <a:rPr lang="en-US" sz="1400" i="1">
                        <a:latin typeface="Cambria Math" panose="02040503050406030204" pitchFamily="18" charset="0"/>
                      </a:rPr>
                      <m:t> </m:t>
                    </m:r>
                  </m:oMath>
                </a14:m>
                <a:r>
                  <a:rPr lang="en-US" sz="1400" dirty="0"/>
                  <a:t>and </a:t>
                </a:r>
                <a14:m>
                  <m:oMath xmlns:m="http://schemas.openxmlformats.org/officeDocument/2006/math">
                    <m:sSub>
                      <m:sSubPr>
                        <m:ctrlPr>
                          <a:rPr lang="en-US" sz="1400" i="1">
                            <a:latin typeface="Cambria Math" panose="02040503050406030204" pitchFamily="18" charset="0"/>
                          </a:rPr>
                        </m:ctrlPr>
                      </m:sSubPr>
                      <m:e>
                        <m:r>
                          <a:rPr lang="en-US" sz="1400" i="1">
                            <a:latin typeface="Cambria Math" panose="02040503050406030204" pitchFamily="18" charset="0"/>
                          </a:rPr>
                          <m:t>𝑥</m:t>
                        </m:r>
                      </m:e>
                      <m:sub>
                        <m:r>
                          <a:rPr lang="en-US" sz="1400" i="1">
                            <a:latin typeface="Cambria Math" panose="02040503050406030204" pitchFamily="18" charset="0"/>
                          </a:rPr>
                          <m:t>𝑙</m:t>
                        </m:r>
                        <m:r>
                          <a:rPr lang="en-US" sz="1400" i="1">
                            <a:latin typeface="Cambria Math" panose="02040503050406030204" pitchFamily="18" charset="0"/>
                          </a:rPr>
                          <m:t> </m:t>
                        </m:r>
                      </m:sub>
                    </m:sSub>
                    <m:r>
                      <a:rPr lang="en-US" sz="1400" i="1">
                        <a:latin typeface="Cambria Math" panose="02040503050406030204" pitchFamily="18" charset="0"/>
                      </a:rPr>
                      <m:t>.</m:t>
                    </m:r>
                  </m:oMath>
                </a14:m>
                <a:r>
                  <a:rPr lang="en-US" sz="1400" dirty="0"/>
                  <a:t> </a:t>
                </a:r>
              </a:p>
              <a:p>
                <a:pPr lvl="0"/>
                <a:endParaRPr lang="en-US" sz="1400" dirty="0"/>
              </a:p>
              <a:p>
                <a:pPr lvl="0"/>
                <a:r>
                  <a:rPr lang="en-US" sz="1400" dirty="0"/>
                  <a:t>3. Find the centroid </a:t>
                </a:r>
                <a14:m>
                  <m:oMath xmlns:m="http://schemas.openxmlformats.org/officeDocument/2006/math">
                    <m:sSub>
                      <m:sSubPr>
                        <m:ctrlPr>
                          <a:rPr lang="en-US" sz="1400" i="1">
                            <a:latin typeface="Cambria Math" panose="02040503050406030204" pitchFamily="18" charset="0"/>
                          </a:rPr>
                        </m:ctrlPr>
                      </m:sSubPr>
                      <m:e>
                        <m:r>
                          <a:rPr lang="en-US" sz="1400" i="1">
                            <a:latin typeface="Cambria Math" panose="02040503050406030204" pitchFamily="18" charset="0"/>
                          </a:rPr>
                          <m:t>𝑥</m:t>
                        </m:r>
                      </m:e>
                      <m:sub>
                        <m:r>
                          <a:rPr lang="en-US" sz="1400" i="1">
                            <a:latin typeface="Cambria Math" panose="02040503050406030204" pitchFamily="18" charset="0"/>
                          </a:rPr>
                          <m:t>0</m:t>
                        </m:r>
                      </m:sub>
                    </m:sSub>
                  </m:oMath>
                </a14:m>
                <a:r>
                  <a:rPr lang="en-US" sz="1400" dirty="0"/>
                  <a:t> of all “best”</a:t>
                </a:r>
              </a:p>
              <a:p>
                <a:r>
                  <a:rPr lang="en-US" sz="1400" dirty="0"/>
                  <a:t>	</a:t>
                </a:r>
                <a14:m>
                  <m:oMath xmlns:m="http://schemas.openxmlformats.org/officeDocument/2006/math">
                    <m:sSub>
                      <m:sSubPr>
                        <m:ctrlPr>
                          <a:rPr lang="en-US" sz="1400" i="1">
                            <a:latin typeface="Cambria Math" panose="02040503050406030204" pitchFamily="18" charset="0"/>
                          </a:rPr>
                        </m:ctrlPr>
                      </m:sSubPr>
                      <m:e>
                        <m:r>
                          <a:rPr lang="en-US" sz="1400" i="1">
                            <a:latin typeface="Cambria Math" panose="02040503050406030204" pitchFamily="18" charset="0"/>
                          </a:rPr>
                          <m:t>𝑥</m:t>
                        </m:r>
                      </m:e>
                      <m:sub>
                        <m:r>
                          <a:rPr lang="en-US" sz="1400" i="1">
                            <a:latin typeface="Cambria Math" panose="02040503050406030204" pitchFamily="18" charset="0"/>
                          </a:rPr>
                          <m:t>0</m:t>
                        </m:r>
                      </m:sub>
                    </m:sSub>
                    <m:r>
                      <a:rPr lang="en-US" sz="1400" i="1">
                        <a:latin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m:t>
                        </m:r>
                        <m:r>
                          <a:rPr lang="en-US" sz="1400" i="1">
                            <a:latin typeface="Cambria Math" panose="02040503050406030204" pitchFamily="18" charset="0"/>
                          </a:rPr>
                          <m:t>𝑥</m:t>
                        </m:r>
                      </m:e>
                      <m:sub>
                        <m:r>
                          <a:rPr lang="en-US" sz="1400" i="1">
                            <a:latin typeface="Cambria Math" panose="02040503050406030204" pitchFamily="18" charset="0"/>
                          </a:rPr>
                          <m:t>𝑔</m:t>
                        </m:r>
                      </m:sub>
                    </m:sSub>
                    <m:r>
                      <a:rPr lang="en-US" sz="1400" i="1">
                        <a:latin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𝑥</m:t>
                        </m:r>
                      </m:e>
                      <m:sub>
                        <m:r>
                          <a:rPr lang="en-US" sz="1400" i="1">
                            <a:latin typeface="Cambria Math" panose="02040503050406030204" pitchFamily="18" charset="0"/>
                          </a:rPr>
                          <m:t>𝑙</m:t>
                        </m:r>
                      </m:sub>
                    </m:sSub>
                    <m:r>
                      <a:rPr lang="en-US" sz="1400" i="1">
                        <a:latin typeface="Cambria Math" panose="02040503050406030204" pitchFamily="18" charset="0"/>
                      </a:rPr>
                      <m:t>)/2</m:t>
                    </m:r>
                  </m:oMath>
                </a14:m>
                <a:r>
                  <a:rPr lang="en-US" sz="1400" dirty="0"/>
                  <a:t> 	                                                                                                                                          (4.15)</a:t>
                </a:r>
              </a:p>
              <a:p>
                <a:r>
                  <a:rPr lang="en-US" sz="1400" dirty="0"/>
                  <a:t> and “second best” points and compute </a:t>
                </a:r>
                <a14:m>
                  <m:oMath xmlns:m="http://schemas.openxmlformats.org/officeDocument/2006/math">
                    <m:r>
                      <a:rPr lang="en-US" sz="1400" i="1">
                        <a:latin typeface="Cambria Math" panose="02040503050406030204" pitchFamily="18" charset="0"/>
                      </a:rPr>
                      <m:t>𝑓</m:t>
                    </m:r>
                    <m:d>
                      <m:dPr>
                        <m:ctrlPr>
                          <a:rPr lang="en-US" sz="1400" i="1">
                            <a:latin typeface="Cambria Math" panose="02040503050406030204" pitchFamily="18" charset="0"/>
                          </a:rPr>
                        </m:ctrlPr>
                      </m:dPr>
                      <m:e>
                        <m:sSub>
                          <m:sSubPr>
                            <m:ctrlPr>
                              <a:rPr lang="en-US" sz="1400" i="1">
                                <a:latin typeface="Cambria Math" panose="02040503050406030204" pitchFamily="18" charset="0"/>
                              </a:rPr>
                            </m:ctrlPr>
                          </m:sSubPr>
                          <m:e>
                            <m:r>
                              <a:rPr lang="en-US" sz="1400" i="1">
                                <a:latin typeface="Cambria Math" panose="02040503050406030204" pitchFamily="18" charset="0"/>
                              </a:rPr>
                              <m:t>𝑥</m:t>
                            </m:r>
                          </m:e>
                          <m:sub>
                            <m:r>
                              <a:rPr lang="en-US" sz="1400" i="1">
                                <a:latin typeface="Cambria Math" panose="02040503050406030204" pitchFamily="18" charset="0"/>
                              </a:rPr>
                              <m:t>0</m:t>
                            </m:r>
                          </m:sub>
                        </m:sSub>
                      </m:e>
                    </m:d>
                    <m:r>
                      <a:rPr lang="en-US" sz="1400" i="1">
                        <a:latin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𝑓</m:t>
                        </m:r>
                      </m:e>
                      <m:sub>
                        <m:r>
                          <a:rPr lang="en-US" sz="1400" i="1">
                            <a:latin typeface="Cambria Math" panose="02040503050406030204" pitchFamily="18" charset="0"/>
                          </a:rPr>
                          <m:t>0</m:t>
                        </m:r>
                      </m:sub>
                    </m:sSub>
                  </m:oMath>
                </a14:m>
                <a:r>
                  <a:rPr lang="en-US" sz="1400" dirty="0"/>
                  <a:t> .</a:t>
                </a:r>
              </a:p>
              <a:p>
                <a:pPr lvl="0"/>
                <a:endParaRPr lang="en-US" sz="1400" dirty="0"/>
              </a:p>
              <a:p>
                <a:pPr lvl="0"/>
                <a:r>
                  <a:rPr lang="en-US" sz="1400" dirty="0"/>
                  <a:t>4. It would seem reasonable to try to move away from the “worst” point </a:t>
                </a:r>
                <a14:m>
                  <m:oMath xmlns:m="http://schemas.openxmlformats.org/officeDocument/2006/math">
                    <m:sSub>
                      <m:sSubPr>
                        <m:ctrlPr>
                          <a:rPr lang="en-US" sz="1400" i="1">
                            <a:latin typeface="Cambria Math" panose="02040503050406030204" pitchFamily="18" charset="0"/>
                          </a:rPr>
                        </m:ctrlPr>
                      </m:sSubPr>
                      <m:e>
                        <m:r>
                          <a:rPr lang="en-US" sz="1400" i="1">
                            <a:latin typeface="Cambria Math" panose="02040503050406030204" pitchFamily="18" charset="0"/>
                          </a:rPr>
                          <m:t>𝑥</m:t>
                        </m:r>
                      </m:e>
                      <m:sub>
                        <m:r>
                          <a:rPr lang="en-US" sz="1400" i="1">
                            <a:latin typeface="Cambria Math" panose="02040503050406030204" pitchFamily="18" charset="0"/>
                          </a:rPr>
                          <m:t>h</m:t>
                        </m:r>
                      </m:sub>
                    </m:sSub>
                  </m:oMath>
                </a14:m>
                <a:r>
                  <a:rPr lang="en-US" sz="1400" dirty="0"/>
                  <a:t>. We reflect </a:t>
                </a:r>
                <a14:m>
                  <m:oMath xmlns:m="http://schemas.openxmlformats.org/officeDocument/2006/math">
                    <m:sSub>
                      <m:sSubPr>
                        <m:ctrlPr>
                          <a:rPr lang="en-US" sz="1400" i="1">
                            <a:latin typeface="Cambria Math" panose="02040503050406030204" pitchFamily="18" charset="0"/>
                          </a:rPr>
                        </m:ctrlPr>
                      </m:sSubPr>
                      <m:e>
                        <m:r>
                          <a:rPr lang="en-US" sz="1400" i="1">
                            <a:latin typeface="Cambria Math" panose="02040503050406030204" pitchFamily="18" charset="0"/>
                          </a:rPr>
                          <m:t>𝑥</m:t>
                        </m:r>
                      </m:e>
                      <m:sub>
                        <m:r>
                          <a:rPr lang="en-US" sz="1400" i="1">
                            <a:latin typeface="Cambria Math" panose="02040503050406030204" pitchFamily="18" charset="0"/>
                          </a:rPr>
                          <m:t>h</m:t>
                        </m:r>
                      </m:sub>
                    </m:sSub>
                  </m:oMath>
                </a14:m>
                <a:r>
                  <a:rPr lang="en-US" sz="1400" dirty="0"/>
                  <a:t> in </a:t>
                </a:r>
                <a14:m>
                  <m:oMath xmlns:m="http://schemas.openxmlformats.org/officeDocument/2006/math">
                    <m:sSub>
                      <m:sSubPr>
                        <m:ctrlPr>
                          <a:rPr lang="en-US" sz="1400" i="1">
                            <a:latin typeface="Cambria Math" panose="02040503050406030204" pitchFamily="18" charset="0"/>
                          </a:rPr>
                        </m:ctrlPr>
                      </m:sSubPr>
                      <m:e>
                        <m:r>
                          <a:rPr lang="en-US" sz="1400" i="1">
                            <a:latin typeface="Cambria Math" panose="02040503050406030204" pitchFamily="18" charset="0"/>
                          </a:rPr>
                          <m:t>𝑥</m:t>
                        </m:r>
                      </m:e>
                      <m:sub>
                        <m:r>
                          <a:rPr lang="en-US" sz="1400" i="1">
                            <a:latin typeface="Cambria Math" panose="02040503050406030204" pitchFamily="18" charset="0"/>
                          </a:rPr>
                          <m:t>0</m:t>
                        </m:r>
                      </m:sub>
                    </m:sSub>
                  </m:oMath>
                </a14:m>
                <a:r>
                  <a:rPr lang="en-US" sz="1400" dirty="0"/>
                  <a:t> to find </a:t>
                </a:r>
                <a14:m>
                  <m:oMath xmlns:m="http://schemas.openxmlformats.org/officeDocument/2006/math">
                    <m:sSub>
                      <m:sSubPr>
                        <m:ctrlPr>
                          <a:rPr lang="en-US" sz="1400" i="1">
                            <a:latin typeface="Cambria Math" panose="02040503050406030204" pitchFamily="18" charset="0"/>
                          </a:rPr>
                        </m:ctrlPr>
                      </m:sSubPr>
                      <m:e>
                        <m:r>
                          <a:rPr lang="en-US" sz="1400" i="1">
                            <a:latin typeface="Cambria Math" panose="02040503050406030204" pitchFamily="18" charset="0"/>
                          </a:rPr>
                          <m:t>𝑥</m:t>
                        </m:r>
                      </m:e>
                      <m:sub>
                        <m:r>
                          <a:rPr lang="en-US" sz="1400" i="1">
                            <a:latin typeface="Cambria Math" panose="02040503050406030204" pitchFamily="18" charset="0"/>
                          </a:rPr>
                          <m:t>𝑟</m:t>
                        </m:r>
                      </m:sub>
                    </m:sSub>
                  </m:oMath>
                </a14:m>
                <a:r>
                  <a:rPr lang="en-US" sz="1400" dirty="0"/>
                  <a:t> and find </a:t>
                </a:r>
                <a14:m>
                  <m:oMath xmlns:m="http://schemas.openxmlformats.org/officeDocument/2006/math">
                    <m:r>
                      <a:rPr lang="en-US" sz="1400" i="1">
                        <a:latin typeface="Cambria Math" panose="02040503050406030204" pitchFamily="18" charset="0"/>
                      </a:rPr>
                      <m:t>𝑓</m:t>
                    </m:r>
                    <m:d>
                      <m:dPr>
                        <m:ctrlPr>
                          <a:rPr lang="en-US" sz="1400" i="1">
                            <a:latin typeface="Cambria Math" panose="02040503050406030204" pitchFamily="18" charset="0"/>
                          </a:rPr>
                        </m:ctrlPr>
                      </m:dPr>
                      <m:e>
                        <m:sSub>
                          <m:sSubPr>
                            <m:ctrlPr>
                              <a:rPr lang="en-US" sz="1400" i="1">
                                <a:latin typeface="Cambria Math" panose="02040503050406030204" pitchFamily="18" charset="0"/>
                              </a:rPr>
                            </m:ctrlPr>
                          </m:sSubPr>
                          <m:e>
                            <m:r>
                              <a:rPr lang="en-US" sz="1400" i="1">
                                <a:latin typeface="Cambria Math" panose="02040503050406030204" pitchFamily="18" charset="0"/>
                              </a:rPr>
                              <m:t>𝑥</m:t>
                            </m:r>
                          </m:e>
                          <m:sub>
                            <m:r>
                              <a:rPr lang="en-US" sz="1400" i="1">
                                <a:latin typeface="Cambria Math" panose="02040503050406030204" pitchFamily="18" charset="0"/>
                              </a:rPr>
                              <m:t>𝑟</m:t>
                            </m:r>
                          </m:sub>
                        </m:sSub>
                      </m:e>
                    </m:d>
                    <m:r>
                      <a:rPr lang="en-US" sz="1400" i="1">
                        <a:latin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𝑓</m:t>
                        </m:r>
                      </m:e>
                      <m:sub>
                        <m:r>
                          <a:rPr lang="en-US" sz="1400" i="1">
                            <a:latin typeface="Cambria Math" panose="02040503050406030204" pitchFamily="18" charset="0"/>
                          </a:rPr>
                          <m:t>𝑟</m:t>
                        </m:r>
                      </m:sub>
                    </m:sSub>
                  </m:oMath>
                </a14:m>
                <a:r>
                  <a:rPr lang="en-US" sz="1400" dirty="0"/>
                  <a:t> . </a:t>
                </a:r>
              </a:p>
              <a:p>
                <a:r>
                  <a:rPr lang="en-US" sz="1400" dirty="0"/>
                  <a:t>If </a:t>
                </a:r>
                <a14:m>
                  <m:oMath xmlns:m="http://schemas.openxmlformats.org/officeDocument/2006/math">
                    <m:r>
                      <a:rPr lang="en-US" sz="1400" i="1">
                        <a:latin typeface="Cambria Math" panose="02040503050406030204" pitchFamily="18" charset="0"/>
                      </a:rPr>
                      <m:t>𝛼</m:t>
                    </m:r>
                    <m:r>
                      <a:rPr lang="en-US" sz="1400" i="1">
                        <a:latin typeface="Cambria Math" panose="02040503050406030204" pitchFamily="18" charset="0"/>
                      </a:rPr>
                      <m:t>&gt; 0</m:t>
                    </m:r>
                  </m:oMath>
                </a14:m>
                <a:r>
                  <a:rPr lang="en-US" sz="1400" dirty="0"/>
                  <a:t> is the reflection coefficient we find </a:t>
                </a:r>
                <a14:m>
                  <m:oMath xmlns:m="http://schemas.openxmlformats.org/officeDocument/2006/math">
                    <m:sSub>
                      <m:sSubPr>
                        <m:ctrlPr>
                          <a:rPr lang="en-US" sz="1400" i="1">
                            <a:latin typeface="Cambria Math" panose="02040503050406030204" pitchFamily="18" charset="0"/>
                          </a:rPr>
                        </m:ctrlPr>
                      </m:sSubPr>
                      <m:e>
                        <m:r>
                          <a:rPr lang="en-US" sz="1400" i="1">
                            <a:latin typeface="Cambria Math" panose="02040503050406030204" pitchFamily="18" charset="0"/>
                          </a:rPr>
                          <m:t>𝑥</m:t>
                        </m:r>
                      </m:e>
                      <m:sub>
                        <m:r>
                          <a:rPr lang="en-US" sz="1400" i="1">
                            <a:latin typeface="Cambria Math" panose="02040503050406030204" pitchFamily="18" charset="0"/>
                          </a:rPr>
                          <m:t>𝑟</m:t>
                        </m:r>
                      </m:sub>
                    </m:sSub>
                  </m:oMath>
                </a14:m>
                <a:r>
                  <a:rPr lang="en-US" sz="1400" dirty="0"/>
                  <a:t> such that </a:t>
                </a:r>
                <a14:m>
                  <m:oMath xmlns:m="http://schemas.openxmlformats.org/officeDocument/2006/math">
                    <m:r>
                      <a:rPr lang="en-US" sz="1400" b="0" i="0" smtClean="0">
                        <a:latin typeface="Cambria Math" panose="02040503050406030204" pitchFamily="18" charset="0"/>
                      </a:rPr>
                      <m:t> </m:t>
                    </m:r>
                    <m:sSub>
                      <m:sSubPr>
                        <m:ctrlPr>
                          <a:rPr lang="en-US" sz="1400" i="1">
                            <a:latin typeface="Cambria Math" panose="02040503050406030204" pitchFamily="18" charset="0"/>
                          </a:rPr>
                        </m:ctrlPr>
                      </m:sSubPr>
                      <m:e>
                        <m:r>
                          <a:rPr lang="en-US" sz="1400" i="1">
                            <a:latin typeface="Cambria Math" panose="02040503050406030204" pitchFamily="18" charset="0"/>
                          </a:rPr>
                          <m:t>𝑥</m:t>
                        </m:r>
                      </m:e>
                      <m:sub>
                        <m:r>
                          <a:rPr lang="en-US" sz="1400" i="1">
                            <a:latin typeface="Cambria Math" panose="02040503050406030204" pitchFamily="18" charset="0"/>
                          </a:rPr>
                          <m:t>𝑟</m:t>
                        </m:r>
                      </m:sub>
                    </m:sSub>
                    <m:r>
                      <a:rPr lang="en-US" sz="1400" i="1">
                        <a:latin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𝑥</m:t>
                        </m:r>
                      </m:e>
                      <m:sub>
                        <m:r>
                          <a:rPr lang="en-US" sz="1400">
                            <a:latin typeface="Cambria Math" panose="02040503050406030204" pitchFamily="18" charset="0"/>
                          </a:rPr>
                          <m:t>0 </m:t>
                        </m:r>
                      </m:sub>
                    </m:sSub>
                    <m:r>
                      <a:rPr lang="en-US" sz="1400">
                        <a:latin typeface="Cambria Math" panose="02040503050406030204" pitchFamily="18" charset="0"/>
                      </a:rPr>
                      <m:t>= </m:t>
                    </m:r>
                    <m:r>
                      <a:rPr lang="en-US" sz="1400" i="1">
                        <a:latin typeface="Cambria Math" panose="02040503050406030204" pitchFamily="18" charset="0"/>
                      </a:rPr>
                      <m:t>𝛼</m:t>
                    </m:r>
                    <m:r>
                      <a:rPr lang="en-US" sz="1400">
                        <a:latin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𝑥</m:t>
                        </m:r>
                      </m:e>
                      <m:sub>
                        <m:r>
                          <a:rPr lang="en-US" sz="1400">
                            <a:latin typeface="Cambria Math" panose="02040503050406030204" pitchFamily="18" charset="0"/>
                          </a:rPr>
                          <m:t>0 </m:t>
                        </m:r>
                      </m:sub>
                    </m:sSub>
                    <m:r>
                      <a:rPr lang="en-US" sz="1400" i="1">
                        <a:latin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𝑥</m:t>
                        </m:r>
                      </m:e>
                      <m:sub>
                        <m:r>
                          <a:rPr lang="en-US" sz="1400" i="1">
                            <a:latin typeface="Cambria Math" panose="02040503050406030204" pitchFamily="18" charset="0"/>
                          </a:rPr>
                          <m:t>h</m:t>
                        </m:r>
                      </m:sub>
                    </m:sSub>
                    <m:r>
                      <a:rPr lang="en-US" sz="1400">
                        <a:latin typeface="Cambria Math" panose="02040503050406030204" pitchFamily="18" charset="0"/>
                      </a:rPr>
                      <m:t>)</m:t>
                    </m:r>
                  </m:oMath>
                </a14:m>
                <a:endParaRPr lang="en-US" sz="1400" dirty="0"/>
              </a:p>
              <a:p>
                <a:r>
                  <a:rPr lang="en-US" sz="1400" dirty="0"/>
                  <a:t>i.e.,	</a:t>
                </a:r>
                <a14:m>
                  <m:oMath xmlns:m="http://schemas.openxmlformats.org/officeDocument/2006/math">
                    <m:sSub>
                      <m:sSubPr>
                        <m:ctrlPr>
                          <a:rPr lang="en-US" sz="1400" i="1">
                            <a:latin typeface="Cambria Math" panose="02040503050406030204" pitchFamily="18" charset="0"/>
                          </a:rPr>
                        </m:ctrlPr>
                      </m:sSubPr>
                      <m:e>
                        <m:r>
                          <a:rPr lang="en-US" sz="1400" i="1">
                            <a:latin typeface="Cambria Math" panose="02040503050406030204" pitchFamily="18" charset="0"/>
                          </a:rPr>
                          <m:t>𝑥</m:t>
                        </m:r>
                      </m:e>
                      <m:sub>
                        <m:r>
                          <a:rPr lang="en-US" sz="1400" i="1">
                            <a:latin typeface="Cambria Math" panose="02040503050406030204" pitchFamily="18" charset="0"/>
                          </a:rPr>
                          <m:t>𝑟</m:t>
                        </m:r>
                      </m:sub>
                    </m:sSub>
                    <m:r>
                      <a:rPr lang="en-US" sz="1400">
                        <a:latin typeface="Cambria Math" panose="02040503050406030204" pitchFamily="18" charset="0"/>
                      </a:rPr>
                      <m:t>=</m:t>
                    </m:r>
                    <m:d>
                      <m:dPr>
                        <m:ctrlPr>
                          <a:rPr lang="en-US" sz="1400" i="1">
                            <a:latin typeface="Cambria Math" panose="02040503050406030204" pitchFamily="18" charset="0"/>
                          </a:rPr>
                        </m:ctrlPr>
                      </m:dPr>
                      <m:e>
                        <m:r>
                          <a:rPr lang="en-US" sz="1400">
                            <a:latin typeface="Cambria Math" panose="02040503050406030204" pitchFamily="18" charset="0"/>
                          </a:rPr>
                          <m:t>1+</m:t>
                        </m:r>
                        <m:r>
                          <a:rPr lang="en-US" sz="1400" i="1">
                            <a:latin typeface="Cambria Math" panose="02040503050406030204" pitchFamily="18" charset="0"/>
                          </a:rPr>
                          <m:t>𝛼</m:t>
                        </m:r>
                      </m:e>
                    </m:d>
                    <m:sSub>
                      <m:sSubPr>
                        <m:ctrlPr>
                          <a:rPr lang="en-US" sz="1400" i="1">
                            <a:latin typeface="Cambria Math" panose="02040503050406030204" pitchFamily="18" charset="0"/>
                          </a:rPr>
                        </m:ctrlPr>
                      </m:sSubPr>
                      <m:e>
                        <m:r>
                          <a:rPr lang="en-US" sz="1400" i="1">
                            <a:latin typeface="Cambria Math" panose="02040503050406030204" pitchFamily="18" charset="0"/>
                          </a:rPr>
                          <m:t>𝑥</m:t>
                        </m:r>
                      </m:e>
                      <m:sub>
                        <m:r>
                          <a:rPr lang="en-US" sz="1400">
                            <a:latin typeface="Cambria Math" panose="02040503050406030204" pitchFamily="18" charset="0"/>
                          </a:rPr>
                          <m:t>0 </m:t>
                        </m:r>
                      </m:sub>
                    </m:sSub>
                    <m:r>
                      <a:rPr lang="en-US" sz="1400" i="1">
                        <a:latin typeface="Cambria Math" panose="02040503050406030204" pitchFamily="18" charset="0"/>
                      </a:rPr>
                      <m:t>−</m:t>
                    </m:r>
                    <m:r>
                      <a:rPr lang="en-US" sz="1400" i="1">
                        <a:latin typeface="Cambria Math" panose="02040503050406030204" pitchFamily="18" charset="0"/>
                      </a:rPr>
                      <m:t>𝛼</m:t>
                    </m:r>
                    <m:sSub>
                      <m:sSubPr>
                        <m:ctrlPr>
                          <a:rPr lang="en-US" sz="1400" i="1">
                            <a:latin typeface="Cambria Math" panose="02040503050406030204" pitchFamily="18" charset="0"/>
                          </a:rPr>
                        </m:ctrlPr>
                      </m:sSubPr>
                      <m:e>
                        <m:r>
                          <a:rPr lang="en-US" sz="1400" i="1">
                            <a:latin typeface="Cambria Math" panose="02040503050406030204" pitchFamily="18" charset="0"/>
                          </a:rPr>
                          <m:t>𝑥</m:t>
                        </m:r>
                      </m:e>
                      <m:sub>
                        <m:r>
                          <a:rPr lang="en-US" sz="1400" i="1">
                            <a:latin typeface="Cambria Math" panose="02040503050406030204" pitchFamily="18" charset="0"/>
                          </a:rPr>
                          <m:t>h</m:t>
                        </m:r>
                      </m:sub>
                    </m:sSub>
                  </m:oMath>
                </a14:m>
                <a:r>
                  <a:rPr lang="en-US" sz="1400" dirty="0"/>
                  <a:t>                                                                                                                         	(4.16)</a:t>
                </a:r>
              </a:p>
              <a:p>
                <a:r>
                  <a:rPr lang="en-US" sz="1400" dirty="0"/>
                  <a:t>where	   </a:t>
                </a:r>
                <a14:m>
                  <m:oMath xmlns:m="http://schemas.openxmlformats.org/officeDocument/2006/math">
                    <m:r>
                      <a:rPr lang="en-US" sz="1400" i="1">
                        <a:latin typeface="Cambria Math" panose="02040503050406030204" pitchFamily="18" charset="0"/>
                      </a:rPr>
                      <m:t>𝛼</m:t>
                    </m:r>
                    <m:r>
                      <a:rPr lang="en-US" sz="1400">
                        <a:latin typeface="Cambria Math" panose="02040503050406030204" pitchFamily="18" charset="0"/>
                      </a:rPr>
                      <m:t>=</m:t>
                    </m:r>
                    <m:d>
                      <m:dPr>
                        <m:begChr m:val="|"/>
                        <m:endChr m:val="|"/>
                        <m:ctrlPr>
                          <a:rPr lang="en-US" sz="1400" i="1">
                            <a:latin typeface="Cambria Math" panose="02040503050406030204" pitchFamily="18" charset="0"/>
                          </a:rPr>
                        </m:ctrlPr>
                      </m:dPr>
                      <m:e>
                        <m:sSub>
                          <m:sSubPr>
                            <m:ctrlPr>
                              <a:rPr lang="en-US" sz="1400" i="1">
                                <a:latin typeface="Cambria Math" panose="02040503050406030204" pitchFamily="18" charset="0"/>
                              </a:rPr>
                            </m:ctrlPr>
                          </m:sSubPr>
                          <m:e>
                            <m:r>
                              <a:rPr lang="en-US" sz="1400" i="1">
                                <a:latin typeface="Cambria Math" panose="02040503050406030204" pitchFamily="18" charset="0"/>
                              </a:rPr>
                              <m:t>𝑥</m:t>
                            </m:r>
                          </m:e>
                          <m:sub>
                            <m:r>
                              <a:rPr lang="en-US" sz="1400" i="1">
                                <a:latin typeface="Cambria Math" panose="02040503050406030204" pitchFamily="18" charset="0"/>
                              </a:rPr>
                              <m:t>𝑟</m:t>
                            </m:r>
                          </m:sub>
                        </m:sSub>
                        <m:r>
                          <a:rPr lang="en-US" sz="1400" i="1">
                            <a:latin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𝑥</m:t>
                            </m:r>
                          </m:e>
                          <m:sub>
                            <m:r>
                              <a:rPr lang="en-US" sz="1400">
                                <a:latin typeface="Cambria Math" panose="02040503050406030204" pitchFamily="18" charset="0"/>
                              </a:rPr>
                              <m:t>0 </m:t>
                            </m:r>
                          </m:sub>
                        </m:sSub>
                      </m:e>
                    </m:d>
                    <m:r>
                      <a:rPr lang="en-US" sz="1400">
                        <a:latin typeface="Cambria Math" panose="02040503050406030204" pitchFamily="18" charset="0"/>
                      </a:rPr>
                      <m:t>/</m:t>
                    </m:r>
                    <m:d>
                      <m:dPr>
                        <m:begChr m:val="|"/>
                        <m:endChr m:val="|"/>
                        <m:ctrlPr>
                          <a:rPr lang="en-US" sz="1400" i="1">
                            <a:latin typeface="Cambria Math" panose="02040503050406030204" pitchFamily="18" charset="0"/>
                          </a:rPr>
                        </m:ctrlPr>
                      </m:dPr>
                      <m:e>
                        <m:sSub>
                          <m:sSubPr>
                            <m:ctrlPr>
                              <a:rPr lang="en-US" sz="1400" i="1">
                                <a:latin typeface="Cambria Math" panose="02040503050406030204" pitchFamily="18" charset="0"/>
                              </a:rPr>
                            </m:ctrlPr>
                          </m:sSubPr>
                          <m:e>
                            <m:r>
                              <a:rPr lang="en-US" sz="1400" i="1">
                                <a:latin typeface="Cambria Math" panose="02040503050406030204" pitchFamily="18" charset="0"/>
                              </a:rPr>
                              <m:t>𝑥</m:t>
                            </m:r>
                          </m:e>
                          <m:sub>
                            <m:r>
                              <a:rPr lang="en-US" sz="1400">
                                <a:latin typeface="Cambria Math" panose="02040503050406030204" pitchFamily="18" charset="0"/>
                              </a:rPr>
                              <m:t>0 </m:t>
                            </m:r>
                          </m:sub>
                        </m:sSub>
                        <m:r>
                          <a:rPr lang="en-US" sz="1400" i="1">
                            <a:latin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𝑥</m:t>
                            </m:r>
                          </m:e>
                          <m:sub>
                            <m:r>
                              <a:rPr lang="en-US" sz="1400" i="1">
                                <a:latin typeface="Cambria Math" panose="02040503050406030204" pitchFamily="18" charset="0"/>
                              </a:rPr>
                              <m:t>h</m:t>
                            </m:r>
                          </m:sub>
                        </m:sSub>
                      </m:e>
                    </m:d>
                  </m:oMath>
                </a14:m>
                <a:endParaRPr lang="en-US" sz="1400" dirty="0"/>
              </a:p>
              <a:p>
                <a:pPr lvl="0"/>
                <a:endParaRPr lang="en-US" sz="1400" i="1" dirty="0"/>
              </a:p>
              <a:p>
                <a:pPr lvl="0"/>
                <a:endParaRPr lang="en-US" sz="1400" i="1" dirty="0"/>
              </a:p>
              <a:p>
                <a:pPr lvl="0"/>
                <a:r>
                  <a:rPr lang="en-US" sz="1400" i="1" dirty="0"/>
                  <a:t>                                             Picture: Reflection step</a:t>
                </a:r>
              </a:p>
              <a:p>
                <a:endParaRPr lang="en-US" sz="1400" i="1" dirty="0"/>
              </a:p>
              <a:p>
                <a:endParaRPr lang="en-US" sz="1400" i="1" dirty="0"/>
              </a:p>
              <a:p>
                <a:endParaRPr lang="en-US" sz="1400" i="1" dirty="0"/>
              </a:p>
              <a:p>
                <a:endParaRPr lang="en-US" sz="1400" i="1" dirty="0"/>
              </a:p>
              <a:p>
                <a:endParaRPr lang="en-US" sz="1400" i="1" dirty="0"/>
              </a:p>
              <a:p>
                <a:endParaRPr lang="en-US" sz="1400" i="1" dirty="0"/>
              </a:p>
              <a:p>
                <a:endParaRPr lang="en-US" sz="1400" i="1" dirty="0"/>
              </a:p>
              <a:p>
                <a:endParaRPr lang="en-US" sz="1400" i="1" dirty="0"/>
              </a:p>
              <a:p>
                <a:endParaRPr lang="en-US" sz="1400" i="1" dirty="0"/>
              </a:p>
              <a:p>
                <a:endParaRPr lang="en-US" sz="1400" i="1" dirty="0"/>
              </a:p>
              <a:p>
                <a:endParaRPr lang="en-US" sz="1400" i="1" dirty="0"/>
              </a:p>
              <a:p>
                <a:endParaRPr lang="en-US" sz="1400" i="1" dirty="0"/>
              </a:p>
              <a:p>
                <a:endParaRPr lang="en-US" sz="1400" i="1" dirty="0"/>
              </a:p>
              <a:p>
                <a:endParaRPr lang="en-US" sz="1400" i="1" dirty="0"/>
              </a:p>
              <a:p>
                <a:endParaRPr lang="en-US" sz="1400" i="1" dirty="0"/>
              </a:p>
              <a:p>
                <a:endParaRPr lang="en-US" sz="1400" i="1" dirty="0"/>
              </a:p>
              <a:p>
                <a:endParaRPr lang="en-US" sz="1400" i="1" dirty="0"/>
              </a:p>
              <a:p>
                <a:endParaRPr lang="en-US" sz="1400" i="1" dirty="0"/>
              </a:p>
              <a:p>
                <a:endParaRPr lang="en-US" sz="1400" i="1" dirty="0"/>
              </a:p>
              <a:p>
                <a:endParaRPr lang="en-US" sz="1400" i="1" dirty="0"/>
              </a:p>
            </p:txBody>
          </p:sp>
        </mc:Choice>
        <mc:Fallback xmlns="">
          <p:sp>
            <p:nvSpPr>
              <p:cNvPr id="4" name="Rectangle 3"/>
              <p:cNvSpPr>
                <a:spLocks noRot="1" noChangeAspect="1" noMove="1" noResize="1" noEditPoints="1" noAdjustHandles="1" noChangeArrowheads="1" noChangeShapeType="1" noTextEdit="1"/>
              </p:cNvSpPr>
              <p:nvPr/>
            </p:nvSpPr>
            <p:spPr>
              <a:xfrm>
                <a:off x="1769877" y="710000"/>
                <a:ext cx="9363389" cy="9378145"/>
              </a:xfrm>
              <a:prstGeom prst="rect">
                <a:avLst/>
              </a:prstGeom>
              <a:blipFill>
                <a:blip r:embed="rId2"/>
                <a:stretch>
                  <a:fillRect l="-521" t="-325" r="-391"/>
                </a:stretch>
              </a:blipFill>
            </p:spPr>
            <p:txBody>
              <a:bodyPr/>
              <a:lstStyle/>
              <a:p>
                <a:r>
                  <a:rPr lang="en-US">
                    <a:noFill/>
                  </a:rPr>
                  <a:t> </a:t>
                </a:r>
              </a:p>
            </p:txBody>
          </p:sp>
        </mc:Fallback>
      </mc:AlternateContent>
      <p:sp>
        <p:nvSpPr>
          <p:cNvPr id="3" name="Rectangle 2">
            <a:extLst>
              <a:ext uri="{FF2B5EF4-FFF2-40B4-BE49-F238E27FC236}">
                <a16:creationId xmlns:a16="http://schemas.microsoft.com/office/drawing/2014/main" id="{D8074DAE-0E67-47F5-9381-31D004DCC48E}"/>
              </a:ext>
            </a:extLst>
          </p:cNvPr>
          <p:cNvSpPr/>
          <p:nvPr/>
        </p:nvSpPr>
        <p:spPr>
          <a:xfrm>
            <a:off x="1219774" y="1241204"/>
            <a:ext cx="9435785" cy="1292662"/>
          </a:xfrm>
          <a:prstGeom prst="rect">
            <a:avLst/>
          </a:prstGeom>
        </p:spPr>
        <p:txBody>
          <a:bodyPr wrap="square" anchor="t">
            <a:spAutoFit/>
          </a:bodyPr>
          <a:lstStyle/>
          <a:p>
            <a:endParaRPr lang="en-US" dirty="0"/>
          </a:p>
          <a:p>
            <a:br>
              <a:rPr lang="en-US" dirty="0"/>
            </a:br>
            <a:endParaRPr lang="en-US" dirty="0">
              <a:solidFill>
                <a:srgbClr val="000000"/>
              </a:solidFill>
              <a:cs typeface="Calibri" panose="020F0502020204030204"/>
            </a:endParaRPr>
          </a:p>
          <a:p>
            <a:endParaRPr lang="en-US" altLang="en-US" sz="2400" b="1" dirty="0">
              <a:solidFill>
                <a:srgbClr val="000000"/>
              </a:solidFill>
              <a:cs typeface="Calibri" panose="020F0502020204030204"/>
            </a:endParaRPr>
          </a:p>
        </p:txBody>
      </p:sp>
      <p:pic>
        <p:nvPicPr>
          <p:cNvPr id="7" name="Picture 6"/>
          <p:cNvPicPr/>
          <p:nvPr/>
        </p:nvPicPr>
        <p:blipFill>
          <a:blip r:embed="rId3">
            <a:extLst>
              <a:ext uri="{28A0092B-C50C-407E-A947-70E740481C1C}">
                <a14:useLocalDpi xmlns:a14="http://schemas.microsoft.com/office/drawing/2010/main" val="0"/>
              </a:ext>
            </a:extLst>
          </a:blip>
          <a:srcRect/>
          <a:stretch>
            <a:fillRect/>
          </a:stretch>
        </p:blipFill>
        <p:spPr bwMode="auto">
          <a:xfrm>
            <a:off x="5451761" y="4954554"/>
            <a:ext cx="3561612" cy="1699631"/>
          </a:xfrm>
          <a:prstGeom prst="rect">
            <a:avLst/>
          </a:prstGeom>
          <a:noFill/>
        </p:spPr>
      </p:pic>
      <p:pic>
        <p:nvPicPr>
          <p:cNvPr id="2" name="Picture 1" descr="C:\Users\Main\Pictures\hora_5_sokrovish.jpg">
            <a:extLst>
              <a:ext uri="{FF2B5EF4-FFF2-40B4-BE49-F238E27FC236}">
                <a16:creationId xmlns:a16="http://schemas.microsoft.com/office/drawing/2014/main" id="{0FA235C8-D0D4-4CDC-A1F4-FE15B5A36F82}"/>
              </a:ext>
            </a:extLst>
          </p:cNvPr>
          <p:cNvPicPr/>
          <p:nvPr/>
        </p:nvPicPr>
        <p:blipFill rotWithShape="1">
          <a:blip r:embed="rId4">
            <a:extLst>
              <a:ext uri="{28A0092B-C50C-407E-A947-70E740481C1C}">
                <a14:useLocalDpi xmlns:a14="http://schemas.microsoft.com/office/drawing/2010/main" val="0"/>
              </a:ext>
            </a:extLst>
          </a:blip>
          <a:srcRect l="9439" r="16085"/>
          <a:stretch/>
        </p:blipFill>
        <p:spPr bwMode="auto">
          <a:xfrm>
            <a:off x="28470" y="137512"/>
            <a:ext cx="1367358" cy="6582975"/>
          </a:xfrm>
          <a:prstGeom prst="rect">
            <a:avLst/>
          </a:prstGeom>
          <a:noFill/>
          <a:ln>
            <a:noFill/>
          </a:ln>
          <a:extLst>
            <a:ext uri="{53640926-AAD7-44D8-BBD7-CCE9431645EC}">
              <a14:shadowObscured xmlns:a14="http://schemas.microsoft.com/office/drawing/2010/main"/>
            </a:ext>
          </a:extLst>
        </p:spPr>
      </p:pic>
      <p:sp>
        <p:nvSpPr>
          <p:cNvPr id="6" name="Title 1">
            <a:extLst>
              <a:ext uri="{FF2B5EF4-FFF2-40B4-BE49-F238E27FC236}">
                <a16:creationId xmlns:a16="http://schemas.microsoft.com/office/drawing/2014/main" id="{8C8541B8-A072-4A7A-A3FA-D42ECA8BAC77}"/>
              </a:ext>
            </a:extLst>
          </p:cNvPr>
          <p:cNvSpPr txBox="1">
            <a:spLocks/>
          </p:cNvSpPr>
          <p:nvPr/>
        </p:nvSpPr>
        <p:spPr>
          <a:xfrm>
            <a:off x="1536441" y="138500"/>
            <a:ext cx="10074532" cy="1143000"/>
          </a:xfrm>
          <a:prstGeom prst="rect">
            <a:avLst/>
          </a:prstGeom>
        </p:spPr>
        <p:txBody>
          <a:bodyP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dirty="0" err="1">
                <a:solidFill>
                  <a:schemeClr val="accent5">
                    <a:lumMod val="50000"/>
                  </a:schemeClr>
                </a:solidFill>
              </a:rPr>
              <a:t>Nelder</a:t>
            </a:r>
            <a:r>
              <a:rPr lang="en-US" altLang="en-US" dirty="0">
                <a:solidFill>
                  <a:schemeClr val="accent5">
                    <a:lumMod val="50000"/>
                  </a:schemeClr>
                </a:solidFill>
              </a:rPr>
              <a:t> and Mead algorithm</a:t>
            </a:r>
          </a:p>
        </p:txBody>
      </p:sp>
    </p:spTree>
    <p:extLst>
      <p:ext uri="{BB962C8B-B14F-4D97-AF65-F5344CB8AC3E}">
        <p14:creationId xmlns:p14="http://schemas.microsoft.com/office/powerpoint/2010/main" val="8315666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Rectangle 3"/>
              <p:cNvSpPr/>
              <p:nvPr/>
            </p:nvSpPr>
            <p:spPr>
              <a:xfrm>
                <a:off x="1657739" y="592488"/>
                <a:ext cx="10334490" cy="5673026"/>
              </a:xfrm>
              <a:prstGeom prst="rect">
                <a:avLst/>
              </a:prstGeom>
            </p:spPr>
            <p:txBody>
              <a:bodyPr wrap="square" anchor="t">
                <a:spAutoFit/>
              </a:bodyPr>
              <a:lstStyle/>
              <a:p>
                <a:endParaRPr lang="en-US" sz="1400" dirty="0"/>
              </a:p>
              <a:p>
                <a:pPr lvl="0"/>
                <a:r>
                  <a:rPr lang="en-US" sz="1400" i="1" dirty="0"/>
                  <a:t>5.</a:t>
                </a:r>
                <a:r>
                  <a:rPr lang="en-US" dirty="0"/>
                  <a:t> </a:t>
                </a:r>
                <a:r>
                  <a:rPr lang="en-US" sz="1400" dirty="0"/>
                  <a:t>We now compare </a:t>
                </a:r>
                <a14:m>
                  <m:oMath xmlns:m="http://schemas.openxmlformats.org/officeDocument/2006/math">
                    <m:sSub>
                      <m:sSubPr>
                        <m:ctrlPr>
                          <a:rPr lang="en-US" sz="1400" i="1">
                            <a:latin typeface="Cambria Math" panose="02040503050406030204" pitchFamily="18" charset="0"/>
                          </a:rPr>
                        </m:ctrlPr>
                      </m:sSubPr>
                      <m:e>
                        <m:r>
                          <a:rPr lang="en-US" sz="1400" i="1">
                            <a:latin typeface="Cambria Math" panose="02040503050406030204" pitchFamily="18" charset="0"/>
                          </a:rPr>
                          <m:t>𝑓</m:t>
                        </m:r>
                      </m:e>
                      <m:sub>
                        <m:r>
                          <a:rPr lang="en-US" sz="1400" i="1">
                            <a:latin typeface="Cambria Math" panose="02040503050406030204" pitchFamily="18" charset="0"/>
                          </a:rPr>
                          <m:t>𝑟</m:t>
                        </m:r>
                      </m:sub>
                    </m:sSub>
                  </m:oMath>
                </a14:m>
                <a:r>
                  <a:rPr lang="en-US" sz="1400" dirty="0"/>
                  <a:t> with </a:t>
                </a:r>
                <a14:m>
                  <m:oMath xmlns:m="http://schemas.openxmlformats.org/officeDocument/2006/math">
                    <m:sSub>
                      <m:sSubPr>
                        <m:ctrlPr>
                          <a:rPr lang="en-US" sz="1400" i="1">
                            <a:latin typeface="Cambria Math" panose="02040503050406030204" pitchFamily="18" charset="0"/>
                          </a:rPr>
                        </m:ctrlPr>
                      </m:sSubPr>
                      <m:e>
                        <m:r>
                          <a:rPr lang="en-US" sz="1400" i="1">
                            <a:latin typeface="Cambria Math" panose="02040503050406030204" pitchFamily="18" charset="0"/>
                          </a:rPr>
                          <m:t>𝑓</m:t>
                        </m:r>
                      </m:e>
                      <m:sub>
                        <m:r>
                          <a:rPr lang="en-US" sz="1400" i="1">
                            <a:latin typeface="Cambria Math" panose="02040503050406030204" pitchFamily="18" charset="0"/>
                          </a:rPr>
                          <m:t>𝑙</m:t>
                        </m:r>
                        <m:r>
                          <a:rPr lang="en-US" sz="1400" i="1">
                            <a:latin typeface="Cambria Math" panose="02040503050406030204" pitchFamily="18" charset="0"/>
                          </a:rPr>
                          <m:t> </m:t>
                        </m:r>
                      </m:sub>
                    </m:sSub>
                  </m:oMath>
                </a14:m>
                <a:r>
                  <a:rPr lang="en-US" sz="1400" dirty="0"/>
                  <a:t> . </a:t>
                </a:r>
              </a:p>
              <a:p>
                <a:pPr lvl="0"/>
                <a:endParaRPr lang="en-US" sz="1400" dirty="0"/>
              </a:p>
              <a:p>
                <a:pPr lvl="0"/>
                <a:r>
                  <a:rPr lang="en-US" sz="1400" dirty="0"/>
                  <a:t>a. If  </a:t>
                </a:r>
                <a14:m>
                  <m:oMath xmlns:m="http://schemas.openxmlformats.org/officeDocument/2006/math">
                    <m:sSub>
                      <m:sSubPr>
                        <m:ctrlPr>
                          <a:rPr lang="en-US" sz="1400" i="1">
                            <a:latin typeface="Cambria Math" panose="02040503050406030204" pitchFamily="18" charset="0"/>
                          </a:rPr>
                        </m:ctrlPr>
                      </m:sSubPr>
                      <m:e>
                        <m:r>
                          <a:rPr lang="en-US" sz="1400" i="1">
                            <a:latin typeface="Cambria Math" panose="02040503050406030204" pitchFamily="18" charset="0"/>
                          </a:rPr>
                          <m:t>𝑓</m:t>
                        </m:r>
                      </m:e>
                      <m:sub>
                        <m:r>
                          <a:rPr lang="en-US" sz="1400" i="1">
                            <a:latin typeface="Cambria Math" panose="02040503050406030204" pitchFamily="18" charset="0"/>
                          </a:rPr>
                          <m:t>𝑟</m:t>
                        </m:r>
                      </m:sub>
                    </m:sSub>
                  </m:oMath>
                </a14:m>
                <a:r>
                  <a:rPr lang="en-US" sz="1400" dirty="0"/>
                  <a:t> </a:t>
                </a:r>
                <a14:m>
                  <m:oMath xmlns:m="http://schemas.openxmlformats.org/officeDocument/2006/math">
                    <m:r>
                      <a:rPr lang="en-US" sz="1400" i="1">
                        <a:latin typeface="Cambria Math" panose="02040503050406030204" pitchFamily="18" charset="0"/>
                      </a:rPr>
                      <m:t>&lt; </m:t>
                    </m:r>
                    <m:sSub>
                      <m:sSubPr>
                        <m:ctrlPr>
                          <a:rPr lang="en-US" sz="1400" i="1">
                            <a:latin typeface="Cambria Math" panose="02040503050406030204" pitchFamily="18" charset="0"/>
                          </a:rPr>
                        </m:ctrlPr>
                      </m:sSubPr>
                      <m:e>
                        <m:r>
                          <a:rPr lang="en-US" sz="1400" i="1">
                            <a:latin typeface="Cambria Math" panose="02040503050406030204" pitchFamily="18" charset="0"/>
                          </a:rPr>
                          <m:t>𝑓</m:t>
                        </m:r>
                      </m:e>
                      <m:sub>
                        <m:r>
                          <a:rPr lang="en-US" sz="1400" i="1">
                            <a:latin typeface="Cambria Math" panose="02040503050406030204" pitchFamily="18" charset="0"/>
                          </a:rPr>
                          <m:t>𝑙</m:t>
                        </m:r>
                        <m:r>
                          <a:rPr lang="en-US" sz="1400" i="1">
                            <a:latin typeface="Cambria Math" panose="02040503050406030204" pitchFamily="18" charset="0"/>
                          </a:rPr>
                          <m:t> </m:t>
                        </m:r>
                      </m:sub>
                    </m:sSub>
                  </m:oMath>
                </a14:m>
                <a:r>
                  <a:rPr lang="en-US" sz="1400" dirty="0"/>
                  <a:t>, we have obtained the lowest function value yet. The direction from </a:t>
                </a:r>
                <a14:m>
                  <m:oMath xmlns:m="http://schemas.openxmlformats.org/officeDocument/2006/math">
                    <m:sSub>
                      <m:sSubPr>
                        <m:ctrlPr>
                          <a:rPr lang="en-US" sz="1400" i="1">
                            <a:latin typeface="Cambria Math" panose="02040503050406030204" pitchFamily="18" charset="0"/>
                          </a:rPr>
                        </m:ctrlPr>
                      </m:sSubPr>
                      <m:e>
                        <m:r>
                          <a:rPr lang="en-US" sz="1400" i="1">
                            <a:latin typeface="Cambria Math" panose="02040503050406030204" pitchFamily="18" charset="0"/>
                          </a:rPr>
                          <m:t>𝑥</m:t>
                        </m:r>
                      </m:e>
                      <m:sub>
                        <m:r>
                          <a:rPr lang="en-US" sz="1400" i="1">
                            <a:latin typeface="Cambria Math" panose="02040503050406030204" pitchFamily="18" charset="0"/>
                          </a:rPr>
                          <m:t>0 </m:t>
                        </m:r>
                      </m:sub>
                    </m:sSub>
                  </m:oMath>
                </a14:m>
                <a:r>
                  <a:rPr lang="en-US" sz="1400" dirty="0"/>
                  <a:t>to </a:t>
                </a:r>
                <a14:m>
                  <m:oMath xmlns:m="http://schemas.openxmlformats.org/officeDocument/2006/math">
                    <m:sSub>
                      <m:sSubPr>
                        <m:ctrlPr>
                          <a:rPr lang="en-US" sz="1400" i="1">
                            <a:latin typeface="Cambria Math" panose="02040503050406030204" pitchFamily="18" charset="0"/>
                          </a:rPr>
                        </m:ctrlPr>
                      </m:sSubPr>
                      <m:e>
                        <m:r>
                          <a:rPr lang="en-US" sz="1400" i="1">
                            <a:latin typeface="Cambria Math" panose="02040503050406030204" pitchFamily="18" charset="0"/>
                          </a:rPr>
                          <m:t>𝑥</m:t>
                        </m:r>
                      </m:e>
                      <m:sub>
                        <m:r>
                          <a:rPr lang="en-US" sz="1400" i="1">
                            <a:latin typeface="Cambria Math" panose="02040503050406030204" pitchFamily="18" charset="0"/>
                          </a:rPr>
                          <m:t>𝑟</m:t>
                        </m:r>
                      </m:sub>
                    </m:sSub>
                  </m:oMath>
                </a14:m>
                <a:r>
                  <a:rPr lang="en-US" sz="1400" dirty="0"/>
                  <a:t> appears to be a good one to move along. We therefore make an expansion in this direction to find </a:t>
                </a:r>
                <a14:m>
                  <m:oMath xmlns:m="http://schemas.openxmlformats.org/officeDocument/2006/math">
                    <m:sSub>
                      <m:sSubPr>
                        <m:ctrlPr>
                          <a:rPr lang="en-US" sz="1400" i="1">
                            <a:latin typeface="Cambria Math" panose="02040503050406030204" pitchFamily="18" charset="0"/>
                          </a:rPr>
                        </m:ctrlPr>
                      </m:sSubPr>
                      <m:e>
                        <m:r>
                          <a:rPr lang="en-US" sz="1400" i="1">
                            <a:latin typeface="Cambria Math" panose="02040503050406030204" pitchFamily="18" charset="0"/>
                          </a:rPr>
                          <m:t>𝑥</m:t>
                        </m:r>
                      </m:e>
                      <m:sub>
                        <m:r>
                          <a:rPr lang="en-US" sz="1400" i="1">
                            <a:latin typeface="Cambria Math" panose="02040503050406030204" pitchFamily="18" charset="0"/>
                          </a:rPr>
                          <m:t>𝑒</m:t>
                        </m:r>
                      </m:sub>
                    </m:sSub>
                  </m:oMath>
                </a14:m>
                <a:r>
                  <a:rPr lang="en-US" sz="1400" dirty="0"/>
                  <a:t> and evaluate </a:t>
                </a:r>
                <a14:m>
                  <m:oMath xmlns:m="http://schemas.openxmlformats.org/officeDocument/2006/math">
                    <m:sSub>
                      <m:sSubPr>
                        <m:ctrlPr>
                          <a:rPr lang="en-US" sz="1400" i="1">
                            <a:latin typeface="Cambria Math" panose="02040503050406030204" pitchFamily="18" charset="0"/>
                          </a:rPr>
                        </m:ctrlPr>
                      </m:sSubPr>
                      <m:e>
                        <m:r>
                          <a:rPr lang="en-US" sz="1400" i="1">
                            <a:latin typeface="Cambria Math" panose="02040503050406030204" pitchFamily="18" charset="0"/>
                          </a:rPr>
                          <m:t>𝑓</m:t>
                        </m:r>
                      </m:e>
                      <m:sub>
                        <m:r>
                          <a:rPr lang="en-US" sz="1400" i="1">
                            <a:latin typeface="Cambria Math" panose="02040503050406030204" pitchFamily="18" charset="0"/>
                          </a:rPr>
                          <m:t>𝑒</m:t>
                        </m:r>
                      </m:sub>
                    </m:sSub>
                    <m:r>
                      <a:rPr lang="en-US" sz="1400" i="1">
                        <a:latin typeface="Cambria Math" panose="02040503050406030204" pitchFamily="18" charset="0"/>
                      </a:rPr>
                      <m:t>=</m:t>
                    </m:r>
                    <m:r>
                      <a:rPr lang="en-US" sz="1400" i="1">
                        <a:latin typeface="Cambria Math" panose="02040503050406030204" pitchFamily="18" charset="0"/>
                      </a:rPr>
                      <m:t>𝑓</m:t>
                    </m:r>
                    <m:d>
                      <m:dPr>
                        <m:ctrlPr>
                          <a:rPr lang="en-US" sz="1400" i="1">
                            <a:latin typeface="Cambria Math" panose="02040503050406030204" pitchFamily="18" charset="0"/>
                          </a:rPr>
                        </m:ctrlPr>
                      </m:dPr>
                      <m:e>
                        <m:sSub>
                          <m:sSubPr>
                            <m:ctrlPr>
                              <a:rPr lang="en-US" sz="1400" i="1">
                                <a:latin typeface="Cambria Math" panose="02040503050406030204" pitchFamily="18" charset="0"/>
                              </a:rPr>
                            </m:ctrlPr>
                          </m:sSubPr>
                          <m:e>
                            <m:r>
                              <a:rPr lang="en-US" sz="1400" i="1">
                                <a:latin typeface="Cambria Math" panose="02040503050406030204" pitchFamily="18" charset="0"/>
                              </a:rPr>
                              <m:t>𝑥</m:t>
                            </m:r>
                          </m:e>
                          <m:sub>
                            <m:r>
                              <a:rPr lang="en-US" sz="1400" i="1">
                                <a:latin typeface="Cambria Math" panose="02040503050406030204" pitchFamily="18" charset="0"/>
                              </a:rPr>
                              <m:t>𝑒</m:t>
                            </m:r>
                          </m:sub>
                        </m:sSub>
                      </m:e>
                    </m:d>
                  </m:oMath>
                </a14:m>
                <a:r>
                  <a:rPr lang="en-US" sz="1400" dirty="0"/>
                  <a:t>. Let the expansion factor be</a:t>
                </a:r>
                <a14:m>
                  <m:oMath xmlns:m="http://schemas.openxmlformats.org/officeDocument/2006/math">
                    <m:r>
                      <a:rPr lang="en-US" sz="1400">
                        <a:latin typeface="Cambria Math" panose="02040503050406030204" pitchFamily="18" charset="0"/>
                      </a:rPr>
                      <m:t> </m:t>
                    </m:r>
                    <m:r>
                      <a:rPr lang="en-US" sz="1400" i="1">
                        <a:latin typeface="Cambria Math" panose="02040503050406030204" pitchFamily="18" charset="0"/>
                      </a:rPr>
                      <m:t>𝛾</m:t>
                    </m:r>
                    <m:r>
                      <a:rPr lang="en-US" sz="1400" i="1">
                        <a:latin typeface="Cambria Math" panose="02040503050406030204" pitchFamily="18" charset="0"/>
                      </a:rPr>
                      <m:t>&gt;1</m:t>
                    </m:r>
                  </m:oMath>
                </a14:m>
                <a:r>
                  <a:rPr lang="en-US" sz="1400" dirty="0"/>
                  <a:t> . Then we have</a:t>
                </a:r>
              </a:p>
              <a:p>
                <a:r>
                  <a:rPr lang="en-US" sz="1400" dirty="0"/>
                  <a:t> </a:t>
                </a:r>
                <a14:m>
                  <m:oMath xmlns:m="http://schemas.openxmlformats.org/officeDocument/2006/math">
                    <m:sSub>
                      <m:sSubPr>
                        <m:ctrlPr>
                          <a:rPr lang="en-US" sz="1400" i="1">
                            <a:latin typeface="Cambria Math" panose="02040503050406030204" pitchFamily="18" charset="0"/>
                          </a:rPr>
                        </m:ctrlPr>
                      </m:sSubPr>
                      <m:e>
                        <m:r>
                          <a:rPr lang="en-US" sz="1400" i="1">
                            <a:latin typeface="Cambria Math" panose="02040503050406030204" pitchFamily="18" charset="0"/>
                          </a:rPr>
                          <m:t>𝑥</m:t>
                        </m:r>
                      </m:e>
                      <m:sub>
                        <m:r>
                          <a:rPr lang="en-US" sz="1400" i="1">
                            <a:latin typeface="Cambria Math" panose="02040503050406030204" pitchFamily="18" charset="0"/>
                          </a:rPr>
                          <m:t>𝑒</m:t>
                        </m:r>
                      </m:sub>
                    </m:sSub>
                    <m:r>
                      <a:rPr lang="en-US" sz="1400" i="1">
                        <a:latin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𝑥</m:t>
                        </m:r>
                      </m:e>
                      <m:sub>
                        <m:r>
                          <a:rPr lang="en-US" sz="1400">
                            <a:latin typeface="Cambria Math" panose="02040503050406030204" pitchFamily="18" charset="0"/>
                          </a:rPr>
                          <m:t>0 </m:t>
                        </m:r>
                      </m:sub>
                    </m:sSub>
                    <m:r>
                      <a:rPr lang="en-US" sz="1400">
                        <a:latin typeface="Cambria Math" panose="02040503050406030204" pitchFamily="18" charset="0"/>
                      </a:rPr>
                      <m:t>= </m:t>
                    </m:r>
                    <m:r>
                      <a:rPr lang="en-US" sz="1400" i="1">
                        <a:latin typeface="Cambria Math" panose="02040503050406030204" pitchFamily="18" charset="0"/>
                      </a:rPr>
                      <m:t>𝛾</m:t>
                    </m:r>
                    <m:r>
                      <a:rPr lang="en-US" sz="1400">
                        <a:latin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𝑥</m:t>
                        </m:r>
                      </m:e>
                      <m:sub>
                        <m:r>
                          <a:rPr lang="en-US" sz="1400" i="1">
                            <a:latin typeface="Cambria Math" panose="02040503050406030204" pitchFamily="18" charset="0"/>
                          </a:rPr>
                          <m:t>𝑟</m:t>
                        </m:r>
                      </m:sub>
                    </m:sSub>
                    <m:r>
                      <a:rPr lang="en-US" sz="1400" i="1">
                        <a:latin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𝑥</m:t>
                        </m:r>
                      </m:e>
                      <m:sub>
                        <m:r>
                          <a:rPr lang="en-US" sz="1400">
                            <a:latin typeface="Cambria Math" panose="02040503050406030204" pitchFamily="18" charset="0"/>
                          </a:rPr>
                          <m:t>0 </m:t>
                        </m:r>
                      </m:sub>
                    </m:sSub>
                    <m:r>
                      <a:rPr lang="en-US" sz="1400">
                        <a:latin typeface="Cambria Math" panose="02040503050406030204" pitchFamily="18" charset="0"/>
                      </a:rPr>
                      <m:t>)</m:t>
                    </m:r>
                  </m:oMath>
                </a14:m>
                <a:endParaRPr lang="en-US" sz="1400" dirty="0"/>
              </a:p>
              <a:p>
                <a:r>
                  <a:rPr lang="en-US" sz="1400" dirty="0"/>
                  <a:t>i.e., 	 </a:t>
                </a:r>
                <a14:m>
                  <m:oMath xmlns:m="http://schemas.openxmlformats.org/officeDocument/2006/math">
                    <m:sSub>
                      <m:sSubPr>
                        <m:ctrlPr>
                          <a:rPr lang="en-US" sz="1400" i="1">
                            <a:latin typeface="Cambria Math" panose="02040503050406030204" pitchFamily="18" charset="0"/>
                          </a:rPr>
                        </m:ctrlPr>
                      </m:sSubPr>
                      <m:e>
                        <m:r>
                          <a:rPr lang="en-US" sz="1400" i="1">
                            <a:latin typeface="Cambria Math" panose="02040503050406030204" pitchFamily="18" charset="0"/>
                          </a:rPr>
                          <m:t>𝑥</m:t>
                        </m:r>
                      </m:e>
                      <m:sub>
                        <m:r>
                          <a:rPr lang="en-US" sz="1400" i="1">
                            <a:latin typeface="Cambria Math" panose="02040503050406030204" pitchFamily="18" charset="0"/>
                          </a:rPr>
                          <m:t>𝑒</m:t>
                        </m:r>
                      </m:sub>
                    </m:sSub>
                    <m:r>
                      <a:rPr lang="en-US" sz="1400">
                        <a:latin typeface="Cambria Math" panose="02040503050406030204" pitchFamily="18" charset="0"/>
                      </a:rPr>
                      <m:t>=</m:t>
                    </m:r>
                    <m:r>
                      <a:rPr lang="en-US" sz="1400" i="1">
                        <a:latin typeface="Cambria Math" panose="02040503050406030204" pitchFamily="18" charset="0"/>
                      </a:rPr>
                      <m:t>𝛾</m:t>
                    </m:r>
                    <m:sSub>
                      <m:sSubPr>
                        <m:ctrlPr>
                          <a:rPr lang="en-US" sz="1400" i="1">
                            <a:latin typeface="Cambria Math" panose="02040503050406030204" pitchFamily="18" charset="0"/>
                          </a:rPr>
                        </m:ctrlPr>
                      </m:sSubPr>
                      <m:e>
                        <m:r>
                          <a:rPr lang="en-US" sz="1400" i="1">
                            <a:latin typeface="Cambria Math" panose="02040503050406030204" pitchFamily="18" charset="0"/>
                          </a:rPr>
                          <m:t>𝑥</m:t>
                        </m:r>
                      </m:e>
                      <m:sub>
                        <m:r>
                          <a:rPr lang="en-US" sz="1400" i="1">
                            <a:latin typeface="Cambria Math" panose="02040503050406030204" pitchFamily="18" charset="0"/>
                          </a:rPr>
                          <m:t>𝑟</m:t>
                        </m:r>
                      </m:sub>
                    </m:sSub>
                    <m:r>
                      <a:rPr lang="en-US" sz="1400">
                        <a:latin typeface="Cambria Math" panose="02040503050406030204" pitchFamily="18" charset="0"/>
                      </a:rPr>
                      <m:t>+</m:t>
                    </m:r>
                    <m:d>
                      <m:dPr>
                        <m:ctrlPr>
                          <a:rPr lang="en-US" sz="1400" i="1">
                            <a:latin typeface="Cambria Math" panose="02040503050406030204" pitchFamily="18" charset="0"/>
                          </a:rPr>
                        </m:ctrlPr>
                      </m:dPr>
                      <m:e>
                        <m:r>
                          <a:rPr lang="en-US" sz="1400">
                            <a:latin typeface="Cambria Math" panose="02040503050406030204" pitchFamily="18" charset="0"/>
                          </a:rPr>
                          <m:t>1</m:t>
                        </m:r>
                        <m:r>
                          <a:rPr lang="en-US" sz="1400" i="1">
                            <a:latin typeface="Cambria Math" panose="02040503050406030204" pitchFamily="18" charset="0"/>
                          </a:rPr>
                          <m:t>−</m:t>
                        </m:r>
                        <m:r>
                          <a:rPr lang="en-US" sz="1400" i="1">
                            <a:latin typeface="Cambria Math" panose="02040503050406030204" pitchFamily="18" charset="0"/>
                          </a:rPr>
                          <m:t>𝛾</m:t>
                        </m:r>
                      </m:e>
                    </m:d>
                    <m:sSub>
                      <m:sSubPr>
                        <m:ctrlPr>
                          <a:rPr lang="en-US" sz="1400" i="1">
                            <a:latin typeface="Cambria Math" panose="02040503050406030204" pitchFamily="18" charset="0"/>
                          </a:rPr>
                        </m:ctrlPr>
                      </m:sSubPr>
                      <m:e>
                        <m:r>
                          <a:rPr lang="en-US" sz="1400" i="1">
                            <a:latin typeface="Cambria Math" panose="02040503050406030204" pitchFamily="18" charset="0"/>
                          </a:rPr>
                          <m:t>𝑥</m:t>
                        </m:r>
                      </m:e>
                      <m:sub>
                        <m:r>
                          <a:rPr lang="en-US" sz="1400">
                            <a:latin typeface="Cambria Math" panose="02040503050406030204" pitchFamily="18" charset="0"/>
                          </a:rPr>
                          <m:t>0 </m:t>
                        </m:r>
                      </m:sub>
                    </m:sSub>
                  </m:oMath>
                </a14:m>
                <a:r>
                  <a:rPr lang="en-US" sz="1400" dirty="0"/>
                  <a:t>                                              	(4.17)</a:t>
                </a:r>
              </a:p>
              <a:p>
                <a:r>
                  <a:rPr lang="en-US" sz="1400" dirty="0"/>
                  <a:t>where	</a:t>
                </a:r>
                <a14:m>
                  <m:oMath xmlns:m="http://schemas.openxmlformats.org/officeDocument/2006/math">
                    <m:r>
                      <a:rPr lang="en-US" sz="1400" i="1">
                        <a:latin typeface="Cambria Math" panose="02040503050406030204" pitchFamily="18" charset="0"/>
                      </a:rPr>
                      <m:t>𝛾</m:t>
                    </m:r>
                    <m:r>
                      <a:rPr lang="en-US" sz="1400" i="1">
                        <a:latin typeface="Cambria Math" panose="02040503050406030204" pitchFamily="18" charset="0"/>
                      </a:rPr>
                      <m:t>=</m:t>
                    </m:r>
                    <m:d>
                      <m:dPr>
                        <m:begChr m:val="|"/>
                        <m:endChr m:val="|"/>
                        <m:ctrlPr>
                          <a:rPr lang="en-US" sz="1400" i="1">
                            <a:latin typeface="Cambria Math" panose="02040503050406030204" pitchFamily="18" charset="0"/>
                          </a:rPr>
                        </m:ctrlPr>
                      </m:dPr>
                      <m:e>
                        <m:sSub>
                          <m:sSubPr>
                            <m:ctrlPr>
                              <a:rPr lang="en-US" sz="1400" i="1">
                                <a:latin typeface="Cambria Math" panose="02040503050406030204" pitchFamily="18" charset="0"/>
                              </a:rPr>
                            </m:ctrlPr>
                          </m:sSubPr>
                          <m:e>
                            <m:r>
                              <a:rPr lang="en-US" sz="1400" i="1">
                                <a:latin typeface="Cambria Math" panose="02040503050406030204" pitchFamily="18" charset="0"/>
                              </a:rPr>
                              <m:t>𝑥</m:t>
                            </m:r>
                          </m:e>
                          <m:sub>
                            <m:r>
                              <a:rPr lang="en-US" sz="1400" i="1">
                                <a:latin typeface="Cambria Math" panose="02040503050406030204" pitchFamily="18" charset="0"/>
                              </a:rPr>
                              <m:t>𝑒</m:t>
                            </m:r>
                          </m:sub>
                        </m:sSub>
                        <m:r>
                          <a:rPr lang="en-US" sz="1400" i="1">
                            <a:latin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𝑥</m:t>
                            </m:r>
                          </m:e>
                          <m:sub>
                            <m:r>
                              <a:rPr lang="en-US" sz="1400" i="1">
                                <a:latin typeface="Cambria Math" panose="02040503050406030204" pitchFamily="18" charset="0"/>
                              </a:rPr>
                              <m:t>0 </m:t>
                            </m:r>
                          </m:sub>
                        </m:sSub>
                      </m:e>
                    </m:d>
                    <m:r>
                      <a:rPr lang="en-US" sz="1400" i="1">
                        <a:latin typeface="Cambria Math" panose="02040503050406030204" pitchFamily="18" charset="0"/>
                      </a:rPr>
                      <m:t>/</m:t>
                    </m:r>
                    <m:d>
                      <m:dPr>
                        <m:begChr m:val="|"/>
                        <m:endChr m:val="|"/>
                        <m:ctrlPr>
                          <a:rPr lang="en-US" sz="1400" i="1">
                            <a:latin typeface="Cambria Math" panose="02040503050406030204" pitchFamily="18" charset="0"/>
                          </a:rPr>
                        </m:ctrlPr>
                      </m:dPr>
                      <m:e>
                        <m:sSub>
                          <m:sSubPr>
                            <m:ctrlPr>
                              <a:rPr lang="en-US" sz="1400" i="1">
                                <a:latin typeface="Cambria Math" panose="02040503050406030204" pitchFamily="18" charset="0"/>
                              </a:rPr>
                            </m:ctrlPr>
                          </m:sSubPr>
                          <m:e>
                            <m:r>
                              <a:rPr lang="en-US" sz="1400" i="1">
                                <a:latin typeface="Cambria Math" panose="02040503050406030204" pitchFamily="18" charset="0"/>
                              </a:rPr>
                              <m:t>𝑥</m:t>
                            </m:r>
                          </m:e>
                          <m:sub>
                            <m:r>
                              <a:rPr lang="en-US" sz="1400" i="1">
                                <a:latin typeface="Cambria Math" panose="02040503050406030204" pitchFamily="18" charset="0"/>
                              </a:rPr>
                              <m:t>𝑟</m:t>
                            </m:r>
                          </m:sub>
                        </m:sSub>
                        <m:r>
                          <a:rPr lang="en-US" sz="1400" i="1">
                            <a:latin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𝑥</m:t>
                            </m:r>
                          </m:e>
                          <m:sub>
                            <m:r>
                              <a:rPr lang="en-US" sz="1400" i="1">
                                <a:latin typeface="Cambria Math" panose="02040503050406030204" pitchFamily="18" charset="0"/>
                              </a:rPr>
                              <m:t>0 </m:t>
                            </m:r>
                          </m:sub>
                        </m:sSub>
                      </m:e>
                    </m:d>
                  </m:oMath>
                </a14:m>
                <a:endParaRPr lang="en-US" sz="1400" i="1" dirty="0"/>
              </a:p>
              <a:p>
                <a:endParaRPr lang="en-US" sz="1400" i="1" dirty="0"/>
              </a:p>
              <a:p>
                <a:pPr lvl="0"/>
                <a:r>
                  <a:rPr lang="en-US" sz="1400" dirty="0" err="1"/>
                  <a:t>i</a:t>
                </a:r>
                <a:r>
                  <a:rPr lang="en-US" sz="1400" dirty="0"/>
                  <a:t>. If  </a:t>
                </a:r>
                <a14:m>
                  <m:oMath xmlns:m="http://schemas.openxmlformats.org/officeDocument/2006/math">
                    <m:sSub>
                      <m:sSubPr>
                        <m:ctrlPr>
                          <a:rPr lang="en-US" sz="1400" i="1">
                            <a:latin typeface="Cambria Math" panose="02040503050406030204" pitchFamily="18" charset="0"/>
                          </a:rPr>
                        </m:ctrlPr>
                      </m:sSubPr>
                      <m:e>
                        <m:r>
                          <a:rPr lang="en-US" sz="1400" i="1">
                            <a:latin typeface="Cambria Math" panose="02040503050406030204" pitchFamily="18" charset="0"/>
                          </a:rPr>
                          <m:t>𝑓</m:t>
                        </m:r>
                      </m:e>
                      <m:sub>
                        <m:r>
                          <a:rPr lang="en-US" sz="1400" i="1">
                            <a:latin typeface="Cambria Math" panose="02040503050406030204" pitchFamily="18" charset="0"/>
                          </a:rPr>
                          <m:t>𝑒</m:t>
                        </m:r>
                      </m:sub>
                    </m:sSub>
                    <m:r>
                      <a:rPr lang="en-US" sz="1400" i="1">
                        <a:latin typeface="Cambria Math" panose="02040503050406030204" pitchFamily="18" charset="0"/>
                      </a:rPr>
                      <m:t>&lt; </m:t>
                    </m:r>
                    <m:sSub>
                      <m:sSubPr>
                        <m:ctrlPr>
                          <a:rPr lang="en-US" sz="1400" i="1">
                            <a:latin typeface="Cambria Math" panose="02040503050406030204" pitchFamily="18" charset="0"/>
                          </a:rPr>
                        </m:ctrlPr>
                      </m:sSubPr>
                      <m:e>
                        <m:r>
                          <a:rPr lang="en-US" sz="1400" i="1">
                            <a:latin typeface="Cambria Math" panose="02040503050406030204" pitchFamily="18" charset="0"/>
                          </a:rPr>
                          <m:t>𝑓</m:t>
                        </m:r>
                      </m:e>
                      <m:sub>
                        <m:r>
                          <a:rPr lang="en-US" sz="1400" i="1">
                            <a:latin typeface="Cambria Math" panose="02040503050406030204" pitchFamily="18" charset="0"/>
                          </a:rPr>
                          <m:t>𝑙</m:t>
                        </m:r>
                        <m:r>
                          <a:rPr lang="en-US" sz="1400" i="1">
                            <a:latin typeface="Cambria Math" panose="02040503050406030204" pitchFamily="18" charset="0"/>
                          </a:rPr>
                          <m:t> </m:t>
                        </m:r>
                      </m:sub>
                    </m:sSub>
                  </m:oMath>
                </a14:m>
                <a:r>
                  <a:rPr lang="en-US" sz="1400" dirty="0"/>
                  <a:t>, replace </a:t>
                </a:r>
                <a14:m>
                  <m:oMath xmlns:m="http://schemas.openxmlformats.org/officeDocument/2006/math">
                    <m:sSub>
                      <m:sSubPr>
                        <m:ctrlPr>
                          <a:rPr lang="en-US" sz="1400" i="1">
                            <a:latin typeface="Cambria Math" panose="02040503050406030204" pitchFamily="18" charset="0"/>
                          </a:rPr>
                        </m:ctrlPr>
                      </m:sSubPr>
                      <m:e>
                        <m:r>
                          <a:rPr lang="en-US" sz="1400" i="1">
                            <a:latin typeface="Cambria Math" panose="02040503050406030204" pitchFamily="18" charset="0"/>
                          </a:rPr>
                          <m:t>𝑥</m:t>
                        </m:r>
                      </m:e>
                      <m:sub>
                        <m:r>
                          <a:rPr lang="en-US" sz="1400" i="1">
                            <a:latin typeface="Cambria Math" panose="02040503050406030204" pitchFamily="18" charset="0"/>
                          </a:rPr>
                          <m:t>h</m:t>
                        </m:r>
                      </m:sub>
                    </m:sSub>
                  </m:oMath>
                </a14:m>
                <a:r>
                  <a:rPr lang="en-US" sz="1400" dirty="0"/>
                  <a:t> by </a:t>
                </a:r>
                <a14:m>
                  <m:oMath xmlns:m="http://schemas.openxmlformats.org/officeDocument/2006/math">
                    <m:sSub>
                      <m:sSubPr>
                        <m:ctrlPr>
                          <a:rPr lang="en-US" sz="1400" i="1">
                            <a:latin typeface="Cambria Math" panose="02040503050406030204" pitchFamily="18" charset="0"/>
                          </a:rPr>
                        </m:ctrlPr>
                      </m:sSubPr>
                      <m:e>
                        <m:r>
                          <a:rPr lang="en-US" sz="1400" i="1">
                            <a:latin typeface="Cambria Math" panose="02040503050406030204" pitchFamily="18" charset="0"/>
                          </a:rPr>
                          <m:t>𝑥</m:t>
                        </m:r>
                      </m:e>
                      <m:sub>
                        <m:r>
                          <a:rPr lang="en-US" sz="1400" i="1">
                            <a:latin typeface="Cambria Math" panose="02040503050406030204" pitchFamily="18" charset="0"/>
                          </a:rPr>
                          <m:t>𝑒</m:t>
                        </m:r>
                      </m:sub>
                    </m:sSub>
                  </m:oMath>
                </a14:m>
                <a:r>
                  <a:rPr lang="en-US" sz="1400" dirty="0"/>
                  <a:t> and test all three points of the simplex for convergence to the minimum (see step 9). If we have converged, then stop; if not return to step (2).</a:t>
                </a:r>
              </a:p>
              <a:p>
                <a:pPr lvl="0"/>
                <a:r>
                  <a:rPr lang="en-US" sz="1400" dirty="0"/>
                  <a:t>ii. If </a:t>
                </a:r>
                <a14:m>
                  <m:oMath xmlns:m="http://schemas.openxmlformats.org/officeDocument/2006/math">
                    <m:sSub>
                      <m:sSubPr>
                        <m:ctrlPr>
                          <a:rPr lang="en-US" sz="1400" i="1">
                            <a:latin typeface="Cambria Math" panose="02040503050406030204" pitchFamily="18" charset="0"/>
                          </a:rPr>
                        </m:ctrlPr>
                      </m:sSubPr>
                      <m:e>
                        <m:r>
                          <a:rPr lang="en-US" sz="1400" i="1">
                            <a:latin typeface="Cambria Math" panose="02040503050406030204" pitchFamily="18" charset="0"/>
                          </a:rPr>
                          <m:t>𝑓</m:t>
                        </m:r>
                      </m:e>
                      <m:sub>
                        <m:r>
                          <a:rPr lang="en-US" sz="1400" i="1">
                            <a:latin typeface="Cambria Math" panose="02040503050406030204" pitchFamily="18" charset="0"/>
                          </a:rPr>
                          <m:t>𝑒</m:t>
                        </m:r>
                      </m:sub>
                    </m:sSub>
                    <m:r>
                      <a:rPr lang="en-US" sz="1400" i="1">
                        <a:latin typeface="Cambria Math" panose="02040503050406030204" pitchFamily="18" charset="0"/>
                      </a:rPr>
                      <m:t>≮ </m:t>
                    </m:r>
                    <m:sSub>
                      <m:sSubPr>
                        <m:ctrlPr>
                          <a:rPr lang="en-US" sz="1400" i="1">
                            <a:latin typeface="Cambria Math" panose="02040503050406030204" pitchFamily="18" charset="0"/>
                          </a:rPr>
                        </m:ctrlPr>
                      </m:sSubPr>
                      <m:e>
                        <m:r>
                          <a:rPr lang="en-US" sz="1400" i="1">
                            <a:latin typeface="Cambria Math" panose="02040503050406030204" pitchFamily="18" charset="0"/>
                          </a:rPr>
                          <m:t>𝑓</m:t>
                        </m:r>
                      </m:e>
                      <m:sub>
                        <m:r>
                          <a:rPr lang="en-US" sz="1400" i="1">
                            <a:latin typeface="Cambria Math" panose="02040503050406030204" pitchFamily="18" charset="0"/>
                          </a:rPr>
                          <m:t>𝑙</m:t>
                        </m:r>
                        <m:r>
                          <a:rPr lang="en-US" sz="1400" i="1">
                            <a:latin typeface="Cambria Math" panose="02040503050406030204" pitchFamily="18" charset="0"/>
                          </a:rPr>
                          <m:t> </m:t>
                        </m:r>
                      </m:sub>
                    </m:sSub>
                    <m:r>
                      <a:rPr lang="en-US" sz="1400" i="1">
                        <a:latin typeface="Cambria Math" panose="02040503050406030204" pitchFamily="18" charset="0"/>
                      </a:rPr>
                      <m:t> </m:t>
                    </m:r>
                  </m:oMath>
                </a14:m>
                <a:r>
                  <a:rPr lang="en-US" sz="1400" dirty="0"/>
                  <a:t>we abandon </a:t>
                </a:r>
                <a14:m>
                  <m:oMath xmlns:m="http://schemas.openxmlformats.org/officeDocument/2006/math">
                    <m:sSub>
                      <m:sSubPr>
                        <m:ctrlPr>
                          <a:rPr lang="en-US" sz="1400" i="1">
                            <a:latin typeface="Cambria Math" panose="02040503050406030204" pitchFamily="18" charset="0"/>
                          </a:rPr>
                        </m:ctrlPr>
                      </m:sSubPr>
                      <m:e>
                        <m:r>
                          <a:rPr lang="en-US" sz="1400" i="1">
                            <a:latin typeface="Cambria Math" panose="02040503050406030204" pitchFamily="18" charset="0"/>
                          </a:rPr>
                          <m:t>𝑥</m:t>
                        </m:r>
                      </m:e>
                      <m:sub>
                        <m:r>
                          <a:rPr lang="en-US" sz="1400" i="1">
                            <a:latin typeface="Cambria Math" panose="02040503050406030204" pitchFamily="18" charset="0"/>
                          </a:rPr>
                          <m:t>𝑒</m:t>
                        </m:r>
                      </m:sub>
                    </m:sSub>
                  </m:oMath>
                </a14:m>
                <a:r>
                  <a:rPr lang="en-US" sz="1400" dirty="0"/>
                  <a:t> . We have evidently moved too far in the direction </a:t>
                </a:r>
                <a14:m>
                  <m:oMath xmlns:m="http://schemas.openxmlformats.org/officeDocument/2006/math">
                    <m:sSub>
                      <m:sSubPr>
                        <m:ctrlPr>
                          <a:rPr lang="en-US" sz="1400" i="1">
                            <a:latin typeface="Cambria Math" panose="02040503050406030204" pitchFamily="18" charset="0"/>
                          </a:rPr>
                        </m:ctrlPr>
                      </m:sSubPr>
                      <m:e>
                        <m:r>
                          <a:rPr lang="en-US" sz="1400" i="1">
                            <a:latin typeface="Cambria Math" panose="02040503050406030204" pitchFamily="18" charset="0"/>
                          </a:rPr>
                          <m:t>𝑥</m:t>
                        </m:r>
                      </m:e>
                      <m:sub>
                        <m:r>
                          <a:rPr lang="en-US" sz="1400" i="1">
                            <a:latin typeface="Cambria Math" panose="02040503050406030204" pitchFamily="18" charset="0"/>
                          </a:rPr>
                          <m:t>0 </m:t>
                        </m:r>
                      </m:sub>
                    </m:sSub>
                  </m:oMath>
                </a14:m>
                <a:r>
                  <a:rPr lang="en-US" sz="1400" dirty="0"/>
                  <a:t> to </a:t>
                </a:r>
                <a14:m>
                  <m:oMath xmlns:m="http://schemas.openxmlformats.org/officeDocument/2006/math">
                    <m:sSub>
                      <m:sSubPr>
                        <m:ctrlPr>
                          <a:rPr lang="en-US" sz="1400" i="1">
                            <a:latin typeface="Cambria Math" panose="02040503050406030204" pitchFamily="18" charset="0"/>
                          </a:rPr>
                        </m:ctrlPr>
                      </m:sSubPr>
                      <m:e>
                        <m:r>
                          <a:rPr lang="en-US" sz="1400" i="1">
                            <a:latin typeface="Cambria Math" panose="02040503050406030204" pitchFamily="18" charset="0"/>
                          </a:rPr>
                          <m:t>𝑥</m:t>
                        </m:r>
                      </m:e>
                      <m:sub>
                        <m:r>
                          <a:rPr lang="en-US" sz="1400" i="1">
                            <a:latin typeface="Cambria Math" panose="02040503050406030204" pitchFamily="18" charset="0"/>
                          </a:rPr>
                          <m:t>𝑟</m:t>
                        </m:r>
                      </m:sub>
                    </m:sSub>
                    <m:r>
                      <a:rPr lang="en-US" sz="1400" i="1">
                        <a:latin typeface="Cambria Math" panose="02040503050406030204" pitchFamily="18" charset="0"/>
                      </a:rPr>
                      <m:t>.</m:t>
                    </m:r>
                  </m:oMath>
                </a14:m>
                <a:r>
                  <a:rPr lang="en-US" sz="1400" dirty="0"/>
                  <a:t> Instead replace </a:t>
                </a:r>
                <a14:m>
                  <m:oMath xmlns:m="http://schemas.openxmlformats.org/officeDocument/2006/math">
                    <m:sSub>
                      <m:sSubPr>
                        <m:ctrlPr>
                          <a:rPr lang="en-US" sz="1400" i="1">
                            <a:latin typeface="Cambria Math" panose="02040503050406030204" pitchFamily="18" charset="0"/>
                          </a:rPr>
                        </m:ctrlPr>
                      </m:sSubPr>
                      <m:e>
                        <m:r>
                          <a:rPr lang="en-US" sz="1400" i="1">
                            <a:latin typeface="Cambria Math" panose="02040503050406030204" pitchFamily="18" charset="0"/>
                          </a:rPr>
                          <m:t>𝑥</m:t>
                        </m:r>
                      </m:e>
                      <m:sub>
                        <m:r>
                          <a:rPr lang="en-US" sz="1400" i="1">
                            <a:latin typeface="Cambria Math" panose="02040503050406030204" pitchFamily="18" charset="0"/>
                          </a:rPr>
                          <m:t>h</m:t>
                        </m:r>
                      </m:sub>
                    </m:sSub>
                  </m:oMath>
                </a14:m>
                <a:r>
                  <a:rPr lang="en-US" sz="1400" dirty="0"/>
                  <a:t> by </a:t>
                </a:r>
                <a14:m>
                  <m:oMath xmlns:m="http://schemas.openxmlformats.org/officeDocument/2006/math">
                    <m:sSub>
                      <m:sSubPr>
                        <m:ctrlPr>
                          <a:rPr lang="en-US" sz="1400" i="1">
                            <a:latin typeface="Cambria Math" panose="02040503050406030204" pitchFamily="18" charset="0"/>
                          </a:rPr>
                        </m:ctrlPr>
                      </m:sSubPr>
                      <m:e>
                        <m:r>
                          <a:rPr lang="en-US" sz="1400" i="1">
                            <a:latin typeface="Cambria Math" panose="02040503050406030204" pitchFamily="18" charset="0"/>
                          </a:rPr>
                          <m:t>𝑥</m:t>
                        </m:r>
                      </m:e>
                      <m:sub>
                        <m:r>
                          <a:rPr lang="en-US" sz="1400" i="1">
                            <a:latin typeface="Cambria Math" panose="02040503050406030204" pitchFamily="18" charset="0"/>
                          </a:rPr>
                          <m:t>𝑟</m:t>
                        </m:r>
                      </m:sub>
                    </m:sSub>
                  </m:oMath>
                </a14:m>
                <a:r>
                  <a:rPr lang="en-US" sz="1400" dirty="0"/>
                  <a:t> which we know gave an improvement [step (5)(</a:t>
                </a:r>
                <a:r>
                  <a:rPr lang="en-US" sz="1400" dirty="0" err="1"/>
                  <a:t>i</a:t>
                </a:r>
                <a:r>
                  <a:rPr lang="en-US" sz="1400" dirty="0"/>
                  <a:t>) ], test for convergence and if not return to step (B)(2).</a:t>
                </a:r>
              </a:p>
              <a:p>
                <a:pPr lvl="0"/>
                <a:endParaRPr lang="en-US" sz="1400" dirty="0"/>
              </a:p>
              <a:p>
                <a:pPr lvl="0"/>
                <a:r>
                  <a:rPr lang="en-US" sz="1400" dirty="0"/>
                  <a:t>b. If </a:t>
                </a:r>
                <a14:m>
                  <m:oMath xmlns:m="http://schemas.openxmlformats.org/officeDocument/2006/math">
                    <m:sSub>
                      <m:sSubPr>
                        <m:ctrlPr>
                          <a:rPr lang="en-US" sz="1400" i="1">
                            <a:latin typeface="Cambria Math" panose="02040503050406030204" pitchFamily="18" charset="0"/>
                          </a:rPr>
                        </m:ctrlPr>
                      </m:sSubPr>
                      <m:e>
                        <m:r>
                          <a:rPr lang="en-US" sz="1400" i="1">
                            <a:latin typeface="Cambria Math" panose="02040503050406030204" pitchFamily="18" charset="0"/>
                          </a:rPr>
                          <m:t>𝑓</m:t>
                        </m:r>
                      </m:e>
                      <m:sub>
                        <m:r>
                          <a:rPr lang="en-US" sz="1400" i="1">
                            <a:latin typeface="Cambria Math" panose="02040503050406030204" pitchFamily="18" charset="0"/>
                          </a:rPr>
                          <m:t>𝑟</m:t>
                        </m:r>
                      </m:sub>
                    </m:sSub>
                    <m:r>
                      <a:rPr lang="en-US" sz="1400" i="1">
                        <a:latin typeface="Cambria Math" panose="02040503050406030204" pitchFamily="18" charset="0"/>
                      </a:rPr>
                      <m:t>&gt; </m:t>
                    </m:r>
                    <m:sSub>
                      <m:sSubPr>
                        <m:ctrlPr>
                          <a:rPr lang="en-US" sz="1400" i="1">
                            <a:latin typeface="Cambria Math" panose="02040503050406030204" pitchFamily="18" charset="0"/>
                          </a:rPr>
                        </m:ctrlPr>
                      </m:sSubPr>
                      <m:e>
                        <m:r>
                          <a:rPr lang="en-US" sz="1400" i="1">
                            <a:latin typeface="Cambria Math" panose="02040503050406030204" pitchFamily="18" charset="0"/>
                          </a:rPr>
                          <m:t>𝑓</m:t>
                        </m:r>
                      </m:e>
                      <m:sub>
                        <m:r>
                          <a:rPr lang="en-US" sz="1400" i="1">
                            <a:latin typeface="Cambria Math" panose="02040503050406030204" pitchFamily="18" charset="0"/>
                          </a:rPr>
                          <m:t>𝑙</m:t>
                        </m:r>
                        <m:r>
                          <a:rPr lang="en-US" sz="1400" i="1">
                            <a:latin typeface="Cambria Math" panose="02040503050406030204" pitchFamily="18" charset="0"/>
                          </a:rPr>
                          <m:t> </m:t>
                        </m:r>
                      </m:sub>
                    </m:sSub>
                  </m:oMath>
                </a14:m>
                <a:r>
                  <a:rPr lang="en-US" sz="1400" dirty="0"/>
                  <a:t> but </a:t>
                </a:r>
                <a14:m>
                  <m:oMath xmlns:m="http://schemas.openxmlformats.org/officeDocument/2006/math">
                    <m:sSub>
                      <m:sSubPr>
                        <m:ctrlPr>
                          <a:rPr lang="en-US" sz="1400" i="1">
                            <a:latin typeface="Cambria Math" panose="02040503050406030204" pitchFamily="18" charset="0"/>
                          </a:rPr>
                        </m:ctrlPr>
                      </m:sSubPr>
                      <m:e>
                        <m:r>
                          <a:rPr lang="en-US" sz="1400" i="1">
                            <a:latin typeface="Cambria Math" panose="02040503050406030204" pitchFamily="18" charset="0"/>
                          </a:rPr>
                          <m:t>𝑓</m:t>
                        </m:r>
                      </m:e>
                      <m:sub>
                        <m:r>
                          <a:rPr lang="en-US" sz="1400" i="1">
                            <a:latin typeface="Cambria Math" panose="02040503050406030204" pitchFamily="18" charset="0"/>
                          </a:rPr>
                          <m:t>𝑟</m:t>
                        </m:r>
                      </m:sub>
                    </m:sSub>
                    <m:r>
                      <a:rPr lang="en-US" sz="1400" i="1">
                        <a:latin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𝑓</m:t>
                        </m:r>
                      </m:e>
                      <m:sub>
                        <m:r>
                          <a:rPr lang="en-US" sz="1400" i="1">
                            <a:latin typeface="Cambria Math" panose="02040503050406030204" pitchFamily="18" charset="0"/>
                          </a:rPr>
                          <m:t>𝑔</m:t>
                        </m:r>
                      </m:sub>
                    </m:sSub>
                  </m:oMath>
                </a14:m>
                <a:r>
                  <a:rPr lang="en-US" sz="1400" dirty="0"/>
                  <a:t> , </a:t>
                </a:r>
                <a14:m>
                  <m:oMath xmlns:m="http://schemas.openxmlformats.org/officeDocument/2006/math">
                    <m:sSub>
                      <m:sSubPr>
                        <m:ctrlPr>
                          <a:rPr lang="en-US" sz="1400" i="1">
                            <a:latin typeface="Cambria Math" panose="02040503050406030204" pitchFamily="18" charset="0"/>
                          </a:rPr>
                        </m:ctrlPr>
                      </m:sSubPr>
                      <m:e>
                        <m:r>
                          <a:rPr lang="en-US" sz="1400" i="1">
                            <a:latin typeface="Cambria Math" panose="02040503050406030204" pitchFamily="18" charset="0"/>
                          </a:rPr>
                          <m:t>𝑥</m:t>
                        </m:r>
                      </m:e>
                      <m:sub>
                        <m:r>
                          <a:rPr lang="en-US" sz="1400" i="1">
                            <a:latin typeface="Cambria Math" panose="02040503050406030204" pitchFamily="18" charset="0"/>
                          </a:rPr>
                          <m:t>𝑟</m:t>
                        </m:r>
                      </m:sub>
                    </m:sSub>
                  </m:oMath>
                </a14:m>
                <a:r>
                  <a:rPr lang="en-US" sz="1400" dirty="0"/>
                  <a:t> is an improvement on the two worst points of the simplex and we replace </a:t>
                </a:r>
                <a14:m>
                  <m:oMath xmlns:m="http://schemas.openxmlformats.org/officeDocument/2006/math">
                    <m:sSub>
                      <m:sSubPr>
                        <m:ctrlPr>
                          <a:rPr lang="en-US" sz="1400" i="1">
                            <a:latin typeface="Cambria Math" panose="02040503050406030204" pitchFamily="18" charset="0"/>
                          </a:rPr>
                        </m:ctrlPr>
                      </m:sSubPr>
                      <m:e>
                        <m:r>
                          <a:rPr lang="en-US" sz="1400" i="1">
                            <a:latin typeface="Cambria Math" panose="02040503050406030204" pitchFamily="18" charset="0"/>
                          </a:rPr>
                          <m:t>𝑥</m:t>
                        </m:r>
                      </m:e>
                      <m:sub>
                        <m:r>
                          <a:rPr lang="en-US" sz="1400" i="1">
                            <a:latin typeface="Cambria Math" panose="02040503050406030204" pitchFamily="18" charset="0"/>
                          </a:rPr>
                          <m:t>h</m:t>
                        </m:r>
                      </m:sub>
                    </m:sSub>
                  </m:oMath>
                </a14:m>
                <a:r>
                  <a:rPr lang="en-US" sz="1400" dirty="0"/>
                  <a:t> by </a:t>
                </a:r>
                <a14:m>
                  <m:oMath xmlns:m="http://schemas.openxmlformats.org/officeDocument/2006/math">
                    <m:sSub>
                      <m:sSubPr>
                        <m:ctrlPr>
                          <a:rPr lang="en-US" sz="1400" i="1">
                            <a:latin typeface="Cambria Math" panose="02040503050406030204" pitchFamily="18" charset="0"/>
                          </a:rPr>
                        </m:ctrlPr>
                      </m:sSubPr>
                      <m:e>
                        <m:r>
                          <a:rPr lang="en-US" sz="1400" i="1">
                            <a:latin typeface="Cambria Math" panose="02040503050406030204" pitchFamily="18" charset="0"/>
                          </a:rPr>
                          <m:t>𝑥</m:t>
                        </m:r>
                      </m:e>
                      <m:sub>
                        <m:r>
                          <a:rPr lang="en-US" sz="1400" i="1">
                            <a:latin typeface="Cambria Math" panose="02040503050406030204" pitchFamily="18" charset="0"/>
                          </a:rPr>
                          <m:t>𝑟</m:t>
                        </m:r>
                      </m:sub>
                    </m:sSub>
                  </m:oMath>
                </a14:m>
                <a:r>
                  <a:rPr lang="en-US" sz="1400" dirty="0"/>
                  <a:t> , test for convergence and if not return to step (2); i.e.(</a:t>
                </a:r>
                <a:r>
                  <a:rPr lang="en-US" sz="1400" dirty="0" err="1"/>
                  <a:t>i</a:t>
                </a:r>
                <a:r>
                  <a:rPr lang="en-US" sz="1400" dirty="0"/>
                  <a:t>)(b)above.</a:t>
                </a:r>
              </a:p>
              <a:p>
                <a:pPr lvl="0"/>
                <a:endParaRPr lang="en-US" sz="1400" dirty="0"/>
              </a:p>
              <a:p>
                <a:pPr lvl="0"/>
                <a:r>
                  <a:rPr lang="en-US" sz="1400" dirty="0"/>
                  <a:t>c. If </a:t>
                </a:r>
                <a14:m>
                  <m:oMath xmlns:m="http://schemas.openxmlformats.org/officeDocument/2006/math">
                    <m:sSub>
                      <m:sSubPr>
                        <m:ctrlPr>
                          <a:rPr lang="en-US" sz="1400" i="1">
                            <a:latin typeface="Cambria Math" panose="02040503050406030204" pitchFamily="18" charset="0"/>
                          </a:rPr>
                        </m:ctrlPr>
                      </m:sSubPr>
                      <m:e>
                        <m:r>
                          <a:rPr lang="en-US" sz="1400" i="1">
                            <a:latin typeface="Cambria Math" panose="02040503050406030204" pitchFamily="18" charset="0"/>
                          </a:rPr>
                          <m:t>𝑓</m:t>
                        </m:r>
                      </m:e>
                      <m:sub>
                        <m:r>
                          <a:rPr lang="en-US" sz="1400" i="1">
                            <a:latin typeface="Cambria Math" panose="02040503050406030204" pitchFamily="18" charset="0"/>
                          </a:rPr>
                          <m:t>𝑟</m:t>
                        </m:r>
                      </m:sub>
                    </m:sSub>
                    <m:r>
                      <a:rPr lang="en-US" sz="1400" i="1">
                        <a:latin typeface="Cambria Math" panose="02040503050406030204" pitchFamily="18" charset="0"/>
                      </a:rPr>
                      <m:t>&gt; </m:t>
                    </m:r>
                    <m:sSub>
                      <m:sSubPr>
                        <m:ctrlPr>
                          <a:rPr lang="en-US" sz="1400" i="1">
                            <a:latin typeface="Cambria Math" panose="02040503050406030204" pitchFamily="18" charset="0"/>
                          </a:rPr>
                        </m:ctrlPr>
                      </m:sSubPr>
                      <m:e>
                        <m:r>
                          <a:rPr lang="en-US" sz="1400" i="1">
                            <a:latin typeface="Cambria Math" panose="02040503050406030204" pitchFamily="18" charset="0"/>
                          </a:rPr>
                          <m:t>𝑓</m:t>
                        </m:r>
                      </m:e>
                      <m:sub>
                        <m:r>
                          <a:rPr lang="en-US" sz="1400" i="1">
                            <a:latin typeface="Cambria Math" panose="02040503050406030204" pitchFamily="18" charset="0"/>
                          </a:rPr>
                          <m:t>𝑙</m:t>
                        </m:r>
                        <m:r>
                          <a:rPr lang="en-US" sz="1400" i="1">
                            <a:latin typeface="Cambria Math" panose="02040503050406030204" pitchFamily="18" charset="0"/>
                          </a:rPr>
                          <m:t> </m:t>
                        </m:r>
                      </m:sub>
                    </m:sSub>
                    <m:r>
                      <a:rPr lang="en-US" sz="1400" i="1">
                        <a:latin typeface="Cambria Math" panose="02040503050406030204" pitchFamily="18" charset="0"/>
                      </a:rPr>
                      <m:t> </m:t>
                    </m:r>
                  </m:oMath>
                </a14:m>
                <a:r>
                  <a:rPr lang="en-US" sz="1400" dirty="0"/>
                  <a:t>and </a:t>
                </a:r>
                <a14:m>
                  <m:oMath xmlns:m="http://schemas.openxmlformats.org/officeDocument/2006/math">
                    <m:sSub>
                      <m:sSubPr>
                        <m:ctrlPr>
                          <a:rPr lang="en-US" sz="1400" i="1">
                            <a:latin typeface="Cambria Math" panose="02040503050406030204" pitchFamily="18" charset="0"/>
                          </a:rPr>
                        </m:ctrlPr>
                      </m:sSubPr>
                      <m:e>
                        <m:r>
                          <a:rPr lang="en-US" sz="1400" i="1">
                            <a:latin typeface="Cambria Math" panose="02040503050406030204" pitchFamily="18" charset="0"/>
                          </a:rPr>
                          <m:t>𝑓</m:t>
                        </m:r>
                      </m:e>
                      <m:sub>
                        <m:r>
                          <a:rPr lang="en-US" sz="1400" i="1">
                            <a:latin typeface="Cambria Math" panose="02040503050406030204" pitchFamily="18" charset="0"/>
                          </a:rPr>
                          <m:t>𝑟</m:t>
                        </m:r>
                      </m:sub>
                    </m:sSub>
                    <m:r>
                      <a:rPr lang="en-US" sz="1400" i="1">
                        <a:latin typeface="Cambria Math" panose="02040503050406030204" pitchFamily="18" charset="0"/>
                      </a:rPr>
                      <m:t>&gt; </m:t>
                    </m:r>
                    <m:sSub>
                      <m:sSubPr>
                        <m:ctrlPr>
                          <a:rPr lang="en-US" sz="1400" i="1">
                            <a:latin typeface="Cambria Math" panose="02040503050406030204" pitchFamily="18" charset="0"/>
                          </a:rPr>
                        </m:ctrlPr>
                      </m:sSubPr>
                      <m:e>
                        <m:r>
                          <a:rPr lang="en-US" sz="1400" i="1">
                            <a:latin typeface="Cambria Math" panose="02040503050406030204" pitchFamily="18" charset="0"/>
                          </a:rPr>
                          <m:t>𝑓</m:t>
                        </m:r>
                      </m:e>
                      <m:sub>
                        <m:r>
                          <a:rPr lang="en-US" sz="1400" i="1">
                            <a:latin typeface="Cambria Math" panose="02040503050406030204" pitchFamily="18" charset="0"/>
                          </a:rPr>
                          <m:t>𝑔</m:t>
                        </m:r>
                      </m:sub>
                    </m:sSub>
                  </m:oMath>
                </a14:m>
                <a:r>
                  <a:rPr lang="en-US" sz="1400" dirty="0"/>
                  <a:t> proceed to step (6).</a:t>
                </a:r>
              </a:p>
              <a:p>
                <a:pPr lvl="1"/>
                <a:endParaRPr lang="en-US" sz="1400" dirty="0"/>
              </a:p>
              <a:p>
                <a:pPr lvl="1"/>
                <a:endParaRPr lang="en-US" sz="1400" dirty="0"/>
              </a:p>
              <a:p>
                <a:pPr lvl="1"/>
                <a:r>
                  <a:rPr lang="en-US" sz="1400" i="1" dirty="0"/>
                  <a:t>                                                       Picture: expanding the simplex</a:t>
                </a:r>
              </a:p>
              <a:p>
                <a:endParaRPr lang="en-US" sz="1400" i="1" dirty="0"/>
              </a:p>
              <a:p>
                <a:endParaRPr lang="en-US" sz="1400" dirty="0"/>
              </a:p>
              <a:p>
                <a:endParaRPr lang="en-US" sz="1400" dirty="0"/>
              </a:p>
              <a:p>
                <a:endParaRPr lang="en-US" dirty="0"/>
              </a:p>
            </p:txBody>
          </p:sp>
        </mc:Choice>
        <mc:Fallback xmlns="">
          <p:sp>
            <p:nvSpPr>
              <p:cNvPr id="4" name="Rectangle 3"/>
              <p:cNvSpPr>
                <a:spLocks noRot="1" noChangeAspect="1" noMove="1" noResize="1" noEditPoints="1" noAdjustHandles="1" noChangeArrowheads="1" noChangeShapeType="1" noTextEdit="1"/>
              </p:cNvSpPr>
              <p:nvPr/>
            </p:nvSpPr>
            <p:spPr>
              <a:xfrm>
                <a:off x="1657739" y="592488"/>
                <a:ext cx="10334490" cy="5673026"/>
              </a:xfrm>
              <a:prstGeom prst="rect">
                <a:avLst/>
              </a:prstGeom>
              <a:blipFill>
                <a:blip r:embed="rId2"/>
                <a:stretch>
                  <a:fillRect l="-177"/>
                </a:stretch>
              </a:blipFill>
            </p:spPr>
            <p:txBody>
              <a:bodyPr/>
              <a:lstStyle/>
              <a:p>
                <a:r>
                  <a:rPr lang="en-US">
                    <a:noFill/>
                  </a:rPr>
                  <a:t> </a:t>
                </a:r>
              </a:p>
            </p:txBody>
          </p:sp>
        </mc:Fallback>
      </mc:AlternateContent>
      <p:sp>
        <p:nvSpPr>
          <p:cNvPr id="3" name="Rectangle 2">
            <a:extLst>
              <a:ext uri="{FF2B5EF4-FFF2-40B4-BE49-F238E27FC236}">
                <a16:creationId xmlns:a16="http://schemas.microsoft.com/office/drawing/2014/main" id="{D8074DAE-0E67-47F5-9381-31D004DCC48E}"/>
              </a:ext>
            </a:extLst>
          </p:cNvPr>
          <p:cNvSpPr/>
          <p:nvPr/>
        </p:nvSpPr>
        <p:spPr>
          <a:xfrm>
            <a:off x="1219774" y="1241204"/>
            <a:ext cx="9435785" cy="1292662"/>
          </a:xfrm>
          <a:prstGeom prst="rect">
            <a:avLst/>
          </a:prstGeom>
        </p:spPr>
        <p:txBody>
          <a:bodyPr wrap="square" anchor="t">
            <a:spAutoFit/>
          </a:bodyPr>
          <a:lstStyle/>
          <a:p>
            <a:endParaRPr lang="en-US" dirty="0"/>
          </a:p>
          <a:p>
            <a:br>
              <a:rPr lang="en-US" dirty="0"/>
            </a:br>
            <a:endParaRPr lang="en-US" dirty="0">
              <a:solidFill>
                <a:srgbClr val="000000"/>
              </a:solidFill>
              <a:cs typeface="Calibri" panose="020F0502020204030204"/>
            </a:endParaRPr>
          </a:p>
          <a:p>
            <a:endParaRPr lang="en-US" altLang="en-US" sz="2400" b="1" dirty="0">
              <a:solidFill>
                <a:srgbClr val="000000"/>
              </a:solidFill>
              <a:cs typeface="Calibri" panose="020F0502020204030204"/>
            </a:endParaRPr>
          </a:p>
        </p:txBody>
      </p:sp>
      <p:pic>
        <p:nvPicPr>
          <p:cNvPr id="8" name="Picture 7"/>
          <p:cNvPicPr/>
          <p:nvPr/>
        </p:nvPicPr>
        <p:blipFill>
          <a:blip r:embed="rId3">
            <a:extLst>
              <a:ext uri="{28A0092B-C50C-407E-A947-70E740481C1C}">
                <a14:useLocalDpi xmlns:a14="http://schemas.microsoft.com/office/drawing/2010/main" val="0"/>
              </a:ext>
            </a:extLst>
          </a:blip>
          <a:srcRect/>
          <a:stretch>
            <a:fillRect/>
          </a:stretch>
        </p:blipFill>
        <p:spPr bwMode="auto">
          <a:xfrm>
            <a:off x="7169020" y="4346858"/>
            <a:ext cx="2911389" cy="2077547"/>
          </a:xfrm>
          <a:prstGeom prst="rect">
            <a:avLst/>
          </a:prstGeom>
          <a:noFill/>
        </p:spPr>
      </p:pic>
      <p:pic>
        <p:nvPicPr>
          <p:cNvPr id="2" name="Picture 1" descr="C:\Users\Main\Pictures\hora_5_sokrovish.jpg">
            <a:extLst>
              <a:ext uri="{FF2B5EF4-FFF2-40B4-BE49-F238E27FC236}">
                <a16:creationId xmlns:a16="http://schemas.microsoft.com/office/drawing/2014/main" id="{11BE785F-878E-4C1E-934E-974944EA35A2}"/>
              </a:ext>
            </a:extLst>
          </p:cNvPr>
          <p:cNvPicPr/>
          <p:nvPr/>
        </p:nvPicPr>
        <p:blipFill rotWithShape="1">
          <a:blip r:embed="rId4">
            <a:extLst>
              <a:ext uri="{28A0092B-C50C-407E-A947-70E740481C1C}">
                <a14:useLocalDpi xmlns:a14="http://schemas.microsoft.com/office/drawing/2010/main" val="0"/>
              </a:ext>
            </a:extLst>
          </a:blip>
          <a:srcRect l="9439" r="16085"/>
          <a:stretch/>
        </p:blipFill>
        <p:spPr bwMode="auto">
          <a:xfrm>
            <a:off x="28470" y="137512"/>
            <a:ext cx="1367358" cy="6582975"/>
          </a:xfrm>
          <a:prstGeom prst="rect">
            <a:avLst/>
          </a:prstGeom>
          <a:noFill/>
          <a:ln>
            <a:noFill/>
          </a:ln>
          <a:extLst>
            <a:ext uri="{53640926-AAD7-44D8-BBD7-CCE9431645EC}">
              <a14:shadowObscured xmlns:a14="http://schemas.microsoft.com/office/drawing/2010/main"/>
            </a:ext>
          </a:extLst>
        </p:spPr>
      </p:pic>
      <p:sp>
        <p:nvSpPr>
          <p:cNvPr id="6" name="Title 1">
            <a:extLst>
              <a:ext uri="{FF2B5EF4-FFF2-40B4-BE49-F238E27FC236}">
                <a16:creationId xmlns:a16="http://schemas.microsoft.com/office/drawing/2014/main" id="{EF63D74F-3DE2-4B10-B5A6-94DAA7868763}"/>
              </a:ext>
            </a:extLst>
          </p:cNvPr>
          <p:cNvSpPr txBox="1">
            <a:spLocks/>
          </p:cNvSpPr>
          <p:nvPr/>
        </p:nvSpPr>
        <p:spPr>
          <a:xfrm>
            <a:off x="1536441" y="138500"/>
            <a:ext cx="10074532" cy="1143000"/>
          </a:xfrm>
          <a:prstGeom prst="rect">
            <a:avLst/>
          </a:prstGeom>
        </p:spPr>
        <p:txBody>
          <a:bodyP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dirty="0" err="1">
                <a:solidFill>
                  <a:schemeClr val="accent5">
                    <a:lumMod val="50000"/>
                  </a:schemeClr>
                </a:solidFill>
              </a:rPr>
              <a:t>Nelder</a:t>
            </a:r>
            <a:r>
              <a:rPr lang="en-US" altLang="en-US" dirty="0">
                <a:solidFill>
                  <a:schemeClr val="accent5">
                    <a:lumMod val="50000"/>
                  </a:schemeClr>
                </a:solidFill>
              </a:rPr>
              <a:t> and Mead algorithm</a:t>
            </a:r>
          </a:p>
        </p:txBody>
      </p:sp>
    </p:spTree>
    <p:extLst>
      <p:ext uri="{BB962C8B-B14F-4D97-AF65-F5344CB8AC3E}">
        <p14:creationId xmlns:p14="http://schemas.microsoft.com/office/powerpoint/2010/main" val="60394663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Rectangle 3"/>
              <p:cNvSpPr/>
              <p:nvPr/>
            </p:nvSpPr>
            <p:spPr>
              <a:xfrm>
                <a:off x="1666734" y="942646"/>
                <a:ext cx="11265878" cy="4972708"/>
              </a:xfrm>
              <a:prstGeom prst="rect">
                <a:avLst/>
              </a:prstGeom>
            </p:spPr>
            <p:txBody>
              <a:bodyPr wrap="square" anchor="t">
                <a:spAutoFit/>
              </a:bodyPr>
              <a:lstStyle/>
              <a:p>
                <a:pPr lvl="0"/>
                <a:r>
                  <a:rPr lang="en-US" sz="1400" dirty="0"/>
                  <a:t>6. We next compare </a:t>
                </a:r>
                <a14:m>
                  <m:oMath xmlns:m="http://schemas.openxmlformats.org/officeDocument/2006/math">
                    <m:sSub>
                      <m:sSubPr>
                        <m:ctrlPr>
                          <a:rPr lang="en-US" sz="1400" i="1">
                            <a:latin typeface="Cambria Math" panose="02040503050406030204" pitchFamily="18" charset="0"/>
                          </a:rPr>
                        </m:ctrlPr>
                      </m:sSubPr>
                      <m:e>
                        <m:r>
                          <a:rPr lang="en-US" sz="1400" i="1">
                            <a:latin typeface="Cambria Math" panose="02040503050406030204" pitchFamily="18" charset="0"/>
                          </a:rPr>
                          <m:t>𝑓</m:t>
                        </m:r>
                      </m:e>
                      <m:sub>
                        <m:r>
                          <a:rPr lang="en-US" sz="1400" i="1">
                            <a:latin typeface="Cambria Math" panose="02040503050406030204" pitchFamily="18" charset="0"/>
                          </a:rPr>
                          <m:t>𝑟</m:t>
                        </m:r>
                      </m:sub>
                    </m:sSub>
                    <m:r>
                      <a:rPr lang="en-US" sz="1400" i="1">
                        <a:latin typeface="Cambria Math" panose="02040503050406030204" pitchFamily="18" charset="0"/>
                      </a:rPr>
                      <m:t> </m:t>
                    </m:r>
                  </m:oMath>
                </a14:m>
                <a:r>
                  <a:rPr lang="en-US" sz="1400" dirty="0"/>
                  <a:t>and </a:t>
                </a:r>
                <a14:m>
                  <m:oMath xmlns:m="http://schemas.openxmlformats.org/officeDocument/2006/math">
                    <m:sSub>
                      <m:sSubPr>
                        <m:ctrlPr>
                          <a:rPr lang="en-US" sz="1400" i="1">
                            <a:latin typeface="Cambria Math" panose="02040503050406030204" pitchFamily="18" charset="0"/>
                          </a:rPr>
                        </m:ctrlPr>
                      </m:sSubPr>
                      <m:e>
                        <m:r>
                          <a:rPr lang="en-US" sz="1400" i="1">
                            <a:latin typeface="Cambria Math" panose="02040503050406030204" pitchFamily="18" charset="0"/>
                          </a:rPr>
                          <m:t>𝑓</m:t>
                        </m:r>
                      </m:e>
                      <m:sub>
                        <m:r>
                          <a:rPr lang="en-US" sz="1400" i="1">
                            <a:latin typeface="Cambria Math" panose="02040503050406030204" pitchFamily="18" charset="0"/>
                          </a:rPr>
                          <m:t>h</m:t>
                        </m:r>
                      </m:sub>
                    </m:sSub>
                  </m:oMath>
                </a14:m>
                <a:r>
                  <a:rPr lang="en-US" sz="1400" dirty="0"/>
                  <a:t> .</a:t>
                </a:r>
              </a:p>
              <a:p>
                <a:pPr lvl="0"/>
                <a:r>
                  <a:rPr lang="en-US" sz="1400" dirty="0"/>
                  <a:t>a. If  </a:t>
                </a:r>
                <a14:m>
                  <m:oMath xmlns:m="http://schemas.openxmlformats.org/officeDocument/2006/math">
                    <m:sSub>
                      <m:sSubPr>
                        <m:ctrlPr>
                          <a:rPr lang="en-US" sz="1400" i="1">
                            <a:latin typeface="Cambria Math" panose="02040503050406030204" pitchFamily="18" charset="0"/>
                          </a:rPr>
                        </m:ctrlPr>
                      </m:sSubPr>
                      <m:e>
                        <m:r>
                          <a:rPr lang="en-US" sz="1400" i="1">
                            <a:latin typeface="Cambria Math" panose="02040503050406030204" pitchFamily="18" charset="0"/>
                          </a:rPr>
                          <m:t>𝑓</m:t>
                        </m:r>
                      </m:e>
                      <m:sub>
                        <m:r>
                          <a:rPr lang="en-US" sz="1400" i="1">
                            <a:latin typeface="Cambria Math" panose="02040503050406030204" pitchFamily="18" charset="0"/>
                          </a:rPr>
                          <m:t>𝑟</m:t>
                        </m:r>
                      </m:sub>
                    </m:sSub>
                    <m:r>
                      <a:rPr lang="en-US" sz="1400" i="1">
                        <a:latin typeface="Cambria Math" panose="02040503050406030204" pitchFamily="18" charset="0"/>
                      </a:rPr>
                      <m:t>&gt; </m:t>
                    </m:r>
                    <m:sSub>
                      <m:sSubPr>
                        <m:ctrlPr>
                          <a:rPr lang="en-US" sz="1400" i="1">
                            <a:latin typeface="Cambria Math" panose="02040503050406030204" pitchFamily="18" charset="0"/>
                          </a:rPr>
                        </m:ctrlPr>
                      </m:sSubPr>
                      <m:e>
                        <m:r>
                          <a:rPr lang="en-US" sz="1400" i="1">
                            <a:latin typeface="Cambria Math" panose="02040503050406030204" pitchFamily="18" charset="0"/>
                          </a:rPr>
                          <m:t>𝑓</m:t>
                        </m:r>
                      </m:e>
                      <m:sub>
                        <m:r>
                          <a:rPr lang="en-US" sz="1400" i="1">
                            <a:latin typeface="Cambria Math" panose="02040503050406030204" pitchFamily="18" charset="0"/>
                          </a:rPr>
                          <m:t>h</m:t>
                        </m:r>
                      </m:sub>
                    </m:sSub>
                  </m:oMath>
                </a14:m>
                <a:r>
                  <a:rPr lang="en-US" sz="1400" dirty="0"/>
                  <a:t>, proceed directly to the contraction step 6b. If </a:t>
                </a:r>
                <a14:m>
                  <m:oMath xmlns:m="http://schemas.openxmlformats.org/officeDocument/2006/math">
                    <m:sSub>
                      <m:sSubPr>
                        <m:ctrlPr>
                          <a:rPr lang="en-US" sz="1400" i="1">
                            <a:latin typeface="Cambria Math" panose="02040503050406030204" pitchFamily="18" charset="0"/>
                          </a:rPr>
                        </m:ctrlPr>
                      </m:sSubPr>
                      <m:e>
                        <m:r>
                          <a:rPr lang="en-US" sz="1400" i="1">
                            <a:latin typeface="Cambria Math" panose="02040503050406030204" pitchFamily="18" charset="0"/>
                          </a:rPr>
                          <m:t>𝑓</m:t>
                        </m:r>
                      </m:e>
                      <m:sub>
                        <m:r>
                          <a:rPr lang="en-US" sz="1400" i="1">
                            <a:latin typeface="Cambria Math" panose="02040503050406030204" pitchFamily="18" charset="0"/>
                          </a:rPr>
                          <m:t>𝑟</m:t>
                        </m:r>
                      </m:sub>
                    </m:sSub>
                    <m:r>
                      <a:rPr lang="en-US" sz="1400" i="1">
                        <a:latin typeface="Cambria Math" panose="02040503050406030204" pitchFamily="18" charset="0"/>
                      </a:rPr>
                      <m:t>&lt; </m:t>
                    </m:r>
                    <m:sSub>
                      <m:sSubPr>
                        <m:ctrlPr>
                          <a:rPr lang="en-US" sz="1400" i="1">
                            <a:latin typeface="Cambria Math" panose="02040503050406030204" pitchFamily="18" charset="0"/>
                          </a:rPr>
                        </m:ctrlPr>
                      </m:sSubPr>
                      <m:e>
                        <m:r>
                          <a:rPr lang="en-US" sz="1400" i="1">
                            <a:latin typeface="Cambria Math" panose="02040503050406030204" pitchFamily="18" charset="0"/>
                          </a:rPr>
                          <m:t>𝑓</m:t>
                        </m:r>
                      </m:e>
                      <m:sub>
                        <m:r>
                          <a:rPr lang="en-US" sz="1400" i="1">
                            <a:latin typeface="Cambria Math" panose="02040503050406030204" pitchFamily="18" charset="0"/>
                          </a:rPr>
                          <m:t>h</m:t>
                        </m:r>
                      </m:sub>
                    </m:sSub>
                  </m:oMath>
                </a14:m>
                <a:r>
                  <a:rPr lang="en-US" sz="1400" dirty="0"/>
                  <a:t>, replace </a:t>
                </a:r>
                <a14:m>
                  <m:oMath xmlns:m="http://schemas.openxmlformats.org/officeDocument/2006/math">
                    <m:sSub>
                      <m:sSubPr>
                        <m:ctrlPr>
                          <a:rPr lang="en-US" sz="1400" i="1">
                            <a:latin typeface="Cambria Math" panose="02040503050406030204" pitchFamily="18" charset="0"/>
                          </a:rPr>
                        </m:ctrlPr>
                      </m:sSubPr>
                      <m:e>
                        <m:r>
                          <a:rPr lang="en-US" sz="1400" i="1">
                            <a:latin typeface="Cambria Math" panose="02040503050406030204" pitchFamily="18" charset="0"/>
                          </a:rPr>
                          <m:t>𝑥</m:t>
                        </m:r>
                      </m:e>
                      <m:sub>
                        <m:r>
                          <a:rPr lang="en-US" sz="1400" i="1">
                            <a:latin typeface="Cambria Math" panose="02040503050406030204" pitchFamily="18" charset="0"/>
                          </a:rPr>
                          <m:t>h</m:t>
                        </m:r>
                      </m:sub>
                    </m:sSub>
                  </m:oMath>
                </a14:m>
                <a:r>
                  <a:rPr lang="en-US" sz="1400" dirty="0"/>
                  <a:t> with </a:t>
                </a:r>
                <a14:m>
                  <m:oMath xmlns:m="http://schemas.openxmlformats.org/officeDocument/2006/math">
                    <m:sSub>
                      <m:sSubPr>
                        <m:ctrlPr>
                          <a:rPr lang="en-US" sz="1400" i="1">
                            <a:latin typeface="Cambria Math" panose="02040503050406030204" pitchFamily="18" charset="0"/>
                          </a:rPr>
                        </m:ctrlPr>
                      </m:sSubPr>
                      <m:e>
                        <m:r>
                          <a:rPr lang="en-US" sz="1400" i="1">
                            <a:latin typeface="Cambria Math" panose="02040503050406030204" pitchFamily="18" charset="0"/>
                          </a:rPr>
                          <m:t>𝑥</m:t>
                        </m:r>
                      </m:e>
                      <m:sub>
                        <m:r>
                          <a:rPr lang="en-US" sz="1400" i="1">
                            <a:latin typeface="Cambria Math" panose="02040503050406030204" pitchFamily="18" charset="0"/>
                          </a:rPr>
                          <m:t>𝑟</m:t>
                        </m:r>
                      </m:sub>
                    </m:sSub>
                  </m:oMath>
                </a14:m>
                <a:r>
                  <a:rPr lang="en-US" sz="1400" dirty="0"/>
                  <a:t> . Remember </a:t>
                </a:r>
                <a14:m>
                  <m:oMath xmlns:m="http://schemas.openxmlformats.org/officeDocument/2006/math">
                    <m:sSub>
                      <m:sSubPr>
                        <m:ctrlPr>
                          <a:rPr lang="en-US" sz="1400" i="1">
                            <a:latin typeface="Cambria Math" panose="02040503050406030204" pitchFamily="18" charset="0"/>
                          </a:rPr>
                        </m:ctrlPr>
                      </m:sSubPr>
                      <m:e>
                        <m:r>
                          <a:rPr lang="en-US" sz="1400" i="1">
                            <a:latin typeface="Cambria Math" panose="02040503050406030204" pitchFamily="18" charset="0"/>
                          </a:rPr>
                          <m:t>𝑓</m:t>
                        </m:r>
                      </m:e>
                      <m:sub>
                        <m:r>
                          <a:rPr lang="en-US" sz="1400" i="1">
                            <a:latin typeface="Cambria Math" panose="02040503050406030204" pitchFamily="18" charset="0"/>
                          </a:rPr>
                          <m:t>𝑟</m:t>
                        </m:r>
                      </m:sub>
                    </m:sSub>
                    <m:r>
                      <a:rPr lang="en-US" sz="1400" i="1">
                        <a:latin typeface="Cambria Math" panose="02040503050406030204" pitchFamily="18" charset="0"/>
                      </a:rPr>
                      <m:t>&gt; </m:t>
                    </m:r>
                    <m:sSub>
                      <m:sSubPr>
                        <m:ctrlPr>
                          <a:rPr lang="en-US" sz="1400" i="1">
                            <a:latin typeface="Cambria Math" panose="02040503050406030204" pitchFamily="18" charset="0"/>
                          </a:rPr>
                        </m:ctrlPr>
                      </m:sSubPr>
                      <m:e>
                        <m:r>
                          <a:rPr lang="en-US" sz="1400" i="1">
                            <a:latin typeface="Cambria Math" panose="02040503050406030204" pitchFamily="18" charset="0"/>
                          </a:rPr>
                          <m:t>𝑓</m:t>
                        </m:r>
                      </m:e>
                      <m:sub>
                        <m:r>
                          <a:rPr lang="en-US" sz="1400" i="1">
                            <a:latin typeface="Cambria Math" panose="02040503050406030204" pitchFamily="18" charset="0"/>
                          </a:rPr>
                          <m:t>𝑔</m:t>
                        </m:r>
                      </m:sub>
                    </m:sSub>
                  </m:oMath>
                </a14:m>
                <a:r>
                  <a:rPr lang="en-US" sz="1400" dirty="0"/>
                  <a:t> from step 5c above.</a:t>
                </a:r>
              </a:p>
              <a:p>
                <a:r>
                  <a:rPr lang="en-US" sz="1400" dirty="0"/>
                  <a:t>Then proceed to step 6b.  </a:t>
                </a:r>
              </a:p>
              <a:p>
                <a:endParaRPr lang="en-US" sz="1400" dirty="0"/>
              </a:p>
              <a:p>
                <a:r>
                  <a:rPr lang="en-US" sz="1400" dirty="0"/>
                  <a:t>b. In this case </a:t>
                </a:r>
                <a14:m>
                  <m:oMath xmlns:m="http://schemas.openxmlformats.org/officeDocument/2006/math">
                    <m:sSub>
                      <m:sSubPr>
                        <m:ctrlPr>
                          <a:rPr lang="en-US" sz="1400" i="1">
                            <a:latin typeface="Cambria Math" panose="02040503050406030204" pitchFamily="18" charset="0"/>
                          </a:rPr>
                        </m:ctrlPr>
                      </m:sSubPr>
                      <m:e>
                        <m:r>
                          <a:rPr lang="en-US" sz="1400" i="1">
                            <a:latin typeface="Cambria Math" panose="02040503050406030204" pitchFamily="18" charset="0"/>
                          </a:rPr>
                          <m:t>𝑓</m:t>
                        </m:r>
                      </m:e>
                      <m:sub>
                        <m:r>
                          <a:rPr lang="en-US" sz="1400" i="1">
                            <a:latin typeface="Cambria Math" panose="02040503050406030204" pitchFamily="18" charset="0"/>
                          </a:rPr>
                          <m:t>𝑟</m:t>
                        </m:r>
                      </m:sub>
                    </m:sSub>
                    <m:r>
                      <a:rPr lang="en-US" sz="1400" i="1">
                        <a:latin typeface="Cambria Math" panose="02040503050406030204" pitchFamily="18" charset="0"/>
                      </a:rPr>
                      <m:t>&gt; </m:t>
                    </m:r>
                    <m:sSub>
                      <m:sSubPr>
                        <m:ctrlPr>
                          <a:rPr lang="en-US" sz="1400" i="1">
                            <a:latin typeface="Cambria Math" panose="02040503050406030204" pitchFamily="18" charset="0"/>
                          </a:rPr>
                        </m:ctrlPr>
                      </m:sSubPr>
                      <m:e>
                        <m:r>
                          <a:rPr lang="en-US" sz="1400" i="1">
                            <a:latin typeface="Cambria Math" panose="02040503050406030204" pitchFamily="18" charset="0"/>
                          </a:rPr>
                          <m:t>𝑓</m:t>
                        </m:r>
                      </m:e>
                      <m:sub>
                        <m:r>
                          <a:rPr lang="en-US" sz="1400" i="1">
                            <a:latin typeface="Cambria Math" panose="02040503050406030204" pitchFamily="18" charset="0"/>
                          </a:rPr>
                          <m:t>h</m:t>
                        </m:r>
                      </m:sub>
                    </m:sSub>
                  </m:oMath>
                </a14:m>
                <a:r>
                  <a:rPr lang="en-US" sz="1400" dirty="0"/>
                  <a:t> , so it would appear that we have moved too far in the direction </a:t>
                </a:r>
                <a14:m>
                  <m:oMath xmlns:m="http://schemas.openxmlformats.org/officeDocument/2006/math">
                    <m:sSub>
                      <m:sSubPr>
                        <m:ctrlPr>
                          <a:rPr lang="en-US" sz="1400" i="1">
                            <a:latin typeface="Cambria Math" panose="02040503050406030204" pitchFamily="18" charset="0"/>
                          </a:rPr>
                        </m:ctrlPr>
                      </m:sSubPr>
                      <m:e>
                        <m:r>
                          <a:rPr lang="en-US" sz="1400" i="1">
                            <a:latin typeface="Cambria Math" panose="02040503050406030204" pitchFamily="18" charset="0"/>
                          </a:rPr>
                          <m:t>𝑥</m:t>
                        </m:r>
                      </m:e>
                      <m:sub>
                        <m:r>
                          <a:rPr lang="en-US" sz="1400" i="1">
                            <a:latin typeface="Cambria Math" panose="02040503050406030204" pitchFamily="18" charset="0"/>
                          </a:rPr>
                          <m:t>h</m:t>
                        </m:r>
                        <m:r>
                          <a:rPr lang="en-US" sz="1400" i="1">
                            <a:latin typeface="Cambria Math" panose="02040503050406030204" pitchFamily="18" charset="0"/>
                          </a:rPr>
                          <m:t> </m:t>
                        </m:r>
                      </m:sub>
                    </m:sSub>
                  </m:oMath>
                </a14:m>
                <a:r>
                  <a:rPr lang="en-US" sz="1400" dirty="0"/>
                  <a:t> to </a:t>
                </a:r>
                <a14:m>
                  <m:oMath xmlns:m="http://schemas.openxmlformats.org/officeDocument/2006/math">
                    <m:sSub>
                      <m:sSubPr>
                        <m:ctrlPr>
                          <a:rPr lang="en-US" sz="1400" i="1">
                            <a:latin typeface="Cambria Math" panose="02040503050406030204" pitchFamily="18" charset="0"/>
                          </a:rPr>
                        </m:ctrlPr>
                      </m:sSubPr>
                      <m:e>
                        <m:r>
                          <a:rPr lang="en-US" sz="1400" i="1">
                            <a:latin typeface="Cambria Math" panose="02040503050406030204" pitchFamily="18" charset="0"/>
                          </a:rPr>
                          <m:t> </m:t>
                        </m:r>
                        <m:r>
                          <a:rPr lang="en-US" sz="1400" i="1">
                            <a:latin typeface="Cambria Math" panose="02040503050406030204" pitchFamily="18" charset="0"/>
                          </a:rPr>
                          <m:t>𝑥</m:t>
                        </m:r>
                      </m:e>
                      <m:sub>
                        <m:r>
                          <a:rPr lang="en-US" sz="1400" i="1">
                            <a:latin typeface="Cambria Math" panose="02040503050406030204" pitchFamily="18" charset="0"/>
                          </a:rPr>
                          <m:t>0</m:t>
                        </m:r>
                      </m:sub>
                    </m:sSub>
                    <m:r>
                      <a:rPr lang="en-US" sz="1400" i="1">
                        <a:latin typeface="Cambria Math" panose="02040503050406030204" pitchFamily="18" charset="0"/>
                      </a:rPr>
                      <m:t>.</m:t>
                    </m:r>
                  </m:oMath>
                </a14:m>
                <a:r>
                  <a:rPr lang="en-US" sz="1400" dirty="0"/>
                  <a:t> We try to rectify this by finding </a:t>
                </a:r>
                <a14:m>
                  <m:oMath xmlns:m="http://schemas.openxmlformats.org/officeDocument/2006/math">
                    <m:sSub>
                      <m:sSubPr>
                        <m:ctrlPr>
                          <a:rPr lang="en-US" sz="1400" i="1">
                            <a:latin typeface="Cambria Math" panose="02040503050406030204" pitchFamily="18" charset="0"/>
                          </a:rPr>
                        </m:ctrlPr>
                      </m:sSubPr>
                      <m:e>
                        <m:r>
                          <a:rPr lang="en-US" sz="1400" i="1">
                            <a:latin typeface="Cambria Math" panose="02040503050406030204" pitchFamily="18" charset="0"/>
                          </a:rPr>
                          <m:t>𝑥</m:t>
                        </m:r>
                      </m:e>
                      <m:sub>
                        <m:r>
                          <a:rPr lang="en-US" sz="1400" i="1">
                            <a:latin typeface="Cambria Math" panose="02040503050406030204" pitchFamily="18" charset="0"/>
                          </a:rPr>
                          <m:t>𝑐</m:t>
                        </m:r>
                      </m:sub>
                    </m:sSub>
                  </m:oMath>
                </a14:m>
                <a:r>
                  <a:rPr lang="en-US" sz="1400" dirty="0"/>
                  <a:t> (and then </a:t>
                </a:r>
                <a14:m>
                  <m:oMath xmlns:m="http://schemas.openxmlformats.org/officeDocument/2006/math">
                    <m:sSub>
                      <m:sSubPr>
                        <m:ctrlPr>
                          <a:rPr lang="en-US" sz="1400" i="1">
                            <a:latin typeface="Cambria Math" panose="02040503050406030204" pitchFamily="18" charset="0"/>
                          </a:rPr>
                        </m:ctrlPr>
                      </m:sSubPr>
                      <m:e>
                        <m:r>
                          <a:rPr lang="en-US" sz="1400" i="1">
                            <a:latin typeface="Cambria Math" panose="02040503050406030204" pitchFamily="18" charset="0"/>
                          </a:rPr>
                          <m:t>𝑓</m:t>
                        </m:r>
                      </m:e>
                      <m:sub>
                        <m:r>
                          <a:rPr lang="en-US" sz="1400" i="1">
                            <a:latin typeface="Cambria Math" panose="02040503050406030204" pitchFamily="18" charset="0"/>
                          </a:rPr>
                          <m:t>𝑐</m:t>
                        </m:r>
                      </m:sub>
                    </m:sSub>
                  </m:oMath>
                </a14:m>
                <a:r>
                  <a:rPr lang="en-US" sz="1400" dirty="0"/>
                  <a:t> ) by a contraction step, which is illustrated in Figure 4.12.</a:t>
                </a:r>
              </a:p>
              <a:p>
                <a:r>
                  <a:rPr lang="en-US" sz="1400" dirty="0"/>
                  <a:t>If </a:t>
                </a:r>
                <a14:m>
                  <m:oMath xmlns:m="http://schemas.openxmlformats.org/officeDocument/2006/math">
                    <m:sSub>
                      <m:sSubPr>
                        <m:ctrlPr>
                          <a:rPr lang="en-US" sz="1400" i="1">
                            <a:latin typeface="Cambria Math" panose="02040503050406030204" pitchFamily="18" charset="0"/>
                          </a:rPr>
                        </m:ctrlPr>
                      </m:sSubPr>
                      <m:e>
                        <m:r>
                          <a:rPr lang="en-US" sz="1400" i="1">
                            <a:latin typeface="Cambria Math" panose="02040503050406030204" pitchFamily="18" charset="0"/>
                          </a:rPr>
                          <m:t>𝑓</m:t>
                        </m:r>
                      </m:e>
                      <m:sub>
                        <m:r>
                          <a:rPr lang="en-US" sz="1400" i="1">
                            <a:latin typeface="Cambria Math" panose="02040503050406030204" pitchFamily="18" charset="0"/>
                          </a:rPr>
                          <m:t>𝑟</m:t>
                        </m:r>
                      </m:sub>
                    </m:sSub>
                    <m:r>
                      <a:rPr lang="en-US" sz="1400" i="1">
                        <a:latin typeface="Cambria Math" panose="02040503050406030204" pitchFamily="18" charset="0"/>
                      </a:rPr>
                      <m:t>&gt; </m:t>
                    </m:r>
                    <m:sSub>
                      <m:sSubPr>
                        <m:ctrlPr>
                          <a:rPr lang="en-US" sz="1400" i="1">
                            <a:latin typeface="Cambria Math" panose="02040503050406030204" pitchFamily="18" charset="0"/>
                          </a:rPr>
                        </m:ctrlPr>
                      </m:sSubPr>
                      <m:e>
                        <m:r>
                          <a:rPr lang="en-US" sz="1400" i="1">
                            <a:latin typeface="Cambria Math" panose="02040503050406030204" pitchFamily="18" charset="0"/>
                          </a:rPr>
                          <m:t>𝑓</m:t>
                        </m:r>
                      </m:e>
                      <m:sub>
                        <m:r>
                          <a:rPr lang="en-US" sz="1400" i="1">
                            <a:latin typeface="Cambria Math" panose="02040503050406030204" pitchFamily="18" charset="0"/>
                          </a:rPr>
                          <m:t>h</m:t>
                        </m:r>
                      </m:sub>
                    </m:sSub>
                    <m:r>
                      <a:rPr lang="en-US" sz="1400" i="1">
                        <a:latin typeface="Cambria Math" panose="02040503050406030204" pitchFamily="18" charset="0"/>
                      </a:rPr>
                      <m:t> </m:t>
                    </m:r>
                  </m:oMath>
                </a14:m>
                <a:r>
                  <a:rPr lang="en-US" sz="1400" dirty="0"/>
                  <a:t>, we proceed directly to the contraction and find </a:t>
                </a:r>
                <a14:m>
                  <m:oMath xmlns:m="http://schemas.openxmlformats.org/officeDocument/2006/math">
                    <m:sSub>
                      <m:sSubPr>
                        <m:ctrlPr>
                          <a:rPr lang="en-US" sz="1400" i="1">
                            <a:latin typeface="Cambria Math" panose="02040503050406030204" pitchFamily="18" charset="0"/>
                          </a:rPr>
                        </m:ctrlPr>
                      </m:sSubPr>
                      <m:e>
                        <m:r>
                          <a:rPr lang="en-US" sz="1400" i="1">
                            <a:latin typeface="Cambria Math" panose="02040503050406030204" pitchFamily="18" charset="0"/>
                          </a:rPr>
                          <m:t>𝑥</m:t>
                        </m:r>
                      </m:e>
                      <m:sub>
                        <m:r>
                          <a:rPr lang="en-US" sz="1400" i="1">
                            <a:latin typeface="Cambria Math" panose="02040503050406030204" pitchFamily="18" charset="0"/>
                          </a:rPr>
                          <m:t>𝑐</m:t>
                        </m:r>
                      </m:sub>
                    </m:sSub>
                  </m:oMath>
                </a14:m>
                <a:r>
                  <a:rPr lang="en-US" sz="1400" dirty="0"/>
                  <a:t> from </a:t>
                </a:r>
                <a14:m>
                  <m:oMath xmlns:m="http://schemas.openxmlformats.org/officeDocument/2006/math">
                    <m:sSub>
                      <m:sSubPr>
                        <m:ctrlPr>
                          <a:rPr lang="en-US" sz="1400" i="1">
                            <a:latin typeface="Cambria Math" panose="02040503050406030204" pitchFamily="18" charset="0"/>
                          </a:rPr>
                        </m:ctrlPr>
                      </m:sSubPr>
                      <m:e>
                        <m:r>
                          <a:rPr lang="en-US" sz="1400" i="1">
                            <a:latin typeface="Cambria Math" panose="02040503050406030204" pitchFamily="18" charset="0"/>
                          </a:rPr>
                          <m:t>𝑥</m:t>
                        </m:r>
                      </m:e>
                      <m:sub>
                        <m:r>
                          <a:rPr lang="en-US" sz="1400" i="1">
                            <a:latin typeface="Cambria Math" panose="02040503050406030204" pitchFamily="18" charset="0"/>
                          </a:rPr>
                          <m:t>𝑐</m:t>
                        </m:r>
                      </m:sub>
                    </m:sSub>
                    <m:r>
                      <a:rPr lang="en-US" sz="1400" i="1">
                        <a:latin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𝑥</m:t>
                        </m:r>
                      </m:e>
                      <m:sub>
                        <m:r>
                          <a:rPr lang="en-US" sz="1400" i="1">
                            <a:latin typeface="Cambria Math" panose="02040503050406030204" pitchFamily="18" charset="0"/>
                          </a:rPr>
                          <m:t>0 </m:t>
                        </m:r>
                      </m:sub>
                    </m:sSub>
                    <m:r>
                      <a:rPr lang="en-US" sz="1400" i="1">
                        <a:latin typeface="Cambria Math" panose="02040503050406030204" pitchFamily="18" charset="0"/>
                      </a:rPr>
                      <m:t>=</m:t>
                    </m:r>
                    <m:r>
                      <a:rPr lang="en-US" sz="1400">
                        <a:latin typeface="Cambria Math" panose="02040503050406030204" pitchFamily="18" charset="0"/>
                      </a:rPr>
                      <m:t> </m:t>
                    </m:r>
                    <m:r>
                      <a:rPr lang="en-US" sz="1400" i="1">
                        <a:latin typeface="Cambria Math" panose="02040503050406030204" pitchFamily="18" charset="0"/>
                      </a:rPr>
                      <m:t>𝛽</m:t>
                    </m:r>
                    <m:r>
                      <a:rPr lang="en-US" sz="1400">
                        <a:latin typeface="Cambria Math" panose="02040503050406030204" pitchFamily="18" charset="0"/>
                      </a:rPr>
                      <m:t> </m:t>
                    </m:r>
                    <m:r>
                      <a:rPr lang="en-US" sz="1400" i="1">
                        <a:latin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𝑥</m:t>
                        </m:r>
                      </m:e>
                      <m:sub>
                        <m:r>
                          <a:rPr lang="en-US" sz="1400" i="1">
                            <a:latin typeface="Cambria Math" panose="02040503050406030204" pitchFamily="18" charset="0"/>
                          </a:rPr>
                          <m:t>h</m:t>
                        </m:r>
                      </m:sub>
                    </m:sSub>
                    <m:r>
                      <a:rPr lang="en-US" sz="1400" i="1">
                        <a:latin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𝑥</m:t>
                        </m:r>
                      </m:e>
                      <m:sub>
                        <m:r>
                          <a:rPr lang="en-US" sz="1400" i="1">
                            <a:latin typeface="Cambria Math" panose="02040503050406030204" pitchFamily="18" charset="0"/>
                          </a:rPr>
                          <m:t>0 </m:t>
                        </m:r>
                      </m:sub>
                    </m:sSub>
                    <m:r>
                      <a:rPr lang="en-US" sz="1400" i="1">
                        <a:latin typeface="Cambria Math" panose="02040503050406030204" pitchFamily="18" charset="0"/>
                      </a:rPr>
                      <m:t>)</m:t>
                    </m:r>
                  </m:oMath>
                </a14:m>
                <a:r>
                  <a:rPr lang="en-US" sz="1400" dirty="0"/>
                  <a:t> where</a:t>
                </a:r>
                <a14:m>
                  <m:oMath xmlns:m="http://schemas.openxmlformats.org/officeDocument/2006/math">
                    <m:r>
                      <a:rPr lang="en-US" sz="1400">
                        <a:latin typeface="Cambria Math" panose="02040503050406030204" pitchFamily="18" charset="0"/>
                      </a:rPr>
                      <m:t> </m:t>
                    </m:r>
                    <m:r>
                      <a:rPr lang="en-US" sz="1400" i="1">
                        <a:latin typeface="Cambria Math" panose="02040503050406030204" pitchFamily="18" charset="0"/>
                      </a:rPr>
                      <m:t>𝛽</m:t>
                    </m:r>
                  </m:oMath>
                </a14:m>
                <a:r>
                  <a:rPr lang="en-US" sz="1400" dirty="0"/>
                  <a:t> (0</a:t>
                </a:r>
                <a14:m>
                  <m:oMath xmlns:m="http://schemas.openxmlformats.org/officeDocument/2006/math">
                    <m:r>
                      <a:rPr lang="en-US" sz="1400" i="1">
                        <a:latin typeface="Cambria Math" panose="02040503050406030204" pitchFamily="18" charset="0"/>
                      </a:rPr>
                      <m:t>&lt; </m:t>
                    </m:r>
                    <m:r>
                      <a:rPr lang="en-US" sz="1400" i="1">
                        <a:latin typeface="Cambria Math" panose="02040503050406030204" pitchFamily="18" charset="0"/>
                      </a:rPr>
                      <m:t>𝛽</m:t>
                    </m:r>
                    <m:r>
                      <a:rPr lang="en-US" sz="1400" i="1">
                        <a:latin typeface="Cambria Math" panose="02040503050406030204" pitchFamily="18" charset="0"/>
                      </a:rPr>
                      <m:t>&lt; 1)</m:t>
                    </m:r>
                  </m:oMath>
                </a14:m>
                <a:r>
                  <a:rPr lang="en-US" sz="1400" dirty="0"/>
                  <a:t> is the contraction coefficient. Thus,</a:t>
                </a:r>
              </a:p>
              <a:p>
                <a:r>
                  <a:rPr lang="en-US" sz="1400" dirty="0"/>
                  <a:t>	 </a:t>
                </a:r>
                <a14:m>
                  <m:oMath xmlns:m="http://schemas.openxmlformats.org/officeDocument/2006/math">
                    <m:sSub>
                      <m:sSubPr>
                        <m:ctrlPr>
                          <a:rPr lang="en-US" sz="1400" i="1">
                            <a:latin typeface="Cambria Math" panose="02040503050406030204" pitchFamily="18" charset="0"/>
                          </a:rPr>
                        </m:ctrlPr>
                      </m:sSubPr>
                      <m:e>
                        <m:r>
                          <a:rPr lang="en-US" sz="1400" i="1">
                            <a:latin typeface="Cambria Math" panose="02040503050406030204" pitchFamily="18" charset="0"/>
                          </a:rPr>
                          <m:t>𝑥</m:t>
                        </m:r>
                      </m:e>
                      <m:sub>
                        <m:r>
                          <a:rPr lang="en-US" sz="1400" i="1">
                            <a:latin typeface="Cambria Math" panose="02040503050406030204" pitchFamily="18" charset="0"/>
                          </a:rPr>
                          <m:t>𝑐</m:t>
                        </m:r>
                      </m:sub>
                    </m:sSub>
                    <m:r>
                      <a:rPr lang="en-US" sz="1400">
                        <a:latin typeface="Cambria Math" panose="02040503050406030204" pitchFamily="18" charset="0"/>
                      </a:rPr>
                      <m:t>=</m:t>
                    </m:r>
                    <m:r>
                      <a:rPr lang="en-US" sz="1400" i="1">
                        <a:latin typeface="Cambria Math" panose="02040503050406030204" pitchFamily="18" charset="0"/>
                      </a:rPr>
                      <m:t>𝛽</m:t>
                    </m:r>
                    <m:sSub>
                      <m:sSubPr>
                        <m:ctrlPr>
                          <a:rPr lang="en-US" sz="1400" i="1">
                            <a:latin typeface="Cambria Math" panose="02040503050406030204" pitchFamily="18" charset="0"/>
                          </a:rPr>
                        </m:ctrlPr>
                      </m:sSubPr>
                      <m:e>
                        <m:r>
                          <a:rPr lang="en-US" sz="1400" i="1">
                            <a:latin typeface="Cambria Math" panose="02040503050406030204" pitchFamily="18" charset="0"/>
                          </a:rPr>
                          <m:t>𝑥</m:t>
                        </m:r>
                      </m:e>
                      <m:sub>
                        <m:r>
                          <a:rPr lang="en-US" sz="1400" i="1">
                            <a:latin typeface="Cambria Math" panose="02040503050406030204" pitchFamily="18" charset="0"/>
                          </a:rPr>
                          <m:t>h</m:t>
                        </m:r>
                      </m:sub>
                    </m:sSub>
                    <m:r>
                      <a:rPr lang="en-US" sz="1400">
                        <a:latin typeface="Cambria Math" panose="02040503050406030204" pitchFamily="18" charset="0"/>
                      </a:rPr>
                      <m:t>+(1</m:t>
                    </m:r>
                    <m:r>
                      <a:rPr lang="en-US" sz="1400" i="1">
                        <a:latin typeface="Cambria Math" panose="02040503050406030204" pitchFamily="18" charset="0"/>
                      </a:rPr>
                      <m:t>−</m:t>
                    </m:r>
                    <m:r>
                      <a:rPr lang="en-US" sz="1400" i="1">
                        <a:latin typeface="Cambria Math" panose="02040503050406030204" pitchFamily="18" charset="0"/>
                      </a:rPr>
                      <m:t>𝛽</m:t>
                    </m:r>
                    <m:r>
                      <a:rPr lang="en-US" sz="1400">
                        <a:latin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𝑥</m:t>
                        </m:r>
                      </m:e>
                      <m:sub>
                        <m:r>
                          <a:rPr lang="en-US" sz="1400">
                            <a:latin typeface="Cambria Math" panose="02040503050406030204" pitchFamily="18" charset="0"/>
                          </a:rPr>
                          <m:t>0 </m:t>
                        </m:r>
                      </m:sub>
                    </m:sSub>
                  </m:oMath>
                </a14:m>
                <a:r>
                  <a:rPr lang="en-US" sz="1400" dirty="0"/>
                  <a:t>.  	                                                                  (4.18)</a:t>
                </a:r>
              </a:p>
              <a:p>
                <a:pPr lvl="0"/>
                <a:endParaRPr lang="en-US" dirty="0"/>
              </a:p>
              <a:p>
                <a:r>
                  <a:rPr lang="en-US" sz="1400" dirty="0"/>
                  <a:t>If, however, </a:t>
                </a:r>
                <a14:m>
                  <m:oMath xmlns:m="http://schemas.openxmlformats.org/officeDocument/2006/math">
                    <m:sSub>
                      <m:sSubPr>
                        <m:ctrlPr>
                          <a:rPr lang="en-US" sz="1400" i="1">
                            <a:latin typeface="Cambria Math" panose="02040503050406030204" pitchFamily="18" charset="0"/>
                          </a:rPr>
                        </m:ctrlPr>
                      </m:sSubPr>
                      <m:e>
                        <m:r>
                          <a:rPr lang="en-US" sz="1400" i="1">
                            <a:latin typeface="Cambria Math" panose="02040503050406030204" pitchFamily="18" charset="0"/>
                          </a:rPr>
                          <m:t>𝑓</m:t>
                        </m:r>
                      </m:e>
                      <m:sub>
                        <m:r>
                          <a:rPr lang="en-US" sz="1400" i="1">
                            <a:latin typeface="Cambria Math" panose="02040503050406030204" pitchFamily="18" charset="0"/>
                          </a:rPr>
                          <m:t>𝑟</m:t>
                        </m:r>
                      </m:sub>
                    </m:sSub>
                    <m:r>
                      <a:rPr lang="en-US" sz="1400" i="1">
                        <a:latin typeface="Cambria Math" panose="02040503050406030204" pitchFamily="18" charset="0"/>
                      </a:rPr>
                      <m:t>&gt;</m:t>
                    </m:r>
                    <m:sSub>
                      <m:sSubPr>
                        <m:ctrlPr>
                          <a:rPr lang="en-US" sz="1400" i="1">
                            <a:latin typeface="Cambria Math" panose="02040503050406030204" pitchFamily="18" charset="0"/>
                          </a:rPr>
                        </m:ctrlPr>
                      </m:sSubPr>
                      <m:e>
                        <m:r>
                          <a:rPr lang="en-US" sz="1400" i="1">
                            <a:latin typeface="Cambria Math" panose="02040503050406030204" pitchFamily="18" charset="0"/>
                          </a:rPr>
                          <m:t>𝑓</m:t>
                        </m:r>
                      </m:e>
                      <m:sub>
                        <m:r>
                          <a:rPr lang="en-US" sz="1400" i="1">
                            <a:latin typeface="Cambria Math" panose="02040503050406030204" pitchFamily="18" charset="0"/>
                          </a:rPr>
                          <m:t>h</m:t>
                        </m:r>
                      </m:sub>
                    </m:sSub>
                  </m:oMath>
                </a14:m>
                <a:r>
                  <a:rPr lang="en-US" sz="1400" dirty="0"/>
                  <a:t>, we first replace </a:t>
                </a:r>
                <a14:m>
                  <m:oMath xmlns:m="http://schemas.openxmlformats.org/officeDocument/2006/math">
                    <m:sSub>
                      <m:sSubPr>
                        <m:ctrlPr>
                          <a:rPr lang="en-US" sz="1400" i="1">
                            <a:latin typeface="Cambria Math" panose="02040503050406030204" pitchFamily="18" charset="0"/>
                          </a:rPr>
                        </m:ctrlPr>
                      </m:sSubPr>
                      <m:e>
                        <m:r>
                          <a:rPr lang="en-US" sz="1400" i="1">
                            <a:latin typeface="Cambria Math" panose="02040503050406030204" pitchFamily="18" charset="0"/>
                          </a:rPr>
                          <m:t>𝑥</m:t>
                        </m:r>
                      </m:e>
                      <m:sub>
                        <m:r>
                          <a:rPr lang="en-US" sz="1400" i="1">
                            <a:latin typeface="Cambria Math" panose="02040503050406030204" pitchFamily="18" charset="0"/>
                          </a:rPr>
                          <m:t>h</m:t>
                        </m:r>
                      </m:sub>
                    </m:sSub>
                  </m:oMath>
                </a14:m>
                <a:r>
                  <a:rPr lang="en-US" sz="1400" dirty="0"/>
                  <a:t> by </a:t>
                </a:r>
                <a14:m>
                  <m:oMath xmlns:m="http://schemas.openxmlformats.org/officeDocument/2006/math">
                    <m:sSub>
                      <m:sSubPr>
                        <m:ctrlPr>
                          <a:rPr lang="en-US" sz="1400" i="1">
                            <a:latin typeface="Cambria Math" panose="02040503050406030204" pitchFamily="18" charset="0"/>
                          </a:rPr>
                        </m:ctrlPr>
                      </m:sSubPr>
                      <m:e>
                        <m:r>
                          <a:rPr lang="en-US" sz="1400" i="1">
                            <a:latin typeface="Cambria Math" panose="02040503050406030204" pitchFamily="18" charset="0"/>
                          </a:rPr>
                          <m:t>𝑥</m:t>
                        </m:r>
                      </m:e>
                      <m:sub>
                        <m:r>
                          <a:rPr lang="en-US" sz="1400" i="1">
                            <a:latin typeface="Cambria Math" panose="02040503050406030204" pitchFamily="18" charset="0"/>
                          </a:rPr>
                          <m:t>𝑟</m:t>
                        </m:r>
                      </m:sub>
                    </m:sSub>
                  </m:oMath>
                </a14:m>
                <a:r>
                  <a:rPr lang="en-US" sz="1400" dirty="0"/>
                  <a:t> and then contract. Thus, we find </a:t>
                </a:r>
                <a14:m>
                  <m:oMath xmlns:m="http://schemas.openxmlformats.org/officeDocument/2006/math">
                    <m:sSub>
                      <m:sSubPr>
                        <m:ctrlPr>
                          <a:rPr lang="en-US" sz="1400" i="1">
                            <a:latin typeface="Cambria Math" panose="02040503050406030204" pitchFamily="18" charset="0"/>
                          </a:rPr>
                        </m:ctrlPr>
                      </m:sSubPr>
                      <m:e>
                        <m:r>
                          <a:rPr lang="en-US" sz="1400" i="1">
                            <a:latin typeface="Cambria Math" panose="02040503050406030204" pitchFamily="18" charset="0"/>
                          </a:rPr>
                          <m:t>𝑥</m:t>
                        </m:r>
                      </m:e>
                      <m:sub>
                        <m:r>
                          <a:rPr lang="en-US" sz="1400" i="1">
                            <a:latin typeface="Cambria Math" panose="02040503050406030204" pitchFamily="18" charset="0"/>
                          </a:rPr>
                          <m:t>𝑐</m:t>
                        </m:r>
                      </m:sub>
                    </m:sSub>
                  </m:oMath>
                </a14:m>
                <a:r>
                  <a:rPr lang="en-US" sz="1400" dirty="0"/>
                  <a:t> from</a:t>
                </a:r>
              </a:p>
              <a:p>
                <a:r>
                  <a:rPr lang="en-US" sz="1400" dirty="0"/>
                  <a:t>	</a:t>
                </a:r>
                <a14:m>
                  <m:oMath xmlns:m="http://schemas.openxmlformats.org/officeDocument/2006/math">
                    <m:sSub>
                      <m:sSubPr>
                        <m:ctrlPr>
                          <a:rPr lang="en-US" sz="1400" i="1">
                            <a:latin typeface="Cambria Math" panose="02040503050406030204" pitchFamily="18" charset="0"/>
                          </a:rPr>
                        </m:ctrlPr>
                      </m:sSubPr>
                      <m:e>
                        <m:sSub>
                          <m:sSubPr>
                            <m:ctrlPr>
                              <a:rPr lang="en-US" sz="1400" i="1">
                                <a:latin typeface="Cambria Math" panose="02040503050406030204" pitchFamily="18" charset="0"/>
                              </a:rPr>
                            </m:ctrlPr>
                          </m:sSubPr>
                          <m:e>
                            <m:r>
                              <a:rPr lang="en-US" sz="1400" i="1">
                                <a:latin typeface="Cambria Math" panose="02040503050406030204" pitchFamily="18" charset="0"/>
                              </a:rPr>
                              <m:t>𝑥</m:t>
                            </m:r>
                          </m:e>
                          <m:sub>
                            <m:r>
                              <a:rPr lang="en-US" sz="1400" i="1">
                                <a:latin typeface="Cambria Math" panose="02040503050406030204" pitchFamily="18" charset="0"/>
                              </a:rPr>
                              <m:t>𝑐</m:t>
                            </m:r>
                          </m:sub>
                        </m:sSub>
                        <m:r>
                          <a:rPr lang="en-US" sz="1400" i="1">
                            <a:latin typeface="Cambria Math" panose="02040503050406030204" pitchFamily="18" charset="0"/>
                          </a:rPr>
                          <m:t>−</m:t>
                        </m:r>
                        <m:r>
                          <a:rPr lang="en-US" sz="1400" i="1">
                            <a:latin typeface="Cambria Math" panose="02040503050406030204" pitchFamily="18" charset="0"/>
                          </a:rPr>
                          <m:t>𝑥</m:t>
                        </m:r>
                      </m:e>
                      <m:sub>
                        <m:r>
                          <a:rPr lang="en-US" sz="1400">
                            <a:latin typeface="Cambria Math" panose="02040503050406030204" pitchFamily="18" charset="0"/>
                          </a:rPr>
                          <m:t>0 </m:t>
                        </m:r>
                      </m:sub>
                    </m:sSub>
                    <m:r>
                      <a:rPr lang="en-US" sz="1400">
                        <a:latin typeface="Cambria Math" panose="02040503050406030204" pitchFamily="18" charset="0"/>
                      </a:rPr>
                      <m:t>= </m:t>
                    </m:r>
                    <m:r>
                      <a:rPr lang="en-US" sz="1400" i="1">
                        <a:latin typeface="Cambria Math" panose="02040503050406030204" pitchFamily="18" charset="0"/>
                      </a:rPr>
                      <m:t>𝛽</m:t>
                    </m:r>
                    <m:r>
                      <a:rPr lang="en-US" sz="1400">
                        <a:latin typeface="Cambria Math" panose="02040503050406030204" pitchFamily="18" charset="0"/>
                      </a:rPr>
                      <m:t> (</m:t>
                    </m:r>
                    <m:sSub>
                      <m:sSubPr>
                        <m:ctrlPr>
                          <a:rPr lang="en-US" sz="1400" i="1">
                            <a:latin typeface="Cambria Math" panose="02040503050406030204" pitchFamily="18" charset="0"/>
                          </a:rPr>
                        </m:ctrlPr>
                      </m:sSubPr>
                      <m:e>
                        <m:r>
                          <a:rPr lang="en-US" sz="1400" i="1">
                            <a:latin typeface="Cambria Math" panose="02040503050406030204" pitchFamily="18" charset="0"/>
                          </a:rPr>
                          <m:t>𝑥</m:t>
                        </m:r>
                      </m:e>
                      <m:sub>
                        <m:r>
                          <a:rPr lang="en-US" sz="1400" i="1">
                            <a:latin typeface="Cambria Math" panose="02040503050406030204" pitchFamily="18" charset="0"/>
                          </a:rPr>
                          <m:t>𝑟</m:t>
                        </m:r>
                      </m:sub>
                    </m:sSub>
                    <m:r>
                      <a:rPr lang="en-US" sz="1400" i="1">
                        <a:latin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𝑥</m:t>
                        </m:r>
                      </m:e>
                      <m:sub>
                        <m:r>
                          <a:rPr lang="en-US" sz="1400">
                            <a:latin typeface="Cambria Math" panose="02040503050406030204" pitchFamily="18" charset="0"/>
                          </a:rPr>
                          <m:t>0 </m:t>
                        </m:r>
                      </m:sub>
                    </m:sSub>
                    <m:r>
                      <a:rPr lang="en-US" sz="1400">
                        <a:latin typeface="Cambria Math" panose="02040503050406030204" pitchFamily="18" charset="0"/>
                      </a:rPr>
                      <m:t>)</m:t>
                    </m:r>
                  </m:oMath>
                </a14:m>
                <a:r>
                  <a:rPr lang="en-US" sz="1400" dirty="0"/>
                  <a:t>	                                                                              (4.19)</a:t>
                </a:r>
              </a:p>
              <a:p>
                <a:r>
                  <a:rPr lang="en-US" sz="1400" dirty="0"/>
                  <a:t>i.e.,</a:t>
                </a:r>
              </a:p>
              <a:p>
                <a14:m>
                  <m:oMath xmlns:m="http://schemas.openxmlformats.org/officeDocument/2006/math">
                    <m:sSub>
                      <m:sSubPr>
                        <m:ctrlPr>
                          <a:rPr lang="en-US" sz="1400" i="1">
                            <a:latin typeface="Cambria Math" panose="02040503050406030204" pitchFamily="18" charset="0"/>
                          </a:rPr>
                        </m:ctrlPr>
                      </m:sSubPr>
                      <m:e>
                        <m:r>
                          <a:rPr lang="en-US" sz="1400" i="1">
                            <a:latin typeface="Cambria Math" panose="02040503050406030204" pitchFamily="18" charset="0"/>
                          </a:rPr>
                          <m:t>𝑥</m:t>
                        </m:r>
                      </m:e>
                      <m:sub>
                        <m:r>
                          <a:rPr lang="en-US" sz="1400" i="1">
                            <a:latin typeface="Cambria Math" panose="02040503050406030204" pitchFamily="18" charset="0"/>
                          </a:rPr>
                          <m:t>𝑐</m:t>
                        </m:r>
                      </m:sub>
                    </m:sSub>
                    <m:r>
                      <a:rPr lang="en-US" sz="1400">
                        <a:latin typeface="Cambria Math" panose="02040503050406030204" pitchFamily="18" charset="0"/>
                      </a:rPr>
                      <m:t>=</m:t>
                    </m:r>
                    <m:r>
                      <a:rPr lang="en-US" sz="1400" i="1">
                        <a:latin typeface="Cambria Math" panose="02040503050406030204" pitchFamily="18" charset="0"/>
                      </a:rPr>
                      <m:t>𝛽</m:t>
                    </m:r>
                    <m:r>
                      <a:rPr lang="en-US" sz="1400">
                        <a:latin typeface="Cambria Math" panose="02040503050406030204" pitchFamily="18" charset="0"/>
                      </a:rPr>
                      <m:t> </m:t>
                    </m:r>
                    <m:sSub>
                      <m:sSubPr>
                        <m:ctrlPr>
                          <a:rPr lang="en-US" sz="1400" i="1">
                            <a:latin typeface="Cambria Math" panose="02040503050406030204" pitchFamily="18" charset="0"/>
                          </a:rPr>
                        </m:ctrlPr>
                      </m:sSubPr>
                      <m:e>
                        <m:r>
                          <a:rPr lang="en-US" sz="1400" i="1">
                            <a:latin typeface="Cambria Math" panose="02040503050406030204" pitchFamily="18" charset="0"/>
                          </a:rPr>
                          <m:t>𝑥</m:t>
                        </m:r>
                      </m:e>
                      <m:sub>
                        <m:r>
                          <a:rPr lang="en-US" sz="1400" i="1">
                            <a:latin typeface="Cambria Math" panose="02040503050406030204" pitchFamily="18" charset="0"/>
                          </a:rPr>
                          <m:t>𝑟</m:t>
                        </m:r>
                      </m:sub>
                    </m:sSub>
                    <m:r>
                      <a:rPr lang="en-US" sz="1400">
                        <a:latin typeface="Cambria Math" panose="02040503050406030204" pitchFamily="18" charset="0"/>
                      </a:rPr>
                      <m:t>+</m:t>
                    </m:r>
                    <m:d>
                      <m:dPr>
                        <m:ctrlPr>
                          <a:rPr lang="en-US" sz="1400" i="1">
                            <a:latin typeface="Cambria Math" panose="02040503050406030204" pitchFamily="18" charset="0"/>
                          </a:rPr>
                        </m:ctrlPr>
                      </m:dPr>
                      <m:e>
                        <m:r>
                          <a:rPr lang="en-US" sz="1400">
                            <a:latin typeface="Cambria Math" panose="02040503050406030204" pitchFamily="18" charset="0"/>
                          </a:rPr>
                          <m:t>1</m:t>
                        </m:r>
                        <m:r>
                          <a:rPr lang="en-US" sz="1400" i="1">
                            <a:latin typeface="Cambria Math" panose="02040503050406030204" pitchFamily="18" charset="0"/>
                          </a:rPr>
                          <m:t>−</m:t>
                        </m:r>
                        <m:r>
                          <a:rPr lang="en-US" sz="1400" i="1">
                            <a:latin typeface="Cambria Math" panose="02040503050406030204" pitchFamily="18" charset="0"/>
                          </a:rPr>
                          <m:t>𝛽</m:t>
                        </m:r>
                        <m:r>
                          <a:rPr lang="en-US" sz="1400">
                            <a:latin typeface="Cambria Math" panose="02040503050406030204" pitchFamily="18" charset="0"/>
                          </a:rPr>
                          <m:t> </m:t>
                        </m:r>
                      </m:e>
                    </m:d>
                    <m:sSub>
                      <m:sSubPr>
                        <m:ctrlPr>
                          <a:rPr lang="en-US" sz="1400" i="1">
                            <a:latin typeface="Cambria Math" panose="02040503050406030204" pitchFamily="18" charset="0"/>
                          </a:rPr>
                        </m:ctrlPr>
                      </m:sSubPr>
                      <m:e>
                        <m:r>
                          <a:rPr lang="en-US" sz="1400" i="1">
                            <a:latin typeface="Cambria Math" panose="02040503050406030204" pitchFamily="18" charset="0"/>
                          </a:rPr>
                          <m:t>𝑥</m:t>
                        </m:r>
                      </m:e>
                      <m:sub>
                        <m:r>
                          <a:rPr lang="en-US" sz="1400">
                            <a:latin typeface="Cambria Math" panose="02040503050406030204" pitchFamily="18" charset="0"/>
                          </a:rPr>
                          <m:t>0 </m:t>
                        </m:r>
                      </m:sub>
                    </m:sSub>
                  </m:oMath>
                </a14:m>
                <a:r>
                  <a:rPr lang="en-US" sz="1400" dirty="0"/>
                  <a:t> </a:t>
                </a:r>
              </a:p>
              <a:p>
                <a:endParaRPr lang="en-US" sz="1400" dirty="0"/>
              </a:p>
              <a:p>
                <a:endParaRPr lang="en-US" sz="1400" dirty="0"/>
              </a:p>
              <a:p>
                <a:r>
                  <a:rPr lang="en-US" sz="1400" i="1" dirty="0"/>
                  <a:t>                                                                                                                                                                                                                Picture: expanding the simplex</a:t>
                </a:r>
              </a:p>
              <a:p>
                <a:endParaRPr lang="en-US" sz="1400" dirty="0"/>
              </a:p>
              <a:p>
                <a:endParaRPr lang="en-US" sz="1400" dirty="0"/>
              </a:p>
              <a:p>
                <a:endParaRPr lang="en-US" sz="1400" dirty="0"/>
              </a:p>
              <a:p>
                <a:endParaRPr lang="en-US" sz="1400" dirty="0"/>
              </a:p>
              <a:p>
                <a:r>
                  <a:rPr lang="en-US" sz="1400" i="1" dirty="0"/>
                  <a:t>Picture:  contraction of the simplex</a:t>
                </a:r>
              </a:p>
              <a:p>
                <a:pPr lvl="0"/>
                <a:endParaRPr lang="en-US" dirty="0"/>
              </a:p>
            </p:txBody>
          </p:sp>
        </mc:Choice>
        <mc:Fallback xmlns="">
          <p:sp>
            <p:nvSpPr>
              <p:cNvPr id="4" name="Rectangle 3"/>
              <p:cNvSpPr>
                <a:spLocks noRot="1" noChangeAspect="1" noMove="1" noResize="1" noEditPoints="1" noAdjustHandles="1" noChangeArrowheads="1" noChangeShapeType="1" noTextEdit="1"/>
              </p:cNvSpPr>
              <p:nvPr/>
            </p:nvSpPr>
            <p:spPr>
              <a:xfrm>
                <a:off x="1666734" y="942646"/>
                <a:ext cx="11265878" cy="4972708"/>
              </a:xfrm>
              <a:prstGeom prst="rect">
                <a:avLst/>
              </a:prstGeom>
              <a:blipFill>
                <a:blip r:embed="rId2"/>
                <a:stretch>
                  <a:fillRect l="-162" t="-245"/>
                </a:stretch>
              </a:blipFill>
            </p:spPr>
            <p:txBody>
              <a:bodyPr/>
              <a:lstStyle/>
              <a:p>
                <a:r>
                  <a:rPr lang="en-US">
                    <a:noFill/>
                  </a:rPr>
                  <a:t> </a:t>
                </a:r>
              </a:p>
            </p:txBody>
          </p:sp>
        </mc:Fallback>
      </mc:AlternateContent>
      <p:sp>
        <p:nvSpPr>
          <p:cNvPr id="3" name="Rectangle 2">
            <a:extLst>
              <a:ext uri="{FF2B5EF4-FFF2-40B4-BE49-F238E27FC236}">
                <a16:creationId xmlns:a16="http://schemas.microsoft.com/office/drawing/2014/main" id="{D8074DAE-0E67-47F5-9381-31D004DCC48E}"/>
              </a:ext>
            </a:extLst>
          </p:cNvPr>
          <p:cNvSpPr/>
          <p:nvPr/>
        </p:nvSpPr>
        <p:spPr>
          <a:xfrm>
            <a:off x="1219774" y="1241204"/>
            <a:ext cx="9435785" cy="1292662"/>
          </a:xfrm>
          <a:prstGeom prst="rect">
            <a:avLst/>
          </a:prstGeom>
        </p:spPr>
        <p:txBody>
          <a:bodyPr wrap="square" anchor="t">
            <a:spAutoFit/>
          </a:bodyPr>
          <a:lstStyle/>
          <a:p>
            <a:endParaRPr lang="en-US" dirty="0"/>
          </a:p>
          <a:p>
            <a:br>
              <a:rPr lang="en-US" dirty="0"/>
            </a:br>
            <a:endParaRPr lang="en-US" dirty="0">
              <a:solidFill>
                <a:srgbClr val="000000"/>
              </a:solidFill>
              <a:cs typeface="Calibri" panose="020F0502020204030204"/>
            </a:endParaRPr>
          </a:p>
          <a:p>
            <a:endParaRPr lang="en-US" altLang="en-US" sz="2400" b="1" dirty="0">
              <a:solidFill>
                <a:srgbClr val="000000"/>
              </a:solidFill>
              <a:cs typeface="Calibri" panose="020F0502020204030204"/>
            </a:endParaRPr>
          </a:p>
        </p:txBody>
      </p:sp>
      <p:pic>
        <p:nvPicPr>
          <p:cNvPr id="5" name="Picture 4"/>
          <p:cNvPicPr/>
          <p:nvPr/>
        </p:nvPicPr>
        <p:blipFill>
          <a:blip r:embed="rId3">
            <a:extLst>
              <a:ext uri="{28A0092B-C50C-407E-A947-70E740481C1C}">
                <a14:useLocalDpi xmlns:a14="http://schemas.microsoft.com/office/drawing/2010/main" val="0"/>
              </a:ext>
            </a:extLst>
          </a:blip>
          <a:srcRect/>
          <a:stretch>
            <a:fillRect/>
          </a:stretch>
        </p:blipFill>
        <p:spPr bwMode="auto">
          <a:xfrm>
            <a:off x="4267200" y="4114800"/>
            <a:ext cx="3657600" cy="2743200"/>
          </a:xfrm>
          <a:prstGeom prst="rect">
            <a:avLst/>
          </a:prstGeom>
          <a:noFill/>
        </p:spPr>
      </p:pic>
      <p:pic>
        <p:nvPicPr>
          <p:cNvPr id="6" name="Picture 5"/>
          <p:cNvPicPr/>
          <p:nvPr/>
        </p:nvPicPr>
        <p:blipFill>
          <a:blip r:embed="rId4">
            <a:extLst>
              <a:ext uri="{28A0092B-C50C-407E-A947-70E740481C1C}">
                <a14:useLocalDpi xmlns:a14="http://schemas.microsoft.com/office/drawing/2010/main" val="0"/>
              </a:ext>
            </a:extLst>
          </a:blip>
          <a:srcRect/>
          <a:stretch>
            <a:fillRect/>
          </a:stretch>
        </p:blipFill>
        <p:spPr bwMode="auto">
          <a:xfrm>
            <a:off x="8742783" y="4763509"/>
            <a:ext cx="2992351" cy="1941977"/>
          </a:xfrm>
          <a:prstGeom prst="rect">
            <a:avLst/>
          </a:prstGeom>
          <a:noFill/>
        </p:spPr>
      </p:pic>
      <p:pic>
        <p:nvPicPr>
          <p:cNvPr id="2" name="Picture 1" descr="C:\Users\Main\Pictures\hora_5_sokrovish.jpg">
            <a:extLst>
              <a:ext uri="{FF2B5EF4-FFF2-40B4-BE49-F238E27FC236}">
                <a16:creationId xmlns:a16="http://schemas.microsoft.com/office/drawing/2014/main" id="{2A20FBB0-B568-40C5-9CE1-D7AA2840EC0C}"/>
              </a:ext>
            </a:extLst>
          </p:cNvPr>
          <p:cNvPicPr/>
          <p:nvPr/>
        </p:nvPicPr>
        <p:blipFill rotWithShape="1">
          <a:blip r:embed="rId5">
            <a:extLst>
              <a:ext uri="{28A0092B-C50C-407E-A947-70E740481C1C}">
                <a14:useLocalDpi xmlns:a14="http://schemas.microsoft.com/office/drawing/2010/main" val="0"/>
              </a:ext>
            </a:extLst>
          </a:blip>
          <a:srcRect l="9439" r="16085"/>
          <a:stretch/>
        </p:blipFill>
        <p:spPr bwMode="auto">
          <a:xfrm>
            <a:off x="75896" y="137512"/>
            <a:ext cx="1367358" cy="6582975"/>
          </a:xfrm>
          <a:prstGeom prst="rect">
            <a:avLst/>
          </a:prstGeom>
          <a:noFill/>
          <a:ln>
            <a:noFill/>
          </a:ln>
          <a:extLst>
            <a:ext uri="{53640926-AAD7-44D8-BBD7-CCE9431645EC}">
              <a14:shadowObscured xmlns:a14="http://schemas.microsoft.com/office/drawing/2010/main"/>
            </a:ext>
          </a:extLst>
        </p:spPr>
      </p:pic>
      <p:sp>
        <p:nvSpPr>
          <p:cNvPr id="9" name="Title 1">
            <a:extLst>
              <a:ext uri="{FF2B5EF4-FFF2-40B4-BE49-F238E27FC236}">
                <a16:creationId xmlns:a16="http://schemas.microsoft.com/office/drawing/2014/main" id="{9EBF9EDB-C2BE-4B2B-84DE-6D34A75E4AF9}"/>
              </a:ext>
            </a:extLst>
          </p:cNvPr>
          <p:cNvSpPr txBox="1">
            <a:spLocks/>
          </p:cNvSpPr>
          <p:nvPr/>
        </p:nvSpPr>
        <p:spPr>
          <a:xfrm>
            <a:off x="2041572" y="98204"/>
            <a:ext cx="10074532" cy="1143000"/>
          </a:xfrm>
          <a:prstGeom prst="rect">
            <a:avLst/>
          </a:prstGeom>
        </p:spPr>
        <p:txBody>
          <a:bodyP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dirty="0" err="1">
                <a:solidFill>
                  <a:schemeClr val="accent5">
                    <a:lumMod val="50000"/>
                  </a:schemeClr>
                </a:solidFill>
              </a:rPr>
              <a:t>Nelder</a:t>
            </a:r>
            <a:r>
              <a:rPr lang="en-US" altLang="en-US" dirty="0">
                <a:solidFill>
                  <a:schemeClr val="accent5">
                    <a:lumMod val="50000"/>
                  </a:schemeClr>
                </a:solidFill>
              </a:rPr>
              <a:t> and Mead algorithm</a:t>
            </a:r>
          </a:p>
        </p:txBody>
      </p:sp>
    </p:spTree>
    <p:extLst>
      <p:ext uri="{BB962C8B-B14F-4D97-AF65-F5344CB8AC3E}">
        <p14:creationId xmlns:p14="http://schemas.microsoft.com/office/powerpoint/2010/main" val="149434060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Rectangle 3"/>
              <p:cNvSpPr/>
              <p:nvPr/>
            </p:nvSpPr>
            <p:spPr>
              <a:xfrm>
                <a:off x="1536441" y="777239"/>
                <a:ext cx="11265878" cy="6374309"/>
              </a:xfrm>
              <a:prstGeom prst="rect">
                <a:avLst/>
              </a:prstGeom>
            </p:spPr>
            <p:txBody>
              <a:bodyPr wrap="square" anchor="t">
                <a:spAutoFit/>
              </a:bodyPr>
              <a:lstStyle/>
              <a:p>
                <a:pPr lvl="0"/>
                <a:r>
                  <a:rPr lang="en-US" sz="1400" dirty="0"/>
                  <a:t>7. We now compare </a:t>
                </a:r>
                <a14:m>
                  <m:oMath xmlns:m="http://schemas.openxmlformats.org/officeDocument/2006/math">
                    <m:sSub>
                      <m:sSubPr>
                        <m:ctrlPr>
                          <a:rPr lang="en-US" sz="1400" i="1">
                            <a:latin typeface="Cambria Math" panose="02040503050406030204" pitchFamily="18" charset="0"/>
                          </a:rPr>
                        </m:ctrlPr>
                      </m:sSubPr>
                      <m:e>
                        <m:r>
                          <a:rPr lang="en-US" sz="1400" i="1">
                            <a:latin typeface="Cambria Math" panose="02040503050406030204" pitchFamily="18" charset="0"/>
                          </a:rPr>
                          <m:t>𝑓</m:t>
                        </m:r>
                      </m:e>
                      <m:sub>
                        <m:r>
                          <a:rPr lang="en-US" sz="1400" i="1">
                            <a:latin typeface="Cambria Math" panose="02040503050406030204" pitchFamily="18" charset="0"/>
                          </a:rPr>
                          <m:t>𝑐</m:t>
                        </m:r>
                      </m:sub>
                    </m:sSub>
                    <m:r>
                      <a:rPr lang="en-US" sz="1400" i="1">
                        <a:latin typeface="Cambria Math" panose="02040503050406030204" pitchFamily="18" charset="0"/>
                      </a:rPr>
                      <m:t> </m:t>
                    </m:r>
                  </m:oMath>
                </a14:m>
                <a:r>
                  <a:rPr lang="en-US" sz="1400" dirty="0"/>
                  <a:t>and </a:t>
                </a:r>
                <a14:m>
                  <m:oMath xmlns:m="http://schemas.openxmlformats.org/officeDocument/2006/math">
                    <m:sSub>
                      <m:sSubPr>
                        <m:ctrlPr>
                          <a:rPr lang="en-US" sz="1400" i="1">
                            <a:latin typeface="Cambria Math" panose="02040503050406030204" pitchFamily="18" charset="0"/>
                          </a:rPr>
                        </m:ctrlPr>
                      </m:sSubPr>
                      <m:e>
                        <m:r>
                          <a:rPr lang="en-US" sz="1400" i="1">
                            <a:latin typeface="Cambria Math" panose="02040503050406030204" pitchFamily="18" charset="0"/>
                          </a:rPr>
                          <m:t>𝑓</m:t>
                        </m:r>
                      </m:e>
                      <m:sub>
                        <m:r>
                          <a:rPr lang="en-US" sz="1400" i="1">
                            <a:latin typeface="Cambria Math" panose="02040503050406030204" pitchFamily="18" charset="0"/>
                          </a:rPr>
                          <m:t>h</m:t>
                        </m:r>
                      </m:sub>
                    </m:sSub>
                  </m:oMath>
                </a14:m>
                <a:r>
                  <a:rPr lang="en-US" sz="1400" dirty="0"/>
                  <a:t>.</a:t>
                </a:r>
              </a:p>
              <a:p>
                <a:pPr lvl="0"/>
                <a:r>
                  <a:rPr lang="en-US" sz="1400" dirty="0"/>
                  <a:t>a. If  </a:t>
                </a:r>
                <a14:m>
                  <m:oMath xmlns:m="http://schemas.openxmlformats.org/officeDocument/2006/math">
                    <m:sSub>
                      <m:sSubPr>
                        <m:ctrlPr>
                          <a:rPr lang="en-US" sz="1400" i="1">
                            <a:latin typeface="Cambria Math" panose="02040503050406030204" pitchFamily="18" charset="0"/>
                          </a:rPr>
                        </m:ctrlPr>
                      </m:sSubPr>
                      <m:e>
                        <m:r>
                          <a:rPr lang="en-US" sz="1400" i="1">
                            <a:latin typeface="Cambria Math" panose="02040503050406030204" pitchFamily="18" charset="0"/>
                          </a:rPr>
                          <m:t>𝑓</m:t>
                        </m:r>
                      </m:e>
                      <m:sub>
                        <m:r>
                          <a:rPr lang="en-US" sz="1400" i="1">
                            <a:latin typeface="Cambria Math" panose="02040503050406030204" pitchFamily="18" charset="0"/>
                          </a:rPr>
                          <m:t>𝑐</m:t>
                        </m:r>
                      </m:sub>
                    </m:sSub>
                    <m:r>
                      <a:rPr lang="en-US" sz="1400" i="1">
                        <a:latin typeface="Cambria Math" panose="02040503050406030204" pitchFamily="18" charset="0"/>
                      </a:rPr>
                      <m:t>&lt; </m:t>
                    </m:r>
                    <m:sSub>
                      <m:sSubPr>
                        <m:ctrlPr>
                          <a:rPr lang="en-US" sz="1400" i="1">
                            <a:latin typeface="Cambria Math" panose="02040503050406030204" pitchFamily="18" charset="0"/>
                          </a:rPr>
                        </m:ctrlPr>
                      </m:sSubPr>
                      <m:e>
                        <m:r>
                          <a:rPr lang="en-US" sz="1400" i="1">
                            <a:latin typeface="Cambria Math" panose="02040503050406030204" pitchFamily="18" charset="0"/>
                          </a:rPr>
                          <m:t>𝑓</m:t>
                        </m:r>
                      </m:e>
                      <m:sub>
                        <m:r>
                          <a:rPr lang="en-US" sz="1400" i="1">
                            <a:latin typeface="Cambria Math" panose="02040503050406030204" pitchFamily="18" charset="0"/>
                          </a:rPr>
                          <m:t>h</m:t>
                        </m:r>
                      </m:sub>
                    </m:sSub>
                  </m:oMath>
                </a14:m>
                <a:r>
                  <a:rPr lang="en-US" sz="1400" dirty="0"/>
                  <a:t> replace </a:t>
                </a:r>
                <a14:m>
                  <m:oMath xmlns:m="http://schemas.openxmlformats.org/officeDocument/2006/math">
                    <m:sSub>
                      <m:sSubPr>
                        <m:ctrlPr>
                          <a:rPr lang="en-US" sz="1400" i="1">
                            <a:latin typeface="Cambria Math" panose="02040503050406030204" pitchFamily="18" charset="0"/>
                          </a:rPr>
                        </m:ctrlPr>
                      </m:sSubPr>
                      <m:e>
                        <m:r>
                          <a:rPr lang="en-US" sz="1400" i="1">
                            <a:latin typeface="Cambria Math" panose="02040503050406030204" pitchFamily="18" charset="0"/>
                          </a:rPr>
                          <m:t>𝑥</m:t>
                        </m:r>
                      </m:e>
                      <m:sub>
                        <m:r>
                          <a:rPr lang="en-US" sz="1400" i="1">
                            <a:latin typeface="Cambria Math" panose="02040503050406030204" pitchFamily="18" charset="0"/>
                          </a:rPr>
                          <m:t>h</m:t>
                        </m:r>
                      </m:sub>
                    </m:sSub>
                  </m:oMath>
                </a14:m>
                <a:r>
                  <a:rPr lang="en-US" sz="1400" dirty="0"/>
                  <a:t> by </a:t>
                </a:r>
                <a14:m>
                  <m:oMath xmlns:m="http://schemas.openxmlformats.org/officeDocument/2006/math">
                    <m:sSub>
                      <m:sSubPr>
                        <m:ctrlPr>
                          <a:rPr lang="en-US" sz="1400" i="1">
                            <a:latin typeface="Cambria Math" panose="02040503050406030204" pitchFamily="18" charset="0"/>
                          </a:rPr>
                        </m:ctrlPr>
                      </m:sSubPr>
                      <m:e>
                        <m:r>
                          <a:rPr lang="en-US" sz="1400" i="1">
                            <a:latin typeface="Cambria Math" panose="02040503050406030204" pitchFamily="18" charset="0"/>
                          </a:rPr>
                          <m:t>𝑥</m:t>
                        </m:r>
                      </m:e>
                      <m:sub>
                        <m:r>
                          <a:rPr lang="en-US" sz="1400" i="1">
                            <a:latin typeface="Cambria Math" panose="02040503050406030204" pitchFamily="18" charset="0"/>
                          </a:rPr>
                          <m:t>𝑐</m:t>
                        </m:r>
                      </m:sub>
                    </m:sSub>
                  </m:oMath>
                </a14:m>
                <a:r>
                  <a:rPr lang="en-US" sz="1400" dirty="0"/>
                  <a:t> , check for convergence, and if it does not, return to step (2).</a:t>
                </a:r>
              </a:p>
              <a:p>
                <a:pPr lvl="0"/>
                <a:r>
                  <a:rPr lang="en-US" sz="1400" dirty="0"/>
                  <a:t>b. If </a:t>
                </a:r>
                <a14:m>
                  <m:oMath xmlns:m="http://schemas.openxmlformats.org/officeDocument/2006/math">
                    <m:sSub>
                      <m:sSubPr>
                        <m:ctrlPr>
                          <a:rPr lang="en-US" sz="1400" i="1">
                            <a:latin typeface="Cambria Math" panose="02040503050406030204" pitchFamily="18" charset="0"/>
                          </a:rPr>
                        </m:ctrlPr>
                      </m:sSubPr>
                      <m:e>
                        <m:r>
                          <a:rPr lang="en-US" sz="1400" i="1">
                            <a:latin typeface="Cambria Math" panose="02040503050406030204" pitchFamily="18" charset="0"/>
                          </a:rPr>
                          <m:t>𝑓</m:t>
                        </m:r>
                      </m:e>
                      <m:sub>
                        <m:r>
                          <a:rPr lang="en-US" sz="1400" i="1">
                            <a:latin typeface="Cambria Math" panose="02040503050406030204" pitchFamily="18" charset="0"/>
                          </a:rPr>
                          <m:t>𝑐</m:t>
                        </m:r>
                      </m:sub>
                    </m:sSub>
                    <m:r>
                      <a:rPr lang="en-US" sz="1400" i="1">
                        <a:latin typeface="Cambria Math" panose="02040503050406030204" pitchFamily="18" charset="0"/>
                      </a:rPr>
                      <m:t>&gt;</m:t>
                    </m:r>
                    <m:sSub>
                      <m:sSubPr>
                        <m:ctrlPr>
                          <a:rPr lang="en-US" sz="1400" i="1">
                            <a:latin typeface="Cambria Math" panose="02040503050406030204" pitchFamily="18" charset="0"/>
                          </a:rPr>
                        </m:ctrlPr>
                      </m:sSubPr>
                      <m:e>
                        <m:r>
                          <a:rPr lang="en-US" sz="1400" i="1">
                            <a:latin typeface="Cambria Math" panose="02040503050406030204" pitchFamily="18" charset="0"/>
                          </a:rPr>
                          <m:t>𝑓</m:t>
                        </m:r>
                      </m:e>
                      <m:sub>
                        <m:r>
                          <a:rPr lang="en-US" sz="1400" i="1">
                            <a:latin typeface="Cambria Math" panose="02040503050406030204" pitchFamily="18" charset="0"/>
                          </a:rPr>
                          <m:t>h</m:t>
                        </m:r>
                      </m:sub>
                    </m:sSub>
                  </m:oMath>
                </a14:m>
                <a:r>
                  <a:rPr lang="en-US" sz="1400" dirty="0"/>
                  <a:t> it would appear that all our efforts to find a value </a:t>
                </a:r>
                <a14:m>
                  <m:oMath xmlns:m="http://schemas.openxmlformats.org/officeDocument/2006/math">
                    <m:r>
                      <a:rPr lang="en-US" sz="1400" i="1">
                        <a:latin typeface="Cambria Math" panose="02040503050406030204" pitchFamily="18" charset="0"/>
                      </a:rPr>
                      <m:t>&lt;</m:t>
                    </m:r>
                    <m:sSub>
                      <m:sSubPr>
                        <m:ctrlPr>
                          <a:rPr lang="en-US" sz="1400" i="1">
                            <a:latin typeface="Cambria Math" panose="02040503050406030204" pitchFamily="18" charset="0"/>
                          </a:rPr>
                        </m:ctrlPr>
                      </m:sSubPr>
                      <m:e>
                        <m:r>
                          <a:rPr lang="en-US" sz="1400" i="1">
                            <a:latin typeface="Cambria Math" panose="02040503050406030204" pitchFamily="18" charset="0"/>
                          </a:rPr>
                          <m:t>𝑓</m:t>
                        </m:r>
                      </m:e>
                      <m:sub>
                        <m:r>
                          <a:rPr lang="en-US" sz="1400" i="1">
                            <a:latin typeface="Cambria Math" panose="02040503050406030204" pitchFamily="18" charset="0"/>
                          </a:rPr>
                          <m:t>h</m:t>
                        </m:r>
                      </m:sub>
                    </m:sSub>
                  </m:oMath>
                </a14:m>
                <a:r>
                  <a:rPr lang="en-US" sz="1400" dirty="0"/>
                  <a:t> have failed so we move to step 8.</a:t>
                </a:r>
              </a:p>
              <a:p>
                <a:pPr lvl="0"/>
                <a:endParaRPr lang="en-US" sz="1400" dirty="0"/>
              </a:p>
              <a:p>
                <a:pPr lvl="0"/>
                <a:r>
                  <a:rPr lang="en-US" sz="1400" dirty="0"/>
                  <a:t>8. At this step we reduce the size of the simplex by halving the distance of each point of the simplex from </a:t>
                </a:r>
                <a14:m>
                  <m:oMath xmlns:m="http://schemas.openxmlformats.org/officeDocument/2006/math">
                    <m:sSub>
                      <m:sSubPr>
                        <m:ctrlPr>
                          <a:rPr lang="en-US" sz="1400" i="1">
                            <a:latin typeface="Cambria Math" panose="02040503050406030204" pitchFamily="18" charset="0"/>
                          </a:rPr>
                        </m:ctrlPr>
                      </m:sSubPr>
                      <m:e>
                        <m:r>
                          <a:rPr lang="en-US" sz="1400" i="1">
                            <a:latin typeface="Cambria Math" panose="02040503050406030204" pitchFamily="18" charset="0"/>
                          </a:rPr>
                          <m:t>𝑥</m:t>
                        </m:r>
                      </m:e>
                      <m:sub>
                        <m:r>
                          <a:rPr lang="en-US" sz="1400" i="1">
                            <a:latin typeface="Cambria Math" panose="02040503050406030204" pitchFamily="18" charset="0"/>
                          </a:rPr>
                          <m:t>𝑙</m:t>
                        </m:r>
                      </m:sub>
                    </m:sSub>
                    <m:r>
                      <a:rPr lang="en-US" sz="1400" i="1">
                        <a:latin typeface="Cambria Math" panose="02040503050406030204" pitchFamily="18" charset="0"/>
                      </a:rPr>
                      <m:t> </m:t>
                    </m:r>
                  </m:oMath>
                </a14:m>
                <a:r>
                  <a:rPr lang="en-US" sz="1400" dirty="0"/>
                  <a:t>the point generating the lowest function value. </a:t>
                </a:r>
              </a:p>
              <a:p>
                <a:r>
                  <a:rPr lang="en-US" sz="1400" dirty="0"/>
                  <a:t>Thus </a:t>
                </a:r>
                <a14:m>
                  <m:oMath xmlns:m="http://schemas.openxmlformats.org/officeDocument/2006/math">
                    <m:sSub>
                      <m:sSubPr>
                        <m:ctrlPr>
                          <a:rPr lang="en-US" sz="1400" i="1">
                            <a:latin typeface="Cambria Math" panose="02040503050406030204" pitchFamily="18" charset="0"/>
                          </a:rPr>
                        </m:ctrlPr>
                      </m:sSubPr>
                      <m:e>
                        <m:r>
                          <a:rPr lang="en-US" sz="1400" i="1">
                            <a:latin typeface="Cambria Math" panose="02040503050406030204" pitchFamily="18" charset="0"/>
                          </a:rPr>
                          <m:t>𝑥</m:t>
                        </m:r>
                      </m:e>
                      <m:sub>
                        <m:r>
                          <a:rPr lang="en-US" sz="1400" i="1">
                            <a:latin typeface="Cambria Math" panose="02040503050406030204" pitchFamily="18" charset="0"/>
                          </a:rPr>
                          <m:t>𝑖</m:t>
                        </m:r>
                      </m:sub>
                    </m:sSub>
                  </m:oMath>
                </a14:m>
                <a:r>
                  <a:rPr lang="en-US" sz="1400" dirty="0"/>
                  <a:t> is replaced by </a:t>
                </a:r>
                <a14:m>
                  <m:oMath xmlns:m="http://schemas.openxmlformats.org/officeDocument/2006/math">
                    <m:sSub>
                      <m:sSubPr>
                        <m:ctrlPr>
                          <a:rPr lang="en-US" sz="1400" i="1">
                            <a:latin typeface="Cambria Math" panose="02040503050406030204" pitchFamily="18" charset="0"/>
                          </a:rPr>
                        </m:ctrlPr>
                      </m:sSubPr>
                      <m:e>
                        <m:r>
                          <a:rPr lang="en-US" sz="1400" i="1">
                            <a:latin typeface="Cambria Math" panose="02040503050406030204" pitchFamily="18" charset="0"/>
                          </a:rPr>
                          <m:t>𝑥</m:t>
                        </m:r>
                      </m:e>
                      <m:sub>
                        <m:r>
                          <a:rPr lang="en-US" sz="1400" i="1">
                            <a:latin typeface="Cambria Math" panose="02040503050406030204" pitchFamily="18" charset="0"/>
                          </a:rPr>
                          <m:t>𝑙</m:t>
                        </m:r>
                      </m:sub>
                    </m:sSub>
                    <m:r>
                      <a:rPr lang="en-US" sz="1400">
                        <a:latin typeface="Cambria Math" panose="02040503050406030204" pitchFamily="18" charset="0"/>
                      </a:rPr>
                      <m:t>+</m:t>
                    </m:r>
                    <m:f>
                      <m:fPr>
                        <m:ctrlPr>
                          <a:rPr lang="en-US" sz="1400" i="1">
                            <a:latin typeface="Cambria Math" panose="02040503050406030204" pitchFamily="18" charset="0"/>
                          </a:rPr>
                        </m:ctrlPr>
                      </m:fPr>
                      <m:num>
                        <m:r>
                          <a:rPr lang="en-US" sz="1400">
                            <a:latin typeface="Cambria Math" panose="02040503050406030204" pitchFamily="18" charset="0"/>
                          </a:rPr>
                          <m:t>1</m:t>
                        </m:r>
                      </m:num>
                      <m:den>
                        <m:r>
                          <a:rPr lang="en-US" sz="1400">
                            <a:latin typeface="Cambria Math" panose="02040503050406030204" pitchFamily="18" charset="0"/>
                          </a:rPr>
                          <m:t>2</m:t>
                        </m:r>
                      </m:den>
                    </m:f>
                    <m:r>
                      <a:rPr lang="en-US" sz="1400">
                        <a:latin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𝑥</m:t>
                        </m:r>
                      </m:e>
                      <m:sub>
                        <m:r>
                          <a:rPr lang="en-US" sz="1400" i="1">
                            <a:latin typeface="Cambria Math" panose="02040503050406030204" pitchFamily="18" charset="0"/>
                          </a:rPr>
                          <m:t>𝑖</m:t>
                        </m:r>
                      </m:sub>
                    </m:sSub>
                    <m:r>
                      <a:rPr lang="en-US" sz="1400" i="1">
                        <a:latin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𝑥</m:t>
                        </m:r>
                      </m:e>
                      <m:sub>
                        <m:r>
                          <a:rPr lang="en-US" sz="1400" i="1">
                            <a:latin typeface="Cambria Math" panose="02040503050406030204" pitchFamily="18" charset="0"/>
                          </a:rPr>
                          <m:t>𝑙</m:t>
                        </m:r>
                      </m:sub>
                    </m:sSub>
                    <m:r>
                      <a:rPr lang="en-US" sz="1400">
                        <a:latin typeface="Cambria Math" panose="02040503050406030204" pitchFamily="18" charset="0"/>
                      </a:rPr>
                      <m:t>)</m:t>
                    </m:r>
                  </m:oMath>
                </a14:m>
                <a:r>
                  <a:rPr lang="en-US" sz="1400" dirty="0"/>
                  <a:t>, i.e., replace </a:t>
                </a:r>
                <a14:m>
                  <m:oMath xmlns:m="http://schemas.openxmlformats.org/officeDocument/2006/math">
                    <m:sSub>
                      <m:sSubPr>
                        <m:ctrlPr>
                          <a:rPr lang="en-US" sz="1400" i="1">
                            <a:latin typeface="Cambria Math" panose="02040503050406030204" pitchFamily="18" charset="0"/>
                          </a:rPr>
                        </m:ctrlPr>
                      </m:sSubPr>
                      <m:e>
                        <m:r>
                          <a:rPr lang="en-US" sz="1400" i="1">
                            <a:latin typeface="Cambria Math" panose="02040503050406030204" pitchFamily="18" charset="0"/>
                          </a:rPr>
                          <m:t>𝑥</m:t>
                        </m:r>
                      </m:e>
                      <m:sub>
                        <m:r>
                          <a:rPr lang="en-US" sz="1400" i="1">
                            <a:latin typeface="Cambria Math" panose="02040503050406030204" pitchFamily="18" charset="0"/>
                          </a:rPr>
                          <m:t>𝑖</m:t>
                        </m:r>
                      </m:sub>
                    </m:sSub>
                  </m:oMath>
                </a14:m>
                <a:r>
                  <a:rPr lang="en-US" sz="1400" dirty="0"/>
                  <a:t> with </a:t>
                </a:r>
              </a:p>
              <a:p>
                <a:r>
                  <a:rPr lang="en-US" sz="1400" dirty="0"/>
                  <a:t>	</a:t>
                </a:r>
                <a14:m>
                  <m:oMath xmlns:m="http://schemas.openxmlformats.org/officeDocument/2006/math">
                    <m:f>
                      <m:fPr>
                        <m:ctrlPr>
                          <a:rPr lang="en-US" sz="1400" i="1">
                            <a:latin typeface="Cambria Math" panose="02040503050406030204" pitchFamily="18" charset="0"/>
                          </a:rPr>
                        </m:ctrlPr>
                      </m:fPr>
                      <m:num>
                        <m:r>
                          <a:rPr lang="en-US" sz="1400">
                            <a:latin typeface="Cambria Math" panose="02040503050406030204" pitchFamily="18" charset="0"/>
                          </a:rPr>
                          <m:t>1</m:t>
                        </m:r>
                      </m:num>
                      <m:den>
                        <m:r>
                          <a:rPr lang="en-US" sz="1400">
                            <a:latin typeface="Cambria Math" panose="02040503050406030204" pitchFamily="18" charset="0"/>
                          </a:rPr>
                          <m:t>2</m:t>
                        </m:r>
                      </m:den>
                    </m:f>
                    <m:r>
                      <a:rPr lang="en-US" sz="1400">
                        <a:latin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𝑥</m:t>
                        </m:r>
                      </m:e>
                      <m:sub>
                        <m:r>
                          <a:rPr lang="en-US" sz="1400" i="1">
                            <a:latin typeface="Cambria Math" panose="02040503050406030204" pitchFamily="18" charset="0"/>
                          </a:rPr>
                          <m:t>𝑖</m:t>
                        </m:r>
                      </m:sub>
                    </m:sSub>
                    <m:r>
                      <a:rPr lang="en-US" sz="1400">
                        <a:latin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𝑥</m:t>
                        </m:r>
                      </m:e>
                      <m:sub>
                        <m:r>
                          <a:rPr lang="en-US" sz="1400" i="1">
                            <a:latin typeface="Cambria Math" panose="02040503050406030204" pitchFamily="18" charset="0"/>
                          </a:rPr>
                          <m:t>𝑙</m:t>
                        </m:r>
                      </m:sub>
                    </m:sSub>
                    <m:r>
                      <a:rPr lang="en-US" sz="1400">
                        <a:latin typeface="Cambria Math" panose="02040503050406030204" pitchFamily="18" charset="0"/>
                      </a:rPr>
                      <m:t>)</m:t>
                    </m:r>
                  </m:oMath>
                </a14:m>
                <a:r>
                  <a:rPr lang="en-US" sz="1400" dirty="0"/>
                  <a:t>                                                                                                             	(4.20)</a:t>
                </a:r>
              </a:p>
              <a:p>
                <a:r>
                  <a:rPr lang="en-US" sz="1400" dirty="0"/>
                  <a:t>We then calculate </a:t>
                </a:r>
                <a14:m>
                  <m:oMath xmlns:m="http://schemas.openxmlformats.org/officeDocument/2006/math">
                    <m:sSub>
                      <m:sSubPr>
                        <m:ctrlPr>
                          <a:rPr lang="en-US" sz="1400" i="1">
                            <a:latin typeface="Cambria Math" panose="02040503050406030204" pitchFamily="18" charset="0"/>
                          </a:rPr>
                        </m:ctrlPr>
                      </m:sSubPr>
                      <m:e>
                        <m:r>
                          <a:rPr lang="en-US" sz="1400" i="1">
                            <a:latin typeface="Cambria Math" panose="02040503050406030204" pitchFamily="18" charset="0"/>
                          </a:rPr>
                          <m:t>𝑓</m:t>
                        </m:r>
                      </m:e>
                      <m:sub>
                        <m:r>
                          <a:rPr lang="en-US" sz="1400" i="1">
                            <a:latin typeface="Cambria Math" panose="02040503050406030204" pitchFamily="18" charset="0"/>
                          </a:rPr>
                          <m:t>1</m:t>
                        </m:r>
                      </m:sub>
                    </m:sSub>
                  </m:oMath>
                </a14:m>
                <a:r>
                  <a:rPr lang="en-US" sz="1400" dirty="0"/>
                  <a:t> ,</a:t>
                </a:r>
                <a14:m>
                  <m:oMath xmlns:m="http://schemas.openxmlformats.org/officeDocument/2006/math">
                    <m:r>
                      <a:rPr lang="en-US" sz="1400" i="1">
                        <a:latin typeface="Cambria Math" panose="02040503050406030204" pitchFamily="18" charset="0"/>
                      </a:rPr>
                      <m:t> </m:t>
                    </m:r>
                    <m:sSub>
                      <m:sSubPr>
                        <m:ctrlPr>
                          <a:rPr lang="en-US" sz="1400" i="1">
                            <a:latin typeface="Cambria Math" panose="02040503050406030204" pitchFamily="18" charset="0"/>
                          </a:rPr>
                        </m:ctrlPr>
                      </m:sSubPr>
                      <m:e>
                        <m:r>
                          <a:rPr lang="en-US" sz="1400" i="1">
                            <a:latin typeface="Cambria Math" panose="02040503050406030204" pitchFamily="18" charset="0"/>
                          </a:rPr>
                          <m:t>𝑓</m:t>
                        </m:r>
                      </m:e>
                      <m:sub>
                        <m:r>
                          <a:rPr lang="en-US" sz="1400" i="1">
                            <a:latin typeface="Cambria Math" panose="02040503050406030204" pitchFamily="18" charset="0"/>
                          </a:rPr>
                          <m:t>2</m:t>
                        </m:r>
                      </m:sub>
                    </m:sSub>
                  </m:oMath>
                </a14:m>
                <a:r>
                  <a:rPr lang="en-US" sz="1400" dirty="0"/>
                  <a:t> ,</a:t>
                </a:r>
                <a14:m>
                  <m:oMath xmlns:m="http://schemas.openxmlformats.org/officeDocument/2006/math">
                    <m:r>
                      <a:rPr lang="en-US" sz="1400" i="1">
                        <a:latin typeface="Cambria Math" panose="02040503050406030204" pitchFamily="18" charset="0"/>
                      </a:rPr>
                      <m:t> </m:t>
                    </m:r>
                    <m:sSub>
                      <m:sSubPr>
                        <m:ctrlPr>
                          <a:rPr lang="en-US" sz="1400" i="1">
                            <a:latin typeface="Cambria Math" panose="02040503050406030204" pitchFamily="18" charset="0"/>
                          </a:rPr>
                        </m:ctrlPr>
                      </m:sSubPr>
                      <m:e>
                        <m:r>
                          <a:rPr lang="en-US" sz="1400" i="1">
                            <a:latin typeface="Cambria Math" panose="02040503050406030204" pitchFamily="18" charset="0"/>
                          </a:rPr>
                          <m:t>𝑓</m:t>
                        </m:r>
                      </m:e>
                      <m:sub>
                        <m:r>
                          <a:rPr lang="en-US" sz="1400" i="1">
                            <a:latin typeface="Cambria Math" panose="02040503050406030204" pitchFamily="18" charset="0"/>
                          </a:rPr>
                          <m:t>3</m:t>
                        </m:r>
                      </m:sub>
                    </m:sSub>
                  </m:oMath>
                </a14:m>
                <a:r>
                  <a:rPr lang="en-US" sz="1400" dirty="0"/>
                  <a:t>, test for convergence, and if it does not, return to step 2.</a:t>
                </a:r>
              </a:p>
              <a:p>
                <a:endParaRPr lang="en-US" sz="1400" dirty="0"/>
              </a:p>
              <a:p>
                <a:pPr lvl="0"/>
                <a:r>
                  <a:rPr lang="en-US" sz="1400" dirty="0"/>
                  <a:t>9. The test of convergence is based on the standard deviation of all three function values being less than some pre-determined small value </a:t>
                </a:r>
                <a14:m>
                  <m:oMath xmlns:m="http://schemas.openxmlformats.org/officeDocument/2006/math">
                    <m:r>
                      <a:rPr lang="en-US" sz="1400" i="1">
                        <a:latin typeface="Cambria Math" panose="02040503050406030204" pitchFamily="18" charset="0"/>
                      </a:rPr>
                      <m:t>𝜀</m:t>
                    </m:r>
                  </m:oMath>
                </a14:m>
                <a:r>
                  <a:rPr lang="en-US" sz="1400" dirty="0"/>
                  <a:t>. Thus, we calculate</a:t>
                </a:r>
              </a:p>
              <a:p>
                <a:r>
                  <a:rPr lang="en-US" sz="1400" dirty="0"/>
                  <a:t>	</a:t>
                </a:r>
                <a14:m>
                  <m:oMath xmlns:m="http://schemas.openxmlformats.org/officeDocument/2006/math">
                    <m:sSup>
                      <m:sSupPr>
                        <m:ctrlPr>
                          <a:rPr lang="en-US" sz="1400" i="1">
                            <a:latin typeface="Cambria Math" panose="02040503050406030204" pitchFamily="18" charset="0"/>
                          </a:rPr>
                        </m:ctrlPr>
                      </m:sSupPr>
                      <m:e>
                        <m:r>
                          <a:rPr lang="en-US" sz="1400" i="1">
                            <a:latin typeface="Cambria Math" panose="02040503050406030204" pitchFamily="18" charset="0"/>
                          </a:rPr>
                          <m:t>𝜎</m:t>
                        </m:r>
                        <m:r>
                          <a:rPr lang="en-US" sz="1400">
                            <a:latin typeface="Cambria Math" panose="02040503050406030204" pitchFamily="18" charset="0"/>
                          </a:rPr>
                          <m:t> </m:t>
                        </m:r>
                      </m:e>
                      <m:sup>
                        <m:r>
                          <a:rPr lang="en-US" sz="1400">
                            <a:latin typeface="Cambria Math" panose="02040503050406030204" pitchFamily="18" charset="0"/>
                          </a:rPr>
                          <m:t>2</m:t>
                        </m:r>
                      </m:sup>
                    </m:sSup>
                    <m:r>
                      <a:rPr lang="en-US" sz="1400">
                        <a:latin typeface="Cambria Math" panose="02040503050406030204" pitchFamily="18" charset="0"/>
                      </a:rPr>
                      <m:t>=((</m:t>
                    </m:r>
                    <m:sSup>
                      <m:sSupPr>
                        <m:ctrlPr>
                          <a:rPr lang="en-US" sz="1400" i="1">
                            <a:latin typeface="Cambria Math" panose="02040503050406030204" pitchFamily="18" charset="0"/>
                          </a:rPr>
                        </m:ctrlPr>
                      </m:sSupPr>
                      <m:e>
                        <m:sSub>
                          <m:sSubPr>
                            <m:ctrlPr>
                              <a:rPr lang="en-US" sz="1400" i="1">
                                <a:latin typeface="Cambria Math" panose="02040503050406030204" pitchFamily="18" charset="0"/>
                              </a:rPr>
                            </m:ctrlPr>
                          </m:sSubPr>
                          <m:e>
                            <m:r>
                              <a:rPr lang="en-US" sz="1400" i="1">
                                <a:latin typeface="Cambria Math" panose="02040503050406030204" pitchFamily="18" charset="0"/>
                              </a:rPr>
                              <m:t>𝑓</m:t>
                            </m:r>
                          </m:e>
                          <m:sub>
                            <m:r>
                              <a:rPr lang="en-US" sz="1400">
                                <a:latin typeface="Cambria Math" panose="02040503050406030204" pitchFamily="18" charset="0"/>
                              </a:rPr>
                              <m:t>1</m:t>
                            </m:r>
                          </m:sub>
                        </m:sSub>
                        <m:r>
                          <a:rPr lang="en-US" sz="1400" i="1">
                            <a:latin typeface="Cambria Math" panose="02040503050406030204" pitchFamily="18" charset="0"/>
                          </a:rPr>
                          <m:t>−</m:t>
                        </m:r>
                        <m:acc>
                          <m:accPr>
                            <m:chr m:val="̅"/>
                            <m:ctrlPr>
                              <a:rPr lang="en-US" sz="1400" i="1">
                                <a:latin typeface="Cambria Math" panose="02040503050406030204" pitchFamily="18" charset="0"/>
                              </a:rPr>
                            </m:ctrlPr>
                          </m:accPr>
                          <m:e>
                            <m:r>
                              <a:rPr lang="en-US" sz="1400" i="1">
                                <a:latin typeface="Cambria Math" panose="02040503050406030204" pitchFamily="18" charset="0"/>
                              </a:rPr>
                              <m:t>𝑓</m:t>
                            </m:r>
                          </m:e>
                        </m:acc>
                        <m:r>
                          <a:rPr lang="en-US" sz="1400">
                            <a:latin typeface="Cambria Math" panose="02040503050406030204" pitchFamily="18" charset="0"/>
                          </a:rPr>
                          <m:t>)</m:t>
                        </m:r>
                      </m:e>
                      <m:sup>
                        <m:r>
                          <a:rPr lang="en-US" sz="1400">
                            <a:latin typeface="Cambria Math" panose="02040503050406030204" pitchFamily="18" charset="0"/>
                          </a:rPr>
                          <m:t>2</m:t>
                        </m:r>
                      </m:sup>
                    </m:sSup>
                    <m:r>
                      <a:rPr lang="en-US" sz="1400">
                        <a:latin typeface="Cambria Math" panose="02040503050406030204" pitchFamily="18" charset="0"/>
                      </a:rPr>
                      <m:t>+(</m:t>
                    </m:r>
                    <m:sSup>
                      <m:sSupPr>
                        <m:ctrlPr>
                          <a:rPr lang="en-US" sz="1400" i="1">
                            <a:latin typeface="Cambria Math" panose="02040503050406030204" pitchFamily="18" charset="0"/>
                          </a:rPr>
                        </m:ctrlPr>
                      </m:sSupPr>
                      <m:e>
                        <m:sSub>
                          <m:sSubPr>
                            <m:ctrlPr>
                              <a:rPr lang="en-US" sz="1400" i="1">
                                <a:latin typeface="Cambria Math" panose="02040503050406030204" pitchFamily="18" charset="0"/>
                              </a:rPr>
                            </m:ctrlPr>
                          </m:sSubPr>
                          <m:e>
                            <m:r>
                              <a:rPr lang="en-US" sz="1400" i="1">
                                <a:latin typeface="Cambria Math" panose="02040503050406030204" pitchFamily="18" charset="0"/>
                              </a:rPr>
                              <m:t>𝑓</m:t>
                            </m:r>
                          </m:e>
                          <m:sub>
                            <m:r>
                              <a:rPr lang="en-US" sz="1400">
                                <a:latin typeface="Cambria Math" panose="02040503050406030204" pitchFamily="18" charset="0"/>
                              </a:rPr>
                              <m:t>2</m:t>
                            </m:r>
                          </m:sub>
                        </m:sSub>
                        <m:r>
                          <a:rPr lang="en-US" sz="1400" i="1">
                            <a:latin typeface="Cambria Math" panose="02040503050406030204" pitchFamily="18" charset="0"/>
                          </a:rPr>
                          <m:t>−</m:t>
                        </m:r>
                        <m:acc>
                          <m:accPr>
                            <m:chr m:val="̅"/>
                            <m:ctrlPr>
                              <a:rPr lang="en-US" sz="1400" i="1">
                                <a:latin typeface="Cambria Math" panose="02040503050406030204" pitchFamily="18" charset="0"/>
                              </a:rPr>
                            </m:ctrlPr>
                          </m:accPr>
                          <m:e>
                            <m:r>
                              <a:rPr lang="en-US" sz="1400" i="1">
                                <a:latin typeface="Cambria Math" panose="02040503050406030204" pitchFamily="18" charset="0"/>
                              </a:rPr>
                              <m:t>𝑓</m:t>
                            </m:r>
                          </m:e>
                        </m:acc>
                        <m:r>
                          <a:rPr lang="en-US" sz="1400">
                            <a:latin typeface="Cambria Math" panose="02040503050406030204" pitchFamily="18" charset="0"/>
                          </a:rPr>
                          <m:t>)</m:t>
                        </m:r>
                      </m:e>
                      <m:sup>
                        <m:r>
                          <a:rPr lang="en-US" sz="1400">
                            <a:latin typeface="Cambria Math" panose="02040503050406030204" pitchFamily="18" charset="0"/>
                          </a:rPr>
                          <m:t>2</m:t>
                        </m:r>
                      </m:sup>
                    </m:sSup>
                    <m:r>
                      <a:rPr lang="en-US" sz="1400">
                        <a:latin typeface="Cambria Math" panose="02040503050406030204" pitchFamily="18" charset="0"/>
                      </a:rPr>
                      <m:t>+(</m:t>
                    </m:r>
                    <m:sSup>
                      <m:sSupPr>
                        <m:ctrlPr>
                          <a:rPr lang="en-US" sz="1400" i="1">
                            <a:latin typeface="Cambria Math" panose="02040503050406030204" pitchFamily="18" charset="0"/>
                          </a:rPr>
                        </m:ctrlPr>
                      </m:sSupPr>
                      <m:e>
                        <m:sSub>
                          <m:sSubPr>
                            <m:ctrlPr>
                              <a:rPr lang="en-US" sz="1400" i="1">
                                <a:latin typeface="Cambria Math" panose="02040503050406030204" pitchFamily="18" charset="0"/>
                              </a:rPr>
                            </m:ctrlPr>
                          </m:sSubPr>
                          <m:e>
                            <m:r>
                              <a:rPr lang="en-US" sz="1400" i="1">
                                <a:latin typeface="Cambria Math" panose="02040503050406030204" pitchFamily="18" charset="0"/>
                              </a:rPr>
                              <m:t>𝑓</m:t>
                            </m:r>
                          </m:e>
                          <m:sub>
                            <m:r>
                              <a:rPr lang="en-US" sz="1400">
                                <a:latin typeface="Cambria Math" panose="02040503050406030204" pitchFamily="18" charset="0"/>
                              </a:rPr>
                              <m:t>3</m:t>
                            </m:r>
                          </m:sub>
                        </m:sSub>
                        <m:r>
                          <a:rPr lang="en-US" sz="1400" i="1">
                            <a:latin typeface="Cambria Math" panose="02040503050406030204" pitchFamily="18" charset="0"/>
                          </a:rPr>
                          <m:t>−</m:t>
                        </m:r>
                        <m:acc>
                          <m:accPr>
                            <m:chr m:val="̅"/>
                            <m:ctrlPr>
                              <a:rPr lang="en-US" sz="1400" i="1">
                                <a:latin typeface="Cambria Math" panose="02040503050406030204" pitchFamily="18" charset="0"/>
                              </a:rPr>
                            </m:ctrlPr>
                          </m:accPr>
                          <m:e>
                            <m:r>
                              <a:rPr lang="en-US" sz="1400" i="1">
                                <a:latin typeface="Cambria Math" panose="02040503050406030204" pitchFamily="18" charset="0"/>
                              </a:rPr>
                              <m:t>𝑓</m:t>
                            </m:r>
                          </m:e>
                        </m:acc>
                        <m:r>
                          <a:rPr lang="en-US" sz="1400">
                            <a:latin typeface="Cambria Math" panose="02040503050406030204" pitchFamily="18" charset="0"/>
                          </a:rPr>
                          <m:t>)</m:t>
                        </m:r>
                      </m:e>
                      <m:sup>
                        <m:r>
                          <a:rPr lang="en-US" sz="1400">
                            <a:latin typeface="Cambria Math" panose="02040503050406030204" pitchFamily="18" charset="0"/>
                          </a:rPr>
                          <m:t>2</m:t>
                        </m:r>
                      </m:sup>
                    </m:sSup>
                    <m:r>
                      <a:rPr lang="en-US" sz="1400">
                        <a:latin typeface="Cambria Math" panose="02040503050406030204" pitchFamily="18" charset="0"/>
                      </a:rPr>
                      <m:t>)/3</m:t>
                    </m:r>
                  </m:oMath>
                </a14:m>
                <a:r>
                  <a:rPr lang="en-US" sz="1400" dirty="0"/>
                  <a:t>	                                               (4.21)</a:t>
                </a:r>
              </a:p>
              <a:p>
                <a:r>
                  <a:rPr lang="en-US" sz="1400" dirty="0"/>
                  <a:t>where </a:t>
                </a:r>
                <a14:m>
                  <m:oMath xmlns:m="http://schemas.openxmlformats.org/officeDocument/2006/math">
                    <m:acc>
                      <m:accPr>
                        <m:chr m:val="̅"/>
                        <m:ctrlPr>
                          <a:rPr lang="en-US" sz="1400" i="1">
                            <a:latin typeface="Cambria Math" panose="02040503050406030204" pitchFamily="18" charset="0"/>
                          </a:rPr>
                        </m:ctrlPr>
                      </m:accPr>
                      <m:e>
                        <m:r>
                          <a:rPr lang="en-US" sz="1400" i="1">
                            <a:latin typeface="Cambria Math" panose="02040503050406030204" pitchFamily="18" charset="0"/>
                          </a:rPr>
                          <m:t>𝑓</m:t>
                        </m:r>
                      </m:e>
                    </m:acc>
                    <m:r>
                      <a:rPr lang="en-US" sz="1400">
                        <a:latin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𝑓</m:t>
                        </m:r>
                      </m:e>
                      <m:sub>
                        <m:r>
                          <a:rPr lang="en-US" sz="1400">
                            <a:latin typeface="Cambria Math" panose="02040503050406030204" pitchFamily="18" charset="0"/>
                          </a:rPr>
                          <m:t>1</m:t>
                        </m:r>
                      </m:sub>
                    </m:sSub>
                    <m:sSub>
                      <m:sSubPr>
                        <m:ctrlPr>
                          <a:rPr lang="en-US" sz="1400" i="1">
                            <a:latin typeface="Cambria Math" panose="02040503050406030204" pitchFamily="18" charset="0"/>
                          </a:rPr>
                        </m:ctrlPr>
                      </m:sSubPr>
                      <m:e>
                        <m:r>
                          <a:rPr lang="en-US" sz="1400">
                            <a:latin typeface="Cambria Math" panose="02040503050406030204" pitchFamily="18" charset="0"/>
                          </a:rPr>
                          <m:t>+</m:t>
                        </m:r>
                        <m:r>
                          <a:rPr lang="en-US" sz="1400" i="1">
                            <a:latin typeface="Cambria Math" panose="02040503050406030204" pitchFamily="18" charset="0"/>
                          </a:rPr>
                          <m:t>𝑓</m:t>
                        </m:r>
                      </m:e>
                      <m:sub>
                        <m:r>
                          <a:rPr lang="en-US" sz="1400">
                            <a:latin typeface="Cambria Math" panose="02040503050406030204" pitchFamily="18" charset="0"/>
                          </a:rPr>
                          <m:t>2</m:t>
                        </m:r>
                      </m:sub>
                    </m:sSub>
                    <m:r>
                      <a:rPr lang="en-US" sz="1400">
                        <a:latin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𝑓</m:t>
                        </m:r>
                      </m:e>
                      <m:sub>
                        <m:r>
                          <a:rPr lang="en-US" sz="1400">
                            <a:latin typeface="Cambria Math" panose="02040503050406030204" pitchFamily="18" charset="0"/>
                          </a:rPr>
                          <m:t>3</m:t>
                        </m:r>
                      </m:sub>
                    </m:sSub>
                    <m:r>
                      <a:rPr lang="en-US" sz="1400">
                        <a:latin typeface="Cambria Math" panose="02040503050406030204" pitchFamily="18" charset="0"/>
                      </a:rPr>
                      <m:t>)/3</m:t>
                    </m:r>
                  </m:oMath>
                </a14:m>
                <a:r>
                  <a:rPr lang="en-US" sz="1400" dirty="0"/>
                  <a:t> ).</a:t>
                </a:r>
              </a:p>
              <a:p>
                <a:endParaRPr lang="en-US" sz="1400" dirty="0"/>
              </a:p>
              <a:p>
                <a:r>
                  <a:rPr lang="en-US" sz="1400" dirty="0"/>
                  <a:t>If </a:t>
                </a:r>
                <a14:m>
                  <m:oMath xmlns:m="http://schemas.openxmlformats.org/officeDocument/2006/math">
                    <m:r>
                      <a:rPr lang="en-US" sz="1400" i="1">
                        <a:latin typeface="Cambria Math" panose="02040503050406030204" pitchFamily="18" charset="0"/>
                      </a:rPr>
                      <m:t>𝜎</m:t>
                    </m:r>
                    <m:r>
                      <a:rPr lang="en-US" sz="1400" i="1">
                        <a:latin typeface="Cambria Math" panose="02040503050406030204" pitchFamily="18" charset="0"/>
                      </a:rPr>
                      <m:t>&lt;</m:t>
                    </m:r>
                    <m:r>
                      <a:rPr lang="en-US" sz="1400" i="1">
                        <a:latin typeface="Cambria Math" panose="02040503050406030204" pitchFamily="18" charset="0"/>
                      </a:rPr>
                      <m:t>𝜀</m:t>
                    </m:r>
                    <m:r>
                      <a:rPr lang="en-US" sz="1400">
                        <a:latin typeface="Cambria Math" panose="02040503050406030204" pitchFamily="18" charset="0"/>
                      </a:rPr>
                      <m:t> </m:t>
                    </m:r>
                  </m:oMath>
                </a14:m>
                <a:r>
                  <a:rPr lang="en-US" sz="1400" dirty="0"/>
                  <a:t>, all function values are very close to each other, and so, hopefully, are the points, near the minimum </a:t>
                </a:r>
                <a14:m>
                  <m:oMath xmlns:m="http://schemas.openxmlformats.org/officeDocument/2006/math">
                    <m:sSub>
                      <m:sSubPr>
                        <m:ctrlPr>
                          <a:rPr lang="en-US" sz="1400" i="1">
                            <a:latin typeface="Cambria Math" panose="02040503050406030204" pitchFamily="18" charset="0"/>
                          </a:rPr>
                        </m:ctrlPr>
                      </m:sSubPr>
                      <m:e>
                        <m:r>
                          <a:rPr lang="en-US" sz="1400" i="1">
                            <a:latin typeface="Cambria Math" panose="02040503050406030204" pitchFamily="18" charset="0"/>
                          </a:rPr>
                          <m:t>𝑥</m:t>
                        </m:r>
                      </m:e>
                      <m:sub>
                        <m:r>
                          <a:rPr lang="en-US" sz="1400" i="1">
                            <a:latin typeface="Cambria Math" panose="02040503050406030204" pitchFamily="18" charset="0"/>
                          </a:rPr>
                          <m:t>𝑙</m:t>
                        </m:r>
                      </m:sub>
                    </m:sSub>
                  </m:oMath>
                </a14:m>
                <a:r>
                  <a:rPr lang="en-US" sz="1400" dirty="0"/>
                  <a:t> . </a:t>
                </a:r>
              </a:p>
              <a:p>
                <a:r>
                  <a:rPr lang="en-US" sz="1400" dirty="0"/>
                  <a:t>Regarding the values for the coefficients, </a:t>
                </a:r>
                <a:r>
                  <a:rPr lang="en-US" sz="1400" dirty="0" err="1"/>
                  <a:t>Nelder</a:t>
                </a:r>
                <a:r>
                  <a:rPr lang="en-US" sz="1400" dirty="0"/>
                  <a:t> and Mead recommend the following: </a:t>
                </a:r>
                <a14:m>
                  <m:oMath xmlns:m="http://schemas.openxmlformats.org/officeDocument/2006/math">
                    <m:r>
                      <a:rPr lang="en-US" sz="1400" i="1">
                        <a:latin typeface="Cambria Math" panose="02040503050406030204" pitchFamily="18" charset="0"/>
                      </a:rPr>
                      <m:t>𝛼</m:t>
                    </m:r>
                    <m:r>
                      <a:rPr lang="en-US" sz="1400" i="1">
                        <a:latin typeface="Cambria Math" panose="02040503050406030204" pitchFamily="18" charset="0"/>
                      </a:rPr>
                      <m:t>=1</m:t>
                    </m:r>
                  </m:oMath>
                </a14:m>
                <a:r>
                  <a:rPr lang="en-US" sz="1400" dirty="0"/>
                  <a:t>,</a:t>
                </a:r>
                <a14:m>
                  <m:oMath xmlns:m="http://schemas.openxmlformats.org/officeDocument/2006/math">
                    <m:r>
                      <a:rPr lang="en-US" sz="1400" i="1">
                        <a:latin typeface="Cambria Math" panose="02040503050406030204" pitchFamily="18" charset="0"/>
                      </a:rPr>
                      <m:t> </m:t>
                    </m:r>
                    <m:r>
                      <a:rPr lang="en-US" sz="1400" i="1">
                        <a:latin typeface="Cambria Math" panose="02040503050406030204" pitchFamily="18" charset="0"/>
                      </a:rPr>
                      <m:t>𝛽</m:t>
                    </m:r>
                    <m:r>
                      <a:rPr lang="en-US" sz="1400" i="1">
                        <a:latin typeface="Cambria Math" panose="02040503050406030204" pitchFamily="18" charset="0"/>
                      </a:rPr>
                      <m:t>=0.5</m:t>
                    </m:r>
                  </m:oMath>
                </a14:m>
                <a:r>
                  <a:rPr lang="en-US" sz="1400" dirty="0"/>
                  <a:t>,</a:t>
                </a:r>
                <a14:m>
                  <m:oMath xmlns:m="http://schemas.openxmlformats.org/officeDocument/2006/math">
                    <m:r>
                      <a:rPr lang="en-US" sz="1400" i="1">
                        <a:latin typeface="Cambria Math" panose="02040503050406030204" pitchFamily="18" charset="0"/>
                      </a:rPr>
                      <m:t> </m:t>
                    </m:r>
                    <m:r>
                      <a:rPr lang="en-US" sz="1400" i="1">
                        <a:latin typeface="Cambria Math" panose="02040503050406030204" pitchFamily="18" charset="0"/>
                      </a:rPr>
                      <m:t>𝛾</m:t>
                    </m:r>
                    <m:r>
                      <a:rPr lang="en-US" sz="1400" i="1">
                        <a:latin typeface="Cambria Math" panose="02040503050406030204" pitchFamily="18" charset="0"/>
                      </a:rPr>
                      <m:t>=2</m:t>
                    </m:r>
                  </m:oMath>
                </a14:m>
                <a:r>
                  <a:rPr lang="en-US" sz="1400" dirty="0"/>
                  <a:t>. This recommendation is based on many trials of the algorithm and enables the algorithm to work well in many different situations.</a:t>
                </a:r>
              </a:p>
              <a:p>
                <a:endParaRPr lang="en-US" sz="1400" dirty="0"/>
              </a:p>
              <a:p>
                <a:pPr lvl="0"/>
                <a:endParaRPr lang="en-US" sz="1400" dirty="0"/>
              </a:p>
              <a:p>
                <a:pPr lvl="0"/>
                <a:r>
                  <a:rPr lang="en-US" sz="1400" dirty="0"/>
                  <a:t>. </a:t>
                </a:r>
              </a:p>
              <a:p>
                <a:endParaRPr lang="en-US" sz="1400" dirty="0"/>
              </a:p>
              <a:p>
                <a:endParaRPr lang="en-US" sz="1400" dirty="0"/>
              </a:p>
              <a:p>
                <a:endParaRPr lang="en-US" sz="1400" dirty="0"/>
              </a:p>
              <a:p>
                <a:endParaRPr lang="en-US" sz="1400" dirty="0"/>
              </a:p>
              <a:p>
                <a:endParaRPr lang="en-US" sz="1400" dirty="0"/>
              </a:p>
              <a:p>
                <a:endParaRPr lang="en-US" sz="1400" dirty="0"/>
              </a:p>
              <a:p>
                <a:pPr lvl="0"/>
                <a:endParaRPr lang="en-US" dirty="0"/>
              </a:p>
            </p:txBody>
          </p:sp>
        </mc:Choice>
        <mc:Fallback xmlns="">
          <p:sp>
            <p:nvSpPr>
              <p:cNvPr id="4" name="Rectangle 3"/>
              <p:cNvSpPr>
                <a:spLocks noRot="1" noChangeAspect="1" noMove="1" noResize="1" noEditPoints="1" noAdjustHandles="1" noChangeArrowheads="1" noChangeShapeType="1" noTextEdit="1"/>
              </p:cNvSpPr>
              <p:nvPr/>
            </p:nvSpPr>
            <p:spPr>
              <a:xfrm>
                <a:off x="1536441" y="777239"/>
                <a:ext cx="11265878" cy="6374309"/>
              </a:xfrm>
              <a:prstGeom prst="rect">
                <a:avLst/>
              </a:prstGeom>
              <a:blipFill>
                <a:blip r:embed="rId2"/>
                <a:stretch>
                  <a:fillRect l="-162" t="-96"/>
                </a:stretch>
              </a:blipFill>
            </p:spPr>
            <p:txBody>
              <a:bodyPr/>
              <a:lstStyle/>
              <a:p>
                <a:r>
                  <a:rPr lang="en-US">
                    <a:noFill/>
                  </a:rPr>
                  <a:t> </a:t>
                </a:r>
              </a:p>
            </p:txBody>
          </p:sp>
        </mc:Fallback>
      </mc:AlternateContent>
      <p:sp>
        <p:nvSpPr>
          <p:cNvPr id="3" name="Rectangle 2">
            <a:extLst>
              <a:ext uri="{FF2B5EF4-FFF2-40B4-BE49-F238E27FC236}">
                <a16:creationId xmlns:a16="http://schemas.microsoft.com/office/drawing/2014/main" id="{D8074DAE-0E67-47F5-9381-31D004DCC48E}"/>
              </a:ext>
            </a:extLst>
          </p:cNvPr>
          <p:cNvSpPr/>
          <p:nvPr/>
        </p:nvSpPr>
        <p:spPr>
          <a:xfrm>
            <a:off x="1219774" y="1241204"/>
            <a:ext cx="9435785" cy="1292662"/>
          </a:xfrm>
          <a:prstGeom prst="rect">
            <a:avLst/>
          </a:prstGeom>
        </p:spPr>
        <p:txBody>
          <a:bodyPr wrap="square" anchor="t">
            <a:spAutoFit/>
          </a:bodyPr>
          <a:lstStyle/>
          <a:p>
            <a:endParaRPr lang="en-US" dirty="0"/>
          </a:p>
          <a:p>
            <a:br>
              <a:rPr lang="en-US" dirty="0"/>
            </a:br>
            <a:endParaRPr lang="en-US" dirty="0">
              <a:solidFill>
                <a:srgbClr val="000000"/>
              </a:solidFill>
              <a:cs typeface="Calibri" panose="020F0502020204030204"/>
            </a:endParaRPr>
          </a:p>
          <a:p>
            <a:endParaRPr lang="en-US" altLang="en-US" sz="2400" b="1" dirty="0">
              <a:solidFill>
                <a:srgbClr val="000000"/>
              </a:solidFill>
              <a:cs typeface="Calibri" panose="020F0502020204030204"/>
            </a:endParaRPr>
          </a:p>
        </p:txBody>
      </p:sp>
      <p:sp>
        <p:nvSpPr>
          <p:cNvPr id="2" name="Title 1">
            <a:extLst>
              <a:ext uri="{FF2B5EF4-FFF2-40B4-BE49-F238E27FC236}">
                <a16:creationId xmlns:a16="http://schemas.microsoft.com/office/drawing/2014/main" id="{90A03DAA-42C5-4F9F-8D7F-309510ED961F}"/>
              </a:ext>
            </a:extLst>
          </p:cNvPr>
          <p:cNvSpPr txBox="1">
            <a:spLocks/>
          </p:cNvSpPr>
          <p:nvPr/>
        </p:nvSpPr>
        <p:spPr>
          <a:xfrm>
            <a:off x="2041572" y="98204"/>
            <a:ext cx="10074532" cy="1143000"/>
          </a:xfrm>
          <a:prstGeom prst="rect">
            <a:avLst/>
          </a:prstGeom>
        </p:spPr>
        <p:txBody>
          <a:bodyP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dirty="0" err="1">
                <a:solidFill>
                  <a:schemeClr val="accent5">
                    <a:lumMod val="50000"/>
                  </a:schemeClr>
                </a:solidFill>
              </a:rPr>
              <a:t>Nelder</a:t>
            </a:r>
            <a:r>
              <a:rPr lang="en-US" altLang="en-US" dirty="0">
                <a:solidFill>
                  <a:schemeClr val="accent5">
                    <a:lumMod val="50000"/>
                  </a:schemeClr>
                </a:solidFill>
              </a:rPr>
              <a:t> and Mead algorithm</a:t>
            </a:r>
          </a:p>
        </p:txBody>
      </p:sp>
      <p:pic>
        <p:nvPicPr>
          <p:cNvPr id="7" name="Picture 6" descr="C:\Users\Main\Pictures\hora_5_sokrovish.jpg">
            <a:extLst>
              <a:ext uri="{FF2B5EF4-FFF2-40B4-BE49-F238E27FC236}">
                <a16:creationId xmlns:a16="http://schemas.microsoft.com/office/drawing/2014/main" id="{3255DED5-5B83-4947-9552-1A05D11D06A7}"/>
              </a:ext>
            </a:extLst>
          </p:cNvPr>
          <p:cNvPicPr/>
          <p:nvPr/>
        </p:nvPicPr>
        <p:blipFill rotWithShape="1">
          <a:blip r:embed="rId3">
            <a:extLst>
              <a:ext uri="{28A0092B-C50C-407E-A947-70E740481C1C}">
                <a14:useLocalDpi xmlns:a14="http://schemas.microsoft.com/office/drawing/2010/main" val="0"/>
              </a:ext>
            </a:extLst>
          </a:blip>
          <a:srcRect l="9439" r="16085"/>
          <a:stretch/>
        </p:blipFill>
        <p:spPr bwMode="auto">
          <a:xfrm>
            <a:off x="75896" y="137512"/>
            <a:ext cx="1367358" cy="6582975"/>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33504440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623226" y="934217"/>
            <a:ext cx="8583260" cy="5678478"/>
          </a:xfrm>
          <a:prstGeom prst="rect">
            <a:avLst/>
          </a:prstGeom>
        </p:spPr>
        <p:txBody>
          <a:bodyPr wrap="square" anchor="t">
            <a:spAutoFit/>
          </a:bodyPr>
          <a:lstStyle/>
          <a:p>
            <a:r>
              <a:rPr lang="en-US" sz="2700" b="1" dirty="0"/>
              <a:t>                      </a:t>
            </a:r>
          </a:p>
          <a:p>
            <a:endParaRPr lang="en-US" sz="1350" dirty="0"/>
          </a:p>
          <a:p>
            <a:r>
              <a:rPr lang="en-US" sz="1350" dirty="0"/>
              <a:t>implemented in the Python module </a:t>
            </a:r>
            <a:r>
              <a:rPr lang="en-US" sz="1350" dirty="0" err="1"/>
              <a:t>SciPy.optimize</a:t>
            </a:r>
            <a:endParaRPr lang="en-US" sz="1350" dirty="0"/>
          </a:p>
          <a:p>
            <a:endParaRPr lang="en-US" sz="1350" dirty="0"/>
          </a:p>
          <a:p>
            <a:r>
              <a:rPr lang="en-US" sz="1350" dirty="0"/>
              <a:t>Minimize a function using the downhill simplex algorithm.</a:t>
            </a:r>
          </a:p>
          <a:p>
            <a:endParaRPr lang="en-US" sz="1350" dirty="0"/>
          </a:p>
          <a:p>
            <a:r>
              <a:rPr lang="en-US" sz="1350" b="1" dirty="0" err="1"/>
              <a:t>scipy.optimize.fmin</a:t>
            </a:r>
            <a:r>
              <a:rPr lang="en-US" sz="1350" dirty="0"/>
              <a:t>(</a:t>
            </a:r>
            <a:r>
              <a:rPr lang="en-US" sz="1350" dirty="0" err="1"/>
              <a:t>func</a:t>
            </a:r>
            <a:r>
              <a:rPr lang="en-US" sz="1350" dirty="0"/>
              <a:t>, x0, </a:t>
            </a:r>
            <a:r>
              <a:rPr lang="en-US" sz="1350" dirty="0" err="1"/>
              <a:t>args</a:t>
            </a:r>
            <a:r>
              <a:rPr lang="en-US" sz="1350" dirty="0"/>
              <a:t>=(), </a:t>
            </a:r>
            <a:r>
              <a:rPr lang="en-US" sz="1350" dirty="0" err="1"/>
              <a:t>xtol</a:t>
            </a:r>
            <a:r>
              <a:rPr lang="en-US" sz="1350" dirty="0"/>
              <a:t>=0.0001, </a:t>
            </a:r>
            <a:r>
              <a:rPr lang="en-US" sz="1350" dirty="0" err="1"/>
              <a:t>ftol</a:t>
            </a:r>
            <a:r>
              <a:rPr lang="en-US" sz="1350" dirty="0"/>
              <a:t>=0.0001, </a:t>
            </a:r>
            <a:r>
              <a:rPr lang="en-US" sz="1350" dirty="0" err="1"/>
              <a:t>maxiter</a:t>
            </a:r>
            <a:r>
              <a:rPr lang="en-US" sz="1350" dirty="0"/>
              <a:t>=None, </a:t>
            </a:r>
            <a:r>
              <a:rPr lang="en-US" sz="1350" dirty="0" err="1"/>
              <a:t>maxfun</a:t>
            </a:r>
            <a:r>
              <a:rPr lang="en-US" sz="1350" dirty="0"/>
              <a:t>=None, </a:t>
            </a:r>
            <a:r>
              <a:rPr lang="en-US" sz="1350" dirty="0" err="1"/>
              <a:t>full_output</a:t>
            </a:r>
            <a:r>
              <a:rPr lang="en-US" sz="1350" dirty="0"/>
              <a:t>=0, </a:t>
            </a:r>
            <a:r>
              <a:rPr lang="en-US" sz="1350" dirty="0" err="1"/>
              <a:t>disp</a:t>
            </a:r>
            <a:r>
              <a:rPr lang="en-US" sz="1350" dirty="0"/>
              <a:t>=1, </a:t>
            </a:r>
            <a:r>
              <a:rPr lang="en-US" sz="1350" dirty="0" err="1"/>
              <a:t>retall</a:t>
            </a:r>
            <a:r>
              <a:rPr lang="en-US" sz="1350" dirty="0"/>
              <a:t>=0, callback=None, </a:t>
            </a:r>
            <a:r>
              <a:rPr lang="en-US" sz="1350" dirty="0" err="1"/>
              <a:t>initial_simplex</a:t>
            </a:r>
            <a:r>
              <a:rPr lang="en-US" sz="1350" dirty="0"/>
              <a:t>=None) </a:t>
            </a:r>
          </a:p>
          <a:p>
            <a:endParaRPr lang="en-US" sz="1050" dirty="0"/>
          </a:p>
          <a:p>
            <a:pPr lvl="0"/>
            <a:r>
              <a:rPr lang="en-US" sz="1050" dirty="0"/>
              <a:t>#</a:t>
            </a:r>
            <a:r>
              <a:rPr lang="en-US" sz="1050" dirty="0" err="1"/>
              <a:t>Rosenbrock</a:t>
            </a:r>
            <a:r>
              <a:rPr lang="en-US" sz="1050" dirty="0"/>
              <a:t> function:</a:t>
            </a:r>
          </a:p>
          <a:p>
            <a:r>
              <a:rPr lang="en-US" sz="1350" dirty="0" err="1"/>
              <a:t>def</a:t>
            </a:r>
            <a:r>
              <a:rPr lang="en-US" sz="1350" dirty="0"/>
              <a:t> </a:t>
            </a:r>
            <a:r>
              <a:rPr lang="en-US" sz="1350" dirty="0" err="1"/>
              <a:t>rosenbrock</a:t>
            </a:r>
            <a:r>
              <a:rPr lang="en-US" sz="1350" dirty="0"/>
              <a:t>(</a:t>
            </a:r>
            <a:r>
              <a:rPr lang="en-US" sz="1350" dirty="0" err="1"/>
              <a:t>x,y</a:t>
            </a:r>
            <a:r>
              <a:rPr lang="en-US" sz="1350" dirty="0"/>
              <a:t>):</a:t>
            </a:r>
          </a:p>
          <a:p>
            <a:r>
              <a:rPr lang="en-US" sz="1350" dirty="0"/>
              <a:t>      return (1-x)**2 + 100* ((y-x**2))**2</a:t>
            </a:r>
          </a:p>
          <a:p>
            <a:pPr lvl="0"/>
            <a:endParaRPr lang="en-US" sz="1050" dirty="0"/>
          </a:p>
          <a:p>
            <a:r>
              <a:rPr lang="en-US" sz="1050" dirty="0"/>
              <a:t>This is the code for plotting </a:t>
            </a:r>
            <a:r>
              <a:rPr lang="en-US" sz="1050" dirty="0" err="1"/>
              <a:t>Rosenbrock</a:t>
            </a:r>
            <a:r>
              <a:rPr lang="en-US" sz="1050" dirty="0"/>
              <a:t> function</a:t>
            </a:r>
          </a:p>
          <a:p>
            <a:r>
              <a:rPr lang="en-US" sz="600" dirty="0">
                <a:latin typeface="Courier New" panose="02070309020205020404" pitchFamily="49" charset="0"/>
                <a:cs typeface="Courier New" panose="02070309020205020404" pitchFamily="49" charset="0"/>
              </a:rPr>
              <a:t>from mpl_toolkits.mplot3d import Axes3D</a:t>
            </a:r>
          </a:p>
          <a:p>
            <a:r>
              <a:rPr lang="en-US" sz="600" dirty="0">
                <a:latin typeface="Courier New" panose="02070309020205020404" pitchFamily="49" charset="0"/>
                <a:cs typeface="Courier New" panose="02070309020205020404" pitchFamily="49" charset="0"/>
              </a:rPr>
              <a:t>from </a:t>
            </a:r>
            <a:r>
              <a:rPr lang="en-US" sz="600" dirty="0" err="1">
                <a:latin typeface="Courier New" panose="02070309020205020404" pitchFamily="49" charset="0"/>
                <a:cs typeface="Courier New" panose="02070309020205020404" pitchFamily="49" charset="0"/>
              </a:rPr>
              <a:t>matplotlib</a:t>
            </a:r>
            <a:r>
              <a:rPr lang="en-US" sz="600" dirty="0">
                <a:latin typeface="Courier New" panose="02070309020205020404" pitchFamily="49" charset="0"/>
                <a:cs typeface="Courier New" panose="02070309020205020404" pitchFamily="49" charset="0"/>
              </a:rPr>
              <a:t> import cm</a:t>
            </a:r>
          </a:p>
          <a:p>
            <a:r>
              <a:rPr lang="en-US" sz="600" dirty="0">
                <a:latin typeface="Courier New" panose="02070309020205020404" pitchFamily="49" charset="0"/>
                <a:cs typeface="Courier New" panose="02070309020205020404" pitchFamily="49" charset="0"/>
              </a:rPr>
              <a:t>from </a:t>
            </a:r>
            <a:r>
              <a:rPr lang="en-US" sz="600" dirty="0" err="1">
                <a:latin typeface="Courier New" panose="02070309020205020404" pitchFamily="49" charset="0"/>
                <a:cs typeface="Courier New" panose="02070309020205020404" pitchFamily="49" charset="0"/>
              </a:rPr>
              <a:t>matplotlib.ticker</a:t>
            </a:r>
            <a:r>
              <a:rPr lang="en-US" sz="600" dirty="0">
                <a:latin typeface="Courier New" panose="02070309020205020404" pitchFamily="49" charset="0"/>
                <a:cs typeface="Courier New" panose="02070309020205020404" pitchFamily="49" charset="0"/>
              </a:rPr>
              <a:t> import </a:t>
            </a:r>
            <a:r>
              <a:rPr lang="en-US" sz="600" dirty="0" err="1">
                <a:latin typeface="Courier New" panose="02070309020205020404" pitchFamily="49" charset="0"/>
                <a:cs typeface="Courier New" panose="02070309020205020404" pitchFamily="49" charset="0"/>
              </a:rPr>
              <a:t>LinearLocator</a:t>
            </a:r>
            <a:r>
              <a:rPr lang="en-US" sz="600" dirty="0">
                <a:latin typeface="Courier New" panose="02070309020205020404" pitchFamily="49" charset="0"/>
                <a:cs typeface="Courier New" panose="02070309020205020404" pitchFamily="49" charset="0"/>
              </a:rPr>
              <a:t>, </a:t>
            </a:r>
            <a:r>
              <a:rPr lang="en-US" sz="600" dirty="0" err="1">
                <a:latin typeface="Courier New" panose="02070309020205020404" pitchFamily="49" charset="0"/>
                <a:cs typeface="Courier New" panose="02070309020205020404" pitchFamily="49" charset="0"/>
              </a:rPr>
              <a:t>FormatStrFormatter</a:t>
            </a:r>
            <a:endParaRPr lang="en-US" sz="600" dirty="0">
              <a:latin typeface="Courier New" panose="02070309020205020404" pitchFamily="49" charset="0"/>
              <a:cs typeface="Courier New" panose="02070309020205020404" pitchFamily="49" charset="0"/>
            </a:endParaRPr>
          </a:p>
          <a:p>
            <a:r>
              <a:rPr lang="en-US" sz="600" dirty="0">
                <a:latin typeface="Courier New" panose="02070309020205020404" pitchFamily="49" charset="0"/>
                <a:cs typeface="Courier New" panose="02070309020205020404" pitchFamily="49" charset="0"/>
              </a:rPr>
              <a:t>import </a:t>
            </a:r>
            <a:r>
              <a:rPr lang="en-US" sz="600" dirty="0" err="1">
                <a:latin typeface="Courier New" panose="02070309020205020404" pitchFamily="49" charset="0"/>
                <a:cs typeface="Courier New" panose="02070309020205020404" pitchFamily="49" charset="0"/>
              </a:rPr>
              <a:t>matplotlib.pyplot</a:t>
            </a:r>
            <a:r>
              <a:rPr lang="en-US" sz="600" dirty="0">
                <a:latin typeface="Courier New" panose="02070309020205020404" pitchFamily="49" charset="0"/>
                <a:cs typeface="Courier New" panose="02070309020205020404" pitchFamily="49" charset="0"/>
              </a:rPr>
              <a:t> as plot</a:t>
            </a:r>
          </a:p>
          <a:p>
            <a:r>
              <a:rPr lang="en-US" sz="600" dirty="0">
                <a:latin typeface="Courier New" panose="02070309020205020404" pitchFamily="49" charset="0"/>
                <a:cs typeface="Courier New" panose="02070309020205020404" pitchFamily="49" charset="0"/>
              </a:rPr>
              <a:t>import </a:t>
            </a:r>
            <a:r>
              <a:rPr lang="en-US" sz="600" dirty="0" err="1">
                <a:latin typeface="Courier New" panose="02070309020205020404" pitchFamily="49" charset="0"/>
                <a:cs typeface="Courier New" panose="02070309020205020404" pitchFamily="49" charset="0"/>
              </a:rPr>
              <a:t>numpy</a:t>
            </a:r>
            <a:r>
              <a:rPr lang="en-US" sz="600" dirty="0">
                <a:latin typeface="Courier New" panose="02070309020205020404" pitchFamily="49" charset="0"/>
                <a:cs typeface="Courier New" panose="02070309020205020404" pitchFamily="49" charset="0"/>
              </a:rPr>
              <a:t> as np</a:t>
            </a:r>
          </a:p>
          <a:p>
            <a:r>
              <a:rPr lang="en-US" sz="600" dirty="0">
                <a:latin typeface="Courier New" panose="02070309020205020404" pitchFamily="49" charset="0"/>
                <a:cs typeface="Courier New" panose="02070309020205020404" pitchFamily="49" charset="0"/>
              </a:rPr>
              <a:t>fig = </a:t>
            </a:r>
            <a:r>
              <a:rPr lang="en-US" sz="600" dirty="0" err="1">
                <a:latin typeface="Courier New" panose="02070309020205020404" pitchFamily="49" charset="0"/>
                <a:cs typeface="Courier New" panose="02070309020205020404" pitchFamily="49" charset="0"/>
              </a:rPr>
              <a:t>plot.figure</a:t>
            </a:r>
            <a:r>
              <a:rPr lang="en-US" sz="600" dirty="0">
                <a:latin typeface="Courier New" panose="02070309020205020404" pitchFamily="49" charset="0"/>
                <a:cs typeface="Courier New" panose="02070309020205020404" pitchFamily="49" charset="0"/>
              </a:rPr>
              <a:t>()</a:t>
            </a:r>
          </a:p>
          <a:p>
            <a:r>
              <a:rPr lang="en-US" sz="600" dirty="0">
                <a:latin typeface="Courier New" panose="02070309020205020404" pitchFamily="49" charset="0"/>
                <a:cs typeface="Courier New" panose="02070309020205020404" pitchFamily="49" charset="0"/>
              </a:rPr>
              <a:t>ax = </a:t>
            </a:r>
            <a:r>
              <a:rPr lang="en-US" sz="600" dirty="0" err="1">
                <a:latin typeface="Courier New" panose="02070309020205020404" pitchFamily="49" charset="0"/>
                <a:cs typeface="Courier New" panose="02070309020205020404" pitchFamily="49" charset="0"/>
              </a:rPr>
              <a:t>fig.gca</a:t>
            </a:r>
            <a:r>
              <a:rPr lang="en-US" sz="600" dirty="0">
                <a:latin typeface="Courier New" panose="02070309020205020404" pitchFamily="49" charset="0"/>
                <a:cs typeface="Courier New" panose="02070309020205020404" pitchFamily="49" charset="0"/>
              </a:rPr>
              <a:t>(projection='3d')</a:t>
            </a:r>
          </a:p>
          <a:p>
            <a:r>
              <a:rPr lang="en-US" sz="600" dirty="0">
                <a:latin typeface="Courier New" panose="02070309020205020404" pitchFamily="49" charset="0"/>
                <a:cs typeface="Courier New" panose="02070309020205020404" pitchFamily="49" charset="0"/>
              </a:rPr>
              <a:t>s = 0.05   # Try s=1, 0.25, 0.1, or 0.05</a:t>
            </a:r>
          </a:p>
          <a:p>
            <a:r>
              <a:rPr lang="en-US" sz="600" dirty="0">
                <a:latin typeface="Courier New" panose="02070309020205020404" pitchFamily="49" charset="0"/>
                <a:cs typeface="Courier New" panose="02070309020205020404" pitchFamily="49" charset="0"/>
              </a:rPr>
              <a:t>X = </a:t>
            </a:r>
            <a:r>
              <a:rPr lang="en-US" sz="600" dirty="0" err="1">
                <a:latin typeface="Courier New" panose="02070309020205020404" pitchFamily="49" charset="0"/>
                <a:cs typeface="Courier New" panose="02070309020205020404" pitchFamily="49" charset="0"/>
              </a:rPr>
              <a:t>np.arange</a:t>
            </a:r>
            <a:r>
              <a:rPr lang="en-US" sz="600" dirty="0">
                <a:latin typeface="Courier New" panose="02070309020205020404" pitchFamily="49" charset="0"/>
                <a:cs typeface="Courier New" panose="02070309020205020404" pitchFamily="49" charset="0"/>
              </a:rPr>
              <a:t>(-2, 2.+s, s)   #Could use </a:t>
            </a:r>
            <a:r>
              <a:rPr lang="en-US" sz="600" dirty="0" err="1">
                <a:latin typeface="Courier New" panose="02070309020205020404" pitchFamily="49" charset="0"/>
                <a:cs typeface="Courier New" panose="02070309020205020404" pitchFamily="49" charset="0"/>
              </a:rPr>
              <a:t>linspace</a:t>
            </a:r>
            <a:r>
              <a:rPr lang="en-US" sz="600" dirty="0">
                <a:latin typeface="Courier New" panose="02070309020205020404" pitchFamily="49" charset="0"/>
                <a:cs typeface="Courier New" panose="02070309020205020404" pitchFamily="49" charset="0"/>
              </a:rPr>
              <a:t> instead if dividing</a:t>
            </a:r>
          </a:p>
          <a:p>
            <a:r>
              <a:rPr lang="en-US" sz="600" dirty="0">
                <a:latin typeface="Courier New" panose="02070309020205020404" pitchFamily="49" charset="0"/>
                <a:cs typeface="Courier New" panose="02070309020205020404" pitchFamily="49" charset="0"/>
              </a:rPr>
              <a:t>Y = </a:t>
            </a:r>
            <a:r>
              <a:rPr lang="en-US" sz="600" dirty="0" err="1">
                <a:latin typeface="Courier New" panose="02070309020205020404" pitchFamily="49" charset="0"/>
                <a:cs typeface="Courier New" panose="02070309020205020404" pitchFamily="49" charset="0"/>
              </a:rPr>
              <a:t>np.arange</a:t>
            </a:r>
            <a:r>
              <a:rPr lang="en-US" sz="600" dirty="0">
                <a:latin typeface="Courier New" panose="02070309020205020404" pitchFamily="49" charset="0"/>
                <a:cs typeface="Courier New" panose="02070309020205020404" pitchFamily="49" charset="0"/>
              </a:rPr>
              <a:t>(-2, 3.+s, s)   #evenly instead of stepping... </a:t>
            </a:r>
          </a:p>
          <a:p>
            <a:r>
              <a:rPr lang="en-US" sz="600" dirty="0">
                <a:latin typeface="Courier New" panose="02070309020205020404" pitchFamily="49" charset="0"/>
                <a:cs typeface="Courier New" panose="02070309020205020404" pitchFamily="49" charset="0"/>
              </a:rPr>
              <a:t>#Create the mesh grid(s) for all X/Y combos.</a:t>
            </a:r>
          </a:p>
          <a:p>
            <a:r>
              <a:rPr lang="en-US" sz="600" dirty="0">
                <a:latin typeface="Courier New" panose="02070309020205020404" pitchFamily="49" charset="0"/>
                <a:cs typeface="Courier New" panose="02070309020205020404" pitchFamily="49" charset="0"/>
              </a:rPr>
              <a:t>X, Y = </a:t>
            </a:r>
            <a:r>
              <a:rPr lang="en-US" sz="600" dirty="0" err="1">
                <a:latin typeface="Courier New" panose="02070309020205020404" pitchFamily="49" charset="0"/>
                <a:cs typeface="Courier New" panose="02070309020205020404" pitchFamily="49" charset="0"/>
              </a:rPr>
              <a:t>np.meshgrid</a:t>
            </a:r>
            <a:r>
              <a:rPr lang="en-US" sz="600" dirty="0">
                <a:latin typeface="Courier New" panose="02070309020205020404" pitchFamily="49" charset="0"/>
                <a:cs typeface="Courier New" panose="02070309020205020404" pitchFamily="49" charset="0"/>
              </a:rPr>
              <a:t>(X, Y)</a:t>
            </a:r>
          </a:p>
          <a:p>
            <a:r>
              <a:rPr lang="en-US" sz="600" dirty="0">
                <a:latin typeface="Courier New" panose="02070309020205020404" pitchFamily="49" charset="0"/>
                <a:cs typeface="Courier New" panose="02070309020205020404" pitchFamily="49" charset="0"/>
              </a:rPr>
              <a:t>Z = (1.-X)**2 + 100.*(Y-X*X)**2</a:t>
            </a:r>
          </a:p>
          <a:p>
            <a:r>
              <a:rPr lang="en-US" sz="600" dirty="0">
                <a:latin typeface="Courier New" panose="02070309020205020404" pitchFamily="49" charset="0"/>
                <a:cs typeface="Courier New" panose="02070309020205020404" pitchFamily="49" charset="0"/>
              </a:rPr>
              <a:t>surf = </a:t>
            </a:r>
            <a:r>
              <a:rPr lang="en-US" sz="600" dirty="0" err="1">
                <a:latin typeface="Courier New" panose="02070309020205020404" pitchFamily="49" charset="0"/>
                <a:cs typeface="Courier New" panose="02070309020205020404" pitchFamily="49" charset="0"/>
              </a:rPr>
              <a:t>ax.plot_surface</a:t>
            </a:r>
            <a:r>
              <a:rPr lang="en-US" sz="600" dirty="0">
                <a:latin typeface="Courier New" panose="02070309020205020404" pitchFamily="49" charset="0"/>
                <a:cs typeface="Courier New" panose="02070309020205020404" pitchFamily="49" charset="0"/>
              </a:rPr>
              <a:t>(X, Y, Z, </a:t>
            </a:r>
            <a:r>
              <a:rPr lang="en-US" sz="600" dirty="0" err="1">
                <a:latin typeface="Courier New" panose="02070309020205020404" pitchFamily="49" charset="0"/>
                <a:cs typeface="Courier New" panose="02070309020205020404" pitchFamily="49" charset="0"/>
              </a:rPr>
              <a:t>rstride</a:t>
            </a:r>
            <a:r>
              <a:rPr lang="en-US" sz="600" dirty="0">
                <a:latin typeface="Courier New" panose="02070309020205020404" pitchFamily="49" charset="0"/>
                <a:cs typeface="Courier New" panose="02070309020205020404" pitchFamily="49" charset="0"/>
              </a:rPr>
              <a:t>=1, </a:t>
            </a:r>
            <a:r>
              <a:rPr lang="en-US" sz="600" dirty="0" err="1">
                <a:latin typeface="Courier New" panose="02070309020205020404" pitchFamily="49" charset="0"/>
                <a:cs typeface="Courier New" panose="02070309020205020404" pitchFamily="49" charset="0"/>
              </a:rPr>
              <a:t>cstride</a:t>
            </a:r>
            <a:r>
              <a:rPr lang="en-US" sz="600" dirty="0">
                <a:latin typeface="Courier New" panose="02070309020205020404" pitchFamily="49" charset="0"/>
                <a:cs typeface="Courier New" panose="02070309020205020404" pitchFamily="49" charset="0"/>
              </a:rPr>
              <a:t>=1, </a:t>
            </a:r>
            <a:r>
              <a:rPr lang="en-US" sz="600" dirty="0" err="1">
                <a:latin typeface="Courier New" panose="02070309020205020404" pitchFamily="49" charset="0"/>
                <a:cs typeface="Courier New" panose="02070309020205020404" pitchFamily="49" charset="0"/>
              </a:rPr>
              <a:t>cmap</a:t>
            </a:r>
            <a:r>
              <a:rPr lang="en-US" sz="600" dirty="0">
                <a:latin typeface="Courier New" panose="02070309020205020404" pitchFamily="49" charset="0"/>
                <a:cs typeface="Courier New" panose="02070309020205020404" pitchFamily="49" charset="0"/>
              </a:rPr>
              <a:t>=</a:t>
            </a:r>
            <a:r>
              <a:rPr lang="en-US" sz="600" dirty="0" err="1">
                <a:latin typeface="Courier New" panose="02070309020205020404" pitchFamily="49" charset="0"/>
                <a:cs typeface="Courier New" panose="02070309020205020404" pitchFamily="49" charset="0"/>
              </a:rPr>
              <a:t>cm.coolwarm</a:t>
            </a:r>
            <a:r>
              <a:rPr lang="en-US" sz="600" dirty="0">
                <a:latin typeface="Courier New" panose="02070309020205020404" pitchFamily="49" charset="0"/>
                <a:cs typeface="Courier New" panose="02070309020205020404" pitchFamily="49" charset="0"/>
              </a:rPr>
              <a:t>,</a:t>
            </a:r>
          </a:p>
          <a:p>
            <a:r>
              <a:rPr lang="en-US" sz="600" dirty="0">
                <a:latin typeface="Courier New" panose="02070309020205020404" pitchFamily="49" charset="0"/>
                <a:cs typeface="Courier New" panose="02070309020205020404" pitchFamily="49" charset="0"/>
              </a:rPr>
              <a:t>         linewidth=0, </a:t>
            </a:r>
            <a:r>
              <a:rPr lang="en-US" sz="600" dirty="0" err="1">
                <a:latin typeface="Courier New" panose="02070309020205020404" pitchFamily="49" charset="0"/>
                <a:cs typeface="Courier New" panose="02070309020205020404" pitchFamily="49" charset="0"/>
              </a:rPr>
              <a:t>antialiased</a:t>
            </a:r>
            <a:r>
              <a:rPr lang="en-US" sz="600" dirty="0">
                <a:latin typeface="Courier New" panose="02070309020205020404" pitchFamily="49" charset="0"/>
                <a:cs typeface="Courier New" panose="02070309020205020404" pitchFamily="49" charset="0"/>
              </a:rPr>
              <a:t>=False)  #Try </a:t>
            </a:r>
            <a:r>
              <a:rPr lang="en-US" sz="600" dirty="0" err="1">
                <a:latin typeface="Courier New" panose="02070309020205020404" pitchFamily="49" charset="0"/>
                <a:cs typeface="Courier New" panose="02070309020205020404" pitchFamily="49" charset="0"/>
              </a:rPr>
              <a:t>coolwarm</a:t>
            </a:r>
            <a:r>
              <a:rPr lang="en-US" sz="600" dirty="0">
                <a:latin typeface="Courier New" panose="02070309020205020404" pitchFamily="49" charset="0"/>
                <a:cs typeface="Courier New" panose="02070309020205020404" pitchFamily="49" charset="0"/>
              </a:rPr>
              <a:t> vs jet</a:t>
            </a:r>
          </a:p>
          <a:p>
            <a:r>
              <a:rPr lang="en-US" sz="600" dirty="0" err="1">
                <a:latin typeface="Courier New" panose="02070309020205020404" pitchFamily="49" charset="0"/>
                <a:cs typeface="Courier New" panose="02070309020205020404" pitchFamily="49" charset="0"/>
              </a:rPr>
              <a:t>ax.zaxis.set_major_locator</a:t>
            </a:r>
            <a:r>
              <a:rPr lang="en-US" sz="600" dirty="0">
                <a:latin typeface="Courier New" panose="02070309020205020404" pitchFamily="49" charset="0"/>
                <a:cs typeface="Courier New" panose="02070309020205020404" pitchFamily="49" charset="0"/>
              </a:rPr>
              <a:t>(</a:t>
            </a:r>
            <a:r>
              <a:rPr lang="en-US" sz="600" dirty="0" err="1">
                <a:latin typeface="Courier New" panose="02070309020205020404" pitchFamily="49" charset="0"/>
                <a:cs typeface="Courier New" panose="02070309020205020404" pitchFamily="49" charset="0"/>
              </a:rPr>
              <a:t>LinearLocator</a:t>
            </a:r>
            <a:r>
              <a:rPr lang="en-US" sz="600" dirty="0">
                <a:latin typeface="Courier New" panose="02070309020205020404" pitchFamily="49" charset="0"/>
                <a:cs typeface="Courier New" panose="02070309020205020404" pitchFamily="49" charset="0"/>
              </a:rPr>
              <a:t>(10))</a:t>
            </a:r>
          </a:p>
          <a:p>
            <a:r>
              <a:rPr lang="en-US" sz="600" dirty="0" err="1">
                <a:latin typeface="Courier New" panose="02070309020205020404" pitchFamily="49" charset="0"/>
                <a:cs typeface="Courier New" panose="02070309020205020404" pitchFamily="49" charset="0"/>
              </a:rPr>
              <a:t>ax.zaxis.set_major_formatter</a:t>
            </a:r>
            <a:r>
              <a:rPr lang="en-US" sz="600" dirty="0">
                <a:latin typeface="Courier New" panose="02070309020205020404" pitchFamily="49" charset="0"/>
                <a:cs typeface="Courier New" panose="02070309020205020404" pitchFamily="49" charset="0"/>
              </a:rPr>
              <a:t>(</a:t>
            </a:r>
            <a:r>
              <a:rPr lang="en-US" sz="600" dirty="0" err="1">
                <a:latin typeface="Courier New" panose="02070309020205020404" pitchFamily="49" charset="0"/>
                <a:cs typeface="Courier New" panose="02070309020205020404" pitchFamily="49" charset="0"/>
              </a:rPr>
              <a:t>FormatStrFormatter</a:t>
            </a:r>
            <a:r>
              <a:rPr lang="en-US" sz="600" dirty="0">
                <a:latin typeface="Courier New" panose="02070309020205020404" pitchFamily="49" charset="0"/>
                <a:cs typeface="Courier New" panose="02070309020205020404" pitchFamily="49" charset="0"/>
              </a:rPr>
              <a:t>('%.02f'))</a:t>
            </a:r>
          </a:p>
          <a:p>
            <a:r>
              <a:rPr lang="en-US" sz="600" dirty="0" err="1">
                <a:latin typeface="Courier New" panose="02070309020205020404" pitchFamily="49" charset="0"/>
                <a:cs typeface="Courier New" panose="02070309020205020404" pitchFamily="49" charset="0"/>
              </a:rPr>
              <a:t>fig.colorbar</a:t>
            </a:r>
            <a:r>
              <a:rPr lang="en-US" sz="600" dirty="0">
                <a:latin typeface="Courier New" panose="02070309020205020404" pitchFamily="49" charset="0"/>
                <a:cs typeface="Courier New" panose="02070309020205020404" pitchFamily="49" charset="0"/>
              </a:rPr>
              <a:t>(surf, shrink=0.5, aspect=5)</a:t>
            </a:r>
          </a:p>
          <a:p>
            <a:r>
              <a:rPr lang="en-US" sz="600" dirty="0" err="1">
                <a:latin typeface="Courier New" panose="02070309020205020404" pitchFamily="49" charset="0"/>
                <a:cs typeface="Courier New" panose="02070309020205020404" pitchFamily="49" charset="0"/>
              </a:rPr>
              <a:t>plot.show</a:t>
            </a:r>
            <a:r>
              <a:rPr lang="en-US" sz="600" dirty="0">
                <a:latin typeface="Courier New" panose="02070309020205020404" pitchFamily="49" charset="0"/>
                <a:cs typeface="Courier New" panose="02070309020205020404" pitchFamily="49" charset="0"/>
              </a:rPr>
              <a:t>()</a:t>
            </a:r>
          </a:p>
          <a:p>
            <a:endParaRPr lang="en-US" sz="1050" dirty="0"/>
          </a:p>
          <a:p>
            <a:r>
              <a:rPr lang="en-US" sz="1350" dirty="0"/>
              <a:t>Minimum of </a:t>
            </a:r>
            <a:r>
              <a:rPr lang="en-US" sz="1350" dirty="0" err="1"/>
              <a:t>Rosenbrock</a:t>
            </a:r>
            <a:r>
              <a:rPr lang="en-US" sz="1350" dirty="0"/>
              <a:t> function is 0 and is achieved at the beginning of the long narrow “valley”, at (1.0,1.0)</a:t>
            </a:r>
            <a:endParaRPr lang="en-US" sz="1050" dirty="0"/>
          </a:p>
          <a:p>
            <a:endParaRPr lang="en-US" sz="1050" dirty="0"/>
          </a:p>
          <a:p>
            <a:endParaRPr lang="en-US" sz="1050" dirty="0"/>
          </a:p>
          <a:p>
            <a:pPr lvl="0"/>
            <a:endParaRPr lang="en-US" sz="1350" dirty="0"/>
          </a:p>
        </p:txBody>
      </p:sp>
      <p:sp>
        <p:nvSpPr>
          <p:cNvPr id="3" name="Rectangle 2">
            <a:extLst>
              <a:ext uri="{FF2B5EF4-FFF2-40B4-BE49-F238E27FC236}">
                <a16:creationId xmlns:a16="http://schemas.microsoft.com/office/drawing/2014/main" id="{D8074DAE-0E67-47F5-9381-31D004DCC48E}"/>
              </a:ext>
            </a:extLst>
          </p:cNvPr>
          <p:cNvSpPr/>
          <p:nvPr/>
        </p:nvSpPr>
        <p:spPr>
          <a:xfrm>
            <a:off x="2438832" y="1788155"/>
            <a:ext cx="7076839" cy="992579"/>
          </a:xfrm>
          <a:prstGeom prst="rect">
            <a:avLst/>
          </a:prstGeom>
        </p:spPr>
        <p:txBody>
          <a:bodyPr wrap="square" anchor="t">
            <a:spAutoFit/>
          </a:bodyPr>
          <a:lstStyle/>
          <a:p>
            <a:endParaRPr lang="en-US" sz="1350" dirty="0"/>
          </a:p>
          <a:p>
            <a:br>
              <a:rPr lang="en-US" sz="1350" dirty="0"/>
            </a:br>
            <a:endParaRPr lang="en-US" sz="1350" dirty="0">
              <a:solidFill>
                <a:srgbClr val="000000"/>
              </a:solidFill>
              <a:cs typeface="Calibri" panose="020F0502020204030204"/>
            </a:endParaRPr>
          </a:p>
          <a:p>
            <a:endParaRPr lang="en-US" altLang="en-US" b="1" dirty="0">
              <a:solidFill>
                <a:srgbClr val="000000"/>
              </a:solidFill>
              <a:cs typeface="Calibri" panose="020F0502020204030204"/>
            </a:endParaRPr>
          </a:p>
        </p:txBody>
      </p:sp>
      <p:pic>
        <p:nvPicPr>
          <p:cNvPr id="5" name="Picture 4"/>
          <p:cNvPicPr/>
          <p:nvPr/>
        </p:nvPicPr>
        <p:blipFill>
          <a:blip r:embed="rId2"/>
          <a:stretch>
            <a:fillRect/>
          </a:stretch>
        </p:blipFill>
        <p:spPr>
          <a:xfrm>
            <a:off x="5065007" y="3461083"/>
            <a:ext cx="3366458" cy="1935956"/>
          </a:xfrm>
          <a:prstGeom prst="rect">
            <a:avLst/>
          </a:prstGeom>
        </p:spPr>
      </p:pic>
      <p:pic>
        <p:nvPicPr>
          <p:cNvPr id="2" name="Picture 1" descr="C:\Users\Main\Pictures\hora_5_sokrovish.jpg">
            <a:extLst>
              <a:ext uri="{FF2B5EF4-FFF2-40B4-BE49-F238E27FC236}">
                <a16:creationId xmlns:a16="http://schemas.microsoft.com/office/drawing/2014/main" id="{C239B0B6-D428-4A2D-8773-1582BC852260}"/>
              </a:ext>
            </a:extLst>
          </p:cNvPr>
          <p:cNvPicPr/>
          <p:nvPr/>
        </p:nvPicPr>
        <p:blipFill rotWithShape="1">
          <a:blip r:embed="rId3">
            <a:extLst>
              <a:ext uri="{28A0092B-C50C-407E-A947-70E740481C1C}">
                <a14:useLocalDpi xmlns:a14="http://schemas.microsoft.com/office/drawing/2010/main" val="0"/>
              </a:ext>
            </a:extLst>
          </a:blip>
          <a:srcRect l="9439" r="16085"/>
          <a:stretch/>
        </p:blipFill>
        <p:spPr bwMode="auto">
          <a:xfrm>
            <a:off x="153956" y="138500"/>
            <a:ext cx="1367358" cy="6582975"/>
          </a:xfrm>
          <a:prstGeom prst="rect">
            <a:avLst/>
          </a:prstGeom>
          <a:noFill/>
          <a:ln>
            <a:noFill/>
          </a:ln>
          <a:extLst>
            <a:ext uri="{53640926-AAD7-44D8-BBD7-CCE9431645EC}">
              <a14:shadowObscured xmlns:a14="http://schemas.microsoft.com/office/drawing/2010/main"/>
            </a:ext>
          </a:extLst>
        </p:spPr>
      </p:pic>
      <p:sp>
        <p:nvSpPr>
          <p:cNvPr id="8" name="Title 1">
            <a:extLst>
              <a:ext uri="{FF2B5EF4-FFF2-40B4-BE49-F238E27FC236}">
                <a16:creationId xmlns:a16="http://schemas.microsoft.com/office/drawing/2014/main" id="{92883FB2-E05D-42D9-91CF-F58F1E1A745E}"/>
              </a:ext>
            </a:extLst>
          </p:cNvPr>
          <p:cNvSpPr txBox="1">
            <a:spLocks/>
          </p:cNvSpPr>
          <p:nvPr/>
        </p:nvSpPr>
        <p:spPr>
          <a:xfrm>
            <a:off x="1963512" y="245305"/>
            <a:ext cx="10074532" cy="1143000"/>
          </a:xfrm>
          <a:prstGeom prst="rect">
            <a:avLst/>
          </a:prstGeom>
        </p:spPr>
        <p:txBody>
          <a:bodyP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dirty="0" err="1">
                <a:solidFill>
                  <a:schemeClr val="accent5">
                    <a:lumMod val="50000"/>
                  </a:schemeClr>
                </a:solidFill>
              </a:rPr>
              <a:t>Nelder</a:t>
            </a:r>
            <a:r>
              <a:rPr lang="en-US" altLang="en-US" dirty="0">
                <a:solidFill>
                  <a:schemeClr val="accent5">
                    <a:lumMod val="50000"/>
                  </a:schemeClr>
                </a:solidFill>
              </a:rPr>
              <a:t> and Mead algorithm</a:t>
            </a:r>
          </a:p>
        </p:txBody>
      </p:sp>
    </p:spTree>
    <p:extLst>
      <p:ext uri="{BB962C8B-B14F-4D97-AF65-F5344CB8AC3E}">
        <p14:creationId xmlns:p14="http://schemas.microsoft.com/office/powerpoint/2010/main" val="71401447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623226" y="934219"/>
            <a:ext cx="8583260" cy="2769989"/>
          </a:xfrm>
          <a:prstGeom prst="rect">
            <a:avLst/>
          </a:prstGeom>
        </p:spPr>
        <p:txBody>
          <a:bodyPr wrap="square" anchor="t">
            <a:spAutoFit/>
          </a:bodyPr>
          <a:lstStyle/>
          <a:p>
            <a:endParaRPr lang="en-US" sz="1350" dirty="0"/>
          </a:p>
          <a:p>
            <a:endParaRPr lang="en-US" sz="1350" dirty="0"/>
          </a:p>
          <a:p>
            <a:r>
              <a:rPr lang="en-US" sz="600" dirty="0" err="1">
                <a:latin typeface="Courier New" panose="02070309020205020404" pitchFamily="49" charset="0"/>
                <a:cs typeface="Courier New" panose="02070309020205020404" pitchFamily="49" charset="0"/>
              </a:rPr>
              <a:t>def</a:t>
            </a:r>
            <a:r>
              <a:rPr lang="en-US" sz="600" dirty="0">
                <a:latin typeface="Courier New" panose="02070309020205020404" pitchFamily="49" charset="0"/>
                <a:cs typeface="Courier New" panose="02070309020205020404" pitchFamily="49" charset="0"/>
              </a:rPr>
              <a:t> cost(</a:t>
            </a:r>
            <a:r>
              <a:rPr lang="en-US" sz="600" dirty="0" err="1">
                <a:latin typeface="Courier New" panose="02070309020205020404" pitchFamily="49" charset="0"/>
                <a:cs typeface="Courier New" panose="02070309020205020404" pitchFamily="49" charset="0"/>
              </a:rPr>
              <a:t>w,x,y</a:t>
            </a:r>
            <a:r>
              <a:rPr lang="en-US" sz="600" dirty="0">
                <a:latin typeface="Courier New" panose="02070309020205020404" pitchFamily="49" charset="0"/>
                <a:cs typeface="Courier New" panose="02070309020205020404" pitchFamily="49" charset="0"/>
              </a:rPr>
              <a:t>):</a:t>
            </a:r>
          </a:p>
          <a:p>
            <a:r>
              <a:rPr lang="en-US" sz="600" dirty="0">
                <a:latin typeface="Courier New" panose="02070309020205020404" pitchFamily="49" charset="0"/>
                <a:cs typeface="Courier New" panose="02070309020205020404" pitchFamily="49" charset="0"/>
              </a:rPr>
              <a:t>    return np.dot(y-w[0]*x-w[1],y-w[0]*x-w[1])</a:t>
            </a:r>
          </a:p>
          <a:p>
            <a:endParaRPr lang="en-US" sz="1050" dirty="0"/>
          </a:p>
          <a:p>
            <a:r>
              <a:rPr lang="en-US" sz="600" dirty="0" err="1">
                <a:latin typeface="Courier New" panose="02070309020205020404" pitchFamily="49" charset="0"/>
                <a:cs typeface="Courier New" panose="02070309020205020404" pitchFamily="49" charset="0"/>
              </a:rPr>
              <a:t>def</a:t>
            </a:r>
            <a:r>
              <a:rPr lang="en-US" sz="600" dirty="0">
                <a:latin typeface="Courier New" panose="02070309020205020404" pitchFamily="49" charset="0"/>
                <a:cs typeface="Courier New" panose="02070309020205020404" pitchFamily="49" charset="0"/>
              </a:rPr>
              <a:t> </a:t>
            </a:r>
            <a:r>
              <a:rPr lang="en-US" sz="600" dirty="0" err="1">
                <a:latin typeface="Courier New" panose="02070309020205020404" pitchFamily="49" charset="0"/>
                <a:cs typeface="Courier New" panose="02070309020205020404" pitchFamily="49" charset="0"/>
              </a:rPr>
              <a:t>func_line</a:t>
            </a:r>
            <a:r>
              <a:rPr lang="en-US" sz="600" dirty="0">
                <a:latin typeface="Courier New" panose="02070309020205020404" pitchFamily="49" charset="0"/>
                <a:cs typeface="Courier New" panose="02070309020205020404" pitchFamily="49" charset="0"/>
              </a:rPr>
              <a:t>(x, </a:t>
            </a:r>
            <a:r>
              <a:rPr lang="en-US" sz="600" dirty="0" err="1">
                <a:latin typeface="Courier New" panose="02070309020205020404" pitchFamily="49" charset="0"/>
                <a:cs typeface="Courier New" panose="02070309020205020404" pitchFamily="49" charset="0"/>
              </a:rPr>
              <a:t>params</a:t>
            </a:r>
            <a:r>
              <a:rPr lang="en-US" sz="600" dirty="0">
                <a:latin typeface="Courier New" panose="02070309020205020404" pitchFamily="49" charset="0"/>
                <a:cs typeface="Courier New" panose="02070309020205020404" pitchFamily="49" charset="0"/>
              </a:rPr>
              <a:t>):</a:t>
            </a:r>
          </a:p>
          <a:p>
            <a:r>
              <a:rPr lang="en-US" sz="600" dirty="0">
                <a:latin typeface="Courier New" panose="02070309020205020404" pitchFamily="49" charset="0"/>
                <a:cs typeface="Courier New" panose="02070309020205020404" pitchFamily="49" charset="0"/>
              </a:rPr>
              <a:t>    return </a:t>
            </a:r>
            <a:r>
              <a:rPr lang="en-US" sz="600" dirty="0" err="1">
                <a:latin typeface="Courier New" panose="02070309020205020404" pitchFamily="49" charset="0"/>
                <a:cs typeface="Courier New" panose="02070309020205020404" pitchFamily="49" charset="0"/>
              </a:rPr>
              <a:t>params</a:t>
            </a:r>
            <a:r>
              <a:rPr lang="en-US" sz="600" dirty="0">
                <a:latin typeface="Courier New" panose="02070309020205020404" pitchFamily="49" charset="0"/>
                <a:cs typeface="Courier New" panose="02070309020205020404" pitchFamily="49" charset="0"/>
              </a:rPr>
              <a:t>[0] * x  + </a:t>
            </a:r>
            <a:r>
              <a:rPr lang="en-US" sz="600" dirty="0" err="1">
                <a:latin typeface="Courier New" panose="02070309020205020404" pitchFamily="49" charset="0"/>
                <a:cs typeface="Courier New" panose="02070309020205020404" pitchFamily="49" charset="0"/>
              </a:rPr>
              <a:t>params</a:t>
            </a:r>
            <a:r>
              <a:rPr lang="en-US" sz="600" dirty="0">
                <a:latin typeface="Courier New" panose="02070309020205020404" pitchFamily="49" charset="0"/>
                <a:cs typeface="Courier New" panose="02070309020205020404" pitchFamily="49" charset="0"/>
              </a:rPr>
              <a:t>[1]</a:t>
            </a:r>
          </a:p>
          <a:p>
            <a:endParaRPr lang="en-US" sz="1050" dirty="0"/>
          </a:p>
          <a:p>
            <a:r>
              <a:rPr lang="en-US" sz="900" dirty="0"/>
              <a:t>Artificially generated data: generate 100 real values equally spaced between 1 and 10 (we get 0, 0.10, 0.20, 0.30 ,…).</a:t>
            </a:r>
          </a:p>
          <a:p>
            <a:r>
              <a:rPr lang="en-US" sz="600" dirty="0">
                <a:latin typeface="Courier New" panose="02070309020205020404" pitchFamily="49" charset="0"/>
                <a:cs typeface="Courier New" panose="02070309020205020404" pitchFamily="49" charset="0"/>
              </a:rPr>
              <a:t>x = </a:t>
            </a:r>
            <a:r>
              <a:rPr lang="en-US" sz="600" dirty="0" err="1">
                <a:latin typeface="Courier New" panose="02070309020205020404" pitchFamily="49" charset="0"/>
                <a:cs typeface="Courier New" panose="02070309020205020404" pitchFamily="49" charset="0"/>
              </a:rPr>
              <a:t>np.linspace</a:t>
            </a:r>
            <a:r>
              <a:rPr lang="en-US" sz="600" dirty="0">
                <a:latin typeface="Courier New" panose="02070309020205020404" pitchFamily="49" charset="0"/>
                <a:cs typeface="Courier New" panose="02070309020205020404" pitchFamily="49" charset="0"/>
              </a:rPr>
              <a:t>(0, 10, 100) </a:t>
            </a:r>
          </a:p>
          <a:p>
            <a:endParaRPr lang="en-US" sz="600" dirty="0">
              <a:latin typeface="Courier New" panose="02070309020205020404" pitchFamily="49" charset="0"/>
              <a:cs typeface="Courier New" panose="02070309020205020404" pitchFamily="49" charset="0"/>
            </a:endParaRPr>
          </a:p>
          <a:p>
            <a:r>
              <a:rPr lang="en-US" sz="900" dirty="0"/>
              <a:t>Then we generate 100 points on the line with slope 2.0 and intercept</a:t>
            </a:r>
          </a:p>
          <a:p>
            <a:r>
              <a:rPr lang="en-US" sz="600" dirty="0" err="1">
                <a:latin typeface="Courier New" panose="02070309020205020404" pitchFamily="49" charset="0"/>
                <a:cs typeface="Courier New" panose="02070309020205020404" pitchFamily="49" charset="0"/>
              </a:rPr>
              <a:t>y_true</a:t>
            </a:r>
            <a:r>
              <a:rPr lang="en-US" sz="600" dirty="0">
                <a:latin typeface="Courier New" panose="02070309020205020404" pitchFamily="49" charset="0"/>
                <a:cs typeface="Courier New" panose="02070309020205020404" pitchFamily="49" charset="0"/>
              </a:rPr>
              <a:t> = </a:t>
            </a:r>
            <a:r>
              <a:rPr lang="en-US" sz="600" dirty="0" err="1">
                <a:latin typeface="Courier New" panose="02070309020205020404" pitchFamily="49" charset="0"/>
                <a:cs typeface="Courier New" panose="02070309020205020404" pitchFamily="49" charset="0"/>
              </a:rPr>
              <a:t>func_line</a:t>
            </a:r>
            <a:r>
              <a:rPr lang="en-US" sz="600" dirty="0">
                <a:latin typeface="Courier New" panose="02070309020205020404" pitchFamily="49" charset="0"/>
                <a:cs typeface="Courier New" panose="02070309020205020404" pitchFamily="49" charset="0"/>
              </a:rPr>
              <a:t>(x, [2, 3])</a:t>
            </a:r>
          </a:p>
          <a:p>
            <a:endParaRPr lang="en-US" sz="1350" dirty="0"/>
          </a:p>
          <a:p>
            <a:r>
              <a:rPr lang="en-US" sz="900" dirty="0"/>
              <a:t>creating ‘noise’ around the line:</a:t>
            </a:r>
          </a:p>
          <a:p>
            <a:r>
              <a:rPr lang="en-US" sz="600" dirty="0">
                <a:latin typeface="Courier New" panose="02070309020205020404" pitchFamily="49" charset="0"/>
                <a:cs typeface="Courier New" panose="02070309020205020404" pitchFamily="49" charset="0"/>
              </a:rPr>
              <a:t>y = </a:t>
            </a:r>
            <a:r>
              <a:rPr lang="en-US" sz="600" dirty="0" err="1">
                <a:latin typeface="Courier New" panose="02070309020205020404" pitchFamily="49" charset="0"/>
                <a:cs typeface="Courier New" panose="02070309020205020404" pitchFamily="49" charset="0"/>
              </a:rPr>
              <a:t>y_true</a:t>
            </a:r>
            <a:r>
              <a:rPr lang="en-US" sz="600" dirty="0">
                <a:latin typeface="Courier New" panose="02070309020205020404" pitchFamily="49" charset="0"/>
                <a:cs typeface="Courier New" panose="02070309020205020404" pitchFamily="49" charset="0"/>
              </a:rPr>
              <a:t> + </a:t>
            </a:r>
            <a:r>
              <a:rPr lang="en-US" sz="600" dirty="0" err="1">
                <a:latin typeface="Courier New" panose="02070309020205020404" pitchFamily="49" charset="0"/>
                <a:cs typeface="Courier New" panose="02070309020205020404" pitchFamily="49" charset="0"/>
              </a:rPr>
              <a:t>np.random.normal</a:t>
            </a:r>
            <a:r>
              <a:rPr lang="en-US" sz="600" dirty="0">
                <a:latin typeface="Courier New" panose="02070309020205020404" pitchFamily="49" charset="0"/>
                <a:cs typeface="Courier New" panose="02070309020205020404" pitchFamily="49" charset="0"/>
              </a:rPr>
              <a:t>(0,2,size=</a:t>
            </a:r>
            <a:r>
              <a:rPr lang="en-US" sz="600" dirty="0" err="1">
                <a:latin typeface="Courier New" panose="02070309020205020404" pitchFamily="49" charset="0"/>
                <a:cs typeface="Courier New" panose="02070309020205020404" pitchFamily="49" charset="0"/>
              </a:rPr>
              <a:t>len</a:t>
            </a:r>
            <a:r>
              <a:rPr lang="en-US" sz="600" dirty="0">
                <a:latin typeface="Courier New" panose="02070309020205020404" pitchFamily="49" charset="0"/>
                <a:cs typeface="Courier New" panose="02070309020205020404" pitchFamily="49" charset="0"/>
              </a:rPr>
              <a:t>(x))</a:t>
            </a:r>
          </a:p>
          <a:p>
            <a:endParaRPr lang="en-US" sz="1350" dirty="0"/>
          </a:p>
          <a:p>
            <a:endParaRPr lang="en-US" sz="1050" dirty="0"/>
          </a:p>
          <a:p>
            <a:pPr lvl="0"/>
            <a:endParaRPr lang="en-US" sz="1350" dirty="0"/>
          </a:p>
        </p:txBody>
      </p:sp>
      <p:sp>
        <p:nvSpPr>
          <p:cNvPr id="3" name="Rectangle 2">
            <a:extLst>
              <a:ext uri="{FF2B5EF4-FFF2-40B4-BE49-F238E27FC236}">
                <a16:creationId xmlns:a16="http://schemas.microsoft.com/office/drawing/2014/main" id="{D8074DAE-0E67-47F5-9381-31D004DCC48E}"/>
              </a:ext>
            </a:extLst>
          </p:cNvPr>
          <p:cNvSpPr/>
          <p:nvPr/>
        </p:nvSpPr>
        <p:spPr>
          <a:xfrm>
            <a:off x="2438832" y="1788155"/>
            <a:ext cx="7076839" cy="992579"/>
          </a:xfrm>
          <a:prstGeom prst="rect">
            <a:avLst/>
          </a:prstGeom>
        </p:spPr>
        <p:txBody>
          <a:bodyPr wrap="square" anchor="t">
            <a:spAutoFit/>
          </a:bodyPr>
          <a:lstStyle/>
          <a:p>
            <a:endParaRPr lang="en-US" sz="1350" dirty="0"/>
          </a:p>
          <a:p>
            <a:br>
              <a:rPr lang="en-US" sz="1350" dirty="0"/>
            </a:br>
            <a:endParaRPr lang="en-US" sz="1350" dirty="0">
              <a:solidFill>
                <a:srgbClr val="000000"/>
              </a:solidFill>
              <a:cs typeface="Calibri" panose="020F0502020204030204"/>
            </a:endParaRPr>
          </a:p>
          <a:p>
            <a:endParaRPr lang="en-US" altLang="en-US" b="1" dirty="0">
              <a:solidFill>
                <a:srgbClr val="000000"/>
              </a:solidFill>
              <a:cs typeface="Calibri" panose="020F0502020204030204"/>
            </a:endParaRPr>
          </a:p>
        </p:txBody>
      </p:sp>
      <p:pic>
        <p:nvPicPr>
          <p:cNvPr id="6" name="Picture 5"/>
          <p:cNvPicPr/>
          <p:nvPr/>
        </p:nvPicPr>
        <p:blipFill>
          <a:blip r:embed="rId2"/>
          <a:stretch>
            <a:fillRect/>
          </a:stretch>
        </p:blipFill>
        <p:spPr>
          <a:xfrm>
            <a:off x="1623227" y="4078678"/>
            <a:ext cx="2737485" cy="1857375"/>
          </a:xfrm>
          <a:prstGeom prst="rect">
            <a:avLst/>
          </a:prstGeom>
        </p:spPr>
      </p:pic>
      <p:pic>
        <p:nvPicPr>
          <p:cNvPr id="7" name="Picture 6"/>
          <p:cNvPicPr/>
          <p:nvPr/>
        </p:nvPicPr>
        <p:blipFill>
          <a:blip r:embed="rId3"/>
          <a:stretch>
            <a:fillRect/>
          </a:stretch>
        </p:blipFill>
        <p:spPr>
          <a:xfrm>
            <a:off x="4295844" y="4158149"/>
            <a:ext cx="2707481" cy="1857375"/>
          </a:xfrm>
          <a:prstGeom prst="rect">
            <a:avLst/>
          </a:prstGeom>
        </p:spPr>
      </p:pic>
      <p:pic>
        <p:nvPicPr>
          <p:cNvPr id="2" name="Picture 1" descr="C:\Users\Main\Pictures\hora_5_sokrovish.jpg">
            <a:extLst>
              <a:ext uri="{FF2B5EF4-FFF2-40B4-BE49-F238E27FC236}">
                <a16:creationId xmlns:a16="http://schemas.microsoft.com/office/drawing/2014/main" id="{94C8B7D2-805D-44B8-8098-E91F416BB951}"/>
              </a:ext>
            </a:extLst>
          </p:cNvPr>
          <p:cNvPicPr/>
          <p:nvPr/>
        </p:nvPicPr>
        <p:blipFill rotWithShape="1">
          <a:blip r:embed="rId4">
            <a:extLst>
              <a:ext uri="{28A0092B-C50C-407E-A947-70E740481C1C}">
                <a14:useLocalDpi xmlns:a14="http://schemas.microsoft.com/office/drawing/2010/main" val="0"/>
              </a:ext>
            </a:extLst>
          </a:blip>
          <a:srcRect l="9439" r="16085"/>
          <a:stretch/>
        </p:blipFill>
        <p:spPr bwMode="auto">
          <a:xfrm>
            <a:off x="153956" y="138500"/>
            <a:ext cx="1367358" cy="6582975"/>
          </a:xfrm>
          <a:prstGeom prst="rect">
            <a:avLst/>
          </a:prstGeom>
          <a:noFill/>
          <a:ln>
            <a:noFill/>
          </a:ln>
          <a:extLst>
            <a:ext uri="{53640926-AAD7-44D8-BBD7-CCE9431645EC}">
              <a14:shadowObscured xmlns:a14="http://schemas.microsoft.com/office/drawing/2010/main"/>
            </a:ext>
          </a:extLst>
        </p:spPr>
      </p:pic>
      <p:sp>
        <p:nvSpPr>
          <p:cNvPr id="5" name="Title 1">
            <a:extLst>
              <a:ext uri="{FF2B5EF4-FFF2-40B4-BE49-F238E27FC236}">
                <a16:creationId xmlns:a16="http://schemas.microsoft.com/office/drawing/2014/main" id="{B3B49F6D-54DC-4F3D-8172-5B51902558E6}"/>
              </a:ext>
            </a:extLst>
          </p:cNvPr>
          <p:cNvSpPr txBox="1">
            <a:spLocks/>
          </p:cNvSpPr>
          <p:nvPr/>
        </p:nvSpPr>
        <p:spPr>
          <a:xfrm>
            <a:off x="1963512" y="376321"/>
            <a:ext cx="10074532" cy="1143000"/>
          </a:xfrm>
          <a:prstGeom prst="rect">
            <a:avLst/>
          </a:prstGeom>
        </p:spPr>
        <p:txBody>
          <a:bodyP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dirty="0" err="1">
                <a:solidFill>
                  <a:schemeClr val="accent5">
                    <a:lumMod val="50000"/>
                  </a:schemeClr>
                </a:solidFill>
              </a:rPr>
              <a:t>Nelder</a:t>
            </a:r>
            <a:r>
              <a:rPr lang="en-US" altLang="en-US" dirty="0">
                <a:solidFill>
                  <a:schemeClr val="accent5">
                    <a:lumMod val="50000"/>
                  </a:schemeClr>
                </a:solidFill>
              </a:rPr>
              <a:t> and Mead algorithm</a:t>
            </a:r>
          </a:p>
        </p:txBody>
      </p:sp>
    </p:spTree>
    <p:extLst>
      <p:ext uri="{BB962C8B-B14F-4D97-AF65-F5344CB8AC3E}">
        <p14:creationId xmlns:p14="http://schemas.microsoft.com/office/powerpoint/2010/main" val="130013351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623226" y="934217"/>
            <a:ext cx="8583260" cy="5539978"/>
          </a:xfrm>
          <a:prstGeom prst="rect">
            <a:avLst/>
          </a:prstGeom>
        </p:spPr>
        <p:txBody>
          <a:bodyPr wrap="square" anchor="t">
            <a:spAutoFit/>
          </a:bodyPr>
          <a:lstStyle/>
          <a:p>
            <a:r>
              <a:rPr lang="en-US" sz="2700" b="1" dirty="0"/>
              <a:t>         </a:t>
            </a:r>
          </a:p>
          <a:p>
            <a:endParaRPr lang="en-US" sz="900" dirty="0"/>
          </a:p>
          <a:p>
            <a:r>
              <a:rPr lang="en-US" sz="1050" b="1" dirty="0">
                <a:latin typeface="+mj-lt"/>
                <a:cs typeface="Courier New" panose="02070309020205020404" pitchFamily="49" charset="0"/>
              </a:rPr>
              <a:t>Find such a line that minimizes cost function</a:t>
            </a:r>
          </a:p>
          <a:p>
            <a:endParaRPr lang="en-US" sz="1050" b="1" dirty="0">
              <a:latin typeface="+mj-lt"/>
              <a:cs typeface="Courier New" panose="02070309020205020404" pitchFamily="49" charset="0"/>
            </a:endParaRPr>
          </a:p>
          <a:p>
            <a:endParaRPr lang="en-US" sz="1050" b="1" dirty="0">
              <a:latin typeface="+mj-lt"/>
              <a:cs typeface="Courier New" panose="02070309020205020404" pitchFamily="49" charset="0"/>
            </a:endParaRPr>
          </a:p>
          <a:p>
            <a:endParaRPr lang="en-US" sz="1050" b="1" dirty="0">
              <a:latin typeface="+mj-lt"/>
              <a:cs typeface="Courier New" panose="02070309020205020404" pitchFamily="49" charset="0"/>
            </a:endParaRPr>
          </a:p>
          <a:p>
            <a:endParaRPr lang="en-US" sz="1050" b="1" dirty="0">
              <a:latin typeface="+mj-lt"/>
              <a:cs typeface="Courier New" panose="02070309020205020404" pitchFamily="49" charset="0"/>
            </a:endParaRPr>
          </a:p>
          <a:p>
            <a:endParaRPr lang="en-US" sz="1050" b="1" dirty="0">
              <a:latin typeface="+mj-lt"/>
              <a:cs typeface="Courier New" panose="02070309020205020404" pitchFamily="49" charset="0"/>
            </a:endParaRPr>
          </a:p>
          <a:p>
            <a:endParaRPr lang="en-US" sz="1050" b="1" dirty="0">
              <a:latin typeface="+mj-lt"/>
              <a:cs typeface="Courier New" panose="02070309020205020404" pitchFamily="49" charset="0"/>
            </a:endParaRPr>
          </a:p>
          <a:p>
            <a:endParaRPr lang="en-US" sz="1050" b="1" dirty="0">
              <a:latin typeface="+mj-lt"/>
              <a:cs typeface="Courier New" panose="02070309020205020404" pitchFamily="49" charset="0"/>
            </a:endParaRPr>
          </a:p>
          <a:p>
            <a:endParaRPr lang="en-US" sz="1050" b="1" dirty="0">
              <a:latin typeface="+mj-lt"/>
              <a:cs typeface="Courier New" panose="02070309020205020404" pitchFamily="49" charset="0"/>
            </a:endParaRPr>
          </a:p>
          <a:p>
            <a:r>
              <a:rPr lang="en-US" sz="1350" dirty="0"/>
              <a:t>data should fit a line close to the originally created line (with slope 2.0 and intercept 3.0) </a:t>
            </a:r>
          </a:p>
          <a:p>
            <a:r>
              <a:rPr lang="en-US" sz="1350" dirty="0"/>
              <a:t>start minimization by </a:t>
            </a:r>
            <a:r>
              <a:rPr lang="en-US" sz="1350" dirty="0" err="1"/>
              <a:t>Nelder</a:t>
            </a:r>
            <a:r>
              <a:rPr lang="en-US" sz="1350" dirty="0"/>
              <a:t> and Mead at [2.0,3.0] Initial cost function value (at [2,3]):</a:t>
            </a:r>
          </a:p>
          <a:p>
            <a:r>
              <a:rPr lang="en-US" sz="600" dirty="0">
                <a:latin typeface="Courier New" panose="02070309020205020404" pitchFamily="49" charset="0"/>
                <a:cs typeface="Courier New" panose="02070309020205020404" pitchFamily="49" charset="0"/>
              </a:rPr>
              <a:t>print('cost = ',cost([2,3],</a:t>
            </a:r>
            <a:r>
              <a:rPr lang="en-US" sz="600" dirty="0" err="1">
                <a:latin typeface="Courier New" panose="02070309020205020404" pitchFamily="49" charset="0"/>
                <a:cs typeface="Courier New" panose="02070309020205020404" pitchFamily="49" charset="0"/>
              </a:rPr>
              <a:t>x,y</a:t>
            </a:r>
            <a:r>
              <a:rPr lang="en-US" sz="600" dirty="0">
                <a:latin typeface="Courier New" panose="02070309020205020404" pitchFamily="49" charset="0"/>
                <a:cs typeface="Courier New" panose="02070309020205020404" pitchFamily="49" charset="0"/>
              </a:rPr>
              <a:t>))</a:t>
            </a:r>
          </a:p>
          <a:p>
            <a:r>
              <a:rPr lang="en-US" sz="600" dirty="0">
                <a:latin typeface="Courier New" panose="02070309020205020404" pitchFamily="49" charset="0"/>
                <a:cs typeface="Courier New" panose="02070309020205020404" pitchFamily="49" charset="0"/>
              </a:rPr>
              <a:t>cost =  159.90592300890907</a:t>
            </a:r>
          </a:p>
          <a:p>
            <a:r>
              <a:rPr lang="en-US" sz="600" dirty="0">
                <a:latin typeface="Courier New" panose="02070309020205020404" pitchFamily="49" charset="0"/>
                <a:cs typeface="Courier New" panose="02070309020205020404" pitchFamily="49" charset="0"/>
              </a:rPr>
              <a:t> </a:t>
            </a:r>
          </a:p>
          <a:p>
            <a:r>
              <a:rPr lang="en-US" sz="600" dirty="0" err="1">
                <a:latin typeface="Courier New" panose="02070309020205020404" pitchFamily="49" charset="0"/>
                <a:cs typeface="Courier New" panose="02070309020205020404" pitchFamily="49" charset="0"/>
              </a:rPr>
              <a:t>xopt</a:t>
            </a:r>
            <a:r>
              <a:rPr lang="en-US" sz="600" dirty="0">
                <a:latin typeface="Courier New" panose="02070309020205020404" pitchFamily="49" charset="0"/>
                <a:cs typeface="Courier New" panose="02070309020205020404" pitchFamily="49" charset="0"/>
              </a:rPr>
              <a:t> = </a:t>
            </a:r>
            <a:r>
              <a:rPr lang="en-US" sz="600" dirty="0" err="1">
                <a:latin typeface="Courier New" panose="02070309020205020404" pitchFamily="49" charset="0"/>
                <a:cs typeface="Courier New" panose="02070309020205020404" pitchFamily="49" charset="0"/>
              </a:rPr>
              <a:t>so.fmin</a:t>
            </a:r>
            <a:r>
              <a:rPr lang="en-US" sz="600" dirty="0">
                <a:latin typeface="Courier New" panose="02070309020205020404" pitchFamily="49" charset="0"/>
                <a:cs typeface="Courier New" panose="02070309020205020404" pitchFamily="49" charset="0"/>
              </a:rPr>
              <a:t>(cost, [2,3],(</a:t>
            </a:r>
            <a:r>
              <a:rPr lang="en-US" sz="600" dirty="0" err="1">
                <a:latin typeface="Courier New" panose="02070309020205020404" pitchFamily="49" charset="0"/>
                <a:cs typeface="Courier New" panose="02070309020205020404" pitchFamily="49" charset="0"/>
              </a:rPr>
              <a:t>x,y</a:t>
            </a:r>
            <a:r>
              <a:rPr lang="en-US" sz="600" dirty="0">
                <a:latin typeface="Courier New" panose="02070309020205020404" pitchFamily="49" charset="0"/>
                <a:cs typeface="Courier New" panose="02070309020205020404" pitchFamily="49" charset="0"/>
              </a:rPr>
              <a:t>))</a:t>
            </a:r>
          </a:p>
          <a:p>
            <a:endParaRPr lang="en-US" sz="1050" b="1" dirty="0">
              <a:latin typeface="+mj-lt"/>
              <a:cs typeface="Courier New" panose="02070309020205020404" pitchFamily="49" charset="0"/>
            </a:endParaRPr>
          </a:p>
          <a:p>
            <a:r>
              <a:rPr lang="en-US" sz="1350" dirty="0"/>
              <a:t>This is the result:</a:t>
            </a:r>
          </a:p>
          <a:p>
            <a:r>
              <a:rPr lang="en-US" sz="600" dirty="0"/>
              <a:t>Optimization terminated successfully.</a:t>
            </a:r>
          </a:p>
          <a:p>
            <a:r>
              <a:rPr lang="en-US" sz="600" dirty="0"/>
              <a:t>         Current function value: 157.768110</a:t>
            </a:r>
          </a:p>
          <a:p>
            <a:r>
              <a:rPr lang="en-US" sz="600" dirty="0"/>
              <a:t>         Iterations: 33</a:t>
            </a:r>
          </a:p>
          <a:p>
            <a:r>
              <a:rPr lang="en-US" sz="600" dirty="0"/>
              <a:t>         Function evaluations: 64</a:t>
            </a:r>
          </a:p>
          <a:p>
            <a:r>
              <a:rPr lang="en-US" sz="600" dirty="0"/>
              <a:t>[2.02391368 2.75195135]</a:t>
            </a:r>
          </a:p>
          <a:p>
            <a:endParaRPr lang="en-US" sz="1050" b="1" dirty="0">
              <a:latin typeface="+mj-lt"/>
              <a:cs typeface="Courier New" panose="02070309020205020404" pitchFamily="49" charset="0"/>
            </a:endParaRPr>
          </a:p>
          <a:p>
            <a:r>
              <a:rPr lang="en-US" sz="1350" dirty="0"/>
              <a:t>If we start minimization at [1,4]: cost =  2607.423083254721</a:t>
            </a:r>
          </a:p>
          <a:p>
            <a:r>
              <a:rPr lang="en-US" sz="600" dirty="0"/>
              <a:t>Optimization terminated successfully.</a:t>
            </a:r>
          </a:p>
          <a:p>
            <a:r>
              <a:rPr lang="en-US" sz="600" dirty="0"/>
              <a:t>         Current function value: 212.777430</a:t>
            </a:r>
          </a:p>
          <a:p>
            <a:r>
              <a:rPr lang="en-US" sz="600" dirty="0"/>
              <a:t>         Iterations: 45</a:t>
            </a:r>
          </a:p>
          <a:p>
            <a:r>
              <a:rPr lang="en-US" sz="600" dirty="0"/>
              <a:t>         Function evaluations: 89</a:t>
            </a:r>
          </a:p>
          <a:p>
            <a:r>
              <a:rPr lang="en-US" sz="600" dirty="0"/>
              <a:t>[2.04444748 2.60818586]</a:t>
            </a:r>
          </a:p>
          <a:p>
            <a:endParaRPr lang="en-US" sz="1350" dirty="0"/>
          </a:p>
          <a:p>
            <a:endParaRPr lang="en-US" sz="1350" dirty="0"/>
          </a:p>
          <a:p>
            <a:endParaRPr lang="en-US" sz="1350" dirty="0"/>
          </a:p>
          <a:p>
            <a:endParaRPr lang="en-US" sz="1050" dirty="0"/>
          </a:p>
          <a:p>
            <a:pPr lvl="0"/>
            <a:endParaRPr lang="en-US" sz="1350" dirty="0"/>
          </a:p>
        </p:txBody>
      </p:sp>
      <p:sp>
        <p:nvSpPr>
          <p:cNvPr id="3" name="Rectangle 2">
            <a:extLst>
              <a:ext uri="{FF2B5EF4-FFF2-40B4-BE49-F238E27FC236}">
                <a16:creationId xmlns:a16="http://schemas.microsoft.com/office/drawing/2014/main" id="{D8074DAE-0E67-47F5-9381-31D004DCC48E}"/>
              </a:ext>
            </a:extLst>
          </p:cNvPr>
          <p:cNvSpPr/>
          <p:nvPr/>
        </p:nvSpPr>
        <p:spPr>
          <a:xfrm>
            <a:off x="2438832" y="1788155"/>
            <a:ext cx="7076839" cy="992579"/>
          </a:xfrm>
          <a:prstGeom prst="rect">
            <a:avLst/>
          </a:prstGeom>
        </p:spPr>
        <p:txBody>
          <a:bodyPr wrap="square" anchor="t">
            <a:spAutoFit/>
          </a:bodyPr>
          <a:lstStyle/>
          <a:p>
            <a:endParaRPr lang="en-US" sz="1350" dirty="0"/>
          </a:p>
          <a:p>
            <a:br>
              <a:rPr lang="en-US" sz="1350" dirty="0"/>
            </a:br>
            <a:endParaRPr lang="en-US" sz="1350" dirty="0">
              <a:solidFill>
                <a:srgbClr val="000000"/>
              </a:solidFill>
              <a:cs typeface="Calibri" panose="020F0502020204030204"/>
            </a:endParaRPr>
          </a:p>
          <a:p>
            <a:endParaRPr lang="en-US" altLang="en-US" b="1" dirty="0">
              <a:solidFill>
                <a:srgbClr val="000000"/>
              </a:solidFill>
              <a:cs typeface="Calibri" panose="020F0502020204030204"/>
            </a:endParaRPr>
          </a:p>
        </p:txBody>
      </p:sp>
      <p:pic>
        <p:nvPicPr>
          <p:cNvPr id="8" name="Picture 7"/>
          <p:cNvPicPr/>
          <p:nvPr/>
        </p:nvPicPr>
        <p:blipFill>
          <a:blip r:embed="rId2"/>
          <a:stretch>
            <a:fillRect/>
          </a:stretch>
        </p:blipFill>
        <p:spPr>
          <a:xfrm>
            <a:off x="1524000" y="1646298"/>
            <a:ext cx="2477938" cy="1294232"/>
          </a:xfrm>
          <a:prstGeom prst="rect">
            <a:avLst/>
          </a:prstGeom>
        </p:spPr>
      </p:pic>
      <p:pic>
        <p:nvPicPr>
          <p:cNvPr id="9" name="Picture 8"/>
          <p:cNvPicPr/>
          <p:nvPr/>
        </p:nvPicPr>
        <p:blipFill>
          <a:blip r:embed="rId3"/>
          <a:stretch>
            <a:fillRect/>
          </a:stretch>
        </p:blipFill>
        <p:spPr>
          <a:xfrm>
            <a:off x="6482571" y="3934681"/>
            <a:ext cx="2914650" cy="1878806"/>
          </a:xfrm>
          <a:prstGeom prst="rect">
            <a:avLst/>
          </a:prstGeom>
        </p:spPr>
      </p:pic>
      <p:pic>
        <p:nvPicPr>
          <p:cNvPr id="2" name="Picture 1" descr="C:\Users\Main\Pictures\hora_5_sokrovish.jpg">
            <a:extLst>
              <a:ext uri="{FF2B5EF4-FFF2-40B4-BE49-F238E27FC236}">
                <a16:creationId xmlns:a16="http://schemas.microsoft.com/office/drawing/2014/main" id="{DD2C3009-3306-4F9B-8DE7-93C9C09B2376}"/>
              </a:ext>
            </a:extLst>
          </p:cNvPr>
          <p:cNvPicPr/>
          <p:nvPr/>
        </p:nvPicPr>
        <p:blipFill rotWithShape="1">
          <a:blip r:embed="rId4">
            <a:extLst>
              <a:ext uri="{28A0092B-C50C-407E-A947-70E740481C1C}">
                <a14:useLocalDpi xmlns:a14="http://schemas.microsoft.com/office/drawing/2010/main" val="0"/>
              </a:ext>
            </a:extLst>
          </a:blip>
          <a:srcRect l="9439" r="16085"/>
          <a:stretch/>
        </p:blipFill>
        <p:spPr bwMode="auto">
          <a:xfrm>
            <a:off x="153956" y="138500"/>
            <a:ext cx="1367358" cy="6582975"/>
          </a:xfrm>
          <a:prstGeom prst="rect">
            <a:avLst/>
          </a:prstGeom>
          <a:noFill/>
          <a:ln>
            <a:noFill/>
          </a:ln>
          <a:extLst>
            <a:ext uri="{53640926-AAD7-44D8-BBD7-CCE9431645EC}">
              <a14:shadowObscured xmlns:a14="http://schemas.microsoft.com/office/drawing/2010/main"/>
            </a:ext>
          </a:extLst>
        </p:spPr>
      </p:pic>
      <p:sp>
        <p:nvSpPr>
          <p:cNvPr id="5" name="Title 1">
            <a:extLst>
              <a:ext uri="{FF2B5EF4-FFF2-40B4-BE49-F238E27FC236}">
                <a16:creationId xmlns:a16="http://schemas.microsoft.com/office/drawing/2014/main" id="{5837BDE0-3221-4CF2-A446-AE3E48C22E54}"/>
              </a:ext>
            </a:extLst>
          </p:cNvPr>
          <p:cNvSpPr txBox="1">
            <a:spLocks/>
          </p:cNvSpPr>
          <p:nvPr/>
        </p:nvSpPr>
        <p:spPr>
          <a:xfrm>
            <a:off x="1963512" y="218186"/>
            <a:ext cx="10074532" cy="1143000"/>
          </a:xfrm>
          <a:prstGeom prst="rect">
            <a:avLst/>
          </a:prstGeom>
        </p:spPr>
        <p:txBody>
          <a:bodyP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dirty="0" err="1">
                <a:solidFill>
                  <a:schemeClr val="accent5">
                    <a:lumMod val="50000"/>
                  </a:schemeClr>
                </a:solidFill>
              </a:rPr>
              <a:t>Nelder</a:t>
            </a:r>
            <a:r>
              <a:rPr lang="en-US" altLang="en-US" dirty="0">
                <a:solidFill>
                  <a:schemeClr val="accent5">
                    <a:lumMod val="50000"/>
                  </a:schemeClr>
                </a:solidFill>
              </a:rPr>
              <a:t> and Mead algorithm</a:t>
            </a:r>
          </a:p>
        </p:txBody>
      </p:sp>
    </p:spTree>
    <p:extLst>
      <p:ext uri="{BB962C8B-B14F-4D97-AF65-F5344CB8AC3E}">
        <p14:creationId xmlns:p14="http://schemas.microsoft.com/office/powerpoint/2010/main" val="355420867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74453" y="586596"/>
            <a:ext cx="11516264" cy="6340197"/>
          </a:xfrm>
          <a:prstGeom prst="rect">
            <a:avLst/>
          </a:prstGeom>
        </p:spPr>
        <p:txBody>
          <a:bodyPr wrap="square" anchor="t">
            <a:spAutoFit/>
          </a:bodyPr>
          <a:lstStyle/>
          <a:p>
            <a:r>
              <a:rPr lang="en-US" sz="3600" b="1" dirty="0"/>
              <a:t>                        Artificial Intelligence Concepts</a:t>
            </a:r>
          </a:p>
          <a:p>
            <a:r>
              <a:rPr lang="en-US" dirty="0"/>
              <a:t>Artificial Intelligence (AI) is a broad term used to describe systems capable of making certain decisions on their own. </a:t>
            </a:r>
          </a:p>
          <a:p>
            <a:r>
              <a:rPr lang="en-US" dirty="0"/>
              <a:t>Machine Learning (ML) is a specific subject within the broader AI area, describing the ability for a machine to improve its ability by practicing a task or being exposed to large data sets.</a:t>
            </a:r>
          </a:p>
          <a:p>
            <a:r>
              <a:rPr lang="en-US" sz="2600" b="1" dirty="0"/>
              <a:t>ML – using data to improve decisions</a:t>
            </a:r>
          </a:p>
          <a:p>
            <a:r>
              <a:rPr lang="en-US" sz="3600" b="1" dirty="0"/>
              <a:t>Automatic devices</a:t>
            </a:r>
          </a:p>
          <a:p>
            <a:r>
              <a:rPr lang="en-US" sz="2600" b="1" dirty="0"/>
              <a:t>    perform predefined actions</a:t>
            </a:r>
          </a:p>
          <a:p>
            <a:r>
              <a:rPr lang="en-US" sz="3600" b="1" dirty="0"/>
              <a:t>Adaptive devices </a:t>
            </a:r>
          </a:p>
          <a:p>
            <a:r>
              <a:rPr lang="en-US" sz="3600" b="1" dirty="0"/>
              <a:t>  </a:t>
            </a:r>
            <a:r>
              <a:rPr lang="en-US" sz="2600" b="1" dirty="0"/>
              <a:t>learn from their own experience</a:t>
            </a:r>
          </a:p>
          <a:p>
            <a:r>
              <a:rPr lang="en-US" sz="2600" b="1" dirty="0"/>
              <a:t>   adjust their behavior as they learn</a:t>
            </a:r>
          </a:p>
          <a:p>
            <a:endParaRPr lang="en-US" sz="2600" b="1" dirty="0"/>
          </a:p>
          <a:p>
            <a:r>
              <a:rPr lang="en-US" sz="2600" b="1" dirty="0"/>
              <a:t>Example: Chess playing program: a programmer defined the rules of chess but did not specify a winning strategies. However, the program as able to win grandmaster! </a:t>
            </a:r>
          </a:p>
          <a:p>
            <a:r>
              <a:rPr lang="en-US" sz="2600" b="1" dirty="0"/>
              <a:t>   </a:t>
            </a:r>
            <a:endParaRPr lang="en-US" sz="2600" dirty="0"/>
          </a:p>
        </p:txBody>
      </p:sp>
      <p:sp>
        <p:nvSpPr>
          <p:cNvPr id="3" name="Rectangle 2">
            <a:extLst>
              <a:ext uri="{FF2B5EF4-FFF2-40B4-BE49-F238E27FC236}">
                <a16:creationId xmlns:a16="http://schemas.microsoft.com/office/drawing/2014/main" id="{D8074DAE-0E67-47F5-9381-31D004DCC48E}"/>
              </a:ext>
            </a:extLst>
          </p:cNvPr>
          <p:cNvSpPr/>
          <p:nvPr/>
        </p:nvSpPr>
        <p:spPr>
          <a:xfrm>
            <a:off x="1219774" y="1241204"/>
            <a:ext cx="9435785" cy="1292662"/>
          </a:xfrm>
          <a:prstGeom prst="rect">
            <a:avLst/>
          </a:prstGeom>
        </p:spPr>
        <p:txBody>
          <a:bodyPr wrap="square" anchor="t">
            <a:spAutoFit/>
          </a:bodyPr>
          <a:lstStyle/>
          <a:p>
            <a:endParaRPr lang="en-US" dirty="0"/>
          </a:p>
          <a:p>
            <a:br>
              <a:rPr lang="en-US" dirty="0"/>
            </a:br>
            <a:endParaRPr lang="en-US" dirty="0">
              <a:solidFill>
                <a:srgbClr val="000000"/>
              </a:solidFill>
              <a:cs typeface="Calibri" panose="020F0502020204030204"/>
            </a:endParaRPr>
          </a:p>
          <a:p>
            <a:endParaRPr lang="en-US" altLang="en-US" sz="2400" b="1" dirty="0">
              <a:solidFill>
                <a:srgbClr val="000000"/>
              </a:solidFill>
              <a:cs typeface="Calibri" panose="020F0502020204030204"/>
            </a:endParaRPr>
          </a:p>
        </p:txBody>
      </p:sp>
    </p:spTree>
    <p:extLst>
      <p:ext uri="{BB962C8B-B14F-4D97-AF65-F5344CB8AC3E}">
        <p14:creationId xmlns:p14="http://schemas.microsoft.com/office/powerpoint/2010/main" val="15540524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3928967" y="0"/>
            <a:ext cx="10167595" cy="849182"/>
          </a:xfrm>
        </p:spPr>
        <p:txBody>
          <a:bodyPr>
            <a:normAutofit/>
          </a:bodyPr>
          <a:lstStyle/>
          <a:p>
            <a:r>
              <a:rPr lang="en-US" sz="4800" b="1" dirty="0">
                <a:latin typeface="Calibri" pitchFamily="34" charset="0"/>
                <a:cs typeface="Arial" pitchFamily="34" charset="0"/>
              </a:rPr>
              <a:t>Examples</a:t>
            </a:r>
          </a:p>
        </p:txBody>
      </p:sp>
      <p:sp>
        <p:nvSpPr>
          <p:cNvPr id="6147" name="Content Placeholder 2"/>
          <p:cNvSpPr>
            <a:spLocks noGrp="1"/>
          </p:cNvSpPr>
          <p:nvPr>
            <p:ph idx="1"/>
          </p:nvPr>
        </p:nvSpPr>
        <p:spPr>
          <a:xfrm>
            <a:off x="1595535" y="830617"/>
            <a:ext cx="12501027" cy="5318256"/>
          </a:xfrm>
        </p:spPr>
        <p:txBody>
          <a:bodyPr>
            <a:normAutofit/>
          </a:bodyPr>
          <a:lstStyle/>
          <a:p>
            <a:pPr marL="742950" indent="-742950">
              <a:buAutoNum type="arabicPeriod"/>
            </a:pPr>
            <a:r>
              <a:rPr lang="en-US" sz="4000" b="1" i="1" dirty="0"/>
              <a:t>Robot searching for the goal</a:t>
            </a:r>
          </a:p>
          <a:p>
            <a:pPr marL="742950" indent="-742950">
              <a:buAutoNum type="arabicPeriod"/>
            </a:pPr>
            <a:r>
              <a:rPr lang="en-US" sz="4000" b="1" i="1" dirty="0"/>
              <a:t>Automatic design of experiments </a:t>
            </a:r>
          </a:p>
          <a:p>
            <a:pPr marL="0" indent="0">
              <a:buNone/>
            </a:pPr>
            <a:r>
              <a:rPr lang="en-US" sz="4000" b="1" i="1" dirty="0"/>
              <a:t>   for optimizing qualities of alloys </a:t>
            </a:r>
          </a:p>
          <a:p>
            <a:pPr marL="0" indent="0">
              <a:buNone/>
            </a:pPr>
            <a:endParaRPr lang="en-US" sz="4000" b="1" i="1" dirty="0"/>
          </a:p>
          <a:p>
            <a:pPr marL="0" indent="0">
              <a:buNone/>
            </a:pPr>
            <a:r>
              <a:rPr lang="en-US" sz="4000" b="1" i="1" dirty="0"/>
              <a:t>Algorithms for search and optimization – </a:t>
            </a:r>
          </a:p>
          <a:p>
            <a:pPr marL="0" indent="0">
              <a:buNone/>
            </a:pPr>
            <a:r>
              <a:rPr lang="en-US" sz="4000" b="1" i="1" dirty="0"/>
              <a:t>engineering tools for learning!</a:t>
            </a:r>
          </a:p>
          <a:p>
            <a:pPr marL="0" indent="0">
              <a:buNone/>
            </a:pPr>
            <a:endParaRPr lang="en-US" sz="4000" b="1" dirty="0"/>
          </a:p>
          <a:p>
            <a:pPr marL="0" indent="0">
              <a:buNone/>
            </a:pPr>
            <a:endParaRPr lang="en-US" sz="4000" b="1" dirty="0"/>
          </a:p>
          <a:p>
            <a:pPr marL="0" indent="0">
              <a:buNone/>
            </a:pPr>
            <a:endParaRPr lang="en-US" sz="4400" dirty="0"/>
          </a:p>
          <a:p>
            <a:endParaRPr lang="en-US" altLang="en-US" sz="1600" u="sng" dirty="0">
              <a:solidFill>
                <a:schemeClr val="tx2"/>
              </a:solidFill>
            </a:endParaRPr>
          </a:p>
        </p:txBody>
      </p:sp>
      <p:sp>
        <p:nvSpPr>
          <p:cNvPr id="6148"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FBB5A28C-4EFB-47B9-A79C-F5B3D1917318}" type="slidenum">
              <a:rPr lang="en-GB" altLang="en-US" smtClean="0">
                <a:solidFill>
                  <a:schemeClr val="bg2"/>
                </a:solidFill>
              </a:rPr>
              <a:pPr/>
              <a:t>4</a:t>
            </a:fld>
            <a:endParaRPr lang="en-GB" altLang="en-US">
              <a:solidFill>
                <a:schemeClr val="bg2"/>
              </a:solidFill>
            </a:endParaRPr>
          </a:p>
        </p:txBody>
      </p:sp>
      <p:sp>
        <p:nvSpPr>
          <p:cNvPr id="6149" name="Rectangle 17"/>
          <p:cNvSpPr>
            <a:spLocks noChangeArrowheads="1"/>
          </p:cNvSpPr>
          <p:nvPr/>
        </p:nvSpPr>
        <p:spPr bwMode="auto">
          <a:xfrm>
            <a:off x="1524001" y="-138499"/>
            <a:ext cx="65" cy="276999"/>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6150" name="Rectangle 19"/>
          <p:cNvSpPr>
            <a:spLocks noChangeArrowheads="1"/>
          </p:cNvSpPr>
          <p:nvPr/>
        </p:nvSpPr>
        <p:spPr bwMode="auto">
          <a:xfrm>
            <a:off x="1524001" y="-138499"/>
            <a:ext cx="65" cy="276999"/>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6151" name="Rectangle 2"/>
          <p:cNvSpPr>
            <a:spLocks noChangeArrowheads="1"/>
          </p:cNvSpPr>
          <p:nvPr/>
        </p:nvSpPr>
        <p:spPr bwMode="auto">
          <a:xfrm>
            <a:off x="1524001" y="-138499"/>
            <a:ext cx="65" cy="276999"/>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6152" name="Rectangle 4"/>
          <p:cNvSpPr>
            <a:spLocks noChangeArrowheads="1"/>
          </p:cNvSpPr>
          <p:nvPr/>
        </p:nvSpPr>
        <p:spPr bwMode="auto">
          <a:xfrm>
            <a:off x="1524001" y="-138499"/>
            <a:ext cx="65" cy="276999"/>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6153" name="Rectangle 6"/>
          <p:cNvSpPr>
            <a:spLocks noChangeArrowheads="1"/>
          </p:cNvSpPr>
          <p:nvPr/>
        </p:nvSpPr>
        <p:spPr bwMode="auto">
          <a:xfrm>
            <a:off x="1524001" y="-138499"/>
            <a:ext cx="65" cy="276999"/>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6154" name="Rectangle 8"/>
          <p:cNvSpPr>
            <a:spLocks noChangeArrowheads="1"/>
          </p:cNvSpPr>
          <p:nvPr/>
        </p:nvSpPr>
        <p:spPr bwMode="auto">
          <a:xfrm>
            <a:off x="1524001" y="-138499"/>
            <a:ext cx="65" cy="276999"/>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6155" name="Rectangle 10"/>
          <p:cNvSpPr>
            <a:spLocks noChangeArrowheads="1"/>
          </p:cNvSpPr>
          <p:nvPr/>
        </p:nvSpPr>
        <p:spPr bwMode="auto">
          <a:xfrm>
            <a:off x="1524001" y="-138499"/>
            <a:ext cx="65" cy="276999"/>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6156" name="Rectangle 12"/>
          <p:cNvSpPr>
            <a:spLocks noChangeArrowheads="1"/>
          </p:cNvSpPr>
          <p:nvPr/>
        </p:nvSpPr>
        <p:spPr bwMode="auto">
          <a:xfrm>
            <a:off x="1524001" y="-138499"/>
            <a:ext cx="65" cy="276999"/>
          </a:xfrm>
          <a:prstGeom prst="rect">
            <a:avLst/>
          </a:prstGeom>
          <a:noFill/>
          <a:ln w="28575">
            <a:noFill/>
            <a:miter lim="800000"/>
            <a:headEnd/>
            <a:tailEnd/>
          </a:ln>
          <a:effectLst/>
        </p:spPr>
        <p:txBody>
          <a:bodyPr wrap="none" lIns="0" tIns="0" rIns="0" bIns="0" anchor="ctr">
            <a:spAutoFit/>
          </a:bodyPr>
          <a:lstStyle/>
          <a:p>
            <a:endParaRPr lang="en-US" altLang="en-US"/>
          </a:p>
        </p:txBody>
      </p:sp>
      <p:pic>
        <p:nvPicPr>
          <p:cNvPr id="2" name="Picture 1" descr="C:\Users\Main\Pictures\hora_5_sokrovish.jpg">
            <a:extLst>
              <a:ext uri="{FF2B5EF4-FFF2-40B4-BE49-F238E27FC236}">
                <a16:creationId xmlns:a16="http://schemas.microsoft.com/office/drawing/2014/main" id="{7BBF2664-67BB-4188-93D6-0748FD2891DF}"/>
              </a:ext>
            </a:extLst>
          </p:cNvPr>
          <p:cNvPicPr/>
          <p:nvPr/>
        </p:nvPicPr>
        <p:blipFill rotWithShape="1">
          <a:blip r:embed="rId2">
            <a:extLst>
              <a:ext uri="{28A0092B-C50C-407E-A947-70E740481C1C}">
                <a14:useLocalDpi xmlns:a14="http://schemas.microsoft.com/office/drawing/2010/main" val="0"/>
              </a:ext>
            </a:extLst>
          </a:blip>
          <a:srcRect l="9439" r="16085"/>
          <a:stretch/>
        </p:blipFill>
        <p:spPr bwMode="auto">
          <a:xfrm>
            <a:off x="154521" y="138500"/>
            <a:ext cx="1367358" cy="6582975"/>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71524923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4287" y="-58615"/>
            <a:ext cx="12215004" cy="6401753"/>
          </a:xfrm>
          <a:prstGeom prst="rect">
            <a:avLst/>
          </a:prstGeom>
        </p:spPr>
        <p:txBody>
          <a:bodyPr wrap="square" anchor="t">
            <a:spAutoFit/>
          </a:bodyPr>
          <a:lstStyle/>
          <a:p>
            <a:r>
              <a:rPr lang="en-US" sz="3600" b="1" dirty="0"/>
              <a:t>                              Concepts</a:t>
            </a:r>
          </a:p>
          <a:p>
            <a:endParaRPr lang="en-US" sz="3600" b="1" dirty="0"/>
          </a:p>
          <a:p>
            <a:r>
              <a:rPr lang="en-US" sz="2600" b="1" dirty="0"/>
              <a:t>Machine Learning,   Artificial Intelligence </a:t>
            </a:r>
          </a:p>
          <a:p>
            <a:endParaRPr lang="en-US" sz="2600" b="1" dirty="0"/>
          </a:p>
          <a:p>
            <a:r>
              <a:rPr lang="en-US" sz="2600" b="1" dirty="0"/>
              <a:t>Supervised, Unsupervised, Reinforcement learning, Classification and Regression</a:t>
            </a:r>
          </a:p>
          <a:p>
            <a:endParaRPr lang="en-US" sz="2600" b="1"/>
          </a:p>
          <a:p>
            <a:r>
              <a:rPr lang="en-US" sz="2600" b="1"/>
              <a:t>Artificial </a:t>
            </a:r>
            <a:r>
              <a:rPr lang="en-US" sz="2600" b="1" dirty="0"/>
              <a:t>Neural Networks (ANN) , Deep Learning, Deep Neural Networks</a:t>
            </a:r>
          </a:p>
          <a:p>
            <a:endParaRPr lang="en-US" sz="2600" b="1" dirty="0"/>
          </a:p>
          <a:p>
            <a:r>
              <a:rPr lang="en-US" sz="2600" b="1" dirty="0"/>
              <a:t>Feed Forward ANN, Recurrent ANN, Convolutional ANN, Drop out ANN</a:t>
            </a:r>
          </a:p>
          <a:p>
            <a:endParaRPr lang="en-US" sz="2600" b="1" dirty="0"/>
          </a:p>
          <a:p>
            <a:r>
              <a:rPr lang="en-US" sz="2600" b="1" dirty="0"/>
              <a:t>Black Box optimization, Adaptive Strategies, Online Learning, Real-Time Applications</a:t>
            </a:r>
          </a:p>
          <a:p>
            <a:endParaRPr lang="en-US" sz="2600" b="1" dirty="0"/>
          </a:p>
          <a:p>
            <a:r>
              <a:rPr lang="en-US" sz="2600" b="1" dirty="0"/>
              <a:t>Data-Driven Models vs Analytical Models</a:t>
            </a:r>
          </a:p>
          <a:p>
            <a:endParaRPr lang="en-US" sz="2600" b="1" dirty="0"/>
          </a:p>
          <a:p>
            <a:r>
              <a:rPr lang="en-US" sz="2600" b="1" dirty="0"/>
              <a:t>Games</a:t>
            </a:r>
          </a:p>
        </p:txBody>
      </p:sp>
      <p:sp>
        <p:nvSpPr>
          <p:cNvPr id="3" name="Rectangle 2">
            <a:extLst>
              <a:ext uri="{FF2B5EF4-FFF2-40B4-BE49-F238E27FC236}">
                <a16:creationId xmlns:a16="http://schemas.microsoft.com/office/drawing/2014/main" id="{D8074DAE-0E67-47F5-9381-31D004DCC48E}"/>
              </a:ext>
            </a:extLst>
          </p:cNvPr>
          <p:cNvSpPr/>
          <p:nvPr/>
        </p:nvSpPr>
        <p:spPr>
          <a:xfrm>
            <a:off x="1219774" y="1241204"/>
            <a:ext cx="9435785" cy="1292662"/>
          </a:xfrm>
          <a:prstGeom prst="rect">
            <a:avLst/>
          </a:prstGeom>
        </p:spPr>
        <p:txBody>
          <a:bodyPr wrap="square" anchor="t">
            <a:spAutoFit/>
          </a:bodyPr>
          <a:lstStyle/>
          <a:p>
            <a:endParaRPr lang="en-US" dirty="0"/>
          </a:p>
          <a:p>
            <a:br>
              <a:rPr lang="en-US" dirty="0"/>
            </a:br>
            <a:endParaRPr lang="en-US" dirty="0">
              <a:solidFill>
                <a:srgbClr val="000000"/>
              </a:solidFill>
              <a:cs typeface="Calibri" panose="020F0502020204030204"/>
            </a:endParaRPr>
          </a:p>
          <a:p>
            <a:endParaRPr lang="en-US" altLang="en-US" sz="2400" b="1" dirty="0">
              <a:solidFill>
                <a:srgbClr val="000000"/>
              </a:solidFill>
              <a:cs typeface="Calibri" panose="020F0502020204030204"/>
            </a:endParaRPr>
          </a:p>
        </p:txBody>
      </p:sp>
    </p:spTree>
    <p:extLst>
      <p:ext uri="{BB962C8B-B14F-4D97-AF65-F5344CB8AC3E}">
        <p14:creationId xmlns:p14="http://schemas.microsoft.com/office/powerpoint/2010/main" val="40402331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3928967" y="0"/>
            <a:ext cx="10167595" cy="849182"/>
          </a:xfrm>
        </p:spPr>
        <p:txBody>
          <a:bodyPr>
            <a:normAutofit/>
          </a:bodyPr>
          <a:lstStyle/>
          <a:p>
            <a:r>
              <a:rPr lang="en-US" sz="4800" b="1" dirty="0">
                <a:latin typeface="Calibri" pitchFamily="34" charset="0"/>
                <a:cs typeface="Arial" pitchFamily="34" charset="0"/>
              </a:rPr>
              <a:t>Objectives</a:t>
            </a:r>
          </a:p>
        </p:txBody>
      </p:sp>
      <p:sp>
        <p:nvSpPr>
          <p:cNvPr id="6147" name="Content Placeholder 2"/>
          <p:cNvSpPr>
            <a:spLocks noGrp="1"/>
          </p:cNvSpPr>
          <p:nvPr>
            <p:ph idx="1"/>
          </p:nvPr>
        </p:nvSpPr>
        <p:spPr>
          <a:xfrm>
            <a:off x="1595535" y="830617"/>
            <a:ext cx="12501027" cy="5318256"/>
          </a:xfrm>
        </p:spPr>
        <p:txBody>
          <a:bodyPr>
            <a:normAutofit fontScale="47500" lnSpcReduction="20000"/>
          </a:bodyPr>
          <a:lstStyle/>
          <a:p>
            <a:pPr marL="0" indent="0">
              <a:buNone/>
            </a:pPr>
            <a:r>
              <a:rPr lang="en-US" sz="4000" b="1" i="1" dirty="0"/>
              <a:t>Introduce a concept of learning under high uncertainty ( low level of information) </a:t>
            </a:r>
          </a:p>
          <a:p>
            <a:pPr marL="0" indent="0">
              <a:buNone/>
            </a:pPr>
            <a:r>
              <a:rPr lang="en-US" sz="4000" b="1" i="1" dirty="0"/>
              <a:t>using examples from engineering fields</a:t>
            </a:r>
          </a:p>
          <a:p>
            <a:pPr marL="0" indent="0">
              <a:buNone/>
            </a:pPr>
            <a:endParaRPr lang="en-US" sz="4000" b="1" i="1" dirty="0"/>
          </a:p>
          <a:p>
            <a:pPr marL="0" indent="0">
              <a:buNone/>
            </a:pPr>
            <a:r>
              <a:rPr lang="en-US" sz="4000" b="1" i="1" dirty="0"/>
              <a:t>Individual learning and group learning process</a:t>
            </a:r>
          </a:p>
          <a:p>
            <a:pPr marL="0" indent="0">
              <a:buNone/>
            </a:pPr>
            <a:endParaRPr lang="en-US" sz="4000" b="1" i="1" dirty="0"/>
          </a:p>
          <a:p>
            <a:pPr marL="0" indent="0">
              <a:buNone/>
            </a:pPr>
            <a:r>
              <a:rPr lang="en-US" sz="4000" b="1" i="1" dirty="0"/>
              <a:t>Introduce a concept of black box function and black box optimization</a:t>
            </a:r>
          </a:p>
          <a:p>
            <a:pPr marL="0" indent="0">
              <a:buNone/>
            </a:pPr>
            <a:endParaRPr lang="en-US" sz="4000" b="1" i="1" dirty="0"/>
          </a:p>
          <a:p>
            <a:pPr marL="0" indent="0">
              <a:buNone/>
            </a:pPr>
            <a:r>
              <a:rPr lang="en-US" sz="4000" b="1" i="1" dirty="0"/>
              <a:t>Introduce following optimization methods:</a:t>
            </a:r>
          </a:p>
          <a:p>
            <a:pPr marL="0" indent="0">
              <a:buNone/>
            </a:pPr>
            <a:r>
              <a:rPr lang="en-US" sz="4000" b="1" i="1" dirty="0" err="1"/>
              <a:t>Nelder</a:t>
            </a:r>
            <a:r>
              <a:rPr lang="en-US" sz="4000" b="1" i="1" dirty="0"/>
              <a:t> and Mead optimization</a:t>
            </a:r>
          </a:p>
          <a:p>
            <a:pPr marL="0" indent="0">
              <a:buNone/>
            </a:pPr>
            <a:r>
              <a:rPr lang="en-US" sz="4000" b="1" i="1" dirty="0"/>
              <a:t>Coordinate and Pattern Search</a:t>
            </a:r>
          </a:p>
          <a:p>
            <a:pPr marL="0" indent="0">
              <a:buNone/>
            </a:pPr>
            <a:r>
              <a:rPr lang="en-US" sz="4000" b="1" i="1" dirty="0"/>
              <a:t>Neural Networks</a:t>
            </a:r>
          </a:p>
          <a:p>
            <a:pPr marL="0" indent="0">
              <a:buNone/>
            </a:pPr>
            <a:r>
              <a:rPr lang="en-US" sz="4000" b="1" i="1" dirty="0"/>
              <a:t>Genetic Algorithm</a:t>
            </a:r>
          </a:p>
          <a:p>
            <a:pPr marL="0" indent="0">
              <a:buNone/>
            </a:pPr>
            <a:r>
              <a:rPr lang="en-US" sz="4000" b="1" i="1" dirty="0"/>
              <a:t>PSO algorithm</a:t>
            </a:r>
          </a:p>
          <a:p>
            <a:pPr marL="0" indent="0">
              <a:buNone/>
            </a:pPr>
            <a:r>
              <a:rPr lang="en-US" sz="4000" b="1" i="1" dirty="0"/>
              <a:t>Bat algorithm</a:t>
            </a:r>
          </a:p>
          <a:p>
            <a:pPr marL="0" indent="0">
              <a:buNone/>
            </a:pPr>
            <a:r>
              <a:rPr lang="en-US" sz="4000" b="1" i="1" dirty="0"/>
              <a:t>Pollination Algorithm</a:t>
            </a:r>
          </a:p>
          <a:p>
            <a:pPr marL="0" indent="0">
              <a:buNone/>
            </a:pPr>
            <a:endParaRPr lang="en-US" sz="4000" b="1" i="1" dirty="0"/>
          </a:p>
          <a:p>
            <a:pPr marL="0" indent="0">
              <a:buNone/>
            </a:pPr>
            <a:endParaRPr lang="en-US" sz="4000" b="1" dirty="0"/>
          </a:p>
          <a:p>
            <a:pPr marL="0" indent="0">
              <a:buNone/>
            </a:pPr>
            <a:endParaRPr lang="en-US" sz="4000" b="1" dirty="0"/>
          </a:p>
          <a:p>
            <a:pPr marL="0" indent="0">
              <a:buNone/>
            </a:pPr>
            <a:endParaRPr lang="en-US" sz="4400" dirty="0"/>
          </a:p>
          <a:p>
            <a:endParaRPr lang="en-US" altLang="en-US" sz="1600" u="sng" dirty="0">
              <a:solidFill>
                <a:schemeClr val="tx2"/>
              </a:solidFill>
            </a:endParaRPr>
          </a:p>
        </p:txBody>
      </p:sp>
      <p:sp>
        <p:nvSpPr>
          <p:cNvPr id="6148"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FBB5A28C-4EFB-47B9-A79C-F5B3D1917318}" type="slidenum">
              <a:rPr lang="en-GB" altLang="en-US" smtClean="0">
                <a:solidFill>
                  <a:schemeClr val="bg2"/>
                </a:solidFill>
              </a:rPr>
              <a:pPr/>
              <a:t>5</a:t>
            </a:fld>
            <a:endParaRPr lang="en-GB" altLang="en-US">
              <a:solidFill>
                <a:schemeClr val="bg2"/>
              </a:solidFill>
            </a:endParaRPr>
          </a:p>
        </p:txBody>
      </p:sp>
      <p:sp>
        <p:nvSpPr>
          <p:cNvPr id="6149" name="Rectangle 17"/>
          <p:cNvSpPr>
            <a:spLocks noChangeArrowheads="1"/>
          </p:cNvSpPr>
          <p:nvPr/>
        </p:nvSpPr>
        <p:spPr bwMode="auto">
          <a:xfrm>
            <a:off x="1524001" y="-138499"/>
            <a:ext cx="65" cy="276999"/>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6150" name="Rectangle 19"/>
          <p:cNvSpPr>
            <a:spLocks noChangeArrowheads="1"/>
          </p:cNvSpPr>
          <p:nvPr/>
        </p:nvSpPr>
        <p:spPr bwMode="auto">
          <a:xfrm>
            <a:off x="1524001" y="-138499"/>
            <a:ext cx="65" cy="276999"/>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6151" name="Rectangle 2"/>
          <p:cNvSpPr>
            <a:spLocks noChangeArrowheads="1"/>
          </p:cNvSpPr>
          <p:nvPr/>
        </p:nvSpPr>
        <p:spPr bwMode="auto">
          <a:xfrm>
            <a:off x="1524001" y="-138499"/>
            <a:ext cx="65" cy="276999"/>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6152" name="Rectangle 4"/>
          <p:cNvSpPr>
            <a:spLocks noChangeArrowheads="1"/>
          </p:cNvSpPr>
          <p:nvPr/>
        </p:nvSpPr>
        <p:spPr bwMode="auto">
          <a:xfrm>
            <a:off x="1524001" y="-138499"/>
            <a:ext cx="65" cy="276999"/>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6153" name="Rectangle 6"/>
          <p:cNvSpPr>
            <a:spLocks noChangeArrowheads="1"/>
          </p:cNvSpPr>
          <p:nvPr/>
        </p:nvSpPr>
        <p:spPr bwMode="auto">
          <a:xfrm>
            <a:off x="1524001" y="-138499"/>
            <a:ext cx="65" cy="276999"/>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6154" name="Rectangle 8"/>
          <p:cNvSpPr>
            <a:spLocks noChangeArrowheads="1"/>
          </p:cNvSpPr>
          <p:nvPr/>
        </p:nvSpPr>
        <p:spPr bwMode="auto">
          <a:xfrm>
            <a:off x="1524001" y="-138499"/>
            <a:ext cx="65" cy="276999"/>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6155" name="Rectangle 10"/>
          <p:cNvSpPr>
            <a:spLocks noChangeArrowheads="1"/>
          </p:cNvSpPr>
          <p:nvPr/>
        </p:nvSpPr>
        <p:spPr bwMode="auto">
          <a:xfrm>
            <a:off x="1524001" y="-138499"/>
            <a:ext cx="65" cy="276999"/>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6156" name="Rectangle 12"/>
          <p:cNvSpPr>
            <a:spLocks noChangeArrowheads="1"/>
          </p:cNvSpPr>
          <p:nvPr/>
        </p:nvSpPr>
        <p:spPr bwMode="auto">
          <a:xfrm>
            <a:off x="1524001" y="-138499"/>
            <a:ext cx="65" cy="276999"/>
          </a:xfrm>
          <a:prstGeom prst="rect">
            <a:avLst/>
          </a:prstGeom>
          <a:noFill/>
          <a:ln w="28575">
            <a:noFill/>
            <a:miter lim="800000"/>
            <a:headEnd/>
            <a:tailEnd/>
          </a:ln>
          <a:effectLst/>
        </p:spPr>
        <p:txBody>
          <a:bodyPr wrap="none" lIns="0" tIns="0" rIns="0" bIns="0" anchor="ctr">
            <a:spAutoFit/>
          </a:bodyPr>
          <a:lstStyle/>
          <a:p>
            <a:endParaRPr lang="en-US" altLang="en-US"/>
          </a:p>
        </p:txBody>
      </p:sp>
      <p:pic>
        <p:nvPicPr>
          <p:cNvPr id="2" name="Picture 1" descr="C:\Users\Main\Pictures\hora_5_sokrovish.jpg">
            <a:extLst>
              <a:ext uri="{FF2B5EF4-FFF2-40B4-BE49-F238E27FC236}">
                <a16:creationId xmlns:a16="http://schemas.microsoft.com/office/drawing/2014/main" id="{7BBF2664-67BB-4188-93D6-0748FD2891DF}"/>
              </a:ext>
            </a:extLst>
          </p:cNvPr>
          <p:cNvPicPr/>
          <p:nvPr/>
        </p:nvPicPr>
        <p:blipFill rotWithShape="1">
          <a:blip r:embed="rId2">
            <a:extLst>
              <a:ext uri="{28A0092B-C50C-407E-A947-70E740481C1C}">
                <a14:useLocalDpi xmlns:a14="http://schemas.microsoft.com/office/drawing/2010/main" val="0"/>
              </a:ext>
            </a:extLst>
          </a:blip>
          <a:srcRect l="9439" r="16085"/>
          <a:stretch/>
        </p:blipFill>
        <p:spPr bwMode="auto">
          <a:xfrm>
            <a:off x="154521" y="138500"/>
            <a:ext cx="1367358" cy="6582975"/>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2174289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3928967" y="0"/>
            <a:ext cx="10167595" cy="849182"/>
          </a:xfrm>
        </p:spPr>
        <p:txBody>
          <a:bodyPr>
            <a:normAutofit/>
          </a:bodyPr>
          <a:lstStyle/>
          <a:p>
            <a:r>
              <a:rPr lang="en-US" sz="4800" b="1" dirty="0">
                <a:latin typeface="Calibri" pitchFamily="34" charset="0"/>
                <a:cs typeface="Arial" pitchFamily="34" charset="0"/>
              </a:rPr>
              <a:t>Objectives</a:t>
            </a:r>
          </a:p>
        </p:txBody>
      </p:sp>
      <p:sp>
        <p:nvSpPr>
          <p:cNvPr id="6147" name="Content Placeholder 2"/>
          <p:cNvSpPr>
            <a:spLocks noGrp="1"/>
          </p:cNvSpPr>
          <p:nvPr>
            <p:ph idx="1"/>
          </p:nvPr>
        </p:nvSpPr>
        <p:spPr>
          <a:xfrm>
            <a:off x="1595535" y="830617"/>
            <a:ext cx="12501027" cy="5318256"/>
          </a:xfrm>
        </p:spPr>
        <p:txBody>
          <a:bodyPr>
            <a:normAutofit fontScale="47500" lnSpcReduction="20000"/>
          </a:bodyPr>
          <a:lstStyle/>
          <a:p>
            <a:pPr marL="0" indent="0">
              <a:buNone/>
            </a:pPr>
            <a:r>
              <a:rPr lang="en-US" sz="4000" b="1" i="1" dirty="0"/>
              <a:t>Introduce a concept of learning under high uncertainty ( low level of information) </a:t>
            </a:r>
          </a:p>
          <a:p>
            <a:pPr marL="0" indent="0">
              <a:buNone/>
            </a:pPr>
            <a:r>
              <a:rPr lang="en-US" sz="4000" b="1" i="1" dirty="0"/>
              <a:t>using examples from engineering fields</a:t>
            </a:r>
          </a:p>
          <a:p>
            <a:pPr marL="0" indent="0">
              <a:buNone/>
            </a:pPr>
            <a:endParaRPr lang="en-US" sz="4000" b="1" i="1" dirty="0"/>
          </a:p>
          <a:p>
            <a:pPr marL="0" indent="0">
              <a:buNone/>
            </a:pPr>
            <a:r>
              <a:rPr lang="en-US" sz="4000" b="1" i="1" dirty="0"/>
              <a:t>Individual learning and group learning process</a:t>
            </a:r>
          </a:p>
          <a:p>
            <a:pPr marL="0" indent="0">
              <a:buNone/>
            </a:pPr>
            <a:endParaRPr lang="en-US" sz="4000" b="1" i="1" dirty="0"/>
          </a:p>
          <a:p>
            <a:pPr marL="0" indent="0">
              <a:buNone/>
            </a:pPr>
            <a:r>
              <a:rPr lang="en-US" sz="4000" b="1" i="1" dirty="0"/>
              <a:t>Introduce a concept of black box function and black box optimization</a:t>
            </a:r>
          </a:p>
          <a:p>
            <a:pPr marL="0" indent="0">
              <a:buNone/>
            </a:pPr>
            <a:endParaRPr lang="en-US" sz="4000" b="1" i="1" dirty="0"/>
          </a:p>
          <a:p>
            <a:pPr marL="0" indent="0">
              <a:buNone/>
            </a:pPr>
            <a:endParaRPr lang="en-US" sz="4000" b="1" i="1" dirty="0"/>
          </a:p>
          <a:p>
            <a:pPr marL="0" indent="0">
              <a:buNone/>
            </a:pPr>
            <a:r>
              <a:rPr lang="en-US" sz="4000" b="1" i="1" dirty="0"/>
              <a:t>Introduce following optimization methods:</a:t>
            </a:r>
          </a:p>
          <a:p>
            <a:pPr marL="0" indent="0">
              <a:buNone/>
            </a:pPr>
            <a:r>
              <a:rPr lang="en-US" sz="4000" b="1" i="1" dirty="0" err="1"/>
              <a:t>Nelder</a:t>
            </a:r>
            <a:r>
              <a:rPr lang="en-US" sz="4000" b="1" i="1" dirty="0"/>
              <a:t> and Mead optimization</a:t>
            </a:r>
          </a:p>
          <a:p>
            <a:pPr marL="0" indent="0">
              <a:buNone/>
            </a:pPr>
            <a:r>
              <a:rPr lang="en-US" sz="4000" b="1" i="1" dirty="0"/>
              <a:t>Coordinate and Pattern Search</a:t>
            </a:r>
          </a:p>
          <a:p>
            <a:pPr marL="0" indent="0">
              <a:buNone/>
            </a:pPr>
            <a:r>
              <a:rPr lang="en-US" sz="4000" b="1" i="1" dirty="0"/>
              <a:t>Neural Networks</a:t>
            </a:r>
          </a:p>
          <a:p>
            <a:pPr marL="0" indent="0">
              <a:buNone/>
            </a:pPr>
            <a:r>
              <a:rPr lang="en-US" sz="4000" b="1" i="1" dirty="0"/>
              <a:t>Genetic Algorithm</a:t>
            </a:r>
          </a:p>
          <a:p>
            <a:pPr marL="0" indent="0">
              <a:buNone/>
            </a:pPr>
            <a:r>
              <a:rPr lang="en-US" sz="4000" b="1" i="1" dirty="0"/>
              <a:t>PSO algorithm</a:t>
            </a:r>
          </a:p>
          <a:p>
            <a:pPr marL="0" indent="0">
              <a:buNone/>
            </a:pPr>
            <a:r>
              <a:rPr lang="en-US" sz="4000" b="1" i="1" dirty="0"/>
              <a:t>Bat algorithm</a:t>
            </a:r>
          </a:p>
          <a:p>
            <a:pPr marL="0" indent="0">
              <a:buNone/>
            </a:pPr>
            <a:r>
              <a:rPr lang="en-US" sz="4000" b="1" i="1" dirty="0"/>
              <a:t>Pollination Algorithm</a:t>
            </a:r>
          </a:p>
          <a:p>
            <a:pPr marL="0" indent="0">
              <a:buNone/>
            </a:pPr>
            <a:endParaRPr lang="en-US" sz="4000" b="1" i="1" dirty="0"/>
          </a:p>
          <a:p>
            <a:pPr marL="0" indent="0">
              <a:buNone/>
            </a:pPr>
            <a:endParaRPr lang="en-US" sz="4000" b="1" dirty="0"/>
          </a:p>
          <a:p>
            <a:pPr marL="0" indent="0">
              <a:buNone/>
            </a:pPr>
            <a:endParaRPr lang="en-US" sz="4000" b="1" dirty="0"/>
          </a:p>
          <a:p>
            <a:pPr marL="0" indent="0">
              <a:buNone/>
            </a:pPr>
            <a:endParaRPr lang="en-US" sz="4400" dirty="0"/>
          </a:p>
          <a:p>
            <a:endParaRPr lang="en-US" altLang="en-US" sz="1600" u="sng" dirty="0">
              <a:solidFill>
                <a:schemeClr val="tx2"/>
              </a:solidFill>
            </a:endParaRPr>
          </a:p>
        </p:txBody>
      </p:sp>
      <p:sp>
        <p:nvSpPr>
          <p:cNvPr id="6148"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FBB5A28C-4EFB-47B9-A79C-F5B3D1917318}" type="slidenum">
              <a:rPr lang="en-GB" altLang="en-US" smtClean="0">
                <a:solidFill>
                  <a:schemeClr val="bg2"/>
                </a:solidFill>
              </a:rPr>
              <a:pPr/>
              <a:t>6</a:t>
            </a:fld>
            <a:endParaRPr lang="en-GB" altLang="en-US">
              <a:solidFill>
                <a:schemeClr val="bg2"/>
              </a:solidFill>
            </a:endParaRPr>
          </a:p>
        </p:txBody>
      </p:sp>
      <p:sp>
        <p:nvSpPr>
          <p:cNvPr id="6149" name="Rectangle 17"/>
          <p:cNvSpPr>
            <a:spLocks noChangeArrowheads="1"/>
          </p:cNvSpPr>
          <p:nvPr/>
        </p:nvSpPr>
        <p:spPr bwMode="auto">
          <a:xfrm>
            <a:off x="1524001" y="-138499"/>
            <a:ext cx="65" cy="276999"/>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6150" name="Rectangle 19"/>
          <p:cNvSpPr>
            <a:spLocks noChangeArrowheads="1"/>
          </p:cNvSpPr>
          <p:nvPr/>
        </p:nvSpPr>
        <p:spPr bwMode="auto">
          <a:xfrm>
            <a:off x="1524001" y="-138499"/>
            <a:ext cx="65" cy="276999"/>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6151" name="Rectangle 2"/>
          <p:cNvSpPr>
            <a:spLocks noChangeArrowheads="1"/>
          </p:cNvSpPr>
          <p:nvPr/>
        </p:nvSpPr>
        <p:spPr bwMode="auto">
          <a:xfrm>
            <a:off x="1524001" y="-138499"/>
            <a:ext cx="65" cy="276999"/>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6152" name="Rectangle 4"/>
          <p:cNvSpPr>
            <a:spLocks noChangeArrowheads="1"/>
          </p:cNvSpPr>
          <p:nvPr/>
        </p:nvSpPr>
        <p:spPr bwMode="auto">
          <a:xfrm>
            <a:off x="1524001" y="-138499"/>
            <a:ext cx="65" cy="276999"/>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6153" name="Rectangle 6"/>
          <p:cNvSpPr>
            <a:spLocks noChangeArrowheads="1"/>
          </p:cNvSpPr>
          <p:nvPr/>
        </p:nvSpPr>
        <p:spPr bwMode="auto">
          <a:xfrm>
            <a:off x="1524001" y="-138499"/>
            <a:ext cx="65" cy="276999"/>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6154" name="Rectangle 8"/>
          <p:cNvSpPr>
            <a:spLocks noChangeArrowheads="1"/>
          </p:cNvSpPr>
          <p:nvPr/>
        </p:nvSpPr>
        <p:spPr bwMode="auto">
          <a:xfrm>
            <a:off x="1524001" y="-138499"/>
            <a:ext cx="65" cy="276999"/>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6155" name="Rectangle 10"/>
          <p:cNvSpPr>
            <a:spLocks noChangeArrowheads="1"/>
          </p:cNvSpPr>
          <p:nvPr/>
        </p:nvSpPr>
        <p:spPr bwMode="auto">
          <a:xfrm>
            <a:off x="1524001" y="-138499"/>
            <a:ext cx="65" cy="276999"/>
          </a:xfrm>
          <a:prstGeom prst="rect">
            <a:avLst/>
          </a:prstGeom>
          <a:noFill/>
          <a:ln w="28575">
            <a:noFill/>
            <a:miter lim="800000"/>
            <a:headEnd/>
            <a:tailEnd/>
          </a:ln>
          <a:effectLst/>
        </p:spPr>
        <p:txBody>
          <a:bodyPr wrap="none" lIns="0" tIns="0" rIns="0" bIns="0" anchor="ctr">
            <a:spAutoFit/>
          </a:bodyPr>
          <a:lstStyle/>
          <a:p>
            <a:endParaRPr lang="en-US" altLang="en-US"/>
          </a:p>
        </p:txBody>
      </p:sp>
      <p:sp>
        <p:nvSpPr>
          <p:cNvPr id="6156" name="Rectangle 12"/>
          <p:cNvSpPr>
            <a:spLocks noChangeArrowheads="1"/>
          </p:cNvSpPr>
          <p:nvPr/>
        </p:nvSpPr>
        <p:spPr bwMode="auto">
          <a:xfrm>
            <a:off x="1524001" y="-138499"/>
            <a:ext cx="65" cy="276999"/>
          </a:xfrm>
          <a:prstGeom prst="rect">
            <a:avLst/>
          </a:prstGeom>
          <a:noFill/>
          <a:ln w="28575">
            <a:noFill/>
            <a:miter lim="800000"/>
            <a:headEnd/>
            <a:tailEnd/>
          </a:ln>
          <a:effectLst/>
        </p:spPr>
        <p:txBody>
          <a:bodyPr wrap="none" lIns="0" tIns="0" rIns="0" bIns="0" anchor="ctr">
            <a:spAutoFit/>
          </a:bodyPr>
          <a:lstStyle/>
          <a:p>
            <a:endParaRPr lang="en-US" altLang="en-US"/>
          </a:p>
        </p:txBody>
      </p:sp>
      <p:pic>
        <p:nvPicPr>
          <p:cNvPr id="2" name="Picture 1" descr="C:\Users\Main\Pictures\hora_5_sokrovish.jpg">
            <a:extLst>
              <a:ext uri="{FF2B5EF4-FFF2-40B4-BE49-F238E27FC236}">
                <a16:creationId xmlns:a16="http://schemas.microsoft.com/office/drawing/2014/main" id="{7BBF2664-67BB-4188-93D6-0748FD2891DF}"/>
              </a:ext>
            </a:extLst>
          </p:cNvPr>
          <p:cNvPicPr/>
          <p:nvPr/>
        </p:nvPicPr>
        <p:blipFill rotWithShape="1">
          <a:blip r:embed="rId2">
            <a:extLst>
              <a:ext uri="{28A0092B-C50C-407E-A947-70E740481C1C}">
                <a14:useLocalDpi xmlns:a14="http://schemas.microsoft.com/office/drawing/2010/main" val="0"/>
              </a:ext>
            </a:extLst>
          </a:blip>
          <a:srcRect l="9439" r="16085"/>
          <a:stretch/>
        </p:blipFill>
        <p:spPr bwMode="auto">
          <a:xfrm>
            <a:off x="154521" y="138500"/>
            <a:ext cx="1367358" cy="6582975"/>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8273611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653436" y="493566"/>
            <a:ext cx="9444624" cy="7478970"/>
          </a:xfrm>
          <a:prstGeom prst="rect">
            <a:avLst/>
          </a:prstGeom>
        </p:spPr>
        <p:txBody>
          <a:bodyPr wrap="square" anchor="t">
            <a:spAutoFit/>
          </a:bodyPr>
          <a:lstStyle/>
          <a:p>
            <a:r>
              <a:rPr lang="en-US" sz="3600" b="1" dirty="0"/>
              <a:t>How does human or machine learn?</a:t>
            </a:r>
          </a:p>
          <a:p>
            <a:endParaRPr lang="en-US" sz="3600" b="1" dirty="0"/>
          </a:p>
          <a:p>
            <a:r>
              <a:rPr lang="en-US" sz="3600" b="1" dirty="0"/>
              <a:t>1. Supervised Learning</a:t>
            </a:r>
          </a:p>
          <a:p>
            <a:r>
              <a:rPr lang="en-US" sz="2400" b="1" dirty="0"/>
              <a:t>Learn from data provided externally</a:t>
            </a:r>
          </a:p>
          <a:p>
            <a:r>
              <a:rPr lang="en-US" sz="2600" b="1" dirty="0"/>
              <a:t>Supervised methods such as linear regression, logistic regression, support vector machine, neural networks</a:t>
            </a:r>
          </a:p>
          <a:p>
            <a:r>
              <a:rPr lang="en-US" b="1" dirty="0"/>
              <a:t>Supervised machine learning algorithms </a:t>
            </a:r>
            <a:r>
              <a:rPr lang="en-US" dirty="0"/>
              <a:t>can apply what has been learned in the past to new data using labeled examples to predict future events</a:t>
            </a:r>
          </a:p>
          <a:p>
            <a:endParaRPr lang="en-US" dirty="0"/>
          </a:p>
          <a:p>
            <a:r>
              <a:rPr lang="en-US" sz="3600" b="1" dirty="0"/>
              <a:t>2. Unsupervised learning</a:t>
            </a:r>
          </a:p>
          <a:p>
            <a:r>
              <a:rPr lang="en-US" sz="2000" b="1" dirty="0"/>
              <a:t>unsupervised machine learning algorithms </a:t>
            </a:r>
            <a:r>
              <a:rPr lang="en-US" sz="2000" dirty="0"/>
              <a:t>are used when the information used to train is neither classified nor labeled. Draw inferences from datasets to describe hidden structures from unlabeled data. k-mean clustering is an example of unsupervised learning method</a:t>
            </a:r>
          </a:p>
          <a:p>
            <a:endParaRPr lang="en-US" sz="2000" dirty="0"/>
          </a:p>
          <a:p>
            <a:endParaRPr lang="en-US" dirty="0"/>
          </a:p>
          <a:p>
            <a:endParaRPr lang="en-US" sz="2600" b="1" dirty="0"/>
          </a:p>
          <a:p>
            <a:endParaRPr lang="en-US" sz="2600" b="1" dirty="0"/>
          </a:p>
          <a:p>
            <a:endParaRPr lang="en-US" sz="3600" dirty="0"/>
          </a:p>
        </p:txBody>
      </p:sp>
      <p:sp>
        <p:nvSpPr>
          <p:cNvPr id="3" name="Rectangle 2">
            <a:extLst>
              <a:ext uri="{FF2B5EF4-FFF2-40B4-BE49-F238E27FC236}">
                <a16:creationId xmlns:a16="http://schemas.microsoft.com/office/drawing/2014/main" id="{D8074DAE-0E67-47F5-9381-31D004DCC48E}"/>
              </a:ext>
            </a:extLst>
          </p:cNvPr>
          <p:cNvSpPr/>
          <p:nvPr/>
        </p:nvSpPr>
        <p:spPr>
          <a:xfrm>
            <a:off x="1219774" y="1241204"/>
            <a:ext cx="9435785" cy="1292662"/>
          </a:xfrm>
          <a:prstGeom prst="rect">
            <a:avLst/>
          </a:prstGeom>
        </p:spPr>
        <p:txBody>
          <a:bodyPr wrap="square" anchor="t">
            <a:spAutoFit/>
          </a:bodyPr>
          <a:lstStyle/>
          <a:p>
            <a:endParaRPr lang="en-US" dirty="0"/>
          </a:p>
          <a:p>
            <a:br>
              <a:rPr lang="en-US" dirty="0"/>
            </a:br>
            <a:endParaRPr lang="en-US" dirty="0">
              <a:solidFill>
                <a:srgbClr val="000000"/>
              </a:solidFill>
              <a:cs typeface="Calibri" panose="020F0502020204030204"/>
            </a:endParaRPr>
          </a:p>
          <a:p>
            <a:endParaRPr lang="en-US" altLang="en-US" sz="2400" b="1" dirty="0">
              <a:solidFill>
                <a:srgbClr val="000000"/>
              </a:solidFill>
              <a:cs typeface="Calibri" panose="020F0502020204030204"/>
            </a:endParaRPr>
          </a:p>
        </p:txBody>
      </p:sp>
      <p:pic>
        <p:nvPicPr>
          <p:cNvPr id="2" name="Picture 1" descr="C:\Users\Main\Pictures\hora_5_sokrovish.jpg">
            <a:extLst>
              <a:ext uri="{FF2B5EF4-FFF2-40B4-BE49-F238E27FC236}">
                <a16:creationId xmlns:a16="http://schemas.microsoft.com/office/drawing/2014/main" id="{46577E59-735D-439C-89FB-6EDCA82EFFFC}"/>
              </a:ext>
            </a:extLst>
          </p:cNvPr>
          <p:cNvPicPr/>
          <p:nvPr/>
        </p:nvPicPr>
        <p:blipFill rotWithShape="1">
          <a:blip r:embed="rId2">
            <a:extLst>
              <a:ext uri="{28A0092B-C50C-407E-A947-70E740481C1C}">
                <a14:useLocalDpi xmlns:a14="http://schemas.microsoft.com/office/drawing/2010/main" val="0"/>
              </a:ext>
            </a:extLst>
          </a:blip>
          <a:srcRect l="9439" r="16085"/>
          <a:stretch/>
        </p:blipFill>
        <p:spPr bwMode="auto">
          <a:xfrm>
            <a:off x="110232" y="137512"/>
            <a:ext cx="1367358" cy="6582975"/>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5300286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477590" y="106705"/>
            <a:ext cx="9444624" cy="7417415"/>
          </a:xfrm>
          <a:prstGeom prst="rect">
            <a:avLst/>
          </a:prstGeom>
        </p:spPr>
        <p:txBody>
          <a:bodyPr wrap="square" anchor="t">
            <a:spAutoFit/>
          </a:bodyPr>
          <a:lstStyle/>
          <a:p>
            <a:r>
              <a:rPr lang="en-US" sz="3600" b="1" dirty="0"/>
              <a:t>How does machine learn?</a:t>
            </a:r>
          </a:p>
          <a:p>
            <a:endParaRPr lang="en-US" sz="3600" b="1" dirty="0"/>
          </a:p>
          <a:p>
            <a:r>
              <a:rPr lang="en-US" sz="3600" b="1" dirty="0"/>
              <a:t>3. Online learning</a:t>
            </a:r>
          </a:p>
          <a:p>
            <a:r>
              <a:rPr lang="en-US" dirty="0"/>
              <a:t>Used in real time systems. Method in which data becomes available in a sequential order and is used to update the best prediction for future data at each step, as opposed to batch learning techniques which generate the best predictor by learning on the entire training data set at once. </a:t>
            </a:r>
            <a:r>
              <a:rPr lang="en-US" b="1" i="1" dirty="0"/>
              <a:t>Neural network </a:t>
            </a:r>
            <a:r>
              <a:rPr lang="en-US" dirty="0"/>
              <a:t>is a convenient model for online learning because training samples in neural network are processes one at a time.</a:t>
            </a:r>
          </a:p>
          <a:p>
            <a:endParaRPr lang="en-US" dirty="0"/>
          </a:p>
          <a:p>
            <a:r>
              <a:rPr lang="en-US" sz="3600" b="1" dirty="0"/>
              <a:t>4. Reinforcement learning</a:t>
            </a:r>
          </a:p>
          <a:p>
            <a:r>
              <a:rPr lang="en-US" dirty="0"/>
              <a:t>learning method that interacts with its environment by producing actions and discovers errors or rewards. Trial and error search and delayed reward are the most relevant characteristics of reinforcement learning. </a:t>
            </a:r>
          </a:p>
          <a:p>
            <a:r>
              <a:rPr lang="en-US" b="1" dirty="0"/>
              <a:t>Learn from its own experience</a:t>
            </a:r>
          </a:p>
          <a:p>
            <a:r>
              <a:rPr lang="en-US" b="1" dirty="0"/>
              <a:t>Black box optimization methods. Black box strategies.</a:t>
            </a:r>
          </a:p>
          <a:p>
            <a:r>
              <a:rPr lang="en-US" b="1" dirty="0"/>
              <a:t>Black box optimization competition </a:t>
            </a:r>
          </a:p>
          <a:p>
            <a:r>
              <a:rPr lang="en-US" b="1" dirty="0"/>
              <a:t>https://www.ini.rub.de/PEOPLE/glasmtbl/projects/bbcomp/index.html</a:t>
            </a:r>
          </a:p>
          <a:p>
            <a:endParaRPr lang="en-US" sz="2600" b="1" dirty="0"/>
          </a:p>
          <a:p>
            <a:endParaRPr lang="en-US" sz="3600" dirty="0"/>
          </a:p>
          <a:p>
            <a:endParaRPr lang="en-US" sz="3600" dirty="0"/>
          </a:p>
        </p:txBody>
      </p:sp>
      <p:sp>
        <p:nvSpPr>
          <p:cNvPr id="3" name="Rectangle 2">
            <a:extLst>
              <a:ext uri="{FF2B5EF4-FFF2-40B4-BE49-F238E27FC236}">
                <a16:creationId xmlns:a16="http://schemas.microsoft.com/office/drawing/2014/main" id="{D8074DAE-0E67-47F5-9381-31D004DCC48E}"/>
              </a:ext>
            </a:extLst>
          </p:cNvPr>
          <p:cNvSpPr/>
          <p:nvPr/>
        </p:nvSpPr>
        <p:spPr>
          <a:xfrm>
            <a:off x="1219774" y="1241204"/>
            <a:ext cx="9435785" cy="1292662"/>
          </a:xfrm>
          <a:prstGeom prst="rect">
            <a:avLst/>
          </a:prstGeom>
        </p:spPr>
        <p:txBody>
          <a:bodyPr wrap="square" anchor="t">
            <a:spAutoFit/>
          </a:bodyPr>
          <a:lstStyle/>
          <a:p>
            <a:endParaRPr lang="en-US" dirty="0"/>
          </a:p>
          <a:p>
            <a:br>
              <a:rPr lang="en-US" dirty="0"/>
            </a:br>
            <a:endParaRPr lang="en-US" dirty="0">
              <a:solidFill>
                <a:srgbClr val="000000"/>
              </a:solidFill>
              <a:cs typeface="Calibri" panose="020F0502020204030204"/>
            </a:endParaRPr>
          </a:p>
          <a:p>
            <a:endParaRPr lang="en-US" altLang="en-US" sz="2400" b="1" dirty="0">
              <a:solidFill>
                <a:srgbClr val="000000"/>
              </a:solidFill>
              <a:cs typeface="Calibri" panose="020F0502020204030204"/>
            </a:endParaRPr>
          </a:p>
        </p:txBody>
      </p:sp>
      <p:pic>
        <p:nvPicPr>
          <p:cNvPr id="2" name="Picture 1" descr="C:\Users\Main\Pictures\hora_5_sokrovish.jpg">
            <a:extLst>
              <a:ext uri="{FF2B5EF4-FFF2-40B4-BE49-F238E27FC236}">
                <a16:creationId xmlns:a16="http://schemas.microsoft.com/office/drawing/2014/main" id="{BEEDA970-E133-4F6B-BB1B-FE7EF4CC30CD}"/>
              </a:ext>
            </a:extLst>
          </p:cNvPr>
          <p:cNvPicPr/>
          <p:nvPr/>
        </p:nvPicPr>
        <p:blipFill rotWithShape="1">
          <a:blip r:embed="rId2">
            <a:extLst>
              <a:ext uri="{28A0092B-C50C-407E-A947-70E740481C1C}">
                <a14:useLocalDpi xmlns:a14="http://schemas.microsoft.com/office/drawing/2010/main" val="0"/>
              </a:ext>
            </a:extLst>
          </a:blip>
          <a:srcRect l="9439" r="16085"/>
          <a:stretch/>
        </p:blipFill>
        <p:spPr bwMode="auto">
          <a:xfrm>
            <a:off x="110232" y="137512"/>
            <a:ext cx="1367358" cy="6582975"/>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5772825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36441" y="137512"/>
            <a:ext cx="10416073" cy="6986528"/>
          </a:xfrm>
          <a:prstGeom prst="rect">
            <a:avLst/>
          </a:prstGeom>
        </p:spPr>
        <p:txBody>
          <a:bodyPr wrap="square" anchor="t">
            <a:spAutoFit/>
          </a:bodyPr>
          <a:lstStyle/>
          <a:p>
            <a:r>
              <a:rPr lang="en-US" sz="3600" b="1" dirty="0"/>
              <a:t>Black box optimization</a:t>
            </a:r>
          </a:p>
          <a:p>
            <a:r>
              <a:rPr lang="en-US" sz="2600" dirty="0"/>
              <a:t>We are looking for optimal (minimum) value of a function. </a:t>
            </a:r>
          </a:p>
          <a:p>
            <a:r>
              <a:rPr lang="en-US" sz="2600" dirty="0"/>
              <a:t>The function is black box (</a:t>
            </a:r>
            <a:r>
              <a:rPr lang="en-US" sz="2400" dirty="0"/>
              <a:t>the analytical form of the function is not known</a:t>
            </a:r>
            <a:r>
              <a:rPr lang="en-US" sz="2600" dirty="0"/>
              <a:t>)</a:t>
            </a:r>
          </a:p>
          <a:p>
            <a:r>
              <a:rPr lang="en-US" sz="2600" dirty="0"/>
              <a:t> </a:t>
            </a:r>
          </a:p>
          <a:p>
            <a:endParaRPr lang="en-US" sz="2600" dirty="0"/>
          </a:p>
          <a:p>
            <a:endParaRPr lang="en-US" sz="2600" dirty="0"/>
          </a:p>
          <a:p>
            <a:endParaRPr lang="en-US" sz="2600" dirty="0"/>
          </a:p>
          <a:p>
            <a:r>
              <a:rPr lang="en-US" sz="2600" b="1" i="1" dirty="0"/>
              <a:t>Naïve approach:</a:t>
            </a:r>
          </a:p>
          <a:p>
            <a:r>
              <a:rPr lang="en-US" sz="2400" dirty="0"/>
              <a:t>Compute values of functions in many points and choose a point with smallest function value </a:t>
            </a:r>
          </a:p>
          <a:p>
            <a:r>
              <a:rPr lang="en-US" sz="2000" i="1" dirty="0"/>
              <a:t>Example: Random search</a:t>
            </a:r>
          </a:p>
          <a:p>
            <a:endParaRPr lang="en-US" sz="2000" i="1" dirty="0"/>
          </a:p>
          <a:p>
            <a:r>
              <a:rPr lang="en-US" sz="2600" b="1" i="1" dirty="0"/>
              <a:t>Better Approach:</a:t>
            </a:r>
          </a:p>
          <a:p>
            <a:r>
              <a:rPr lang="en-US" sz="2400" dirty="0"/>
              <a:t>Compute values of functions in several points and analyze the result</a:t>
            </a:r>
          </a:p>
          <a:p>
            <a:r>
              <a:rPr lang="en-US" sz="2400" dirty="0"/>
              <a:t>Based on this analysis design a strategy for a next step: which points should be evaluated in order to improve the function value?</a:t>
            </a:r>
          </a:p>
          <a:p>
            <a:r>
              <a:rPr lang="en-US" sz="2000" i="1" dirty="0"/>
              <a:t>Example: </a:t>
            </a:r>
            <a:r>
              <a:rPr lang="en-US" sz="2000" i="1" dirty="0" err="1"/>
              <a:t>Nelder</a:t>
            </a:r>
            <a:r>
              <a:rPr lang="en-US" sz="2000" i="1" dirty="0"/>
              <a:t> and Mead algorithm, Coordinate search, Pattern search</a:t>
            </a:r>
          </a:p>
          <a:p>
            <a:endParaRPr lang="en-US" sz="2400" dirty="0"/>
          </a:p>
        </p:txBody>
      </p:sp>
      <p:sp>
        <p:nvSpPr>
          <p:cNvPr id="3" name="Rectangle 2">
            <a:extLst>
              <a:ext uri="{FF2B5EF4-FFF2-40B4-BE49-F238E27FC236}">
                <a16:creationId xmlns:a16="http://schemas.microsoft.com/office/drawing/2014/main" id="{D8074DAE-0E67-47F5-9381-31D004DCC48E}"/>
              </a:ext>
            </a:extLst>
          </p:cNvPr>
          <p:cNvSpPr/>
          <p:nvPr/>
        </p:nvSpPr>
        <p:spPr>
          <a:xfrm>
            <a:off x="1219774" y="1241204"/>
            <a:ext cx="9435785" cy="1292662"/>
          </a:xfrm>
          <a:prstGeom prst="rect">
            <a:avLst/>
          </a:prstGeom>
        </p:spPr>
        <p:txBody>
          <a:bodyPr wrap="square" anchor="t">
            <a:spAutoFit/>
          </a:bodyPr>
          <a:lstStyle/>
          <a:p>
            <a:endParaRPr lang="en-US" dirty="0"/>
          </a:p>
          <a:p>
            <a:br>
              <a:rPr lang="en-US" dirty="0"/>
            </a:br>
            <a:endParaRPr lang="en-US" dirty="0">
              <a:solidFill>
                <a:srgbClr val="000000"/>
              </a:solidFill>
              <a:cs typeface="Calibri" panose="020F0502020204030204"/>
            </a:endParaRPr>
          </a:p>
          <a:p>
            <a:endParaRPr lang="en-US" altLang="en-US" sz="2400" b="1" dirty="0">
              <a:solidFill>
                <a:srgbClr val="000000"/>
              </a:solidFill>
              <a:cs typeface="Calibri" panose="020F0502020204030204"/>
            </a:endParaRPr>
          </a:p>
        </p:txBody>
      </p:sp>
      <p:pic>
        <p:nvPicPr>
          <p:cNvPr id="5" name="Picture 4"/>
          <p:cNvPicPr>
            <a:picLocks noChangeAspect="1"/>
          </p:cNvPicPr>
          <p:nvPr/>
        </p:nvPicPr>
        <p:blipFill>
          <a:blip r:embed="rId2"/>
          <a:stretch>
            <a:fillRect/>
          </a:stretch>
        </p:blipFill>
        <p:spPr>
          <a:xfrm>
            <a:off x="4819076" y="1528570"/>
            <a:ext cx="4777207" cy="1811789"/>
          </a:xfrm>
          <a:prstGeom prst="rect">
            <a:avLst/>
          </a:prstGeom>
        </p:spPr>
      </p:pic>
      <p:pic>
        <p:nvPicPr>
          <p:cNvPr id="2" name="Picture 1" descr="C:\Users\Main\Pictures\hora_5_sokrovish.jpg">
            <a:extLst>
              <a:ext uri="{FF2B5EF4-FFF2-40B4-BE49-F238E27FC236}">
                <a16:creationId xmlns:a16="http://schemas.microsoft.com/office/drawing/2014/main" id="{310701CD-6753-4D9C-AE8F-2A3581906F75}"/>
              </a:ext>
            </a:extLst>
          </p:cNvPr>
          <p:cNvPicPr/>
          <p:nvPr/>
        </p:nvPicPr>
        <p:blipFill rotWithShape="1">
          <a:blip r:embed="rId3">
            <a:extLst>
              <a:ext uri="{28A0092B-C50C-407E-A947-70E740481C1C}">
                <a14:useLocalDpi xmlns:a14="http://schemas.microsoft.com/office/drawing/2010/main" val="0"/>
              </a:ext>
            </a:extLst>
          </a:blip>
          <a:srcRect l="9439" r="16085"/>
          <a:stretch/>
        </p:blipFill>
        <p:spPr bwMode="auto">
          <a:xfrm>
            <a:off x="130628" y="137512"/>
            <a:ext cx="1346961" cy="6655174"/>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2638042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13926</TotalTime>
  <Words>4117</Words>
  <Application>Microsoft Office PowerPoint</Application>
  <PresentationFormat>Widescreen</PresentationFormat>
  <Paragraphs>643</Paragraphs>
  <Slides>40</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40</vt:i4>
      </vt:variant>
    </vt:vector>
  </HeadingPairs>
  <TitlesOfParts>
    <vt:vector size="51" baseType="lpstr">
      <vt:lpstr>Abadi</vt:lpstr>
      <vt:lpstr>Angsana New</vt:lpstr>
      <vt:lpstr>Arial</vt:lpstr>
      <vt:lpstr>Baskerville Old Face</vt:lpstr>
      <vt:lpstr>Calibri</vt:lpstr>
      <vt:lpstr>Calibri Light</vt:lpstr>
      <vt:lpstr>Cambria Math</vt:lpstr>
      <vt:lpstr>Courier New</vt:lpstr>
      <vt:lpstr>Proxima Nova</vt:lpstr>
      <vt:lpstr>Wingdings</vt:lpstr>
      <vt:lpstr>Office Theme</vt:lpstr>
      <vt:lpstr>Reinforcement Learning in Engineering</vt:lpstr>
      <vt:lpstr>Questions</vt:lpstr>
      <vt:lpstr>Example</vt:lpstr>
      <vt:lpstr>Examples</vt:lpstr>
      <vt:lpstr>Objectives</vt:lpstr>
      <vt:lpstr>Objectives</vt:lpstr>
      <vt:lpstr>PowerPoint Presentation</vt:lpstr>
      <vt:lpstr>PowerPoint Presentation</vt:lpstr>
      <vt:lpstr>PowerPoint Presentation</vt:lpstr>
      <vt:lpstr>Legged Robot Gait Optimization</vt:lpstr>
      <vt:lpstr>Legged Robot Gait Optimization</vt:lpstr>
      <vt:lpstr>Automatic Grasping Arm Parameter Optimization</vt:lpstr>
      <vt:lpstr>Bipedal Walking Robot</vt:lpstr>
      <vt:lpstr>PowerPoint Presentation</vt:lpstr>
      <vt:lpstr>PowerPoint Presentation</vt:lpstr>
      <vt:lpstr>PowerPoint Presentation</vt:lpstr>
      <vt:lpstr>PowerPoint Presentation</vt:lpstr>
      <vt:lpstr>PowerPoint Presentation</vt:lpstr>
      <vt:lpstr>Alloy design</vt:lpstr>
      <vt:lpstr>       Alloy design</vt:lpstr>
      <vt:lpstr>       Alloy design - simplified example</vt:lpstr>
      <vt:lpstr>       Alloy design - simplified example</vt:lpstr>
      <vt:lpstr>       Alloy design - simplified example</vt:lpstr>
      <vt:lpstr>Hooke - Jeeves (Pattern Search ) Method</vt:lpstr>
      <vt:lpstr>Test Functions (Artificial Landscapes)</vt:lpstr>
      <vt:lpstr>Population-based methods</vt:lpstr>
      <vt:lpstr>NM and HJ algorithm in Engineering Tools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Reinforcement Learning in Engineering Problems</dc:title>
  <dc:creator>Nadia Udler</dc:creator>
  <cp:lastModifiedBy>Nadia Udler</cp:lastModifiedBy>
  <cp:revision>98</cp:revision>
  <dcterms:created xsi:type="dcterms:W3CDTF">2020-10-27T16:54:12Z</dcterms:created>
  <dcterms:modified xsi:type="dcterms:W3CDTF">2023-04-28T21:50:54Z</dcterms:modified>
</cp:coreProperties>
</file>