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7"/>
  </p:notesMasterIdLst>
  <p:sldIdLst>
    <p:sldId id="261" r:id="rId2"/>
    <p:sldId id="432" r:id="rId3"/>
    <p:sldId id="442" r:id="rId4"/>
    <p:sldId id="443" r:id="rId5"/>
    <p:sldId id="44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821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217ED-361F-45BA-8D4B-0C74891083B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F8F1C-874A-4340-B330-86FFD63E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4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5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7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6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0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4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9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0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reinforcement-learning/ug/ppo-agents.html" TargetMode="External"/><Relationship Id="rId2" Type="http://schemas.openxmlformats.org/officeDocument/2006/relationships/hyperlink" Target="https://www.tensorflow.org/addons/api_docs/python/tfa/optimizers/ProximalAdagrad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724" y="960583"/>
            <a:ext cx="105999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Python for  Machine Learning</a:t>
            </a:r>
            <a:endParaRPr lang="en-US" sz="32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4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4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2064" y="3695062"/>
            <a:ext cx="381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390676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3436" y="493566"/>
            <a:ext cx="9444624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In this lecture..</a:t>
            </a:r>
          </a:p>
          <a:p>
            <a:r>
              <a:rPr lang="en-US" sz="3600" dirty="0"/>
              <a:t>Proximal Algorithms</a:t>
            </a:r>
          </a:p>
          <a:p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19774" y="1241204"/>
            <a:ext cx="9435785" cy="12926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023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869" y="921271"/>
            <a:ext cx="10874475" cy="38779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200" b="1" dirty="0"/>
              <a:t>Difficult to implement </a:t>
            </a:r>
          </a:p>
          <a:p>
            <a:r>
              <a:rPr lang="en-US" sz="3200" b="1" dirty="0"/>
              <a:t>Slow</a:t>
            </a:r>
          </a:p>
          <a:p>
            <a:r>
              <a:rPr lang="en-US" sz="3200" b="1" dirty="0"/>
              <a:t>Do not work with non-smooth functions</a:t>
            </a:r>
          </a:p>
          <a:p>
            <a:endParaRPr lang="en-US" sz="3200" b="1" dirty="0"/>
          </a:p>
          <a:p>
            <a:r>
              <a:rPr lang="en-US" sz="3200" b="1" dirty="0"/>
              <a:t>Proximal algorithms offer a trade-off!</a:t>
            </a:r>
          </a:p>
          <a:p>
            <a:endParaRPr lang="en-US" sz="3200" b="1" dirty="0"/>
          </a:p>
          <a:p>
            <a:endParaRPr lang="en-US" b="1" dirty="0"/>
          </a:p>
          <a:p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954656" y="1379750"/>
            <a:ext cx="9435785" cy="12926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C0574-8326-433C-9FAA-6B3749E92890}"/>
              </a:ext>
            </a:extLst>
          </p:cNvPr>
          <p:cNvSpPr/>
          <p:nvPr/>
        </p:nvSpPr>
        <p:spPr>
          <a:xfrm>
            <a:off x="794327" y="191813"/>
            <a:ext cx="1137414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/>
              <a:t>Problems in state-of-the-art 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82337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869" y="921271"/>
            <a:ext cx="10874475" cy="550920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200" b="1" dirty="0" err="1"/>
              <a:t>PyProximal</a:t>
            </a:r>
            <a:endParaRPr lang="en-US" sz="3200" b="1" dirty="0"/>
          </a:p>
          <a:p>
            <a:r>
              <a:rPr lang="en-US" sz="3200" b="1" dirty="0"/>
              <a:t>https://pyproximal.readthedocs.io/en/stable/</a:t>
            </a:r>
          </a:p>
          <a:p>
            <a:endParaRPr lang="en-US" b="1" dirty="0"/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Open Sans" panose="020B0606030504020204" pitchFamily="34" charset="0"/>
              </a:rPr>
              <a:t>This Python library provides all the needed building blocks for solving non-smooth convex optimization problems using the so-called </a:t>
            </a:r>
            <a:r>
              <a:rPr lang="en-US" b="1" i="0" dirty="0">
                <a:solidFill>
                  <a:srgbClr val="323232"/>
                </a:solidFill>
                <a:effectLst/>
                <a:latin typeface="Open Sans" panose="020B0606030504020204" pitchFamily="34" charset="0"/>
              </a:rPr>
              <a:t>proximal algorithms</a:t>
            </a:r>
            <a:r>
              <a:rPr lang="en-US" b="0" i="0" dirty="0">
                <a:solidFill>
                  <a:srgbClr val="323232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1" i="0" dirty="0">
              <a:solidFill>
                <a:srgbClr val="323232"/>
              </a:solidFill>
              <a:effectLst/>
              <a:latin typeface="Open Sans" panose="020B0606030504020204" pitchFamily="34" charset="0"/>
            </a:endParaRPr>
          </a:p>
          <a:p>
            <a:endParaRPr lang="en-US" b="1" dirty="0">
              <a:solidFill>
                <a:srgbClr val="323232"/>
              </a:solidFill>
              <a:latin typeface="Open Sans" panose="020B0606030504020204" pitchFamily="34" charset="0"/>
            </a:endParaRPr>
          </a:p>
          <a:p>
            <a:r>
              <a:rPr lang="en-US" b="1" dirty="0" err="1">
                <a:solidFill>
                  <a:srgbClr val="323232"/>
                </a:solidFill>
                <a:latin typeface="Open Sans" panose="020B0606030504020204" pitchFamily="34" charset="0"/>
              </a:rPr>
              <a:t>Tensorflow</a:t>
            </a:r>
            <a:endParaRPr lang="en-US" b="1" dirty="0">
              <a:solidFill>
                <a:srgbClr val="323232"/>
              </a:solidFill>
              <a:latin typeface="Open Sans" panose="020B0606030504020204" pitchFamily="34" charset="0"/>
            </a:endParaRPr>
          </a:p>
          <a:p>
            <a:r>
              <a:rPr lang="en-US" b="1" dirty="0">
                <a:solidFill>
                  <a:srgbClr val="323232"/>
                </a:solidFill>
                <a:latin typeface="Open Sans" panose="020B0606030504020204" pitchFamily="34" charset="0"/>
              </a:rPr>
              <a:t>Proximal </a:t>
            </a:r>
            <a:r>
              <a:rPr lang="en-US" b="1" dirty="0" err="1">
                <a:solidFill>
                  <a:srgbClr val="323232"/>
                </a:solidFill>
                <a:latin typeface="Open Sans" panose="020B0606030504020204" pitchFamily="34" charset="0"/>
              </a:rPr>
              <a:t>AdaGrad</a:t>
            </a:r>
            <a:r>
              <a:rPr lang="en-US" b="1" dirty="0">
                <a:solidFill>
                  <a:srgbClr val="323232"/>
                </a:solidFill>
                <a:latin typeface="Open Sans" panose="020B0606030504020204" pitchFamily="34" charset="0"/>
              </a:rPr>
              <a:t> algorithm</a:t>
            </a:r>
          </a:p>
          <a:p>
            <a:r>
              <a:rPr lang="en-US" b="1" dirty="0">
                <a:hlinkClick r:id="rId2"/>
              </a:rPr>
              <a:t>https://www.tensorflow.org/addons/api_docs/python/tfa/optimizers/ProximalAdagrad</a:t>
            </a:r>
            <a:endParaRPr lang="en-US" b="1" dirty="0">
              <a:solidFill>
                <a:srgbClr val="323232"/>
              </a:solidFill>
              <a:latin typeface="Open Sans" panose="020B0606030504020204" pitchFamily="34" charset="0"/>
            </a:endParaRPr>
          </a:p>
          <a:p>
            <a:endParaRPr lang="en-US" b="1" dirty="0">
              <a:solidFill>
                <a:srgbClr val="323232"/>
              </a:solidFill>
              <a:latin typeface="Open Sans" panose="020B0606030504020204" pitchFamily="34" charset="0"/>
            </a:endParaRPr>
          </a:p>
          <a:p>
            <a:r>
              <a:rPr lang="en-US" b="1" dirty="0" err="1">
                <a:solidFill>
                  <a:srgbClr val="323232"/>
                </a:solidFill>
                <a:latin typeface="Open Sans" panose="020B0606030504020204" pitchFamily="34" charset="0"/>
              </a:rPr>
              <a:t>MatLab</a:t>
            </a:r>
            <a:endParaRPr lang="en-US" b="1" dirty="0">
              <a:solidFill>
                <a:srgbClr val="323232"/>
              </a:solidFill>
              <a:latin typeface="Open Sans" panose="020B0606030504020204" pitchFamily="34" charset="0"/>
            </a:endParaRPr>
          </a:p>
          <a:p>
            <a:r>
              <a:rPr lang="en-US" b="1" dirty="0" err="1">
                <a:solidFill>
                  <a:srgbClr val="323232"/>
                </a:solidFill>
                <a:latin typeface="Open Sans" panose="020B0606030504020204" pitchFamily="34" charset="0"/>
              </a:rPr>
              <a:t>ProximalPolicyOptimization</a:t>
            </a:r>
            <a:endParaRPr lang="en-US" b="1" dirty="0">
              <a:solidFill>
                <a:srgbClr val="323232"/>
              </a:solidFill>
              <a:latin typeface="Open Sans" panose="020B0606030504020204" pitchFamily="34" charset="0"/>
            </a:endParaRPr>
          </a:p>
          <a:p>
            <a:r>
              <a:rPr lang="en-US" b="1" dirty="0">
                <a:hlinkClick r:id="rId3"/>
              </a:rPr>
              <a:t>https://www.mathworks.com/help/reinforcement-learning/ug/ppo-agents.html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ChatGPT</a:t>
            </a:r>
            <a:r>
              <a:rPr lang="en-US" b="1" dirty="0"/>
              <a:t> – uses proximal Policy Optimization algorithm for training</a:t>
            </a:r>
          </a:p>
          <a:p>
            <a:endParaRPr lang="en-US" b="1" dirty="0"/>
          </a:p>
          <a:p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954656" y="1379750"/>
            <a:ext cx="9435785" cy="12926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C0574-8326-433C-9FAA-6B3749E92890}"/>
              </a:ext>
            </a:extLst>
          </p:cNvPr>
          <p:cNvSpPr/>
          <p:nvPr/>
        </p:nvSpPr>
        <p:spPr>
          <a:xfrm>
            <a:off x="794327" y="191813"/>
            <a:ext cx="1137414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/>
              <a:t>                                      Software</a:t>
            </a:r>
          </a:p>
        </p:txBody>
      </p:sp>
    </p:spTree>
    <p:extLst>
      <p:ext uri="{BB962C8B-B14F-4D97-AF65-F5344CB8AC3E}">
        <p14:creationId xmlns:p14="http://schemas.microsoft.com/office/powerpoint/2010/main" val="269865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869" y="921271"/>
            <a:ext cx="10874475" cy="19082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200" b="1" dirty="0"/>
              <a:t>Stephen Boyd, Proximal Algorithms</a:t>
            </a:r>
          </a:p>
          <a:p>
            <a:r>
              <a:rPr lang="en-US" sz="3200" b="1"/>
              <a:t>https://web.stanford.edu/~boyd/papers/pdf/prox_algs.pdf</a:t>
            </a:r>
            <a:endParaRPr lang="en-US" sz="3200" b="1" dirty="0"/>
          </a:p>
          <a:p>
            <a:endParaRPr lang="en-US" b="1" dirty="0"/>
          </a:p>
          <a:p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954656" y="1379750"/>
            <a:ext cx="9435785" cy="12926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C0574-8326-433C-9FAA-6B3749E92890}"/>
              </a:ext>
            </a:extLst>
          </p:cNvPr>
          <p:cNvSpPr/>
          <p:nvPr/>
        </p:nvSpPr>
        <p:spPr>
          <a:xfrm>
            <a:off x="794327" y="191813"/>
            <a:ext cx="1137414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/>
              <a:t>                                      References</a:t>
            </a:r>
          </a:p>
        </p:txBody>
      </p:sp>
    </p:spTree>
    <p:extLst>
      <p:ext uri="{BB962C8B-B14F-4D97-AF65-F5344CB8AC3E}">
        <p14:creationId xmlns:p14="http://schemas.microsoft.com/office/powerpoint/2010/main" val="48301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57771</TotalTime>
  <Words>157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Sans Unicode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Nadia Udler</cp:lastModifiedBy>
  <cp:revision>996</cp:revision>
  <dcterms:created xsi:type="dcterms:W3CDTF">2019-08-18T19:06:21Z</dcterms:created>
  <dcterms:modified xsi:type="dcterms:W3CDTF">2023-03-21T13:46:42Z</dcterms:modified>
</cp:coreProperties>
</file>