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notesMasterIdLst>
    <p:notesMasterId r:id="rId20"/>
  </p:notesMasterIdLst>
  <p:sldIdLst>
    <p:sldId id="261" r:id="rId2"/>
    <p:sldId id="481" r:id="rId3"/>
    <p:sldId id="437" r:id="rId4"/>
    <p:sldId id="435" r:id="rId5"/>
    <p:sldId id="415" r:id="rId6"/>
    <p:sldId id="433" r:id="rId7"/>
    <p:sldId id="434" r:id="rId8"/>
    <p:sldId id="488" r:id="rId9"/>
    <p:sldId id="438" r:id="rId10"/>
    <p:sldId id="439" r:id="rId11"/>
    <p:sldId id="440" r:id="rId12"/>
    <p:sldId id="487" r:id="rId13"/>
    <p:sldId id="482" r:id="rId14"/>
    <p:sldId id="483" r:id="rId15"/>
    <p:sldId id="484" r:id="rId16"/>
    <p:sldId id="485" r:id="rId17"/>
    <p:sldId id="436" r:id="rId18"/>
    <p:sldId id="48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4"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95C9EB-832B-432C-90C7-6D55FBA90028}" type="datetimeFigureOut">
              <a:rPr lang="en-US" smtClean="0"/>
              <a:t>3/2/2023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CC8503-D3C6-47EE-A45D-A2D980A81720}" type="slidenum">
              <a:rPr lang="en-US" smtClean="0"/>
              <a:t>‹#›</a:t>
            </a:fld>
            <a:endParaRPr lang="en-US"/>
          </a:p>
        </p:txBody>
      </p:sp>
    </p:spTree>
    <p:extLst>
      <p:ext uri="{BB962C8B-B14F-4D97-AF65-F5344CB8AC3E}">
        <p14:creationId xmlns:p14="http://schemas.microsoft.com/office/powerpoint/2010/main" val="2222789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3841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0420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6052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1040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1079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2864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2706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1442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3120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8596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9801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3/2/2023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7801060"/>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O9vCb30sHBA" TargetMode="External"/><Relationship Id="rId2" Type="http://schemas.openxmlformats.org/officeDocument/2006/relationships/hyperlink" Target="https://towardsdatascience.com/clustering-with-k-means-1e07a8bfb7ca" TargetMode="External"/><Relationship Id="rId1" Type="http://schemas.openxmlformats.org/officeDocument/2006/relationships/slideLayout" Target="../slideLayouts/slideLayout7.xml"/><Relationship Id="rId4" Type="http://schemas.openxmlformats.org/officeDocument/2006/relationships/hyperlink" Target="https://charlesreid1.github.io/circe/Digit%20Classification%20-%20PCA.html"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scikit-learn.org/stable/unsupervised_learning.htm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machinelearningmastery.com/why-one-hot-encode-data-in-machine-learning/"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9986" y="494186"/>
            <a:ext cx="10599938" cy="3200876"/>
          </a:xfrm>
          <a:prstGeom prst="rect">
            <a:avLst/>
          </a:prstGeom>
          <a:noFill/>
        </p:spPr>
        <p:txBody>
          <a:bodyPr wrap="square" rtlCol="0">
            <a:spAutoFit/>
          </a:bodyPr>
          <a:lstStyle/>
          <a:p>
            <a:r>
              <a:rPr lang="en-US" sz="4000" dirty="0">
                <a:latin typeface="Lucida Sans Unicode" panose="020B0602030504020204" pitchFamily="34" charset="0"/>
                <a:cs typeface="Lucida Sans Unicode" panose="020B0602030504020204" pitchFamily="34" charset="0"/>
              </a:rPr>
              <a:t>       </a:t>
            </a:r>
          </a:p>
          <a:p>
            <a:endParaRPr lang="en-US" b="1" dirty="0">
              <a:latin typeface="Lucida Sans Unicode" panose="020B0602030504020204" pitchFamily="34" charset="0"/>
              <a:cs typeface="Lucida Sans Unicode" panose="020B0602030504020204" pitchFamily="34" charset="0"/>
            </a:endParaRPr>
          </a:p>
          <a:p>
            <a:endParaRPr lang="en-US" sz="2400" b="1" dirty="0">
              <a:latin typeface="Lucida Sans Unicode" panose="020B0602030504020204" pitchFamily="34" charset="0"/>
              <a:cs typeface="Lucida Sans Unicode" panose="020B0602030504020204" pitchFamily="34" charset="0"/>
            </a:endParaRPr>
          </a:p>
          <a:p>
            <a:r>
              <a:rPr lang="en-US" sz="3200" b="1" dirty="0">
                <a:latin typeface="Lucida Sans Unicode" panose="020B0602030504020204" pitchFamily="34" charset="0"/>
                <a:cs typeface="Lucida Sans Unicode" panose="020B0602030504020204" pitchFamily="34" charset="0"/>
              </a:rPr>
              <a:t>                Python for Machine Learning (ML)</a:t>
            </a:r>
          </a:p>
          <a:p>
            <a:endParaRPr lang="en-US" sz="4800" dirty="0">
              <a:latin typeface="Lucida Sans Unicode" panose="020B0602030504020204" pitchFamily="34" charset="0"/>
              <a:cs typeface="Lucida Sans Unicode" panose="020B0602030504020204" pitchFamily="34" charset="0"/>
            </a:endParaRPr>
          </a:p>
          <a:p>
            <a:endParaRPr lang="en-US" sz="4000" dirty="0">
              <a:latin typeface="Lucida Sans Unicode" panose="020B0602030504020204" pitchFamily="34" charset="0"/>
              <a:cs typeface="Lucida Sans Unicode" panose="020B0602030504020204" pitchFamily="34" charset="0"/>
            </a:endParaRPr>
          </a:p>
        </p:txBody>
      </p:sp>
      <p:sp>
        <p:nvSpPr>
          <p:cNvPr id="3" name="TextBox 2"/>
          <p:cNvSpPr txBox="1"/>
          <p:nvPr/>
        </p:nvSpPr>
        <p:spPr>
          <a:xfrm>
            <a:off x="2756848" y="2883020"/>
            <a:ext cx="7211301" cy="2062103"/>
          </a:xfrm>
          <a:prstGeom prst="rect">
            <a:avLst/>
          </a:prstGeom>
          <a:noFill/>
        </p:spPr>
        <p:txBody>
          <a:bodyPr wrap="square" rtlCol="0">
            <a:spAutoFit/>
          </a:bodyPr>
          <a:lstStyle/>
          <a:p>
            <a:r>
              <a:rPr lang="en-US" sz="4800" dirty="0"/>
              <a:t>    </a:t>
            </a:r>
            <a:r>
              <a:rPr lang="en-US" sz="3200" dirty="0"/>
              <a:t>Nadia Udler                    </a:t>
            </a:r>
          </a:p>
          <a:p>
            <a:r>
              <a:rPr lang="en-US" sz="3200" dirty="0"/>
              <a:t>      Lecture 2</a:t>
            </a:r>
          </a:p>
          <a:p>
            <a:r>
              <a:rPr lang="en-US" sz="4800" dirty="0"/>
              <a:t>    Spring 2023</a:t>
            </a:r>
          </a:p>
        </p:txBody>
      </p:sp>
    </p:spTree>
    <p:extLst>
      <p:ext uri="{BB962C8B-B14F-4D97-AF65-F5344CB8AC3E}">
        <p14:creationId xmlns:p14="http://schemas.microsoft.com/office/powerpoint/2010/main" val="3906769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76931" y="39329"/>
            <a:ext cx="7612982" cy="646331"/>
          </a:xfrm>
          <a:prstGeom prst="rect">
            <a:avLst/>
          </a:prstGeom>
        </p:spPr>
        <p:txBody>
          <a:bodyPr wrap="none" anchor="t">
            <a:spAutoFit/>
          </a:bodyPr>
          <a:lstStyle/>
          <a:p>
            <a:r>
              <a:rPr lang="en-US" sz="3600" b="1" dirty="0"/>
              <a:t> Unsupervised learning: Elbow method</a:t>
            </a:r>
          </a:p>
        </p:txBody>
      </p:sp>
      <p:sp>
        <p:nvSpPr>
          <p:cNvPr id="3" name="Rectangle 2">
            <a:extLst>
              <a:ext uri="{FF2B5EF4-FFF2-40B4-BE49-F238E27FC236}">
                <a16:creationId xmlns:a16="http://schemas.microsoft.com/office/drawing/2014/main" id="{D8074DAE-0E67-47F5-9381-31D004DCC48E}"/>
              </a:ext>
            </a:extLst>
          </p:cNvPr>
          <p:cNvSpPr/>
          <p:nvPr/>
        </p:nvSpPr>
        <p:spPr>
          <a:xfrm>
            <a:off x="1247766" y="979948"/>
            <a:ext cx="9435785" cy="1261884"/>
          </a:xfrm>
          <a:prstGeom prst="rect">
            <a:avLst/>
          </a:prstGeom>
        </p:spPr>
        <p:txBody>
          <a:bodyPr wrap="square" anchor="t">
            <a:spAutoFit/>
          </a:bodyPr>
          <a:lstStyle/>
          <a:p>
            <a:endParaRPr lang="en-US" sz="2600" dirty="0">
              <a:solidFill>
                <a:srgbClr val="000000"/>
              </a:solidFill>
              <a:cs typeface="Calibri" panose="020F0502020204030204"/>
            </a:endParaRPr>
          </a:p>
          <a:p>
            <a:endParaRPr lang="en-US" altLang="en-US" sz="2600" b="1" dirty="0">
              <a:solidFill>
                <a:srgbClr val="000000"/>
              </a:solidFill>
              <a:cs typeface="Calibri" panose="020F0502020204030204"/>
            </a:endParaRPr>
          </a:p>
          <a:p>
            <a:endParaRPr lang="en-US" altLang="en-US" sz="2400" b="1" dirty="0">
              <a:solidFill>
                <a:srgbClr val="000000"/>
              </a:solidFill>
              <a:cs typeface="Calibri" panose="020F0502020204030204"/>
            </a:endParaRPr>
          </a:p>
        </p:txBody>
      </p:sp>
      <p:sp>
        <p:nvSpPr>
          <p:cNvPr id="2" name="Rectangle 1">
            <a:extLst>
              <a:ext uri="{FF2B5EF4-FFF2-40B4-BE49-F238E27FC236}">
                <a16:creationId xmlns:a16="http://schemas.microsoft.com/office/drawing/2014/main" id="{94318C19-916A-4CC9-8F70-74996858F362}"/>
              </a:ext>
            </a:extLst>
          </p:cNvPr>
          <p:cNvSpPr/>
          <p:nvPr/>
        </p:nvSpPr>
        <p:spPr>
          <a:xfrm>
            <a:off x="254000" y="653183"/>
            <a:ext cx="11607800" cy="5170646"/>
          </a:xfrm>
          <a:prstGeom prst="rect">
            <a:avLst/>
          </a:prstGeom>
        </p:spPr>
        <p:txBody>
          <a:bodyPr wrap="square">
            <a:spAutoFit/>
          </a:bodyPr>
          <a:lstStyle/>
          <a:p>
            <a:pPr fontAlgn="base"/>
            <a:endParaRPr lang="en-US" sz="3200" b="0" i="0" dirty="0">
              <a:solidFill>
                <a:srgbClr val="273239"/>
              </a:solidFill>
              <a:effectLst/>
              <a:latin typeface="urw-din"/>
            </a:endParaRPr>
          </a:p>
          <a:p>
            <a:endParaRPr lang="en-US" altLang="en-US" sz="3200" dirty="0">
              <a:solidFill>
                <a:srgbClr val="000000"/>
              </a:solidFill>
              <a:cs typeface="Calibri" panose="020F0502020204030204"/>
            </a:endParaRPr>
          </a:p>
          <a:p>
            <a:endParaRPr lang="en-US" altLang="en-US" sz="2800" dirty="0">
              <a:solidFill>
                <a:srgbClr val="000000"/>
              </a:solidFill>
              <a:cs typeface="Calibri" panose="020F0502020204030204"/>
            </a:endParaRPr>
          </a:p>
          <a:p>
            <a:endParaRPr lang="en-US" altLang="en-US" sz="2800" dirty="0">
              <a:solidFill>
                <a:srgbClr val="000000"/>
              </a:solidFill>
              <a:cs typeface="Calibri" panose="020F0502020204030204"/>
            </a:endParaRPr>
          </a:p>
          <a:p>
            <a:endParaRPr lang="en-US" altLang="en-US" sz="2800" dirty="0">
              <a:solidFill>
                <a:srgbClr val="000000"/>
              </a:solidFill>
              <a:cs typeface="Calibri" panose="020F0502020204030204"/>
            </a:endParaRPr>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p:txBody>
      </p:sp>
      <p:sp>
        <p:nvSpPr>
          <p:cNvPr id="8" name="TextBox 7">
            <a:extLst>
              <a:ext uri="{FF2B5EF4-FFF2-40B4-BE49-F238E27FC236}">
                <a16:creationId xmlns:a16="http://schemas.microsoft.com/office/drawing/2014/main" id="{9CF13E98-CB9C-4A52-B530-54B22B35C1FE}"/>
              </a:ext>
            </a:extLst>
          </p:cNvPr>
          <p:cNvSpPr txBox="1"/>
          <p:nvPr/>
        </p:nvSpPr>
        <p:spPr>
          <a:xfrm>
            <a:off x="1209666" y="979948"/>
            <a:ext cx="9696468" cy="830997"/>
          </a:xfrm>
          <a:prstGeom prst="rect">
            <a:avLst/>
          </a:prstGeom>
          <a:noFill/>
        </p:spPr>
        <p:txBody>
          <a:bodyPr wrap="square">
            <a:spAutoFit/>
          </a:bodyPr>
          <a:lstStyle/>
          <a:p>
            <a:pPr algn="l"/>
            <a:r>
              <a:rPr lang="en-US" sz="2400" b="0" i="0" dirty="0">
                <a:solidFill>
                  <a:srgbClr val="3D4459"/>
                </a:solidFill>
                <a:effectLst/>
                <a:latin typeface="Open Sans" panose="020B0606030504020204" pitchFamily="34" charset="0"/>
              </a:rPr>
              <a:t>Example: what is the optimal number of clusters for Iris dataset?</a:t>
            </a:r>
          </a:p>
          <a:p>
            <a:pPr algn="l"/>
            <a:endParaRPr lang="en-US" sz="2400" dirty="0">
              <a:solidFill>
                <a:srgbClr val="3D4459"/>
              </a:solidFill>
              <a:latin typeface="Open Sans" panose="020B0606030504020204" pitchFamily="34" charset="0"/>
            </a:endParaRPr>
          </a:p>
        </p:txBody>
      </p:sp>
      <p:pic>
        <p:nvPicPr>
          <p:cNvPr id="10" name="Picture 9">
            <a:extLst>
              <a:ext uri="{FF2B5EF4-FFF2-40B4-BE49-F238E27FC236}">
                <a16:creationId xmlns:a16="http://schemas.microsoft.com/office/drawing/2014/main" id="{9668701D-6BD9-4E3F-AC30-A23506D775E4}"/>
              </a:ext>
            </a:extLst>
          </p:cNvPr>
          <p:cNvPicPr>
            <a:picLocks noChangeAspect="1"/>
          </p:cNvPicPr>
          <p:nvPr/>
        </p:nvPicPr>
        <p:blipFill>
          <a:blip r:embed="rId2"/>
          <a:stretch>
            <a:fillRect/>
          </a:stretch>
        </p:blipFill>
        <p:spPr>
          <a:xfrm>
            <a:off x="1247766" y="1423323"/>
            <a:ext cx="9317012" cy="5170646"/>
          </a:xfrm>
          <a:prstGeom prst="rect">
            <a:avLst/>
          </a:prstGeom>
        </p:spPr>
      </p:pic>
      <p:sp>
        <p:nvSpPr>
          <p:cNvPr id="11" name="Rectangle 1">
            <a:extLst>
              <a:ext uri="{FF2B5EF4-FFF2-40B4-BE49-F238E27FC236}">
                <a16:creationId xmlns:a16="http://schemas.microsoft.com/office/drawing/2014/main" id="{95DA571C-1CE9-410A-A30F-107FA9079E04}"/>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AutoShape 2" descr="X">
            <a:extLst>
              <a:ext uri="{FF2B5EF4-FFF2-40B4-BE49-F238E27FC236}">
                <a16:creationId xmlns:a16="http://schemas.microsoft.com/office/drawing/2014/main" id="{F1FE6429-E915-4530-95B9-9917B72E52BC}"/>
              </a:ext>
            </a:extLst>
          </p:cNvPr>
          <p:cNvSpPr>
            <a:spLocks noChangeAspect="1" noChangeArrowheads="1"/>
          </p:cNvSpPr>
          <p:nvPr/>
        </p:nvSpPr>
        <p:spPr bwMode="auto">
          <a:xfrm>
            <a:off x="613568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3" descr="Y">
            <a:extLst>
              <a:ext uri="{FF2B5EF4-FFF2-40B4-BE49-F238E27FC236}">
                <a16:creationId xmlns:a16="http://schemas.microsoft.com/office/drawing/2014/main" id="{A4BE72CF-7353-445A-AB89-3F2FF3A2D6D3}"/>
              </a:ext>
            </a:extLst>
          </p:cNvPr>
          <p:cNvSpPr>
            <a:spLocks noChangeAspect="1" noChangeArrowheads="1"/>
          </p:cNvSpPr>
          <p:nvPr/>
        </p:nvSpPr>
        <p:spPr bwMode="auto">
          <a:xfrm>
            <a:off x="681831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4">
            <a:extLst>
              <a:ext uri="{FF2B5EF4-FFF2-40B4-BE49-F238E27FC236}">
                <a16:creationId xmlns:a16="http://schemas.microsoft.com/office/drawing/2014/main" id="{10E356C2-1B77-4E72-BBC4-1AB315B3CF15}"/>
              </a:ext>
            </a:extLst>
          </p:cNvPr>
          <p:cNvSpPr>
            <a:spLocks noChangeArrowheads="1"/>
          </p:cNvSpPr>
          <p:nvPr/>
        </p:nvSpPr>
        <p:spPr bwMode="auto">
          <a:xfrm>
            <a:off x="152400" y="-322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AutoShape 5" descr="X">
            <a:extLst>
              <a:ext uri="{FF2B5EF4-FFF2-40B4-BE49-F238E27FC236}">
                <a16:creationId xmlns:a16="http://schemas.microsoft.com/office/drawing/2014/main" id="{E4FCF263-0CE4-462E-9EA1-6A8D2898DC02}"/>
              </a:ext>
            </a:extLst>
          </p:cNvPr>
          <p:cNvSpPr>
            <a:spLocks noChangeAspect="1" noChangeArrowheads="1"/>
          </p:cNvSpPr>
          <p:nvPr/>
        </p:nvSpPr>
        <p:spPr bwMode="auto">
          <a:xfrm>
            <a:off x="6288088"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6" descr="Y">
            <a:extLst>
              <a:ext uri="{FF2B5EF4-FFF2-40B4-BE49-F238E27FC236}">
                <a16:creationId xmlns:a16="http://schemas.microsoft.com/office/drawing/2014/main" id="{391C627F-C7CD-4585-BF10-16FD1E760784}"/>
              </a:ext>
            </a:extLst>
          </p:cNvPr>
          <p:cNvSpPr>
            <a:spLocks noChangeAspect="1" noChangeArrowheads="1"/>
          </p:cNvSpPr>
          <p:nvPr/>
        </p:nvSpPr>
        <p:spPr bwMode="auto">
          <a:xfrm>
            <a:off x="6970713"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3436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76931" y="39329"/>
            <a:ext cx="8001293" cy="646331"/>
          </a:xfrm>
          <a:prstGeom prst="rect">
            <a:avLst/>
          </a:prstGeom>
        </p:spPr>
        <p:txBody>
          <a:bodyPr wrap="none" anchor="t">
            <a:spAutoFit/>
          </a:bodyPr>
          <a:lstStyle/>
          <a:p>
            <a:r>
              <a:rPr lang="en-US" sz="3600" b="1" dirty="0"/>
              <a:t> Unsupervised learning: accuracy metrics</a:t>
            </a:r>
          </a:p>
        </p:txBody>
      </p:sp>
      <p:sp>
        <p:nvSpPr>
          <p:cNvPr id="3" name="Rectangle 2">
            <a:extLst>
              <a:ext uri="{FF2B5EF4-FFF2-40B4-BE49-F238E27FC236}">
                <a16:creationId xmlns:a16="http://schemas.microsoft.com/office/drawing/2014/main" id="{D8074DAE-0E67-47F5-9381-31D004DCC48E}"/>
              </a:ext>
            </a:extLst>
          </p:cNvPr>
          <p:cNvSpPr/>
          <p:nvPr/>
        </p:nvSpPr>
        <p:spPr>
          <a:xfrm>
            <a:off x="1247766" y="979948"/>
            <a:ext cx="9435785" cy="1261884"/>
          </a:xfrm>
          <a:prstGeom prst="rect">
            <a:avLst/>
          </a:prstGeom>
        </p:spPr>
        <p:txBody>
          <a:bodyPr wrap="square" anchor="t">
            <a:spAutoFit/>
          </a:bodyPr>
          <a:lstStyle/>
          <a:p>
            <a:endParaRPr lang="en-US" sz="2600" dirty="0">
              <a:solidFill>
                <a:srgbClr val="000000"/>
              </a:solidFill>
              <a:cs typeface="Calibri" panose="020F0502020204030204"/>
            </a:endParaRPr>
          </a:p>
          <a:p>
            <a:endParaRPr lang="en-US" altLang="en-US" sz="2600" b="1" dirty="0">
              <a:solidFill>
                <a:srgbClr val="000000"/>
              </a:solidFill>
              <a:cs typeface="Calibri" panose="020F0502020204030204"/>
            </a:endParaRPr>
          </a:p>
          <a:p>
            <a:endParaRPr lang="en-US" altLang="en-US" sz="2400" b="1" dirty="0">
              <a:solidFill>
                <a:srgbClr val="000000"/>
              </a:solidFill>
              <a:cs typeface="Calibri" panose="020F0502020204030204"/>
            </a:endParaRPr>
          </a:p>
        </p:txBody>
      </p:sp>
      <p:sp>
        <p:nvSpPr>
          <p:cNvPr id="2" name="Rectangle 1">
            <a:extLst>
              <a:ext uri="{FF2B5EF4-FFF2-40B4-BE49-F238E27FC236}">
                <a16:creationId xmlns:a16="http://schemas.microsoft.com/office/drawing/2014/main" id="{94318C19-916A-4CC9-8F70-74996858F362}"/>
              </a:ext>
            </a:extLst>
          </p:cNvPr>
          <p:cNvSpPr/>
          <p:nvPr/>
        </p:nvSpPr>
        <p:spPr>
          <a:xfrm>
            <a:off x="254000" y="653183"/>
            <a:ext cx="11607800" cy="5170646"/>
          </a:xfrm>
          <a:prstGeom prst="rect">
            <a:avLst/>
          </a:prstGeom>
        </p:spPr>
        <p:txBody>
          <a:bodyPr wrap="square">
            <a:spAutoFit/>
          </a:bodyPr>
          <a:lstStyle/>
          <a:p>
            <a:pPr fontAlgn="base"/>
            <a:endParaRPr lang="en-US" sz="3200" b="0" i="0" dirty="0">
              <a:solidFill>
                <a:srgbClr val="273239"/>
              </a:solidFill>
              <a:effectLst/>
              <a:latin typeface="urw-din"/>
            </a:endParaRPr>
          </a:p>
          <a:p>
            <a:endParaRPr lang="en-US" altLang="en-US" sz="3200" dirty="0">
              <a:solidFill>
                <a:srgbClr val="000000"/>
              </a:solidFill>
              <a:cs typeface="Calibri" panose="020F0502020204030204"/>
            </a:endParaRPr>
          </a:p>
          <a:p>
            <a:endParaRPr lang="en-US" altLang="en-US" sz="2800" dirty="0">
              <a:solidFill>
                <a:srgbClr val="000000"/>
              </a:solidFill>
              <a:cs typeface="Calibri" panose="020F0502020204030204"/>
            </a:endParaRPr>
          </a:p>
          <a:p>
            <a:endParaRPr lang="en-US" altLang="en-US" sz="2800" dirty="0">
              <a:solidFill>
                <a:srgbClr val="000000"/>
              </a:solidFill>
              <a:cs typeface="Calibri" panose="020F0502020204030204"/>
            </a:endParaRPr>
          </a:p>
          <a:p>
            <a:endParaRPr lang="en-US" altLang="en-US" sz="2800" dirty="0">
              <a:solidFill>
                <a:srgbClr val="000000"/>
              </a:solidFill>
              <a:cs typeface="Calibri" panose="020F0502020204030204"/>
            </a:endParaRPr>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p:txBody>
      </p:sp>
      <p:sp>
        <p:nvSpPr>
          <p:cNvPr id="8" name="TextBox 7">
            <a:extLst>
              <a:ext uri="{FF2B5EF4-FFF2-40B4-BE49-F238E27FC236}">
                <a16:creationId xmlns:a16="http://schemas.microsoft.com/office/drawing/2014/main" id="{9CF13E98-CB9C-4A52-B530-54B22B35C1FE}"/>
              </a:ext>
            </a:extLst>
          </p:cNvPr>
          <p:cNvSpPr txBox="1"/>
          <p:nvPr/>
        </p:nvSpPr>
        <p:spPr>
          <a:xfrm>
            <a:off x="639984" y="979948"/>
            <a:ext cx="11362070" cy="6924973"/>
          </a:xfrm>
          <a:prstGeom prst="rect">
            <a:avLst/>
          </a:prstGeom>
          <a:noFill/>
        </p:spPr>
        <p:txBody>
          <a:bodyPr wrap="square">
            <a:spAutoFit/>
          </a:bodyPr>
          <a:lstStyle/>
          <a:p>
            <a:pPr algn="l"/>
            <a:r>
              <a:rPr lang="en-US" altLang="en-US" sz="2400" b="1" i="1" dirty="0">
                <a:solidFill>
                  <a:srgbClr val="000000"/>
                </a:solidFill>
                <a:cs typeface="Calibri" panose="020F0502020204030204"/>
              </a:rPr>
              <a:t>comparing with labeled data:</a:t>
            </a:r>
            <a:endParaRPr lang="en-US" sz="2400" b="1" i="1" dirty="0">
              <a:solidFill>
                <a:srgbClr val="212529"/>
              </a:solidFill>
              <a:effectLst/>
              <a:latin typeface="-apple-system"/>
            </a:endParaRPr>
          </a:p>
          <a:p>
            <a:pPr algn="l"/>
            <a:endParaRPr lang="en-US" sz="2400" b="1" i="0" dirty="0">
              <a:solidFill>
                <a:srgbClr val="212529"/>
              </a:solidFill>
              <a:effectLst/>
              <a:latin typeface="-apple-system"/>
            </a:endParaRPr>
          </a:p>
          <a:p>
            <a:pPr algn="l"/>
            <a:r>
              <a:rPr lang="en-US" sz="2400" b="1" i="0" dirty="0">
                <a:solidFill>
                  <a:srgbClr val="212529"/>
                </a:solidFill>
                <a:effectLst/>
                <a:latin typeface="-apple-system"/>
              </a:rPr>
              <a:t>homogeneity</a:t>
            </a:r>
            <a:r>
              <a:rPr lang="en-US" sz="2400" b="0" i="0" dirty="0">
                <a:solidFill>
                  <a:srgbClr val="212529"/>
                </a:solidFill>
                <a:effectLst/>
                <a:latin typeface="-apple-system"/>
              </a:rPr>
              <a:t>: each cluster contains only members of a single class.</a:t>
            </a:r>
          </a:p>
          <a:p>
            <a:pPr algn="l"/>
            <a:r>
              <a:rPr lang="en-US" sz="2400" b="1" i="0" dirty="0">
                <a:solidFill>
                  <a:srgbClr val="212529"/>
                </a:solidFill>
                <a:effectLst/>
                <a:latin typeface="-apple-system"/>
              </a:rPr>
              <a:t>completeness</a:t>
            </a:r>
            <a:r>
              <a:rPr lang="en-US" sz="2400" b="0" i="0" dirty="0">
                <a:solidFill>
                  <a:srgbClr val="212529"/>
                </a:solidFill>
                <a:effectLst/>
                <a:latin typeface="-apple-system"/>
              </a:rPr>
              <a:t>: all members of a given class are assigned to the same cluster.</a:t>
            </a:r>
          </a:p>
          <a:p>
            <a:pPr defTabSz="914400" eaLnBrk="0" fontAlgn="base" hangingPunct="0">
              <a:spcBef>
                <a:spcPct val="0"/>
              </a:spcBef>
              <a:spcAft>
                <a:spcPct val="0"/>
              </a:spcAft>
            </a:pPr>
            <a:r>
              <a:rPr lang="en-US" altLang="en-US" sz="2400" b="1" dirty="0" err="1">
                <a:solidFill>
                  <a:srgbClr val="000000"/>
                </a:solidFill>
                <a:cs typeface="Calibri" panose="020F0502020204030204"/>
              </a:rPr>
              <a:t>v_measure</a:t>
            </a:r>
            <a:r>
              <a:rPr lang="en-US" altLang="en-US" sz="2400" b="1" dirty="0">
                <a:solidFill>
                  <a:srgbClr val="000000"/>
                </a:solidFill>
                <a:cs typeface="Calibri" panose="020F0502020204030204"/>
              </a:rPr>
              <a:t> </a:t>
            </a:r>
            <a:r>
              <a:rPr lang="en-US" altLang="en-US" sz="2400" dirty="0">
                <a:solidFill>
                  <a:srgbClr val="000000"/>
                </a:solidFill>
                <a:cs typeface="Calibri" panose="020F0502020204030204"/>
              </a:rPr>
              <a:t>(mutual information)</a:t>
            </a:r>
          </a:p>
          <a:p>
            <a:pPr defTabSz="914400" eaLnBrk="0" fontAlgn="base" hangingPunct="0">
              <a:spcBef>
                <a:spcPct val="0"/>
              </a:spcBef>
              <a:spcAft>
                <a:spcPct val="0"/>
              </a:spcAft>
            </a:pPr>
            <a:endParaRPr lang="en-US" altLang="en-US" sz="3600" dirty="0">
              <a:solidFill>
                <a:srgbClr val="000000"/>
              </a:solidFill>
              <a:cs typeface="Calibri" panose="020F0502020204030204"/>
            </a:endParaRPr>
          </a:p>
          <a:p>
            <a:pPr defTabSz="914400" eaLnBrk="0" fontAlgn="base" hangingPunct="0">
              <a:spcBef>
                <a:spcPct val="0"/>
              </a:spcBef>
              <a:spcAft>
                <a:spcPct val="0"/>
              </a:spcAft>
            </a:pPr>
            <a:endParaRPr lang="en-US" altLang="en-US" sz="3600" dirty="0">
              <a:solidFill>
                <a:srgbClr val="000000"/>
              </a:solidFill>
              <a:cs typeface="Calibri" panose="020F0502020204030204"/>
            </a:endParaRPr>
          </a:p>
          <a:p>
            <a:pPr defTabSz="914400" eaLnBrk="0" fontAlgn="base" hangingPunct="0">
              <a:spcBef>
                <a:spcPct val="0"/>
              </a:spcBef>
              <a:spcAft>
                <a:spcPct val="0"/>
              </a:spcAft>
            </a:pPr>
            <a:r>
              <a:rPr lang="en-US" altLang="en-US" sz="2400" b="1" i="1" dirty="0">
                <a:solidFill>
                  <a:srgbClr val="000000"/>
                </a:solidFill>
                <a:cs typeface="Calibri" panose="020F0502020204030204"/>
              </a:rPr>
              <a:t>comparing with labeled data:</a:t>
            </a:r>
            <a:endParaRPr lang="en-US" sz="2400" b="1" i="1" dirty="0">
              <a:solidFill>
                <a:srgbClr val="212529"/>
              </a:solidFill>
              <a:effectLst/>
              <a:latin typeface="-apple-system"/>
            </a:endParaRPr>
          </a:p>
          <a:p>
            <a:pPr defTabSz="914400" eaLnBrk="0" fontAlgn="base" hangingPunct="0">
              <a:spcBef>
                <a:spcPct val="0"/>
              </a:spcBef>
              <a:spcAft>
                <a:spcPct val="0"/>
              </a:spcAft>
            </a:pPr>
            <a:r>
              <a:rPr lang="en-US" altLang="en-US" sz="2400" dirty="0">
                <a:solidFill>
                  <a:srgbClr val="000000"/>
                </a:solidFill>
                <a:cs typeface="Calibri" panose="020F0502020204030204"/>
              </a:rPr>
              <a:t>Silhouette - </a:t>
            </a:r>
            <a:r>
              <a:rPr lang="en-US" altLang="en-US" sz="2000" dirty="0">
                <a:solidFill>
                  <a:srgbClr val="000000"/>
                </a:solidFill>
                <a:cs typeface="Calibri" panose="020F0502020204030204"/>
              </a:rPr>
              <a:t>Compute the mean Silhouette Coefficient (SC) of all samples.</a:t>
            </a:r>
          </a:p>
          <a:p>
            <a:pPr defTabSz="914400" eaLnBrk="0" fontAlgn="base" hangingPunct="0">
              <a:spcBef>
                <a:spcPct val="0"/>
              </a:spcBef>
              <a:spcAft>
                <a:spcPct val="0"/>
              </a:spcAft>
            </a:pPr>
            <a:r>
              <a:rPr lang="en-US" altLang="en-US" sz="2000" dirty="0">
                <a:solidFill>
                  <a:srgbClr val="000000"/>
                </a:solidFill>
                <a:cs typeface="Calibri" panose="020F0502020204030204"/>
              </a:rPr>
              <a:t>For each sample the  (SC) is (b - a) / max(a, b) </a:t>
            </a:r>
          </a:p>
          <a:p>
            <a:pPr defTabSz="914400" eaLnBrk="0" fontAlgn="base" hangingPunct="0">
              <a:spcBef>
                <a:spcPct val="0"/>
              </a:spcBef>
              <a:spcAft>
                <a:spcPct val="0"/>
              </a:spcAft>
            </a:pPr>
            <a:r>
              <a:rPr lang="en-US" altLang="en-US" sz="2000" dirty="0">
                <a:solidFill>
                  <a:srgbClr val="000000"/>
                </a:solidFill>
                <a:cs typeface="Calibri" panose="020F0502020204030204"/>
              </a:rPr>
              <a:t>where </a:t>
            </a:r>
          </a:p>
          <a:p>
            <a:pPr defTabSz="914400" eaLnBrk="0" fontAlgn="base" hangingPunct="0">
              <a:spcBef>
                <a:spcPct val="0"/>
              </a:spcBef>
              <a:spcAft>
                <a:spcPct val="0"/>
              </a:spcAft>
            </a:pPr>
            <a:r>
              <a:rPr lang="en-US" altLang="en-US" sz="2000" dirty="0">
                <a:solidFill>
                  <a:srgbClr val="000000"/>
                </a:solidFill>
                <a:cs typeface="Calibri" panose="020F0502020204030204"/>
              </a:rPr>
              <a:t>a is the mean intra-cluster distance,</a:t>
            </a:r>
          </a:p>
          <a:p>
            <a:pPr defTabSz="914400" eaLnBrk="0" fontAlgn="base" hangingPunct="0">
              <a:spcBef>
                <a:spcPct val="0"/>
              </a:spcBef>
              <a:spcAft>
                <a:spcPct val="0"/>
              </a:spcAft>
            </a:pPr>
            <a:r>
              <a:rPr lang="en-US" altLang="en-US" sz="2000" dirty="0">
                <a:solidFill>
                  <a:srgbClr val="000000"/>
                </a:solidFill>
                <a:cs typeface="Calibri" panose="020F0502020204030204"/>
              </a:rPr>
              <a:t>b is the mean nearest-cluster distance (distance between a sample and the nearest cluster that the sample is not a part of)</a:t>
            </a:r>
          </a:p>
          <a:p>
            <a:pPr defTabSz="914400" eaLnBrk="0" fontAlgn="base" hangingPunct="0">
              <a:spcBef>
                <a:spcPct val="0"/>
              </a:spcBef>
              <a:spcAft>
                <a:spcPct val="0"/>
              </a:spcAft>
            </a:pPr>
            <a:endParaRPr lang="en-US" altLang="en-US" sz="2000" dirty="0">
              <a:solidFill>
                <a:srgbClr val="000000"/>
              </a:solidFill>
              <a:cs typeface="Calibri" panose="020F0502020204030204"/>
            </a:endParaRPr>
          </a:p>
          <a:p>
            <a:pPr defTabSz="914400" eaLnBrk="0" fontAlgn="base" hangingPunct="0">
              <a:spcBef>
                <a:spcPct val="0"/>
              </a:spcBef>
              <a:spcAft>
                <a:spcPct val="0"/>
              </a:spcAft>
            </a:pPr>
            <a:r>
              <a:rPr lang="en-US" altLang="en-US" sz="2000" dirty="0">
                <a:solidFill>
                  <a:srgbClr val="000000"/>
                </a:solidFill>
                <a:cs typeface="Calibri" panose="020F0502020204030204"/>
              </a:rPr>
              <a:t>SC is defined if number of labels is 2 &lt;= </a:t>
            </a:r>
            <a:r>
              <a:rPr lang="en-US" altLang="en-US" sz="2000" dirty="0" err="1">
                <a:solidFill>
                  <a:srgbClr val="000000"/>
                </a:solidFill>
                <a:cs typeface="Calibri" panose="020F0502020204030204"/>
              </a:rPr>
              <a:t>n_labels</a:t>
            </a:r>
            <a:r>
              <a:rPr lang="en-US" altLang="en-US" sz="2000" dirty="0">
                <a:solidFill>
                  <a:srgbClr val="000000"/>
                </a:solidFill>
                <a:cs typeface="Calibri" panose="020F0502020204030204"/>
              </a:rPr>
              <a:t> &lt;= </a:t>
            </a:r>
            <a:r>
              <a:rPr lang="en-US" altLang="en-US" sz="2000" dirty="0" err="1">
                <a:solidFill>
                  <a:srgbClr val="000000"/>
                </a:solidFill>
                <a:cs typeface="Calibri" panose="020F0502020204030204"/>
              </a:rPr>
              <a:t>n_samples</a:t>
            </a:r>
            <a:r>
              <a:rPr lang="en-US" altLang="en-US" sz="2000" dirty="0">
                <a:solidFill>
                  <a:srgbClr val="000000"/>
                </a:solidFill>
                <a:cs typeface="Calibri" panose="020F0502020204030204"/>
              </a:rPr>
              <a:t> - 1.</a:t>
            </a:r>
          </a:p>
          <a:p>
            <a:pPr defTabSz="914400" eaLnBrk="0" fontAlgn="base" hangingPunct="0">
              <a:spcBef>
                <a:spcPct val="0"/>
              </a:spcBef>
              <a:spcAft>
                <a:spcPct val="0"/>
              </a:spcAft>
            </a:pPr>
            <a:endParaRPr lang="en-US" altLang="en-US" sz="2000" dirty="0">
              <a:solidFill>
                <a:srgbClr val="000000"/>
              </a:solidFill>
              <a:cs typeface="Calibri" panose="020F0502020204030204"/>
            </a:endParaRPr>
          </a:p>
          <a:p>
            <a:pPr defTabSz="914400" eaLnBrk="0" fontAlgn="base" hangingPunct="0">
              <a:spcBef>
                <a:spcPct val="0"/>
              </a:spcBef>
              <a:spcAft>
                <a:spcPct val="0"/>
              </a:spcAft>
            </a:pPr>
            <a:endParaRPr lang="en-US" altLang="en-US" sz="2000" dirty="0">
              <a:solidFill>
                <a:srgbClr val="000000"/>
              </a:solidFill>
              <a:cs typeface="Calibri" panose="020F0502020204030204"/>
            </a:endParaRPr>
          </a:p>
          <a:p>
            <a:pPr algn="l"/>
            <a:endParaRPr lang="en-US" sz="2400" dirty="0">
              <a:solidFill>
                <a:srgbClr val="3D4459"/>
              </a:solidFill>
              <a:latin typeface="Open Sans" panose="020B0606030504020204" pitchFamily="34" charset="0"/>
            </a:endParaRPr>
          </a:p>
        </p:txBody>
      </p:sp>
      <p:sp>
        <p:nvSpPr>
          <p:cNvPr id="11" name="Rectangle 1">
            <a:extLst>
              <a:ext uri="{FF2B5EF4-FFF2-40B4-BE49-F238E27FC236}">
                <a16:creationId xmlns:a16="http://schemas.microsoft.com/office/drawing/2014/main" id="{95DA571C-1CE9-410A-A30F-107FA9079E04}"/>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AutoShape 2" descr="X">
            <a:extLst>
              <a:ext uri="{FF2B5EF4-FFF2-40B4-BE49-F238E27FC236}">
                <a16:creationId xmlns:a16="http://schemas.microsoft.com/office/drawing/2014/main" id="{F1FE6429-E915-4530-95B9-9917B72E52BC}"/>
              </a:ext>
            </a:extLst>
          </p:cNvPr>
          <p:cNvSpPr>
            <a:spLocks noChangeAspect="1" noChangeArrowheads="1"/>
          </p:cNvSpPr>
          <p:nvPr/>
        </p:nvSpPr>
        <p:spPr bwMode="auto">
          <a:xfrm>
            <a:off x="613568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3" descr="Y">
            <a:extLst>
              <a:ext uri="{FF2B5EF4-FFF2-40B4-BE49-F238E27FC236}">
                <a16:creationId xmlns:a16="http://schemas.microsoft.com/office/drawing/2014/main" id="{A4BE72CF-7353-445A-AB89-3F2FF3A2D6D3}"/>
              </a:ext>
            </a:extLst>
          </p:cNvPr>
          <p:cNvSpPr>
            <a:spLocks noChangeAspect="1" noChangeArrowheads="1"/>
          </p:cNvSpPr>
          <p:nvPr/>
        </p:nvSpPr>
        <p:spPr bwMode="auto">
          <a:xfrm>
            <a:off x="681831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4">
            <a:extLst>
              <a:ext uri="{FF2B5EF4-FFF2-40B4-BE49-F238E27FC236}">
                <a16:creationId xmlns:a16="http://schemas.microsoft.com/office/drawing/2014/main" id="{10E356C2-1B77-4E72-BBC4-1AB315B3CF15}"/>
              </a:ext>
            </a:extLst>
          </p:cNvPr>
          <p:cNvSpPr>
            <a:spLocks noChangeArrowheads="1"/>
          </p:cNvSpPr>
          <p:nvPr/>
        </p:nvSpPr>
        <p:spPr bwMode="auto">
          <a:xfrm>
            <a:off x="152400" y="-322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AutoShape 5" descr="X">
            <a:extLst>
              <a:ext uri="{FF2B5EF4-FFF2-40B4-BE49-F238E27FC236}">
                <a16:creationId xmlns:a16="http://schemas.microsoft.com/office/drawing/2014/main" id="{E4FCF263-0CE4-462E-9EA1-6A8D2898DC02}"/>
              </a:ext>
            </a:extLst>
          </p:cNvPr>
          <p:cNvSpPr>
            <a:spLocks noChangeAspect="1" noChangeArrowheads="1"/>
          </p:cNvSpPr>
          <p:nvPr/>
        </p:nvSpPr>
        <p:spPr bwMode="auto">
          <a:xfrm>
            <a:off x="6288088"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6" descr="Y">
            <a:extLst>
              <a:ext uri="{FF2B5EF4-FFF2-40B4-BE49-F238E27FC236}">
                <a16:creationId xmlns:a16="http://schemas.microsoft.com/office/drawing/2014/main" id="{391C627F-C7CD-4585-BF10-16FD1E760784}"/>
              </a:ext>
            </a:extLst>
          </p:cNvPr>
          <p:cNvSpPr>
            <a:spLocks noChangeAspect="1" noChangeArrowheads="1"/>
          </p:cNvSpPr>
          <p:nvPr/>
        </p:nvSpPr>
        <p:spPr bwMode="auto">
          <a:xfrm>
            <a:off x="6970713"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 name="Picture 17">
            <a:extLst>
              <a:ext uri="{FF2B5EF4-FFF2-40B4-BE49-F238E27FC236}">
                <a16:creationId xmlns:a16="http://schemas.microsoft.com/office/drawing/2014/main" id="{EE814ECB-20DE-48AE-8013-901A9BE572FC}"/>
              </a:ext>
            </a:extLst>
          </p:cNvPr>
          <p:cNvPicPr>
            <a:picLocks noChangeAspect="1"/>
          </p:cNvPicPr>
          <p:nvPr/>
        </p:nvPicPr>
        <p:blipFill>
          <a:blip r:embed="rId2"/>
          <a:stretch>
            <a:fillRect/>
          </a:stretch>
        </p:blipFill>
        <p:spPr>
          <a:xfrm>
            <a:off x="639984" y="2495229"/>
            <a:ext cx="6771400" cy="1170485"/>
          </a:xfrm>
          <a:prstGeom prst="rect">
            <a:avLst/>
          </a:prstGeom>
        </p:spPr>
      </p:pic>
    </p:spTree>
    <p:extLst>
      <p:ext uri="{BB962C8B-B14F-4D97-AF65-F5344CB8AC3E}">
        <p14:creationId xmlns:p14="http://schemas.microsoft.com/office/powerpoint/2010/main" val="3826414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4582" y="111748"/>
            <a:ext cx="11003461" cy="646331"/>
          </a:xfrm>
          <a:prstGeom prst="rect">
            <a:avLst/>
          </a:prstGeom>
        </p:spPr>
        <p:txBody>
          <a:bodyPr wrap="none" anchor="t">
            <a:spAutoFit/>
          </a:bodyPr>
          <a:lstStyle/>
          <a:p>
            <a:r>
              <a:rPr lang="en-US" sz="3600" b="1" dirty="0"/>
              <a:t> Natural Language Processing:  document representation</a:t>
            </a:r>
          </a:p>
        </p:txBody>
      </p:sp>
      <p:sp>
        <p:nvSpPr>
          <p:cNvPr id="3" name="Rectangle 2">
            <a:extLst>
              <a:ext uri="{FF2B5EF4-FFF2-40B4-BE49-F238E27FC236}">
                <a16:creationId xmlns:a16="http://schemas.microsoft.com/office/drawing/2014/main" id="{D8074DAE-0E67-47F5-9381-31D004DCC48E}"/>
              </a:ext>
            </a:extLst>
          </p:cNvPr>
          <p:cNvSpPr/>
          <p:nvPr/>
        </p:nvSpPr>
        <p:spPr>
          <a:xfrm>
            <a:off x="1247766" y="979948"/>
            <a:ext cx="9435785" cy="1261884"/>
          </a:xfrm>
          <a:prstGeom prst="rect">
            <a:avLst/>
          </a:prstGeom>
        </p:spPr>
        <p:txBody>
          <a:bodyPr wrap="square" anchor="t">
            <a:spAutoFit/>
          </a:bodyPr>
          <a:lstStyle/>
          <a:p>
            <a:endParaRPr lang="en-US" sz="2600" dirty="0">
              <a:solidFill>
                <a:srgbClr val="000000"/>
              </a:solidFill>
              <a:cs typeface="Calibri" panose="020F0502020204030204"/>
            </a:endParaRPr>
          </a:p>
          <a:p>
            <a:endParaRPr lang="en-US" altLang="en-US" sz="2600" b="1" dirty="0">
              <a:solidFill>
                <a:srgbClr val="000000"/>
              </a:solidFill>
              <a:cs typeface="Calibri" panose="020F0502020204030204"/>
            </a:endParaRPr>
          </a:p>
          <a:p>
            <a:endParaRPr lang="en-US" altLang="en-US" sz="2400" b="1" dirty="0">
              <a:solidFill>
                <a:srgbClr val="000000"/>
              </a:solidFill>
              <a:cs typeface="Calibri" panose="020F0502020204030204"/>
            </a:endParaRPr>
          </a:p>
        </p:txBody>
      </p:sp>
      <p:sp>
        <p:nvSpPr>
          <p:cNvPr id="2" name="Rectangle 1">
            <a:extLst>
              <a:ext uri="{FF2B5EF4-FFF2-40B4-BE49-F238E27FC236}">
                <a16:creationId xmlns:a16="http://schemas.microsoft.com/office/drawing/2014/main" id="{94318C19-916A-4CC9-8F70-74996858F362}"/>
              </a:ext>
            </a:extLst>
          </p:cNvPr>
          <p:cNvSpPr/>
          <p:nvPr/>
        </p:nvSpPr>
        <p:spPr>
          <a:xfrm>
            <a:off x="254000" y="653183"/>
            <a:ext cx="11607800" cy="5170646"/>
          </a:xfrm>
          <a:prstGeom prst="rect">
            <a:avLst/>
          </a:prstGeom>
        </p:spPr>
        <p:txBody>
          <a:bodyPr wrap="square">
            <a:spAutoFit/>
          </a:bodyPr>
          <a:lstStyle/>
          <a:p>
            <a:pPr fontAlgn="base"/>
            <a:endParaRPr lang="en-US" sz="3200" b="0" i="0" dirty="0">
              <a:solidFill>
                <a:srgbClr val="273239"/>
              </a:solidFill>
              <a:effectLst/>
              <a:latin typeface="urw-din"/>
            </a:endParaRPr>
          </a:p>
          <a:p>
            <a:endParaRPr lang="en-US" altLang="en-US" sz="3200" dirty="0">
              <a:solidFill>
                <a:srgbClr val="000000"/>
              </a:solidFill>
              <a:cs typeface="Calibri" panose="020F0502020204030204"/>
            </a:endParaRPr>
          </a:p>
          <a:p>
            <a:endParaRPr lang="en-US" altLang="en-US" sz="2800" dirty="0">
              <a:solidFill>
                <a:srgbClr val="000000"/>
              </a:solidFill>
              <a:cs typeface="Calibri" panose="020F0502020204030204"/>
            </a:endParaRPr>
          </a:p>
          <a:p>
            <a:endParaRPr lang="en-US" altLang="en-US" sz="2800" dirty="0">
              <a:solidFill>
                <a:srgbClr val="000000"/>
              </a:solidFill>
              <a:cs typeface="Calibri" panose="020F0502020204030204"/>
            </a:endParaRPr>
          </a:p>
          <a:p>
            <a:endParaRPr lang="en-US" altLang="en-US" sz="2800" dirty="0">
              <a:solidFill>
                <a:srgbClr val="000000"/>
              </a:solidFill>
              <a:cs typeface="Calibri" panose="020F0502020204030204"/>
            </a:endParaRPr>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p:txBody>
      </p:sp>
      <p:sp>
        <p:nvSpPr>
          <p:cNvPr id="8" name="TextBox 7">
            <a:extLst>
              <a:ext uri="{FF2B5EF4-FFF2-40B4-BE49-F238E27FC236}">
                <a16:creationId xmlns:a16="http://schemas.microsoft.com/office/drawing/2014/main" id="{9CF13E98-CB9C-4A52-B530-54B22B35C1FE}"/>
              </a:ext>
            </a:extLst>
          </p:cNvPr>
          <p:cNvSpPr txBox="1"/>
          <p:nvPr/>
        </p:nvSpPr>
        <p:spPr>
          <a:xfrm>
            <a:off x="639984" y="979948"/>
            <a:ext cx="11362070" cy="2246769"/>
          </a:xfrm>
          <a:prstGeom prst="rect">
            <a:avLst/>
          </a:prstGeom>
          <a:noFill/>
        </p:spPr>
        <p:txBody>
          <a:bodyPr wrap="square">
            <a:spAutoFit/>
          </a:bodyPr>
          <a:lstStyle/>
          <a:p>
            <a:pPr algn="l"/>
            <a:r>
              <a:rPr lang="en-US" altLang="en-US" sz="2400" b="1" i="1" dirty="0">
                <a:solidFill>
                  <a:srgbClr val="000000"/>
                </a:solidFill>
                <a:cs typeface="Calibri" panose="020F0502020204030204"/>
              </a:rPr>
              <a:t>Euclidian distance </a:t>
            </a:r>
            <a:r>
              <a:rPr lang="en-US" altLang="en-US" sz="2400" b="1" i="1" dirty="0" err="1">
                <a:solidFill>
                  <a:srgbClr val="000000"/>
                </a:solidFill>
                <a:cs typeface="Calibri" panose="020F0502020204030204"/>
              </a:rPr>
              <a:t>vs.Cosine</a:t>
            </a:r>
            <a:r>
              <a:rPr lang="en-US" altLang="en-US" sz="2400" b="1" i="1" dirty="0">
                <a:solidFill>
                  <a:srgbClr val="000000"/>
                </a:solidFill>
                <a:cs typeface="Calibri" panose="020F0502020204030204"/>
              </a:rPr>
              <a:t> similarity</a:t>
            </a:r>
          </a:p>
          <a:p>
            <a:pPr algn="l"/>
            <a:r>
              <a:rPr lang="en-US" altLang="en-US" sz="2400" b="1" i="1" dirty="0">
                <a:solidFill>
                  <a:srgbClr val="000000"/>
                </a:solidFill>
                <a:cs typeface="Calibri" panose="020F0502020204030204"/>
              </a:rPr>
              <a:t>Bag of Words model</a:t>
            </a:r>
          </a:p>
          <a:p>
            <a:pPr algn="l"/>
            <a:r>
              <a:rPr lang="en-US" altLang="en-US" sz="2400" b="1" i="1" dirty="0">
                <a:solidFill>
                  <a:srgbClr val="000000"/>
                </a:solidFill>
                <a:cs typeface="Calibri" panose="020F0502020204030204"/>
              </a:rPr>
              <a:t>Simple movie recommendation system</a:t>
            </a:r>
          </a:p>
          <a:p>
            <a:pPr algn="l"/>
            <a:r>
              <a:rPr lang="en-US" altLang="en-US" sz="2400" b="1" i="1" dirty="0">
                <a:solidFill>
                  <a:srgbClr val="000000"/>
                </a:solidFill>
                <a:cs typeface="Calibri" panose="020F0502020204030204"/>
              </a:rPr>
              <a:t>Twenty newsgroups documents classification</a:t>
            </a:r>
          </a:p>
          <a:p>
            <a:pPr algn="l"/>
            <a:endParaRPr lang="en-US" altLang="en-US" sz="2000" dirty="0">
              <a:solidFill>
                <a:srgbClr val="000000"/>
              </a:solidFill>
              <a:cs typeface="Calibri" panose="020F0502020204030204"/>
            </a:endParaRPr>
          </a:p>
          <a:p>
            <a:pPr algn="l"/>
            <a:endParaRPr lang="en-US" sz="2400" dirty="0">
              <a:solidFill>
                <a:srgbClr val="3D4459"/>
              </a:solidFill>
              <a:latin typeface="Open Sans" panose="020B0606030504020204" pitchFamily="34" charset="0"/>
            </a:endParaRPr>
          </a:p>
        </p:txBody>
      </p:sp>
      <p:sp>
        <p:nvSpPr>
          <p:cNvPr id="11" name="Rectangle 1">
            <a:extLst>
              <a:ext uri="{FF2B5EF4-FFF2-40B4-BE49-F238E27FC236}">
                <a16:creationId xmlns:a16="http://schemas.microsoft.com/office/drawing/2014/main" id="{95DA571C-1CE9-410A-A30F-107FA9079E04}"/>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AutoShape 2" descr="X">
            <a:extLst>
              <a:ext uri="{FF2B5EF4-FFF2-40B4-BE49-F238E27FC236}">
                <a16:creationId xmlns:a16="http://schemas.microsoft.com/office/drawing/2014/main" id="{F1FE6429-E915-4530-95B9-9917B72E52BC}"/>
              </a:ext>
            </a:extLst>
          </p:cNvPr>
          <p:cNvSpPr>
            <a:spLocks noChangeAspect="1" noChangeArrowheads="1"/>
          </p:cNvSpPr>
          <p:nvPr/>
        </p:nvSpPr>
        <p:spPr bwMode="auto">
          <a:xfrm>
            <a:off x="613568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3" descr="Y">
            <a:extLst>
              <a:ext uri="{FF2B5EF4-FFF2-40B4-BE49-F238E27FC236}">
                <a16:creationId xmlns:a16="http://schemas.microsoft.com/office/drawing/2014/main" id="{A4BE72CF-7353-445A-AB89-3F2FF3A2D6D3}"/>
              </a:ext>
            </a:extLst>
          </p:cNvPr>
          <p:cNvSpPr>
            <a:spLocks noChangeAspect="1" noChangeArrowheads="1"/>
          </p:cNvSpPr>
          <p:nvPr/>
        </p:nvSpPr>
        <p:spPr bwMode="auto">
          <a:xfrm>
            <a:off x="681831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4">
            <a:extLst>
              <a:ext uri="{FF2B5EF4-FFF2-40B4-BE49-F238E27FC236}">
                <a16:creationId xmlns:a16="http://schemas.microsoft.com/office/drawing/2014/main" id="{10E356C2-1B77-4E72-BBC4-1AB315B3CF15}"/>
              </a:ext>
            </a:extLst>
          </p:cNvPr>
          <p:cNvSpPr>
            <a:spLocks noChangeArrowheads="1"/>
          </p:cNvSpPr>
          <p:nvPr/>
        </p:nvSpPr>
        <p:spPr bwMode="auto">
          <a:xfrm>
            <a:off x="152400" y="-322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AutoShape 5" descr="X">
            <a:extLst>
              <a:ext uri="{FF2B5EF4-FFF2-40B4-BE49-F238E27FC236}">
                <a16:creationId xmlns:a16="http://schemas.microsoft.com/office/drawing/2014/main" id="{E4FCF263-0CE4-462E-9EA1-6A8D2898DC02}"/>
              </a:ext>
            </a:extLst>
          </p:cNvPr>
          <p:cNvSpPr>
            <a:spLocks noChangeAspect="1" noChangeArrowheads="1"/>
          </p:cNvSpPr>
          <p:nvPr/>
        </p:nvSpPr>
        <p:spPr bwMode="auto">
          <a:xfrm>
            <a:off x="6288088"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6" descr="Y">
            <a:extLst>
              <a:ext uri="{FF2B5EF4-FFF2-40B4-BE49-F238E27FC236}">
                <a16:creationId xmlns:a16="http://schemas.microsoft.com/office/drawing/2014/main" id="{391C627F-C7CD-4585-BF10-16FD1E760784}"/>
              </a:ext>
            </a:extLst>
          </p:cNvPr>
          <p:cNvSpPr>
            <a:spLocks noChangeAspect="1" noChangeArrowheads="1"/>
          </p:cNvSpPr>
          <p:nvPr/>
        </p:nvSpPr>
        <p:spPr bwMode="auto">
          <a:xfrm>
            <a:off x="6970713"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33212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13551" y="94135"/>
            <a:ext cx="3344185" cy="646331"/>
          </a:xfrm>
          <a:prstGeom prst="rect">
            <a:avLst/>
          </a:prstGeom>
        </p:spPr>
        <p:txBody>
          <a:bodyPr wrap="none" anchor="t">
            <a:spAutoFit/>
          </a:bodyPr>
          <a:lstStyle/>
          <a:p>
            <a:r>
              <a:rPr lang="en-US" sz="3600" b="1" dirty="0"/>
              <a:t>Cosine similarity</a:t>
            </a:r>
          </a:p>
        </p:txBody>
      </p:sp>
      <p:sp>
        <p:nvSpPr>
          <p:cNvPr id="3" name="Rectangle 2">
            <a:extLst>
              <a:ext uri="{FF2B5EF4-FFF2-40B4-BE49-F238E27FC236}">
                <a16:creationId xmlns:a16="http://schemas.microsoft.com/office/drawing/2014/main" id="{D8074DAE-0E67-47F5-9381-31D004DCC48E}"/>
              </a:ext>
            </a:extLst>
          </p:cNvPr>
          <p:cNvSpPr/>
          <p:nvPr/>
        </p:nvSpPr>
        <p:spPr>
          <a:xfrm>
            <a:off x="1060866" y="756307"/>
            <a:ext cx="9435785" cy="1261884"/>
          </a:xfrm>
          <a:prstGeom prst="rect">
            <a:avLst/>
          </a:prstGeom>
        </p:spPr>
        <p:txBody>
          <a:bodyPr wrap="square" anchor="t">
            <a:spAutoFit/>
          </a:bodyPr>
          <a:lstStyle/>
          <a:p>
            <a:endParaRPr lang="en-US" sz="2600" dirty="0">
              <a:solidFill>
                <a:srgbClr val="000000"/>
              </a:solidFill>
              <a:cs typeface="Calibri" panose="020F0502020204030204"/>
            </a:endParaRPr>
          </a:p>
          <a:p>
            <a:endParaRPr lang="en-US" altLang="en-US" sz="2600" b="1" dirty="0">
              <a:solidFill>
                <a:srgbClr val="000000"/>
              </a:solidFill>
              <a:cs typeface="Calibri" panose="020F0502020204030204"/>
            </a:endParaRPr>
          </a:p>
          <a:p>
            <a:endParaRPr lang="en-US" altLang="en-US" sz="2400" b="1" dirty="0">
              <a:solidFill>
                <a:srgbClr val="000000"/>
              </a:solidFill>
              <a:cs typeface="Calibri" panose="020F0502020204030204"/>
            </a:endParaRPr>
          </a:p>
        </p:txBody>
      </p:sp>
      <p:sp>
        <p:nvSpPr>
          <p:cNvPr id="2" name="Rectangle 1">
            <a:extLst>
              <a:ext uri="{FF2B5EF4-FFF2-40B4-BE49-F238E27FC236}">
                <a16:creationId xmlns:a16="http://schemas.microsoft.com/office/drawing/2014/main" id="{94318C19-916A-4CC9-8F70-74996858F362}"/>
              </a:ext>
            </a:extLst>
          </p:cNvPr>
          <p:cNvSpPr/>
          <p:nvPr/>
        </p:nvSpPr>
        <p:spPr>
          <a:xfrm>
            <a:off x="-1" y="724626"/>
            <a:ext cx="12022667" cy="10002738"/>
          </a:xfrm>
          <a:prstGeom prst="rect">
            <a:avLst/>
          </a:prstGeom>
        </p:spPr>
        <p:txBody>
          <a:bodyPr wrap="square">
            <a:spAutoFit/>
          </a:bodyPr>
          <a:lstStyle/>
          <a:p>
            <a:endParaRPr lang="en-US" sz="2600" dirty="0"/>
          </a:p>
          <a:p>
            <a:r>
              <a:rPr lang="en-US" sz="2800" dirty="0"/>
              <a:t>cosine similarity between samples in X and Y - normalized dot product of X and Y</a:t>
            </a:r>
            <a:endParaRPr lang="en-US" sz="2600" dirty="0"/>
          </a:p>
          <a:p>
            <a:endParaRPr lang="en-US" sz="2600" dirty="0"/>
          </a:p>
          <a:p>
            <a:r>
              <a:rPr lang="es-ES" sz="2800" dirty="0"/>
              <a:t>K(X, Y) = &lt;X, Y&gt; / (||X||*||Y||). </a:t>
            </a:r>
          </a:p>
          <a:p>
            <a:r>
              <a:rPr lang="es-ES" sz="2800" dirty="0" err="1"/>
              <a:t>This</a:t>
            </a:r>
            <a:r>
              <a:rPr lang="es-ES" sz="2800" dirty="0"/>
              <a:t> </a:t>
            </a:r>
            <a:r>
              <a:rPr lang="es-ES" sz="2800" dirty="0" err="1"/>
              <a:t>is</a:t>
            </a:r>
            <a:r>
              <a:rPr lang="es-ES" sz="2800" dirty="0"/>
              <a:t> L2-normilized </a:t>
            </a:r>
            <a:r>
              <a:rPr lang="es-ES" sz="2800" dirty="0" err="1"/>
              <a:t>product</a:t>
            </a:r>
            <a:r>
              <a:rPr lang="es-ES" sz="2800" dirty="0"/>
              <a:t> </a:t>
            </a:r>
            <a:r>
              <a:rPr lang="es-ES" sz="2800" dirty="0" err="1"/>
              <a:t>of</a:t>
            </a:r>
            <a:r>
              <a:rPr lang="es-ES" sz="2800" dirty="0"/>
              <a:t> </a:t>
            </a:r>
            <a:r>
              <a:rPr lang="es-ES" sz="2800" dirty="0" err="1"/>
              <a:t>vectors</a:t>
            </a:r>
            <a:endParaRPr lang="es-ES" sz="2800" dirty="0"/>
          </a:p>
          <a:p>
            <a:r>
              <a:rPr lang="en-US" sz="2800" dirty="0"/>
              <a:t>This is called cosine similarity, because Euclidean (L2) normalization projects the vectors onto the unit sphere, and their dot product is then the cosine of the angle between the points denoted by the vectors</a:t>
            </a:r>
            <a:endParaRPr lang="en-US" sz="2600" dirty="0"/>
          </a:p>
          <a:p>
            <a:endParaRPr lang="en-US" sz="2600" dirty="0"/>
          </a:p>
          <a:p>
            <a:endParaRPr lang="en-US" altLang="en-US" sz="2800" b="1" i="1" dirty="0">
              <a:solidFill>
                <a:srgbClr val="000000"/>
              </a:solidFill>
              <a:cs typeface="Calibri" panose="020F0502020204030204"/>
            </a:endParaRPr>
          </a:p>
          <a:p>
            <a:endParaRPr lang="en-US" altLang="en-US" sz="2800" b="1" i="1" dirty="0">
              <a:solidFill>
                <a:srgbClr val="000000"/>
              </a:solidFill>
              <a:cs typeface="Calibri" panose="020F0502020204030204"/>
            </a:endParaRPr>
          </a:p>
          <a:p>
            <a:endParaRPr lang="en-US" altLang="en-US" sz="2800" b="1" i="1" dirty="0">
              <a:solidFill>
                <a:srgbClr val="000000"/>
              </a:solidFill>
              <a:cs typeface="Calibri" panose="020F0502020204030204"/>
            </a:endParaRPr>
          </a:p>
          <a:p>
            <a:endParaRPr lang="en-US" altLang="en-US" sz="2800" dirty="0">
              <a:solidFill>
                <a:srgbClr val="000000"/>
              </a:solidFill>
              <a:cs typeface="Calibri" panose="020F0502020204030204"/>
            </a:endParaRPr>
          </a:p>
          <a:p>
            <a:endParaRPr lang="en-US" altLang="en-US" sz="2000" dirty="0">
              <a:solidFill>
                <a:srgbClr val="000000"/>
              </a:solidFill>
              <a:cs typeface="Calibri" panose="020F0502020204030204"/>
            </a:endParaRPr>
          </a:p>
          <a:p>
            <a:endParaRPr lang="en-US" altLang="en-US" sz="2800" dirty="0">
              <a:solidFill>
                <a:srgbClr val="000000"/>
              </a:solidFill>
              <a:cs typeface="Calibri" panose="020F0502020204030204"/>
            </a:endParaRPr>
          </a:p>
          <a:p>
            <a:endParaRPr lang="en-US" altLang="en-US" sz="2800" dirty="0">
              <a:solidFill>
                <a:srgbClr val="000000"/>
              </a:solidFill>
              <a:cs typeface="Calibri" panose="020F0502020204030204"/>
            </a:endParaRPr>
          </a:p>
          <a:p>
            <a:endParaRPr lang="en-US" altLang="en-US" sz="2800" dirty="0">
              <a:solidFill>
                <a:srgbClr val="000000"/>
              </a:solidFill>
              <a:cs typeface="Calibri" panose="020F0502020204030204"/>
            </a:endParaRPr>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p:txBody>
      </p:sp>
    </p:spTree>
    <p:extLst>
      <p:ext uri="{BB962C8B-B14F-4D97-AF65-F5344CB8AC3E}">
        <p14:creationId xmlns:p14="http://schemas.microsoft.com/office/powerpoint/2010/main" val="4197564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87388" y="78295"/>
            <a:ext cx="8179419" cy="646331"/>
          </a:xfrm>
          <a:prstGeom prst="rect">
            <a:avLst/>
          </a:prstGeom>
        </p:spPr>
        <p:txBody>
          <a:bodyPr wrap="none" anchor="t">
            <a:spAutoFit/>
          </a:bodyPr>
          <a:lstStyle/>
          <a:p>
            <a:r>
              <a:rPr lang="en-US" sz="3600" b="1" dirty="0"/>
              <a:t> Example: movie recommendation system</a:t>
            </a:r>
          </a:p>
        </p:txBody>
      </p:sp>
      <p:sp>
        <p:nvSpPr>
          <p:cNvPr id="3" name="Rectangle 2">
            <a:extLst>
              <a:ext uri="{FF2B5EF4-FFF2-40B4-BE49-F238E27FC236}">
                <a16:creationId xmlns:a16="http://schemas.microsoft.com/office/drawing/2014/main" id="{D8074DAE-0E67-47F5-9381-31D004DCC48E}"/>
              </a:ext>
            </a:extLst>
          </p:cNvPr>
          <p:cNvSpPr/>
          <p:nvPr/>
        </p:nvSpPr>
        <p:spPr>
          <a:xfrm>
            <a:off x="1247766" y="979948"/>
            <a:ext cx="9435785" cy="1261884"/>
          </a:xfrm>
          <a:prstGeom prst="rect">
            <a:avLst/>
          </a:prstGeom>
        </p:spPr>
        <p:txBody>
          <a:bodyPr wrap="square" anchor="t">
            <a:spAutoFit/>
          </a:bodyPr>
          <a:lstStyle/>
          <a:p>
            <a:endParaRPr lang="en-US" sz="2600" dirty="0">
              <a:solidFill>
                <a:srgbClr val="000000"/>
              </a:solidFill>
              <a:cs typeface="Calibri" panose="020F0502020204030204"/>
            </a:endParaRPr>
          </a:p>
          <a:p>
            <a:endParaRPr lang="en-US" altLang="en-US" sz="2600" b="1" dirty="0">
              <a:solidFill>
                <a:srgbClr val="000000"/>
              </a:solidFill>
              <a:cs typeface="Calibri" panose="020F0502020204030204"/>
            </a:endParaRPr>
          </a:p>
          <a:p>
            <a:endParaRPr lang="en-US" altLang="en-US" sz="2400" b="1" dirty="0">
              <a:solidFill>
                <a:srgbClr val="000000"/>
              </a:solidFill>
              <a:cs typeface="Calibri" panose="020F0502020204030204"/>
            </a:endParaRPr>
          </a:p>
        </p:txBody>
      </p:sp>
      <p:sp>
        <p:nvSpPr>
          <p:cNvPr id="2" name="Rectangle 1">
            <a:extLst>
              <a:ext uri="{FF2B5EF4-FFF2-40B4-BE49-F238E27FC236}">
                <a16:creationId xmlns:a16="http://schemas.microsoft.com/office/drawing/2014/main" id="{94318C19-916A-4CC9-8F70-74996858F362}"/>
              </a:ext>
            </a:extLst>
          </p:cNvPr>
          <p:cNvSpPr/>
          <p:nvPr/>
        </p:nvSpPr>
        <p:spPr>
          <a:xfrm>
            <a:off x="95693" y="724626"/>
            <a:ext cx="11993525" cy="11387733"/>
          </a:xfrm>
          <a:prstGeom prst="rect">
            <a:avLst/>
          </a:prstGeom>
        </p:spPr>
        <p:txBody>
          <a:bodyPr wrap="square">
            <a:spAutoFit/>
          </a:bodyPr>
          <a:lstStyle/>
          <a:p>
            <a:r>
              <a:rPr lang="en-US" sz="2000" dirty="0"/>
              <a:t>create movie recommendation system based on movie dataset. </a:t>
            </a:r>
            <a:r>
              <a:rPr lang="en-US" sz="2000" dirty="0" err="1"/>
              <a:t>Unsupervise</a:t>
            </a:r>
            <a:r>
              <a:rPr lang="en-US" sz="2000" dirty="0"/>
              <a:t> learning method. User enters the name of the movie and system returns 5 most similar movies. Similarity I based on keywords, cast, genres and director</a:t>
            </a:r>
          </a:p>
          <a:p>
            <a:endParaRPr lang="en-US" altLang="en-US" sz="2600" b="1" i="1" dirty="0">
              <a:solidFill>
                <a:srgbClr val="000000"/>
              </a:solidFill>
              <a:cs typeface="Calibri" panose="020F0502020204030204"/>
            </a:endParaRPr>
          </a:p>
          <a:p>
            <a:r>
              <a:rPr lang="en-US" altLang="en-US" sz="2800" dirty="0">
                <a:solidFill>
                  <a:srgbClr val="000000"/>
                </a:solidFill>
                <a:cs typeface="Calibri" panose="020F0502020204030204"/>
              </a:rPr>
              <a:t>import pandas as pd</a:t>
            </a:r>
          </a:p>
          <a:p>
            <a:r>
              <a:rPr lang="en-US" altLang="en-US" sz="2800" dirty="0">
                <a:solidFill>
                  <a:srgbClr val="000000"/>
                </a:solidFill>
                <a:cs typeface="Calibri" panose="020F0502020204030204"/>
              </a:rPr>
              <a:t>import </a:t>
            </a:r>
            <a:r>
              <a:rPr lang="en-US" altLang="en-US" sz="2800" dirty="0" err="1">
                <a:solidFill>
                  <a:srgbClr val="000000"/>
                </a:solidFill>
                <a:cs typeface="Calibri" panose="020F0502020204030204"/>
              </a:rPr>
              <a:t>numpy</a:t>
            </a:r>
            <a:r>
              <a:rPr lang="en-US" altLang="en-US" sz="2800" dirty="0">
                <a:solidFill>
                  <a:srgbClr val="000000"/>
                </a:solidFill>
                <a:cs typeface="Calibri" panose="020F0502020204030204"/>
              </a:rPr>
              <a:t> as np</a:t>
            </a:r>
          </a:p>
          <a:p>
            <a:r>
              <a:rPr lang="en-US" altLang="en-US" sz="2800" dirty="0">
                <a:solidFill>
                  <a:srgbClr val="000000"/>
                </a:solidFill>
                <a:cs typeface="Calibri" panose="020F0502020204030204"/>
              </a:rPr>
              <a:t>from </a:t>
            </a:r>
            <a:r>
              <a:rPr lang="en-US" altLang="en-US" sz="2800" dirty="0" err="1">
                <a:solidFill>
                  <a:srgbClr val="000000"/>
                </a:solidFill>
                <a:cs typeface="Calibri" panose="020F0502020204030204"/>
              </a:rPr>
              <a:t>sklearn.feature_extraction.text</a:t>
            </a:r>
            <a:r>
              <a:rPr lang="en-US" altLang="en-US" sz="2800" dirty="0">
                <a:solidFill>
                  <a:srgbClr val="000000"/>
                </a:solidFill>
                <a:cs typeface="Calibri" panose="020F0502020204030204"/>
              </a:rPr>
              <a:t> import </a:t>
            </a:r>
            <a:r>
              <a:rPr lang="en-US" altLang="en-US" sz="2800" dirty="0" err="1">
                <a:solidFill>
                  <a:srgbClr val="000000"/>
                </a:solidFill>
                <a:cs typeface="Calibri" panose="020F0502020204030204"/>
              </a:rPr>
              <a:t>CountVectorizer</a:t>
            </a:r>
            <a:endParaRPr lang="en-US" altLang="en-US" sz="2800" dirty="0">
              <a:solidFill>
                <a:srgbClr val="000000"/>
              </a:solidFill>
              <a:cs typeface="Calibri" panose="020F0502020204030204"/>
            </a:endParaRPr>
          </a:p>
          <a:p>
            <a:r>
              <a:rPr lang="en-US" altLang="en-US" sz="2800" dirty="0">
                <a:solidFill>
                  <a:srgbClr val="000000"/>
                </a:solidFill>
                <a:cs typeface="Calibri" panose="020F0502020204030204"/>
              </a:rPr>
              <a:t>from </a:t>
            </a:r>
            <a:r>
              <a:rPr lang="en-US" altLang="en-US" sz="2800" dirty="0" err="1">
                <a:solidFill>
                  <a:srgbClr val="000000"/>
                </a:solidFill>
                <a:cs typeface="Calibri" panose="020F0502020204030204"/>
              </a:rPr>
              <a:t>sklearn.metrics.pairwise</a:t>
            </a:r>
            <a:r>
              <a:rPr lang="en-US" altLang="en-US" sz="2800" dirty="0">
                <a:solidFill>
                  <a:srgbClr val="000000"/>
                </a:solidFill>
                <a:cs typeface="Calibri" panose="020F0502020204030204"/>
              </a:rPr>
              <a:t> import </a:t>
            </a:r>
            <a:r>
              <a:rPr lang="en-US" altLang="en-US" sz="2800" dirty="0" err="1">
                <a:solidFill>
                  <a:srgbClr val="000000"/>
                </a:solidFill>
                <a:cs typeface="Calibri" panose="020F0502020204030204"/>
              </a:rPr>
              <a:t>cosine_similarity</a:t>
            </a:r>
            <a:endParaRPr lang="en-US" altLang="en-US" sz="2800" dirty="0">
              <a:solidFill>
                <a:srgbClr val="000000"/>
              </a:solidFill>
              <a:cs typeface="Calibri" panose="020F0502020204030204"/>
            </a:endParaRPr>
          </a:p>
          <a:p>
            <a:r>
              <a:rPr lang="en-US" altLang="en-US" sz="2800" dirty="0">
                <a:solidFill>
                  <a:srgbClr val="000000"/>
                </a:solidFill>
                <a:cs typeface="Calibri" panose="020F0502020204030204"/>
              </a:rPr>
              <a:t>#from </a:t>
            </a:r>
            <a:r>
              <a:rPr lang="en-US" altLang="en-US" sz="2800" dirty="0" err="1">
                <a:solidFill>
                  <a:srgbClr val="000000"/>
                </a:solidFill>
                <a:cs typeface="Calibri" panose="020F0502020204030204"/>
              </a:rPr>
              <a:t>sklearn.metrics.pairwise</a:t>
            </a:r>
            <a:r>
              <a:rPr lang="en-US" altLang="en-US" sz="2800" dirty="0">
                <a:solidFill>
                  <a:srgbClr val="000000"/>
                </a:solidFill>
                <a:cs typeface="Calibri" panose="020F0502020204030204"/>
              </a:rPr>
              <a:t> import </a:t>
            </a:r>
            <a:r>
              <a:rPr lang="en-US" altLang="en-US" sz="2800" dirty="0" err="1">
                <a:solidFill>
                  <a:srgbClr val="000000"/>
                </a:solidFill>
                <a:cs typeface="Calibri" panose="020F0502020204030204"/>
              </a:rPr>
              <a:t>polynomial_kernel</a:t>
            </a:r>
            <a:endParaRPr lang="en-US" altLang="en-US" sz="2800" dirty="0">
              <a:solidFill>
                <a:srgbClr val="000000"/>
              </a:solidFill>
              <a:cs typeface="Calibri" panose="020F0502020204030204"/>
            </a:endParaRPr>
          </a:p>
          <a:p>
            <a:r>
              <a:rPr lang="en-US" altLang="en-US" sz="2800" dirty="0">
                <a:solidFill>
                  <a:srgbClr val="000000"/>
                </a:solidFill>
                <a:cs typeface="Calibri" panose="020F0502020204030204"/>
              </a:rPr>
              <a:t>df = </a:t>
            </a:r>
            <a:r>
              <a:rPr lang="en-US" altLang="en-US" sz="2800" dirty="0" err="1">
                <a:solidFill>
                  <a:srgbClr val="000000"/>
                </a:solidFill>
                <a:cs typeface="Calibri" panose="020F0502020204030204"/>
              </a:rPr>
              <a:t>pd.read_csv</a:t>
            </a:r>
            <a:r>
              <a:rPr lang="en-US" altLang="en-US" sz="2800" dirty="0">
                <a:solidFill>
                  <a:srgbClr val="000000"/>
                </a:solidFill>
                <a:cs typeface="Calibri" panose="020F0502020204030204"/>
              </a:rPr>
              <a:t>('moviedata.csv')</a:t>
            </a:r>
          </a:p>
          <a:p>
            <a:r>
              <a:rPr lang="en-US" altLang="en-US" sz="2800" dirty="0">
                <a:solidFill>
                  <a:srgbClr val="000000"/>
                </a:solidFill>
                <a:cs typeface="Calibri" panose="020F0502020204030204"/>
              </a:rPr>
              <a:t>features = ['</a:t>
            </a:r>
            <a:r>
              <a:rPr lang="en-US" altLang="en-US" sz="2800" dirty="0" err="1">
                <a:solidFill>
                  <a:srgbClr val="000000"/>
                </a:solidFill>
                <a:cs typeface="Calibri" panose="020F0502020204030204"/>
              </a:rPr>
              <a:t>keywords','cast','genres','director</a:t>
            </a:r>
            <a:r>
              <a:rPr lang="en-US" altLang="en-US" sz="2800" dirty="0">
                <a:solidFill>
                  <a:srgbClr val="000000"/>
                </a:solidFill>
                <a:cs typeface="Calibri" panose="020F0502020204030204"/>
              </a:rPr>
              <a:t>']</a:t>
            </a:r>
          </a:p>
          <a:p>
            <a:r>
              <a:rPr lang="en-US" altLang="en-US" sz="2800" dirty="0">
                <a:solidFill>
                  <a:srgbClr val="000000"/>
                </a:solidFill>
                <a:cs typeface="Calibri" panose="020F0502020204030204"/>
              </a:rPr>
              <a:t>def </a:t>
            </a:r>
            <a:r>
              <a:rPr lang="en-US" altLang="en-US" sz="2800" dirty="0" err="1">
                <a:solidFill>
                  <a:srgbClr val="000000"/>
                </a:solidFill>
                <a:cs typeface="Calibri" panose="020F0502020204030204"/>
              </a:rPr>
              <a:t>combine_features</a:t>
            </a:r>
            <a:r>
              <a:rPr lang="en-US" altLang="en-US" sz="2800" dirty="0">
                <a:solidFill>
                  <a:srgbClr val="000000"/>
                </a:solidFill>
                <a:cs typeface="Calibri" panose="020F0502020204030204"/>
              </a:rPr>
              <a:t>(row):</a:t>
            </a:r>
          </a:p>
          <a:p>
            <a:r>
              <a:rPr lang="en-US" altLang="en-US" sz="2800" dirty="0">
                <a:solidFill>
                  <a:srgbClr val="000000"/>
                </a:solidFill>
                <a:cs typeface="Calibri" panose="020F0502020204030204"/>
              </a:rPr>
              <a:t>    return row['keywords']+' '+row['cast']+' '+row['genres']+''+row['director']</a:t>
            </a:r>
          </a:p>
          <a:p>
            <a:endParaRPr lang="en-US" altLang="en-US" sz="2800" b="1" i="1" dirty="0">
              <a:solidFill>
                <a:srgbClr val="000000"/>
              </a:solidFill>
              <a:cs typeface="Calibri" panose="020F0502020204030204"/>
            </a:endParaRPr>
          </a:p>
          <a:p>
            <a:endParaRPr lang="en-US" altLang="en-US" sz="2800" b="1" i="1" dirty="0">
              <a:solidFill>
                <a:srgbClr val="000000"/>
              </a:solidFill>
              <a:cs typeface="Calibri" panose="020F0502020204030204"/>
            </a:endParaRPr>
          </a:p>
          <a:p>
            <a:endParaRPr lang="en-US" altLang="en-US" sz="2800" dirty="0">
              <a:solidFill>
                <a:srgbClr val="000000"/>
              </a:solidFill>
              <a:cs typeface="Calibri" panose="020F0502020204030204"/>
            </a:endParaRPr>
          </a:p>
          <a:p>
            <a:endParaRPr lang="en-US" altLang="en-US" sz="2000" dirty="0">
              <a:solidFill>
                <a:srgbClr val="000000"/>
              </a:solidFill>
              <a:cs typeface="Calibri" panose="020F0502020204030204"/>
            </a:endParaRPr>
          </a:p>
          <a:p>
            <a:endParaRPr lang="en-US" altLang="en-US" sz="2800" dirty="0">
              <a:solidFill>
                <a:srgbClr val="000000"/>
              </a:solidFill>
              <a:cs typeface="Calibri" panose="020F0502020204030204"/>
            </a:endParaRPr>
          </a:p>
          <a:p>
            <a:endParaRPr lang="en-US" altLang="en-US" sz="2800" dirty="0">
              <a:solidFill>
                <a:srgbClr val="000000"/>
              </a:solidFill>
              <a:cs typeface="Calibri" panose="020F0502020204030204"/>
            </a:endParaRPr>
          </a:p>
          <a:p>
            <a:endParaRPr lang="en-US" altLang="en-US" sz="2800" dirty="0">
              <a:solidFill>
                <a:srgbClr val="000000"/>
              </a:solidFill>
              <a:cs typeface="Calibri" panose="020F0502020204030204"/>
            </a:endParaRPr>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p:txBody>
      </p:sp>
    </p:spTree>
    <p:extLst>
      <p:ext uri="{BB962C8B-B14F-4D97-AF65-F5344CB8AC3E}">
        <p14:creationId xmlns:p14="http://schemas.microsoft.com/office/powerpoint/2010/main" val="1848263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775" y="78295"/>
            <a:ext cx="9638151" cy="646331"/>
          </a:xfrm>
          <a:prstGeom prst="rect">
            <a:avLst/>
          </a:prstGeom>
        </p:spPr>
        <p:txBody>
          <a:bodyPr wrap="none" anchor="t">
            <a:spAutoFit/>
          </a:bodyPr>
          <a:lstStyle/>
          <a:p>
            <a:r>
              <a:rPr lang="en-US" sz="3600" b="1" dirty="0"/>
              <a:t>               Example: movie recommendation system</a:t>
            </a:r>
          </a:p>
        </p:txBody>
      </p:sp>
      <p:sp>
        <p:nvSpPr>
          <p:cNvPr id="3" name="Rectangle 2">
            <a:extLst>
              <a:ext uri="{FF2B5EF4-FFF2-40B4-BE49-F238E27FC236}">
                <a16:creationId xmlns:a16="http://schemas.microsoft.com/office/drawing/2014/main" id="{D8074DAE-0E67-47F5-9381-31D004DCC48E}"/>
              </a:ext>
            </a:extLst>
          </p:cNvPr>
          <p:cNvSpPr/>
          <p:nvPr/>
        </p:nvSpPr>
        <p:spPr>
          <a:xfrm>
            <a:off x="1247766" y="979948"/>
            <a:ext cx="9435785" cy="1261884"/>
          </a:xfrm>
          <a:prstGeom prst="rect">
            <a:avLst/>
          </a:prstGeom>
        </p:spPr>
        <p:txBody>
          <a:bodyPr wrap="square" anchor="t">
            <a:spAutoFit/>
          </a:bodyPr>
          <a:lstStyle/>
          <a:p>
            <a:endParaRPr lang="en-US" sz="2600" dirty="0">
              <a:solidFill>
                <a:srgbClr val="000000"/>
              </a:solidFill>
              <a:cs typeface="Calibri" panose="020F0502020204030204"/>
            </a:endParaRPr>
          </a:p>
          <a:p>
            <a:endParaRPr lang="en-US" altLang="en-US" sz="2600" b="1" dirty="0">
              <a:solidFill>
                <a:srgbClr val="000000"/>
              </a:solidFill>
              <a:cs typeface="Calibri" panose="020F0502020204030204"/>
            </a:endParaRPr>
          </a:p>
          <a:p>
            <a:endParaRPr lang="en-US" altLang="en-US" sz="2400" b="1" dirty="0">
              <a:solidFill>
                <a:srgbClr val="000000"/>
              </a:solidFill>
              <a:cs typeface="Calibri" panose="020F0502020204030204"/>
            </a:endParaRPr>
          </a:p>
        </p:txBody>
      </p:sp>
      <p:sp>
        <p:nvSpPr>
          <p:cNvPr id="2" name="Rectangle 1">
            <a:extLst>
              <a:ext uri="{FF2B5EF4-FFF2-40B4-BE49-F238E27FC236}">
                <a16:creationId xmlns:a16="http://schemas.microsoft.com/office/drawing/2014/main" id="{94318C19-916A-4CC9-8F70-74996858F362}"/>
              </a:ext>
            </a:extLst>
          </p:cNvPr>
          <p:cNvSpPr/>
          <p:nvPr/>
        </p:nvSpPr>
        <p:spPr>
          <a:xfrm>
            <a:off x="95693" y="724626"/>
            <a:ext cx="11993525" cy="11787842"/>
          </a:xfrm>
          <a:prstGeom prst="rect">
            <a:avLst/>
          </a:prstGeom>
        </p:spPr>
        <p:txBody>
          <a:bodyPr wrap="square">
            <a:spAutoFit/>
          </a:bodyPr>
          <a:lstStyle/>
          <a:p>
            <a:r>
              <a:rPr lang="en-US" altLang="en-US" sz="2800" dirty="0">
                <a:solidFill>
                  <a:srgbClr val="000000"/>
                </a:solidFill>
                <a:cs typeface="Calibri" panose="020F0502020204030204"/>
              </a:rPr>
              <a:t>for feature in features:</a:t>
            </a:r>
          </a:p>
          <a:p>
            <a:r>
              <a:rPr lang="en-US" altLang="en-US" sz="2800" dirty="0">
                <a:solidFill>
                  <a:srgbClr val="000000"/>
                </a:solidFill>
                <a:cs typeface="Calibri" panose="020F0502020204030204"/>
              </a:rPr>
              <a:t>    df[feature] = df[feature].</a:t>
            </a:r>
            <a:r>
              <a:rPr lang="en-US" altLang="en-US" sz="2800" dirty="0" err="1">
                <a:solidFill>
                  <a:srgbClr val="000000"/>
                </a:solidFill>
                <a:cs typeface="Calibri" panose="020F0502020204030204"/>
              </a:rPr>
              <a:t>fillna</a:t>
            </a:r>
            <a:r>
              <a:rPr lang="en-US" altLang="en-US" sz="2800" dirty="0">
                <a:solidFill>
                  <a:srgbClr val="000000"/>
                </a:solidFill>
                <a:cs typeface="Calibri" panose="020F0502020204030204"/>
              </a:rPr>
              <a:t>('') #filling all </a:t>
            </a:r>
            <a:r>
              <a:rPr lang="en-US" altLang="en-US" sz="2800" dirty="0" err="1">
                <a:solidFill>
                  <a:srgbClr val="000000"/>
                </a:solidFill>
                <a:cs typeface="Calibri" panose="020F0502020204030204"/>
              </a:rPr>
              <a:t>NaNs</a:t>
            </a:r>
            <a:r>
              <a:rPr lang="en-US" altLang="en-US" sz="2800" dirty="0">
                <a:solidFill>
                  <a:srgbClr val="000000"/>
                </a:solidFill>
                <a:cs typeface="Calibri" panose="020F0502020204030204"/>
              </a:rPr>
              <a:t> with blank string</a:t>
            </a:r>
          </a:p>
          <a:p>
            <a:r>
              <a:rPr lang="en-US" altLang="en-US" sz="2800" dirty="0">
                <a:solidFill>
                  <a:srgbClr val="000000"/>
                </a:solidFill>
                <a:cs typeface="Calibri" panose="020F0502020204030204"/>
              </a:rPr>
              <a:t>#applying </a:t>
            </a:r>
            <a:r>
              <a:rPr lang="en-US" altLang="en-US" sz="2800" dirty="0" err="1">
                <a:solidFill>
                  <a:srgbClr val="000000"/>
                </a:solidFill>
                <a:cs typeface="Calibri" panose="020F0502020204030204"/>
              </a:rPr>
              <a:t>combined_features</a:t>
            </a:r>
            <a:r>
              <a:rPr lang="en-US" altLang="en-US" sz="2800" dirty="0">
                <a:solidFill>
                  <a:srgbClr val="000000"/>
                </a:solidFill>
                <a:cs typeface="Calibri" panose="020F0502020204030204"/>
              </a:rPr>
              <a:t>() method over each rows of </a:t>
            </a:r>
            <a:r>
              <a:rPr lang="en-US" altLang="en-US" sz="2800" dirty="0" err="1">
                <a:solidFill>
                  <a:srgbClr val="000000"/>
                </a:solidFill>
                <a:cs typeface="Calibri" panose="020F0502020204030204"/>
              </a:rPr>
              <a:t>dataframe</a:t>
            </a:r>
            <a:r>
              <a:rPr lang="en-US" altLang="en-US" sz="2800" dirty="0">
                <a:solidFill>
                  <a:srgbClr val="000000"/>
                </a:solidFill>
                <a:cs typeface="Calibri" panose="020F0502020204030204"/>
              </a:rPr>
              <a:t> and storing the combined string in “</a:t>
            </a:r>
            <a:r>
              <a:rPr lang="en-US" altLang="en-US" sz="2800" dirty="0" err="1">
                <a:solidFill>
                  <a:srgbClr val="000000"/>
                </a:solidFill>
                <a:cs typeface="Calibri" panose="020F0502020204030204"/>
              </a:rPr>
              <a:t>combined_features</a:t>
            </a:r>
            <a:r>
              <a:rPr lang="en-US" altLang="en-US" sz="2800" dirty="0">
                <a:solidFill>
                  <a:srgbClr val="000000"/>
                </a:solidFill>
                <a:cs typeface="Calibri" panose="020F0502020204030204"/>
              </a:rPr>
              <a:t>” column</a:t>
            </a:r>
          </a:p>
          <a:p>
            <a:r>
              <a:rPr lang="en-US" altLang="en-US" sz="2800" dirty="0">
                <a:solidFill>
                  <a:srgbClr val="000000"/>
                </a:solidFill>
                <a:cs typeface="Calibri" panose="020F0502020204030204"/>
              </a:rPr>
              <a:t>df['</a:t>
            </a:r>
            <a:r>
              <a:rPr lang="en-US" altLang="en-US" sz="2800" dirty="0" err="1">
                <a:solidFill>
                  <a:srgbClr val="000000"/>
                </a:solidFill>
                <a:cs typeface="Calibri" panose="020F0502020204030204"/>
              </a:rPr>
              <a:t>combined_features</a:t>
            </a:r>
            <a:r>
              <a:rPr lang="en-US" altLang="en-US" sz="2800" dirty="0">
                <a:solidFill>
                  <a:srgbClr val="000000"/>
                </a:solidFill>
                <a:cs typeface="Calibri" panose="020F0502020204030204"/>
              </a:rPr>
              <a:t>'] = </a:t>
            </a:r>
            <a:r>
              <a:rPr lang="en-US" altLang="en-US" sz="2800" dirty="0" err="1">
                <a:solidFill>
                  <a:srgbClr val="000000"/>
                </a:solidFill>
                <a:cs typeface="Calibri" panose="020F0502020204030204"/>
              </a:rPr>
              <a:t>df.apply</a:t>
            </a:r>
            <a:r>
              <a:rPr lang="en-US" altLang="en-US" sz="2800" dirty="0">
                <a:solidFill>
                  <a:srgbClr val="000000"/>
                </a:solidFill>
                <a:cs typeface="Calibri" panose="020F0502020204030204"/>
              </a:rPr>
              <a:t>(</a:t>
            </a:r>
            <a:r>
              <a:rPr lang="en-US" altLang="en-US" sz="2800" dirty="0" err="1">
                <a:solidFill>
                  <a:srgbClr val="000000"/>
                </a:solidFill>
                <a:cs typeface="Calibri" panose="020F0502020204030204"/>
              </a:rPr>
              <a:t>combine_features,axis</a:t>
            </a:r>
            <a:r>
              <a:rPr lang="en-US" altLang="en-US" sz="2800" dirty="0">
                <a:solidFill>
                  <a:srgbClr val="000000"/>
                </a:solidFill>
                <a:cs typeface="Calibri" panose="020F0502020204030204"/>
              </a:rPr>
              <a:t>=1) </a:t>
            </a:r>
          </a:p>
          <a:p>
            <a:r>
              <a:rPr lang="en-US" altLang="en-US" sz="2800" dirty="0">
                <a:solidFill>
                  <a:srgbClr val="000000"/>
                </a:solidFill>
                <a:cs typeface="Calibri" panose="020F0502020204030204"/>
              </a:rPr>
              <a:t>cv = </a:t>
            </a:r>
            <a:r>
              <a:rPr lang="en-US" altLang="en-US" sz="2800" dirty="0" err="1">
                <a:solidFill>
                  <a:srgbClr val="000000"/>
                </a:solidFill>
                <a:cs typeface="Calibri" panose="020F0502020204030204"/>
              </a:rPr>
              <a:t>CountVectorizer</a:t>
            </a:r>
            <a:r>
              <a:rPr lang="en-US" altLang="en-US" sz="2800" dirty="0">
                <a:solidFill>
                  <a:srgbClr val="000000"/>
                </a:solidFill>
                <a:cs typeface="Calibri" panose="020F0502020204030204"/>
              </a:rPr>
              <a:t>() #creating new </a:t>
            </a:r>
            <a:r>
              <a:rPr lang="en-US" altLang="en-US" sz="2800" dirty="0" err="1">
                <a:solidFill>
                  <a:srgbClr val="000000"/>
                </a:solidFill>
                <a:cs typeface="Calibri" panose="020F0502020204030204"/>
              </a:rPr>
              <a:t>CountVectorizer</a:t>
            </a:r>
            <a:r>
              <a:rPr lang="en-US" altLang="en-US" sz="2800" dirty="0">
                <a:solidFill>
                  <a:srgbClr val="000000"/>
                </a:solidFill>
                <a:cs typeface="Calibri" panose="020F0502020204030204"/>
              </a:rPr>
              <a:t>() object</a:t>
            </a:r>
          </a:p>
          <a:p>
            <a:r>
              <a:rPr lang="en-US" altLang="en-US" sz="2800" dirty="0" err="1">
                <a:solidFill>
                  <a:srgbClr val="000000"/>
                </a:solidFill>
                <a:cs typeface="Calibri" panose="020F0502020204030204"/>
              </a:rPr>
              <a:t>count_matrix</a:t>
            </a:r>
            <a:r>
              <a:rPr lang="en-US" altLang="en-US" sz="2800" dirty="0">
                <a:solidFill>
                  <a:srgbClr val="000000"/>
                </a:solidFill>
                <a:cs typeface="Calibri" panose="020F0502020204030204"/>
              </a:rPr>
              <a:t> = </a:t>
            </a:r>
            <a:r>
              <a:rPr lang="en-US" altLang="en-US" sz="2800" dirty="0" err="1">
                <a:solidFill>
                  <a:srgbClr val="000000"/>
                </a:solidFill>
                <a:cs typeface="Calibri" panose="020F0502020204030204"/>
              </a:rPr>
              <a:t>cv.fit_transform</a:t>
            </a:r>
            <a:r>
              <a:rPr lang="en-US" altLang="en-US" sz="2800" dirty="0">
                <a:solidFill>
                  <a:srgbClr val="000000"/>
                </a:solidFill>
                <a:cs typeface="Calibri" panose="020F0502020204030204"/>
              </a:rPr>
              <a:t>(df['</a:t>
            </a:r>
            <a:r>
              <a:rPr lang="en-US" altLang="en-US" sz="2800" dirty="0" err="1">
                <a:solidFill>
                  <a:srgbClr val="000000"/>
                </a:solidFill>
                <a:cs typeface="Calibri" panose="020F0502020204030204"/>
              </a:rPr>
              <a:t>combined_features</a:t>
            </a:r>
            <a:r>
              <a:rPr lang="en-US" altLang="en-US" sz="2800" dirty="0">
                <a:solidFill>
                  <a:srgbClr val="000000"/>
                </a:solidFill>
                <a:cs typeface="Calibri" panose="020F0502020204030204"/>
              </a:rPr>
              <a:t>']) #feeding combined strings(movie contents) to </a:t>
            </a:r>
            <a:r>
              <a:rPr lang="en-US" altLang="en-US" sz="2800" dirty="0" err="1">
                <a:solidFill>
                  <a:srgbClr val="000000"/>
                </a:solidFill>
                <a:cs typeface="Calibri" panose="020F0502020204030204"/>
              </a:rPr>
              <a:t>CountVectorizer</a:t>
            </a:r>
            <a:r>
              <a:rPr lang="en-US" altLang="en-US" sz="2800" dirty="0">
                <a:solidFill>
                  <a:srgbClr val="000000"/>
                </a:solidFill>
                <a:cs typeface="Calibri" panose="020F0502020204030204"/>
              </a:rPr>
              <a:t>() object</a:t>
            </a:r>
          </a:p>
          <a:p>
            <a:r>
              <a:rPr lang="en-US" altLang="en-US" sz="2800" dirty="0" err="1">
                <a:solidFill>
                  <a:srgbClr val="000000"/>
                </a:solidFill>
                <a:cs typeface="Calibri" panose="020F0502020204030204"/>
              </a:rPr>
              <a:t>cosine_sim</a:t>
            </a:r>
            <a:r>
              <a:rPr lang="en-US" altLang="en-US" sz="2800" dirty="0">
                <a:solidFill>
                  <a:srgbClr val="000000"/>
                </a:solidFill>
                <a:cs typeface="Calibri" panose="020F0502020204030204"/>
              </a:rPr>
              <a:t> = </a:t>
            </a:r>
            <a:r>
              <a:rPr lang="en-US" altLang="en-US" sz="2800" dirty="0" err="1">
                <a:solidFill>
                  <a:srgbClr val="000000"/>
                </a:solidFill>
                <a:cs typeface="Calibri" panose="020F0502020204030204"/>
              </a:rPr>
              <a:t>cosine_similarity</a:t>
            </a:r>
            <a:r>
              <a:rPr lang="en-US" altLang="en-US" sz="2800" dirty="0">
                <a:solidFill>
                  <a:srgbClr val="000000"/>
                </a:solidFill>
                <a:cs typeface="Calibri" panose="020F0502020204030204"/>
              </a:rPr>
              <a:t>(</a:t>
            </a:r>
            <a:r>
              <a:rPr lang="en-US" altLang="en-US" sz="2800" dirty="0" err="1">
                <a:solidFill>
                  <a:srgbClr val="000000"/>
                </a:solidFill>
                <a:cs typeface="Calibri" panose="020F0502020204030204"/>
              </a:rPr>
              <a:t>count_matrix</a:t>
            </a:r>
            <a:r>
              <a:rPr lang="en-US" altLang="en-US" sz="2800" dirty="0">
                <a:solidFill>
                  <a:srgbClr val="000000"/>
                </a:solidFill>
                <a:cs typeface="Calibri" panose="020F0502020204030204"/>
              </a:rPr>
              <a:t>)</a:t>
            </a:r>
          </a:p>
          <a:p>
            <a:endParaRPr lang="en-US" altLang="en-US" sz="2800" dirty="0">
              <a:solidFill>
                <a:srgbClr val="000000"/>
              </a:solidFill>
              <a:cs typeface="Calibri" panose="020F0502020204030204"/>
            </a:endParaRPr>
          </a:p>
          <a:p>
            <a:r>
              <a:rPr lang="en-US" altLang="en-US" sz="2800" dirty="0">
                <a:solidFill>
                  <a:srgbClr val="000000"/>
                </a:solidFill>
                <a:cs typeface="Calibri" panose="020F0502020204030204"/>
              </a:rPr>
              <a:t>def </a:t>
            </a:r>
            <a:r>
              <a:rPr lang="en-US" altLang="en-US" sz="2800" dirty="0" err="1">
                <a:solidFill>
                  <a:srgbClr val="000000"/>
                </a:solidFill>
                <a:cs typeface="Calibri" panose="020F0502020204030204"/>
              </a:rPr>
              <a:t>get_title_from_index</a:t>
            </a:r>
            <a:r>
              <a:rPr lang="en-US" altLang="en-US" sz="2800" dirty="0">
                <a:solidFill>
                  <a:srgbClr val="000000"/>
                </a:solidFill>
                <a:cs typeface="Calibri" panose="020F0502020204030204"/>
              </a:rPr>
              <a:t>(index):</a:t>
            </a:r>
          </a:p>
          <a:p>
            <a:r>
              <a:rPr lang="en-US" altLang="en-US" sz="2800" dirty="0">
                <a:solidFill>
                  <a:srgbClr val="000000"/>
                </a:solidFill>
                <a:cs typeface="Calibri" panose="020F0502020204030204"/>
              </a:rPr>
              <a:t>    return df[</a:t>
            </a:r>
            <a:r>
              <a:rPr lang="en-US" altLang="en-US" sz="2800" dirty="0" err="1">
                <a:solidFill>
                  <a:srgbClr val="000000"/>
                </a:solidFill>
                <a:cs typeface="Calibri" panose="020F0502020204030204"/>
              </a:rPr>
              <a:t>df.index</a:t>
            </a:r>
            <a:r>
              <a:rPr lang="en-US" altLang="en-US" sz="2800" dirty="0">
                <a:solidFill>
                  <a:srgbClr val="000000"/>
                </a:solidFill>
                <a:cs typeface="Calibri" panose="020F0502020204030204"/>
              </a:rPr>
              <a:t> == index]['title'].values[0]</a:t>
            </a:r>
          </a:p>
          <a:p>
            <a:r>
              <a:rPr lang="en-US" altLang="en-US" sz="2800" dirty="0">
                <a:solidFill>
                  <a:srgbClr val="000000"/>
                </a:solidFill>
                <a:cs typeface="Calibri" panose="020F0502020204030204"/>
              </a:rPr>
              <a:t>def </a:t>
            </a:r>
            <a:r>
              <a:rPr lang="en-US" altLang="en-US" sz="2800" dirty="0" err="1">
                <a:solidFill>
                  <a:srgbClr val="000000"/>
                </a:solidFill>
                <a:cs typeface="Calibri" panose="020F0502020204030204"/>
              </a:rPr>
              <a:t>get_index_from_title</a:t>
            </a:r>
            <a:r>
              <a:rPr lang="en-US" altLang="en-US" sz="2800" dirty="0">
                <a:solidFill>
                  <a:srgbClr val="000000"/>
                </a:solidFill>
                <a:cs typeface="Calibri" panose="020F0502020204030204"/>
              </a:rPr>
              <a:t>(title):</a:t>
            </a:r>
          </a:p>
          <a:p>
            <a:r>
              <a:rPr lang="en-US" altLang="en-US" sz="2800" dirty="0">
                <a:solidFill>
                  <a:srgbClr val="000000"/>
                </a:solidFill>
                <a:cs typeface="Calibri" panose="020F0502020204030204"/>
              </a:rPr>
              <a:t>    return df[</a:t>
            </a:r>
            <a:r>
              <a:rPr lang="en-US" altLang="en-US" sz="2800" dirty="0" err="1">
                <a:solidFill>
                  <a:srgbClr val="000000"/>
                </a:solidFill>
                <a:cs typeface="Calibri" panose="020F0502020204030204"/>
              </a:rPr>
              <a:t>df.title</a:t>
            </a:r>
            <a:r>
              <a:rPr lang="en-US" altLang="en-US" sz="2800" dirty="0">
                <a:solidFill>
                  <a:srgbClr val="000000"/>
                </a:solidFill>
                <a:cs typeface="Calibri" panose="020F0502020204030204"/>
              </a:rPr>
              <a:t> == title]['index'].values[0]</a:t>
            </a:r>
          </a:p>
          <a:p>
            <a:endParaRPr lang="en-US" altLang="en-US" sz="2800" b="1" i="1" dirty="0">
              <a:solidFill>
                <a:srgbClr val="000000"/>
              </a:solidFill>
              <a:cs typeface="Calibri" panose="020F0502020204030204"/>
            </a:endParaRPr>
          </a:p>
          <a:p>
            <a:endParaRPr lang="en-US" altLang="en-US" sz="2800" dirty="0">
              <a:solidFill>
                <a:srgbClr val="000000"/>
              </a:solidFill>
              <a:cs typeface="Calibri" panose="020F0502020204030204"/>
            </a:endParaRPr>
          </a:p>
          <a:p>
            <a:endParaRPr lang="en-US" altLang="en-US" sz="2000" dirty="0">
              <a:solidFill>
                <a:srgbClr val="000000"/>
              </a:solidFill>
              <a:cs typeface="Calibri" panose="020F0502020204030204"/>
            </a:endParaRPr>
          </a:p>
          <a:p>
            <a:endParaRPr lang="en-US" altLang="en-US" sz="2800" dirty="0">
              <a:solidFill>
                <a:srgbClr val="000000"/>
              </a:solidFill>
              <a:cs typeface="Calibri" panose="020F0502020204030204"/>
            </a:endParaRPr>
          </a:p>
          <a:p>
            <a:endParaRPr lang="en-US" altLang="en-US" sz="2800" dirty="0">
              <a:solidFill>
                <a:srgbClr val="000000"/>
              </a:solidFill>
              <a:cs typeface="Calibri" panose="020F0502020204030204"/>
            </a:endParaRPr>
          </a:p>
          <a:p>
            <a:endParaRPr lang="en-US" altLang="en-US" sz="2800" dirty="0">
              <a:solidFill>
                <a:srgbClr val="000000"/>
              </a:solidFill>
              <a:cs typeface="Calibri" panose="020F0502020204030204"/>
            </a:endParaRPr>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p:txBody>
      </p:sp>
    </p:spTree>
    <p:extLst>
      <p:ext uri="{BB962C8B-B14F-4D97-AF65-F5344CB8AC3E}">
        <p14:creationId xmlns:p14="http://schemas.microsoft.com/office/powerpoint/2010/main" val="3171974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775" y="78295"/>
            <a:ext cx="9638151" cy="646331"/>
          </a:xfrm>
          <a:prstGeom prst="rect">
            <a:avLst/>
          </a:prstGeom>
        </p:spPr>
        <p:txBody>
          <a:bodyPr wrap="none" anchor="t">
            <a:spAutoFit/>
          </a:bodyPr>
          <a:lstStyle/>
          <a:p>
            <a:r>
              <a:rPr lang="en-US" sz="3600" b="1" dirty="0"/>
              <a:t>               Example: movie recommendation system</a:t>
            </a:r>
          </a:p>
        </p:txBody>
      </p:sp>
      <p:sp>
        <p:nvSpPr>
          <p:cNvPr id="3" name="Rectangle 2">
            <a:extLst>
              <a:ext uri="{FF2B5EF4-FFF2-40B4-BE49-F238E27FC236}">
                <a16:creationId xmlns:a16="http://schemas.microsoft.com/office/drawing/2014/main" id="{D8074DAE-0E67-47F5-9381-31D004DCC48E}"/>
              </a:ext>
            </a:extLst>
          </p:cNvPr>
          <p:cNvSpPr/>
          <p:nvPr/>
        </p:nvSpPr>
        <p:spPr>
          <a:xfrm>
            <a:off x="1247766" y="979948"/>
            <a:ext cx="9435785" cy="1261884"/>
          </a:xfrm>
          <a:prstGeom prst="rect">
            <a:avLst/>
          </a:prstGeom>
        </p:spPr>
        <p:txBody>
          <a:bodyPr wrap="square" anchor="t">
            <a:spAutoFit/>
          </a:bodyPr>
          <a:lstStyle/>
          <a:p>
            <a:endParaRPr lang="en-US" sz="2600" dirty="0">
              <a:solidFill>
                <a:srgbClr val="000000"/>
              </a:solidFill>
              <a:cs typeface="Calibri" panose="020F0502020204030204"/>
            </a:endParaRPr>
          </a:p>
          <a:p>
            <a:endParaRPr lang="en-US" altLang="en-US" sz="2600" b="1" dirty="0">
              <a:solidFill>
                <a:srgbClr val="000000"/>
              </a:solidFill>
              <a:cs typeface="Calibri" panose="020F0502020204030204"/>
            </a:endParaRPr>
          </a:p>
          <a:p>
            <a:endParaRPr lang="en-US" altLang="en-US" sz="2400" b="1" dirty="0">
              <a:solidFill>
                <a:srgbClr val="000000"/>
              </a:solidFill>
              <a:cs typeface="Calibri" panose="020F0502020204030204"/>
            </a:endParaRPr>
          </a:p>
        </p:txBody>
      </p:sp>
      <p:sp>
        <p:nvSpPr>
          <p:cNvPr id="2" name="Rectangle 1">
            <a:extLst>
              <a:ext uri="{FF2B5EF4-FFF2-40B4-BE49-F238E27FC236}">
                <a16:creationId xmlns:a16="http://schemas.microsoft.com/office/drawing/2014/main" id="{94318C19-916A-4CC9-8F70-74996858F362}"/>
              </a:ext>
            </a:extLst>
          </p:cNvPr>
          <p:cNvSpPr/>
          <p:nvPr/>
        </p:nvSpPr>
        <p:spPr>
          <a:xfrm>
            <a:off x="95693" y="724626"/>
            <a:ext cx="11993525" cy="10556736"/>
          </a:xfrm>
          <a:prstGeom prst="rect">
            <a:avLst/>
          </a:prstGeom>
        </p:spPr>
        <p:txBody>
          <a:bodyPr wrap="square">
            <a:spAutoFit/>
          </a:bodyPr>
          <a:lstStyle/>
          <a:p>
            <a:r>
              <a:rPr lang="en-US" altLang="en-US" sz="2000" i="1" dirty="0">
                <a:solidFill>
                  <a:srgbClr val="000000"/>
                </a:solidFill>
                <a:cs typeface="Calibri" panose="020F0502020204030204"/>
              </a:rPr>
              <a:t>#Users may enter their favorite movie and see the list of similar movies</a:t>
            </a:r>
          </a:p>
          <a:p>
            <a:r>
              <a:rPr lang="en-US" altLang="en-US" sz="2600" dirty="0" err="1">
                <a:solidFill>
                  <a:srgbClr val="000000"/>
                </a:solidFill>
                <a:cs typeface="Calibri" panose="020F0502020204030204"/>
              </a:rPr>
              <a:t>movie_user_likes</a:t>
            </a:r>
            <a:r>
              <a:rPr lang="en-US" altLang="en-US" sz="2600" dirty="0">
                <a:solidFill>
                  <a:srgbClr val="000000"/>
                </a:solidFill>
                <a:cs typeface="Calibri" panose="020F0502020204030204"/>
              </a:rPr>
              <a:t> = 'Avatar'</a:t>
            </a:r>
          </a:p>
          <a:p>
            <a:r>
              <a:rPr lang="en-US" altLang="en-US" sz="2600" dirty="0" err="1">
                <a:solidFill>
                  <a:srgbClr val="000000"/>
                </a:solidFill>
                <a:cs typeface="Calibri" panose="020F0502020204030204"/>
              </a:rPr>
              <a:t>movie_index</a:t>
            </a:r>
            <a:r>
              <a:rPr lang="en-US" altLang="en-US" sz="2600" dirty="0">
                <a:solidFill>
                  <a:srgbClr val="000000"/>
                </a:solidFill>
                <a:cs typeface="Calibri" panose="020F0502020204030204"/>
              </a:rPr>
              <a:t> = </a:t>
            </a:r>
            <a:r>
              <a:rPr lang="en-US" altLang="en-US" sz="2600" dirty="0" err="1">
                <a:solidFill>
                  <a:srgbClr val="000000"/>
                </a:solidFill>
                <a:cs typeface="Calibri" panose="020F0502020204030204"/>
              </a:rPr>
              <a:t>get_index_from_title</a:t>
            </a:r>
            <a:r>
              <a:rPr lang="en-US" altLang="en-US" sz="2600" dirty="0">
                <a:solidFill>
                  <a:srgbClr val="000000"/>
                </a:solidFill>
                <a:cs typeface="Calibri" panose="020F0502020204030204"/>
              </a:rPr>
              <a:t>(</a:t>
            </a:r>
            <a:r>
              <a:rPr lang="en-US" altLang="en-US" sz="2600" dirty="0" err="1">
                <a:solidFill>
                  <a:srgbClr val="000000"/>
                </a:solidFill>
                <a:cs typeface="Calibri" panose="020F0502020204030204"/>
              </a:rPr>
              <a:t>movie_user_likes</a:t>
            </a:r>
            <a:r>
              <a:rPr lang="en-US" altLang="en-US" sz="2600" dirty="0">
                <a:solidFill>
                  <a:srgbClr val="000000"/>
                </a:solidFill>
                <a:cs typeface="Calibri" panose="020F0502020204030204"/>
              </a:rPr>
              <a:t>)</a:t>
            </a:r>
          </a:p>
          <a:p>
            <a:r>
              <a:rPr lang="en-US" altLang="en-US" sz="2600" dirty="0">
                <a:solidFill>
                  <a:srgbClr val="000000"/>
                </a:solidFill>
                <a:cs typeface="Calibri" panose="020F0502020204030204"/>
              </a:rPr>
              <a:t>#accessing the row corresponding to given movie to find all the similarity scores for that movie and then enumerating over it</a:t>
            </a:r>
          </a:p>
          <a:p>
            <a:r>
              <a:rPr lang="en-US" altLang="en-US" sz="2600" dirty="0" err="1">
                <a:solidFill>
                  <a:srgbClr val="000000"/>
                </a:solidFill>
                <a:cs typeface="Calibri" panose="020F0502020204030204"/>
              </a:rPr>
              <a:t>similar_movies</a:t>
            </a:r>
            <a:r>
              <a:rPr lang="en-US" altLang="en-US" sz="2600" dirty="0">
                <a:solidFill>
                  <a:srgbClr val="000000"/>
                </a:solidFill>
                <a:cs typeface="Calibri" panose="020F0502020204030204"/>
              </a:rPr>
              <a:t> = list(enumerate(</a:t>
            </a:r>
            <a:r>
              <a:rPr lang="en-US" altLang="en-US" sz="2600" dirty="0" err="1">
                <a:solidFill>
                  <a:srgbClr val="000000"/>
                </a:solidFill>
                <a:cs typeface="Calibri" panose="020F0502020204030204"/>
              </a:rPr>
              <a:t>cosine_sim</a:t>
            </a:r>
            <a:r>
              <a:rPr lang="en-US" altLang="en-US" sz="2600" dirty="0">
                <a:solidFill>
                  <a:srgbClr val="000000"/>
                </a:solidFill>
                <a:cs typeface="Calibri" panose="020F0502020204030204"/>
              </a:rPr>
              <a:t>[</a:t>
            </a:r>
            <a:r>
              <a:rPr lang="en-US" altLang="en-US" sz="2600" dirty="0" err="1">
                <a:solidFill>
                  <a:srgbClr val="000000"/>
                </a:solidFill>
                <a:cs typeface="Calibri" panose="020F0502020204030204"/>
              </a:rPr>
              <a:t>movie_index</a:t>
            </a:r>
            <a:r>
              <a:rPr lang="en-US" altLang="en-US" sz="2600" dirty="0">
                <a:solidFill>
                  <a:srgbClr val="000000"/>
                </a:solidFill>
                <a:cs typeface="Calibri" panose="020F0502020204030204"/>
              </a:rPr>
              <a:t>]))</a:t>
            </a:r>
          </a:p>
          <a:p>
            <a:r>
              <a:rPr lang="en-US" altLang="en-US" sz="2600" dirty="0" err="1">
                <a:solidFill>
                  <a:srgbClr val="000000"/>
                </a:solidFill>
                <a:cs typeface="Calibri" panose="020F0502020204030204"/>
              </a:rPr>
              <a:t>sorted_similar_movies</a:t>
            </a:r>
            <a:r>
              <a:rPr lang="en-US" altLang="en-US" sz="2600" dirty="0">
                <a:solidFill>
                  <a:srgbClr val="000000"/>
                </a:solidFill>
                <a:cs typeface="Calibri" panose="020F0502020204030204"/>
              </a:rPr>
              <a:t> = sorted(</a:t>
            </a:r>
            <a:r>
              <a:rPr lang="en-US" altLang="en-US" sz="2600" dirty="0" err="1">
                <a:solidFill>
                  <a:srgbClr val="000000"/>
                </a:solidFill>
                <a:cs typeface="Calibri" panose="020F0502020204030204"/>
              </a:rPr>
              <a:t>similar_movies,key</a:t>
            </a:r>
            <a:r>
              <a:rPr lang="en-US" altLang="en-US" sz="2600" dirty="0">
                <a:solidFill>
                  <a:srgbClr val="000000"/>
                </a:solidFill>
                <a:cs typeface="Calibri" panose="020F0502020204030204"/>
              </a:rPr>
              <a:t>=lambda x:x[1],reverse=True)[1:]</a:t>
            </a:r>
          </a:p>
          <a:p>
            <a:r>
              <a:rPr lang="en-US" altLang="en-US" sz="2600" dirty="0" err="1">
                <a:solidFill>
                  <a:srgbClr val="000000"/>
                </a:solidFill>
                <a:cs typeface="Calibri" panose="020F0502020204030204"/>
              </a:rPr>
              <a:t>i</a:t>
            </a:r>
            <a:r>
              <a:rPr lang="en-US" altLang="en-US" sz="2600" dirty="0">
                <a:solidFill>
                  <a:srgbClr val="000000"/>
                </a:solidFill>
                <a:cs typeface="Calibri" panose="020F0502020204030204"/>
              </a:rPr>
              <a:t>=0</a:t>
            </a:r>
          </a:p>
          <a:p>
            <a:r>
              <a:rPr lang="en-US" altLang="en-US" sz="2600" dirty="0">
                <a:solidFill>
                  <a:srgbClr val="000000"/>
                </a:solidFill>
                <a:cs typeface="Calibri" panose="020F0502020204030204"/>
              </a:rPr>
              <a:t>print('Top 5 similar movies to '+</a:t>
            </a:r>
            <a:r>
              <a:rPr lang="en-US" altLang="en-US" sz="2600" dirty="0" err="1">
                <a:solidFill>
                  <a:srgbClr val="000000"/>
                </a:solidFill>
                <a:cs typeface="Calibri" panose="020F0502020204030204"/>
              </a:rPr>
              <a:t>movie_user_likes</a:t>
            </a:r>
            <a:r>
              <a:rPr lang="en-US" altLang="en-US" sz="2600" dirty="0">
                <a:solidFill>
                  <a:srgbClr val="000000"/>
                </a:solidFill>
                <a:cs typeface="Calibri" panose="020F0502020204030204"/>
              </a:rPr>
              <a:t>+' are:\n')</a:t>
            </a:r>
          </a:p>
          <a:p>
            <a:r>
              <a:rPr lang="en-US" altLang="en-US" sz="2600" dirty="0">
                <a:solidFill>
                  <a:srgbClr val="000000"/>
                </a:solidFill>
                <a:cs typeface="Calibri" panose="020F0502020204030204"/>
              </a:rPr>
              <a:t>for element in </a:t>
            </a:r>
            <a:r>
              <a:rPr lang="en-US" altLang="en-US" sz="2600" dirty="0" err="1">
                <a:solidFill>
                  <a:srgbClr val="000000"/>
                </a:solidFill>
                <a:cs typeface="Calibri" panose="020F0502020204030204"/>
              </a:rPr>
              <a:t>sorted_similar_movies</a:t>
            </a:r>
            <a:r>
              <a:rPr lang="en-US" altLang="en-US" sz="2600" dirty="0">
                <a:solidFill>
                  <a:srgbClr val="000000"/>
                </a:solidFill>
                <a:cs typeface="Calibri" panose="020F0502020204030204"/>
              </a:rPr>
              <a:t>:</a:t>
            </a:r>
          </a:p>
          <a:p>
            <a:r>
              <a:rPr lang="en-US" altLang="en-US" sz="2600" dirty="0">
                <a:solidFill>
                  <a:srgbClr val="000000"/>
                </a:solidFill>
                <a:cs typeface="Calibri" panose="020F0502020204030204"/>
              </a:rPr>
              <a:t>    print(</a:t>
            </a:r>
            <a:r>
              <a:rPr lang="en-US" altLang="en-US" sz="2600" dirty="0" err="1">
                <a:solidFill>
                  <a:srgbClr val="000000"/>
                </a:solidFill>
                <a:cs typeface="Calibri" panose="020F0502020204030204"/>
              </a:rPr>
              <a:t>get_title_from_index</a:t>
            </a:r>
            <a:r>
              <a:rPr lang="en-US" altLang="en-US" sz="2600" dirty="0">
                <a:solidFill>
                  <a:srgbClr val="000000"/>
                </a:solidFill>
                <a:cs typeface="Calibri" panose="020F0502020204030204"/>
              </a:rPr>
              <a:t>(element[0]))</a:t>
            </a:r>
          </a:p>
          <a:p>
            <a:r>
              <a:rPr lang="en-US" altLang="en-US" sz="2600" dirty="0">
                <a:solidFill>
                  <a:srgbClr val="000000"/>
                </a:solidFill>
                <a:cs typeface="Calibri" panose="020F0502020204030204"/>
              </a:rPr>
              <a:t>    </a:t>
            </a:r>
            <a:r>
              <a:rPr lang="en-US" altLang="en-US" sz="2600" dirty="0" err="1">
                <a:solidFill>
                  <a:srgbClr val="000000"/>
                </a:solidFill>
                <a:cs typeface="Calibri" panose="020F0502020204030204"/>
              </a:rPr>
              <a:t>i</a:t>
            </a:r>
            <a:r>
              <a:rPr lang="en-US" altLang="en-US" sz="2600" dirty="0">
                <a:solidFill>
                  <a:srgbClr val="000000"/>
                </a:solidFill>
                <a:cs typeface="Calibri" panose="020F0502020204030204"/>
              </a:rPr>
              <a:t>=i+1</a:t>
            </a:r>
          </a:p>
          <a:p>
            <a:r>
              <a:rPr lang="en-US" altLang="en-US" sz="2600" dirty="0">
                <a:solidFill>
                  <a:srgbClr val="000000"/>
                </a:solidFill>
                <a:cs typeface="Calibri" panose="020F0502020204030204"/>
              </a:rPr>
              <a:t>    if </a:t>
            </a:r>
            <a:r>
              <a:rPr lang="en-US" altLang="en-US" sz="2600" dirty="0" err="1">
                <a:solidFill>
                  <a:srgbClr val="000000"/>
                </a:solidFill>
                <a:cs typeface="Calibri" panose="020F0502020204030204"/>
              </a:rPr>
              <a:t>i</a:t>
            </a:r>
            <a:r>
              <a:rPr lang="en-US" altLang="en-US" sz="2600" dirty="0">
                <a:solidFill>
                  <a:srgbClr val="000000"/>
                </a:solidFill>
                <a:cs typeface="Calibri" panose="020F0502020204030204"/>
              </a:rPr>
              <a:t>&gt;5:</a:t>
            </a:r>
          </a:p>
          <a:p>
            <a:r>
              <a:rPr lang="en-US" altLang="en-US" sz="2600" dirty="0">
                <a:solidFill>
                  <a:srgbClr val="000000"/>
                </a:solidFill>
                <a:cs typeface="Calibri" panose="020F0502020204030204"/>
              </a:rPr>
              <a:t>        break</a:t>
            </a:r>
          </a:p>
          <a:p>
            <a:endParaRPr lang="en-US" altLang="en-US" sz="2800" dirty="0">
              <a:solidFill>
                <a:srgbClr val="000000"/>
              </a:solidFill>
              <a:cs typeface="Calibri" panose="020F0502020204030204"/>
            </a:endParaRPr>
          </a:p>
          <a:p>
            <a:endParaRPr lang="en-US" altLang="en-US" sz="2000" dirty="0">
              <a:solidFill>
                <a:srgbClr val="000000"/>
              </a:solidFill>
              <a:cs typeface="Calibri" panose="020F0502020204030204"/>
            </a:endParaRPr>
          </a:p>
          <a:p>
            <a:endParaRPr lang="en-US" altLang="en-US" sz="2800" dirty="0">
              <a:solidFill>
                <a:srgbClr val="000000"/>
              </a:solidFill>
              <a:cs typeface="Calibri" panose="020F0502020204030204"/>
            </a:endParaRPr>
          </a:p>
          <a:p>
            <a:endParaRPr lang="en-US" altLang="en-US" sz="2800" dirty="0">
              <a:solidFill>
                <a:srgbClr val="000000"/>
              </a:solidFill>
              <a:cs typeface="Calibri" panose="020F0502020204030204"/>
            </a:endParaRPr>
          </a:p>
          <a:p>
            <a:endParaRPr lang="en-US" altLang="en-US" sz="2800" dirty="0">
              <a:solidFill>
                <a:srgbClr val="000000"/>
              </a:solidFill>
              <a:cs typeface="Calibri" panose="020F0502020204030204"/>
            </a:endParaRPr>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p:txBody>
      </p:sp>
    </p:spTree>
    <p:extLst>
      <p:ext uri="{BB962C8B-B14F-4D97-AF65-F5344CB8AC3E}">
        <p14:creationId xmlns:p14="http://schemas.microsoft.com/office/powerpoint/2010/main" val="9858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37894" y="78295"/>
            <a:ext cx="5308954" cy="646331"/>
          </a:xfrm>
          <a:prstGeom prst="rect">
            <a:avLst/>
          </a:prstGeom>
        </p:spPr>
        <p:txBody>
          <a:bodyPr wrap="none" anchor="t">
            <a:spAutoFit/>
          </a:bodyPr>
          <a:lstStyle/>
          <a:p>
            <a:r>
              <a:rPr lang="en-US" sz="3600" b="1" dirty="0"/>
              <a:t>Documents representation</a:t>
            </a:r>
          </a:p>
        </p:txBody>
      </p:sp>
      <p:sp>
        <p:nvSpPr>
          <p:cNvPr id="3" name="Rectangle 2">
            <a:extLst>
              <a:ext uri="{FF2B5EF4-FFF2-40B4-BE49-F238E27FC236}">
                <a16:creationId xmlns:a16="http://schemas.microsoft.com/office/drawing/2014/main" id="{D8074DAE-0E67-47F5-9381-31D004DCC48E}"/>
              </a:ext>
            </a:extLst>
          </p:cNvPr>
          <p:cNvSpPr/>
          <p:nvPr/>
        </p:nvSpPr>
        <p:spPr>
          <a:xfrm>
            <a:off x="1247766" y="979948"/>
            <a:ext cx="9435785" cy="1261884"/>
          </a:xfrm>
          <a:prstGeom prst="rect">
            <a:avLst/>
          </a:prstGeom>
        </p:spPr>
        <p:txBody>
          <a:bodyPr wrap="square" anchor="t">
            <a:spAutoFit/>
          </a:bodyPr>
          <a:lstStyle/>
          <a:p>
            <a:endParaRPr lang="en-US" sz="2600" dirty="0">
              <a:solidFill>
                <a:srgbClr val="000000"/>
              </a:solidFill>
              <a:cs typeface="Calibri" panose="020F0502020204030204"/>
            </a:endParaRPr>
          </a:p>
          <a:p>
            <a:endParaRPr lang="en-US" altLang="en-US" sz="2600" b="1" dirty="0">
              <a:solidFill>
                <a:srgbClr val="000000"/>
              </a:solidFill>
              <a:cs typeface="Calibri" panose="020F0502020204030204"/>
            </a:endParaRPr>
          </a:p>
          <a:p>
            <a:endParaRPr lang="en-US" altLang="en-US" sz="2400" b="1" dirty="0">
              <a:solidFill>
                <a:srgbClr val="000000"/>
              </a:solidFill>
              <a:cs typeface="Calibri" panose="020F0502020204030204"/>
            </a:endParaRPr>
          </a:p>
        </p:txBody>
      </p:sp>
      <p:sp>
        <p:nvSpPr>
          <p:cNvPr id="2" name="Rectangle 1">
            <a:extLst>
              <a:ext uri="{FF2B5EF4-FFF2-40B4-BE49-F238E27FC236}">
                <a16:creationId xmlns:a16="http://schemas.microsoft.com/office/drawing/2014/main" id="{94318C19-916A-4CC9-8F70-74996858F362}"/>
              </a:ext>
            </a:extLst>
          </p:cNvPr>
          <p:cNvSpPr/>
          <p:nvPr/>
        </p:nvSpPr>
        <p:spPr>
          <a:xfrm>
            <a:off x="95693" y="724626"/>
            <a:ext cx="11993525" cy="10525958"/>
          </a:xfrm>
          <a:prstGeom prst="rect">
            <a:avLst/>
          </a:prstGeom>
        </p:spPr>
        <p:txBody>
          <a:bodyPr wrap="square">
            <a:spAutoFit/>
          </a:bodyPr>
          <a:lstStyle/>
          <a:p>
            <a:r>
              <a:rPr lang="en-US" altLang="en-US" sz="2800" dirty="0">
                <a:solidFill>
                  <a:srgbClr val="000000"/>
                </a:solidFill>
                <a:cs typeface="Calibri" panose="020F0502020204030204"/>
              </a:rPr>
              <a:t>Examples.</a:t>
            </a:r>
          </a:p>
          <a:p>
            <a:r>
              <a:rPr lang="en-US" altLang="en-US" sz="2800" dirty="0">
                <a:solidFill>
                  <a:srgbClr val="000000"/>
                </a:solidFill>
                <a:cs typeface="Calibri" panose="020F0502020204030204"/>
              </a:rPr>
              <a:t>Two texts are given, text1 and text2</a:t>
            </a:r>
          </a:p>
          <a:p>
            <a:r>
              <a:rPr lang="en-US" altLang="en-US" dirty="0">
                <a:solidFill>
                  <a:srgbClr val="000000"/>
                </a:solidFill>
                <a:cs typeface="Calibri" panose="020F0502020204030204"/>
              </a:rPr>
              <a:t>text1:  ’London, Paris, Paris’</a:t>
            </a:r>
          </a:p>
          <a:p>
            <a:r>
              <a:rPr lang="en-US" altLang="en-US" dirty="0">
                <a:solidFill>
                  <a:srgbClr val="000000"/>
                </a:solidFill>
                <a:cs typeface="Calibri" panose="020F0502020204030204"/>
              </a:rPr>
              <a:t>text2: ’London, London, London’</a:t>
            </a:r>
          </a:p>
          <a:p>
            <a:r>
              <a:rPr lang="en-US" altLang="en-US" dirty="0">
                <a:solidFill>
                  <a:srgbClr val="000000"/>
                </a:solidFill>
                <a:cs typeface="Calibri" panose="020F0502020204030204"/>
              </a:rPr>
              <a:t>how similar are they? </a:t>
            </a:r>
          </a:p>
          <a:p>
            <a:r>
              <a:rPr lang="en-US" altLang="en-US" dirty="0">
                <a:solidFill>
                  <a:srgbClr val="000000"/>
                </a:solidFill>
                <a:cs typeface="Calibri" panose="020F0502020204030204"/>
              </a:rPr>
              <a:t>The quantification of similarity will be based on the following model:</a:t>
            </a:r>
          </a:p>
          <a:p>
            <a:r>
              <a:rPr lang="en-US" altLang="en-US" dirty="0">
                <a:solidFill>
                  <a:srgbClr val="000000"/>
                </a:solidFill>
                <a:cs typeface="Calibri" panose="020F0502020204030204"/>
              </a:rPr>
              <a:t>Dictionary of all possible words in the documents is represented by multidimensional space of vectors. Axes represent words in the dictionary. Each document is represented by a vector with n coordinates, where each coordinate represents a word from a dictionary. If certain word appears in document m times than the component of the vector along this coordinate has length m.</a:t>
            </a:r>
          </a:p>
          <a:p>
            <a:r>
              <a:rPr lang="en-US" altLang="en-US" dirty="0">
                <a:solidFill>
                  <a:srgbClr val="000000"/>
                </a:solidFill>
                <a:cs typeface="Calibri" panose="020F0502020204030204"/>
              </a:rPr>
              <a:t>If certain word from the dictionary is not found in this text the corresponding component of document vector is 0.</a:t>
            </a:r>
          </a:p>
          <a:p>
            <a:endParaRPr lang="en-US" altLang="en-US" dirty="0">
              <a:solidFill>
                <a:srgbClr val="000000"/>
              </a:solidFill>
              <a:cs typeface="Calibri" panose="020F0502020204030204"/>
            </a:endParaRPr>
          </a:p>
          <a:p>
            <a:r>
              <a:rPr lang="en-US" altLang="en-US" dirty="0">
                <a:solidFill>
                  <a:srgbClr val="000000"/>
                </a:solidFill>
                <a:cs typeface="Calibri" panose="020F0502020204030204"/>
              </a:rPr>
              <a:t>In the example above, text1 will have two non zero components, London and Paris:</a:t>
            </a:r>
          </a:p>
          <a:p>
            <a:r>
              <a:rPr lang="en-US" altLang="en-US" dirty="0">
                <a:solidFill>
                  <a:srgbClr val="000000"/>
                </a:solidFill>
                <a:cs typeface="Calibri" panose="020F0502020204030204"/>
              </a:rPr>
              <a:t>text1: (1,2), whereas text2: will have one nonzero component, London: </a:t>
            </a:r>
            <a:r>
              <a:rPr lang="en-US" altLang="en-US" dirty="0">
                <a:solidFill>
                  <a:srgbClr val="000000"/>
                </a:solidFill>
                <a:cs typeface="Calibri" panose="020F0502020204030204"/>
                <a:sym typeface="Wingdings" panose="05000000000000000000" pitchFamily="2" charset="2"/>
              </a:rPr>
              <a:t>(3,0)</a:t>
            </a:r>
            <a:endParaRPr lang="en-US" altLang="en-US" dirty="0">
              <a:solidFill>
                <a:srgbClr val="000000"/>
              </a:solidFill>
              <a:cs typeface="Calibri" panose="020F0502020204030204"/>
            </a:endParaRPr>
          </a:p>
          <a:p>
            <a:endParaRPr lang="en-US" altLang="en-US" dirty="0">
              <a:solidFill>
                <a:srgbClr val="000000"/>
              </a:solidFill>
              <a:cs typeface="Calibri" panose="020F0502020204030204"/>
            </a:endParaRPr>
          </a:p>
          <a:p>
            <a:r>
              <a:rPr lang="en-US" altLang="en-US" sz="2000" dirty="0">
                <a:solidFill>
                  <a:srgbClr val="000000"/>
                </a:solidFill>
                <a:cs typeface="Calibri" panose="020F0502020204030204"/>
              </a:rPr>
              <a:t>Similarity between text1 and text2 can be measured using </a:t>
            </a:r>
          </a:p>
          <a:p>
            <a:r>
              <a:rPr lang="en-US" altLang="en-US" sz="2000" dirty="0">
                <a:solidFill>
                  <a:srgbClr val="000000"/>
                </a:solidFill>
                <a:cs typeface="Calibri" panose="020F0502020204030204"/>
              </a:rPr>
              <a:t>cosine similarity metric: </a:t>
            </a:r>
            <a:r>
              <a:rPr lang="es-ES" sz="2000" dirty="0"/>
              <a:t>K(X, Y) = &lt;X, Y&gt; / (||X||*||Y||). </a:t>
            </a:r>
          </a:p>
          <a:p>
            <a:r>
              <a:rPr lang="en-US" altLang="en-US" sz="2000" dirty="0">
                <a:solidFill>
                  <a:srgbClr val="000000"/>
                </a:solidFill>
                <a:cs typeface="Calibri" panose="020F0502020204030204"/>
              </a:rPr>
              <a:t>Dot product of text1 and text2:  &lt;text1,text2&gt; = 1*3+2*0=3</a:t>
            </a:r>
          </a:p>
          <a:p>
            <a:r>
              <a:rPr lang="en-US" altLang="en-US" sz="2000" dirty="0">
                <a:solidFill>
                  <a:srgbClr val="000000"/>
                </a:solidFill>
                <a:cs typeface="Calibri" panose="020F0502020204030204"/>
              </a:rPr>
              <a:t>||text1||=sqrt(5), ||text2||=3</a:t>
            </a:r>
          </a:p>
          <a:p>
            <a:r>
              <a:rPr lang="en-US" altLang="en-US" sz="2000" dirty="0">
                <a:solidFill>
                  <a:srgbClr val="000000"/>
                </a:solidFill>
                <a:cs typeface="Calibri" panose="020F0502020204030204"/>
              </a:rPr>
              <a:t>K(text1,text2)=1/sqrt(5)=0.4472</a:t>
            </a:r>
          </a:p>
          <a:p>
            <a:r>
              <a:rPr lang="en-US" altLang="en-US" sz="2000" b="1" i="1" dirty="0">
                <a:solidFill>
                  <a:srgbClr val="000000"/>
                </a:solidFill>
                <a:cs typeface="Calibri" panose="020F0502020204030204"/>
              </a:rPr>
              <a:t>Exercise</a:t>
            </a:r>
            <a:r>
              <a:rPr lang="en-US" altLang="en-US" sz="2000" dirty="0">
                <a:solidFill>
                  <a:srgbClr val="000000"/>
                </a:solidFill>
                <a:cs typeface="Calibri" panose="020F0502020204030204"/>
              </a:rPr>
              <a:t>: compute cosine similarity using </a:t>
            </a:r>
            <a:r>
              <a:rPr lang="en-US" altLang="en-US" sz="2000" dirty="0" err="1">
                <a:solidFill>
                  <a:srgbClr val="000000"/>
                </a:solidFill>
                <a:cs typeface="Calibri" panose="020F0502020204030204"/>
              </a:rPr>
              <a:t>scikit</a:t>
            </a:r>
            <a:r>
              <a:rPr lang="en-US" altLang="en-US" sz="2000" dirty="0">
                <a:solidFill>
                  <a:srgbClr val="000000"/>
                </a:solidFill>
                <a:cs typeface="Calibri" panose="020F0502020204030204"/>
              </a:rPr>
              <a:t>-learn</a:t>
            </a:r>
          </a:p>
          <a:p>
            <a:endParaRPr lang="en-US" altLang="en-US" sz="2800" dirty="0">
              <a:solidFill>
                <a:srgbClr val="000000"/>
              </a:solidFill>
              <a:cs typeface="Calibri" panose="020F0502020204030204"/>
            </a:endParaRPr>
          </a:p>
          <a:p>
            <a:endParaRPr lang="en-US" altLang="en-US" sz="2800" dirty="0">
              <a:solidFill>
                <a:srgbClr val="000000"/>
              </a:solidFill>
              <a:cs typeface="Calibri" panose="020F0502020204030204"/>
            </a:endParaRPr>
          </a:p>
          <a:p>
            <a:endParaRPr lang="en-US" altLang="en-US" sz="2800" dirty="0">
              <a:solidFill>
                <a:srgbClr val="000000"/>
              </a:solidFill>
              <a:cs typeface="Calibri" panose="020F0502020204030204"/>
            </a:endParaRPr>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p:txBody>
      </p:sp>
      <p:pic>
        <p:nvPicPr>
          <p:cNvPr id="7" name="Picture 6">
            <a:extLst>
              <a:ext uri="{FF2B5EF4-FFF2-40B4-BE49-F238E27FC236}">
                <a16:creationId xmlns:a16="http://schemas.microsoft.com/office/drawing/2014/main" id="{9E656D10-5D2B-4EF5-ACE8-660A09A3BA81}"/>
              </a:ext>
            </a:extLst>
          </p:cNvPr>
          <p:cNvPicPr>
            <a:picLocks noChangeAspect="1"/>
          </p:cNvPicPr>
          <p:nvPr/>
        </p:nvPicPr>
        <p:blipFill>
          <a:blip r:embed="rId2"/>
          <a:stretch>
            <a:fillRect/>
          </a:stretch>
        </p:blipFill>
        <p:spPr>
          <a:xfrm>
            <a:off x="8022043" y="4136064"/>
            <a:ext cx="3847769" cy="2198725"/>
          </a:xfrm>
          <a:prstGeom prst="rect">
            <a:avLst/>
          </a:prstGeom>
        </p:spPr>
      </p:pic>
    </p:spTree>
    <p:extLst>
      <p:ext uri="{BB962C8B-B14F-4D97-AF65-F5344CB8AC3E}">
        <p14:creationId xmlns:p14="http://schemas.microsoft.com/office/powerpoint/2010/main" val="1317278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56556" y="40973"/>
            <a:ext cx="5308954" cy="646331"/>
          </a:xfrm>
          <a:prstGeom prst="rect">
            <a:avLst/>
          </a:prstGeom>
        </p:spPr>
        <p:txBody>
          <a:bodyPr wrap="none" anchor="t">
            <a:spAutoFit/>
          </a:bodyPr>
          <a:lstStyle/>
          <a:p>
            <a:r>
              <a:rPr lang="en-US" sz="3600" b="1" dirty="0"/>
              <a:t>Documents representation</a:t>
            </a:r>
          </a:p>
        </p:txBody>
      </p:sp>
      <p:sp>
        <p:nvSpPr>
          <p:cNvPr id="3" name="Rectangle 2">
            <a:extLst>
              <a:ext uri="{FF2B5EF4-FFF2-40B4-BE49-F238E27FC236}">
                <a16:creationId xmlns:a16="http://schemas.microsoft.com/office/drawing/2014/main" id="{D8074DAE-0E67-47F5-9381-31D004DCC48E}"/>
              </a:ext>
            </a:extLst>
          </p:cNvPr>
          <p:cNvSpPr/>
          <p:nvPr/>
        </p:nvSpPr>
        <p:spPr>
          <a:xfrm>
            <a:off x="1247766" y="979948"/>
            <a:ext cx="9435785" cy="1261884"/>
          </a:xfrm>
          <a:prstGeom prst="rect">
            <a:avLst/>
          </a:prstGeom>
        </p:spPr>
        <p:txBody>
          <a:bodyPr wrap="square" anchor="t">
            <a:spAutoFit/>
          </a:bodyPr>
          <a:lstStyle/>
          <a:p>
            <a:endParaRPr lang="en-US" sz="2600" dirty="0">
              <a:solidFill>
                <a:srgbClr val="000000"/>
              </a:solidFill>
              <a:cs typeface="Calibri" panose="020F0502020204030204"/>
            </a:endParaRPr>
          </a:p>
          <a:p>
            <a:endParaRPr lang="en-US" altLang="en-US" sz="2600" b="1" dirty="0">
              <a:solidFill>
                <a:srgbClr val="000000"/>
              </a:solidFill>
              <a:cs typeface="Calibri" panose="020F0502020204030204"/>
            </a:endParaRPr>
          </a:p>
          <a:p>
            <a:endParaRPr lang="en-US" altLang="en-US" sz="2400" b="1" dirty="0">
              <a:solidFill>
                <a:srgbClr val="000000"/>
              </a:solidFill>
              <a:cs typeface="Calibri" panose="020F0502020204030204"/>
            </a:endParaRPr>
          </a:p>
        </p:txBody>
      </p:sp>
      <p:sp>
        <p:nvSpPr>
          <p:cNvPr id="2" name="Rectangle 1">
            <a:extLst>
              <a:ext uri="{FF2B5EF4-FFF2-40B4-BE49-F238E27FC236}">
                <a16:creationId xmlns:a16="http://schemas.microsoft.com/office/drawing/2014/main" id="{94318C19-916A-4CC9-8F70-74996858F362}"/>
              </a:ext>
            </a:extLst>
          </p:cNvPr>
          <p:cNvSpPr/>
          <p:nvPr/>
        </p:nvSpPr>
        <p:spPr>
          <a:xfrm>
            <a:off x="95693" y="724626"/>
            <a:ext cx="11993525" cy="9879628"/>
          </a:xfrm>
          <a:prstGeom prst="rect">
            <a:avLst/>
          </a:prstGeom>
        </p:spPr>
        <p:txBody>
          <a:bodyPr wrap="square">
            <a:spAutoFit/>
          </a:bodyPr>
          <a:lstStyle/>
          <a:p>
            <a:r>
              <a:rPr lang="en-US" altLang="en-US" sz="2800" dirty="0">
                <a:solidFill>
                  <a:srgbClr val="000000"/>
                </a:solidFill>
                <a:cs typeface="Calibri" panose="020F0502020204030204"/>
              </a:rPr>
              <a:t>Another Example</a:t>
            </a:r>
          </a:p>
          <a:p>
            <a:r>
              <a:rPr lang="en-US" altLang="en-US" sz="2800" dirty="0">
                <a:solidFill>
                  <a:srgbClr val="000000"/>
                </a:solidFill>
                <a:cs typeface="Calibri" panose="020F0502020204030204"/>
              </a:rPr>
              <a:t>Two texts are given, text1 and text2</a:t>
            </a:r>
          </a:p>
          <a:p>
            <a:r>
              <a:rPr lang="en-US" altLang="en-US" dirty="0">
                <a:solidFill>
                  <a:srgbClr val="000000"/>
                </a:solidFill>
                <a:cs typeface="Calibri" panose="020F0502020204030204"/>
              </a:rPr>
              <a:t>text1:  ’London, Paris, Paris’</a:t>
            </a:r>
          </a:p>
          <a:p>
            <a:r>
              <a:rPr lang="en-US" altLang="en-US" dirty="0">
                <a:solidFill>
                  <a:srgbClr val="000000"/>
                </a:solidFill>
                <a:cs typeface="Calibri" panose="020F0502020204030204"/>
              </a:rPr>
              <a:t>text2: ’London, Paris, London’</a:t>
            </a:r>
          </a:p>
          <a:p>
            <a:r>
              <a:rPr lang="en-US" altLang="en-US" dirty="0">
                <a:solidFill>
                  <a:srgbClr val="000000"/>
                </a:solidFill>
                <a:cs typeface="Calibri" panose="020F0502020204030204"/>
              </a:rPr>
              <a:t>Again, the dictionary consists of 2 words, ‘London’ and ‘Paris’</a:t>
            </a:r>
          </a:p>
          <a:p>
            <a:endParaRPr lang="en-US" altLang="en-US" dirty="0">
              <a:solidFill>
                <a:srgbClr val="000000"/>
              </a:solidFill>
              <a:cs typeface="Calibri" panose="020F0502020204030204"/>
            </a:endParaRPr>
          </a:p>
          <a:p>
            <a:r>
              <a:rPr lang="en-US" altLang="en-US" dirty="0">
                <a:solidFill>
                  <a:srgbClr val="000000"/>
                </a:solidFill>
                <a:cs typeface="Calibri" panose="020F0502020204030204"/>
              </a:rPr>
              <a:t>In the example above, text1 and text2 have two non zero components, London and Paris:</a:t>
            </a:r>
          </a:p>
          <a:p>
            <a:r>
              <a:rPr lang="en-US" altLang="en-US" dirty="0">
                <a:solidFill>
                  <a:srgbClr val="000000"/>
                </a:solidFill>
                <a:cs typeface="Calibri" panose="020F0502020204030204"/>
              </a:rPr>
              <a:t>text1: (1,2), text2: </a:t>
            </a:r>
            <a:r>
              <a:rPr lang="en-US" altLang="en-US" dirty="0">
                <a:solidFill>
                  <a:srgbClr val="000000"/>
                </a:solidFill>
                <a:cs typeface="Calibri" panose="020F0502020204030204"/>
                <a:sym typeface="Wingdings" panose="05000000000000000000" pitchFamily="2" charset="2"/>
              </a:rPr>
              <a:t>(2,1)</a:t>
            </a:r>
            <a:endParaRPr lang="en-US" altLang="en-US" dirty="0">
              <a:solidFill>
                <a:srgbClr val="000000"/>
              </a:solidFill>
              <a:cs typeface="Calibri" panose="020F0502020204030204"/>
            </a:endParaRPr>
          </a:p>
          <a:p>
            <a:endParaRPr lang="en-US" altLang="en-US" dirty="0">
              <a:solidFill>
                <a:srgbClr val="000000"/>
              </a:solidFill>
              <a:cs typeface="Calibri" panose="020F0502020204030204"/>
            </a:endParaRPr>
          </a:p>
          <a:p>
            <a:r>
              <a:rPr lang="en-US" altLang="en-US" sz="2000" dirty="0">
                <a:solidFill>
                  <a:srgbClr val="000000"/>
                </a:solidFill>
                <a:cs typeface="Calibri" panose="020F0502020204030204"/>
              </a:rPr>
              <a:t>Similarity between text1 and text2 can be measured using </a:t>
            </a:r>
          </a:p>
          <a:p>
            <a:r>
              <a:rPr lang="en-US" altLang="en-US" sz="2000" dirty="0">
                <a:solidFill>
                  <a:srgbClr val="000000"/>
                </a:solidFill>
                <a:cs typeface="Calibri" panose="020F0502020204030204"/>
              </a:rPr>
              <a:t>cosine similarity metric</a:t>
            </a:r>
          </a:p>
          <a:p>
            <a:r>
              <a:rPr lang="es-ES" sz="2000" dirty="0"/>
              <a:t>K(X, Y) = &lt;X, Y&gt; / (||X||*||Y||) </a:t>
            </a:r>
          </a:p>
          <a:p>
            <a:r>
              <a:rPr lang="en-US" altLang="en-US" sz="2000" dirty="0">
                <a:solidFill>
                  <a:srgbClr val="000000"/>
                </a:solidFill>
                <a:cs typeface="Calibri" panose="020F0502020204030204"/>
              </a:rPr>
              <a:t>Dot product of text1 and text2: </a:t>
            </a:r>
            <a:r>
              <a:rPr lang="en-US" altLang="en-US" sz="2800" dirty="0">
                <a:solidFill>
                  <a:srgbClr val="000000"/>
                </a:solidFill>
                <a:cs typeface="Calibri" panose="020F0502020204030204"/>
              </a:rPr>
              <a:t>&lt;text1,text2&gt; = 1*2+2*1=4</a:t>
            </a:r>
          </a:p>
          <a:p>
            <a:r>
              <a:rPr lang="en-US" altLang="en-US" sz="2800" dirty="0">
                <a:solidFill>
                  <a:srgbClr val="000000"/>
                </a:solidFill>
                <a:cs typeface="Calibri" panose="020F0502020204030204"/>
              </a:rPr>
              <a:t>||text1||=sqrt(5), ||text2||=sqrt(5), K(text1,text2)=4/5=0.8</a:t>
            </a:r>
          </a:p>
          <a:p>
            <a:r>
              <a:rPr lang="en-US" altLang="en-US" sz="2000" dirty="0">
                <a:solidFill>
                  <a:srgbClr val="000000"/>
                </a:solidFill>
                <a:cs typeface="Calibri" panose="020F0502020204030204"/>
              </a:rPr>
              <a:t>from </a:t>
            </a:r>
            <a:r>
              <a:rPr lang="en-US" altLang="en-US" sz="2000" dirty="0" err="1">
                <a:solidFill>
                  <a:srgbClr val="000000"/>
                </a:solidFill>
                <a:cs typeface="Calibri" panose="020F0502020204030204"/>
              </a:rPr>
              <a:t>sklearn.metrics.pairwise</a:t>
            </a:r>
            <a:r>
              <a:rPr lang="en-US" altLang="en-US" sz="2000" dirty="0">
                <a:solidFill>
                  <a:srgbClr val="000000"/>
                </a:solidFill>
                <a:cs typeface="Calibri" panose="020F0502020204030204"/>
              </a:rPr>
              <a:t> import </a:t>
            </a:r>
            <a:r>
              <a:rPr lang="en-US" altLang="en-US" sz="2000" dirty="0" err="1">
                <a:solidFill>
                  <a:srgbClr val="000000"/>
                </a:solidFill>
                <a:cs typeface="Calibri" panose="020F0502020204030204"/>
              </a:rPr>
              <a:t>cosine_similarity</a:t>
            </a:r>
            <a:endParaRPr lang="en-US" altLang="en-US" sz="2000" dirty="0">
              <a:solidFill>
                <a:srgbClr val="000000"/>
              </a:solidFill>
              <a:cs typeface="Calibri" panose="020F0502020204030204"/>
            </a:endParaRPr>
          </a:p>
          <a:p>
            <a:r>
              <a:rPr lang="en-US" altLang="en-US" sz="2000" dirty="0">
                <a:solidFill>
                  <a:srgbClr val="000000"/>
                </a:solidFill>
                <a:cs typeface="Calibri" panose="020F0502020204030204"/>
              </a:rPr>
              <a:t>import </a:t>
            </a:r>
            <a:r>
              <a:rPr lang="en-US" altLang="en-US" sz="2000" dirty="0" err="1">
                <a:solidFill>
                  <a:srgbClr val="000000"/>
                </a:solidFill>
                <a:cs typeface="Calibri" panose="020F0502020204030204"/>
              </a:rPr>
              <a:t>numpy</a:t>
            </a:r>
            <a:r>
              <a:rPr lang="en-US" altLang="en-US" sz="2000" dirty="0">
                <a:solidFill>
                  <a:srgbClr val="000000"/>
                </a:solidFill>
                <a:cs typeface="Calibri" panose="020F0502020204030204"/>
              </a:rPr>
              <a:t> as np</a:t>
            </a:r>
          </a:p>
          <a:p>
            <a:r>
              <a:rPr lang="en-US" altLang="en-US" sz="2000" dirty="0">
                <a:solidFill>
                  <a:srgbClr val="000000"/>
                </a:solidFill>
                <a:cs typeface="Calibri" panose="020F0502020204030204"/>
              </a:rPr>
              <a:t>text1=</a:t>
            </a:r>
            <a:r>
              <a:rPr lang="en-US" altLang="en-US" sz="2000" dirty="0" err="1">
                <a:solidFill>
                  <a:srgbClr val="000000"/>
                </a:solidFill>
                <a:cs typeface="Calibri" panose="020F0502020204030204"/>
              </a:rPr>
              <a:t>np.array</a:t>
            </a:r>
            <a:r>
              <a:rPr lang="en-US" altLang="en-US" sz="2000" dirty="0">
                <a:solidFill>
                  <a:srgbClr val="000000"/>
                </a:solidFill>
                <a:cs typeface="Calibri" panose="020F0502020204030204"/>
              </a:rPr>
              <a:t>([1,2]).reshape(1,-1)</a:t>
            </a:r>
          </a:p>
          <a:p>
            <a:r>
              <a:rPr lang="en-US" altLang="en-US" sz="2000" dirty="0">
                <a:solidFill>
                  <a:srgbClr val="000000"/>
                </a:solidFill>
                <a:cs typeface="Calibri" panose="020F0502020204030204"/>
              </a:rPr>
              <a:t>text2=</a:t>
            </a:r>
            <a:r>
              <a:rPr lang="en-US" altLang="en-US" sz="2000" dirty="0" err="1">
                <a:solidFill>
                  <a:srgbClr val="000000"/>
                </a:solidFill>
                <a:cs typeface="Calibri" panose="020F0502020204030204"/>
              </a:rPr>
              <a:t>np.array</a:t>
            </a:r>
            <a:r>
              <a:rPr lang="en-US" altLang="en-US" sz="2000" dirty="0">
                <a:solidFill>
                  <a:srgbClr val="000000"/>
                </a:solidFill>
                <a:cs typeface="Calibri" panose="020F0502020204030204"/>
              </a:rPr>
              <a:t>([2,1]).reshape(1,-1)</a:t>
            </a:r>
          </a:p>
          <a:p>
            <a:r>
              <a:rPr lang="en-US" altLang="en-US" sz="2000" dirty="0">
                <a:solidFill>
                  <a:srgbClr val="000000"/>
                </a:solidFill>
                <a:cs typeface="Calibri" panose="020F0502020204030204"/>
              </a:rPr>
              <a:t>res=</a:t>
            </a:r>
            <a:r>
              <a:rPr lang="en-US" altLang="en-US" sz="2000" dirty="0" err="1">
                <a:solidFill>
                  <a:srgbClr val="000000"/>
                </a:solidFill>
                <a:cs typeface="Calibri" panose="020F0502020204030204"/>
              </a:rPr>
              <a:t>cosine_similarity</a:t>
            </a:r>
            <a:r>
              <a:rPr lang="en-US" altLang="en-US" sz="2000" dirty="0">
                <a:solidFill>
                  <a:srgbClr val="000000"/>
                </a:solidFill>
                <a:cs typeface="Calibri" panose="020F0502020204030204"/>
              </a:rPr>
              <a:t>(text1, text2) # res=0.8</a:t>
            </a:r>
          </a:p>
          <a:p>
            <a:endParaRPr lang="en-US" altLang="en-US" sz="2800" dirty="0">
              <a:solidFill>
                <a:srgbClr val="000000"/>
              </a:solidFill>
              <a:cs typeface="Calibri" panose="020F0502020204030204"/>
            </a:endParaRPr>
          </a:p>
          <a:p>
            <a:endParaRPr lang="en-US" altLang="en-US" sz="2800" dirty="0">
              <a:solidFill>
                <a:srgbClr val="000000"/>
              </a:solidFill>
              <a:cs typeface="Calibri" panose="020F0502020204030204"/>
            </a:endParaRPr>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p:txBody>
      </p:sp>
      <p:pic>
        <p:nvPicPr>
          <p:cNvPr id="5" name="Picture 4">
            <a:extLst>
              <a:ext uri="{FF2B5EF4-FFF2-40B4-BE49-F238E27FC236}">
                <a16:creationId xmlns:a16="http://schemas.microsoft.com/office/drawing/2014/main" id="{6A3E46B5-B2FF-4299-8120-1C48ABE5DC6D}"/>
              </a:ext>
            </a:extLst>
          </p:cNvPr>
          <p:cNvPicPr>
            <a:picLocks noChangeAspect="1"/>
          </p:cNvPicPr>
          <p:nvPr/>
        </p:nvPicPr>
        <p:blipFill>
          <a:blip r:embed="rId2"/>
          <a:stretch>
            <a:fillRect/>
          </a:stretch>
        </p:blipFill>
        <p:spPr>
          <a:xfrm>
            <a:off x="8620420" y="2888163"/>
            <a:ext cx="3571580" cy="1970238"/>
          </a:xfrm>
          <a:prstGeom prst="rect">
            <a:avLst/>
          </a:prstGeom>
        </p:spPr>
      </p:pic>
    </p:spTree>
    <p:extLst>
      <p:ext uri="{BB962C8B-B14F-4D97-AF65-F5344CB8AC3E}">
        <p14:creationId xmlns:p14="http://schemas.microsoft.com/office/powerpoint/2010/main" val="58361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5542" y="53757"/>
            <a:ext cx="3257623" cy="646331"/>
          </a:xfrm>
          <a:prstGeom prst="rect">
            <a:avLst/>
          </a:prstGeom>
        </p:spPr>
        <p:txBody>
          <a:bodyPr wrap="none" anchor="t">
            <a:spAutoFit/>
          </a:bodyPr>
          <a:lstStyle/>
          <a:p>
            <a:r>
              <a:rPr lang="en-US" sz="3600" dirty="0">
                <a:solidFill>
                  <a:prstClr val="black"/>
                </a:solidFill>
                <a:latin typeface="Lucida Sans Unicode"/>
                <a:cs typeface="Lucida Sans Unicode"/>
              </a:rPr>
              <a:t>In this lecture</a:t>
            </a:r>
            <a:endParaRPr lang="en-US" sz="3600" dirty="0">
              <a:solidFill>
                <a:prstClr val="black"/>
              </a:solidFill>
              <a:latin typeface="Lucida Sans Unicode" panose="020B0602030504020204" pitchFamily="34" charset="0"/>
              <a:cs typeface="Lucida Sans Unicode" panose="020B0602030504020204" pitchFamily="34" charset="0"/>
            </a:endParaRPr>
          </a:p>
        </p:txBody>
      </p:sp>
      <p:sp>
        <p:nvSpPr>
          <p:cNvPr id="3" name="Rectangle 2">
            <a:extLst>
              <a:ext uri="{FF2B5EF4-FFF2-40B4-BE49-F238E27FC236}">
                <a16:creationId xmlns:a16="http://schemas.microsoft.com/office/drawing/2014/main" id="{D8074DAE-0E67-47F5-9381-31D004DCC48E}"/>
              </a:ext>
            </a:extLst>
          </p:cNvPr>
          <p:cNvSpPr/>
          <p:nvPr/>
        </p:nvSpPr>
        <p:spPr>
          <a:xfrm>
            <a:off x="750093" y="700088"/>
            <a:ext cx="9724564" cy="6463308"/>
          </a:xfrm>
          <a:prstGeom prst="rect">
            <a:avLst/>
          </a:prstGeom>
        </p:spPr>
        <p:txBody>
          <a:bodyPr wrap="square" anchor="t">
            <a:spAutoFit/>
          </a:bodyPr>
          <a:lstStyle/>
          <a:p>
            <a:r>
              <a:rPr lang="en-US" sz="2800" b="1" i="1" dirty="0"/>
              <a:t>Recommended reading and videos</a:t>
            </a:r>
          </a:p>
          <a:p>
            <a:r>
              <a:rPr lang="en-US" sz="2800" b="1" i="1" dirty="0"/>
              <a:t>Unsupervised methods</a:t>
            </a:r>
          </a:p>
          <a:p>
            <a:r>
              <a:rPr lang="en-US" sz="2800" b="1" i="1" dirty="0">
                <a:solidFill>
                  <a:srgbClr val="000000"/>
                </a:solidFill>
                <a:cs typeface="Calibri" panose="020F0502020204030204"/>
              </a:rPr>
              <a:t>K-means clustering</a:t>
            </a:r>
          </a:p>
          <a:p>
            <a:r>
              <a:rPr lang="en-US" sz="2800" b="1" i="1" dirty="0">
                <a:solidFill>
                  <a:srgbClr val="000000"/>
                </a:solidFill>
                <a:cs typeface="Calibri" panose="020F0502020204030204"/>
              </a:rPr>
              <a:t>Mixed dataset – categorical and numerical data</a:t>
            </a:r>
          </a:p>
          <a:p>
            <a:r>
              <a:rPr lang="en-US" sz="2800" b="1" i="1" dirty="0">
                <a:solidFill>
                  <a:srgbClr val="000000"/>
                </a:solidFill>
                <a:cs typeface="Calibri" panose="020F0502020204030204"/>
              </a:rPr>
              <a:t>Hyper parameters of the method</a:t>
            </a:r>
          </a:p>
          <a:p>
            <a:r>
              <a:rPr lang="en-US" sz="2800" b="1" i="1" dirty="0">
                <a:solidFill>
                  <a:srgbClr val="000000"/>
                </a:solidFill>
                <a:cs typeface="Calibri" panose="020F0502020204030204"/>
              </a:rPr>
              <a:t>Selecting number of clusters – elbow method</a:t>
            </a:r>
          </a:p>
          <a:p>
            <a:r>
              <a:rPr lang="en-US" sz="2800" b="1" i="1" dirty="0">
                <a:solidFill>
                  <a:srgbClr val="000000"/>
                </a:solidFill>
                <a:cs typeface="Calibri" panose="020F0502020204030204"/>
              </a:rPr>
              <a:t>Estimating the quality of the method</a:t>
            </a:r>
          </a:p>
          <a:p>
            <a:r>
              <a:rPr lang="en-US" sz="2800" b="1" i="1" dirty="0">
                <a:solidFill>
                  <a:srgbClr val="000000"/>
                </a:solidFill>
                <a:cs typeface="Calibri" panose="020F0502020204030204"/>
              </a:rPr>
              <a:t>Principal Component Analysis</a:t>
            </a:r>
          </a:p>
          <a:p>
            <a:r>
              <a:rPr lang="en-US" sz="2800" b="1" i="1" dirty="0"/>
              <a:t>Distance between data vectors: Euclidian distance, Cosine similarity</a:t>
            </a:r>
          </a:p>
          <a:p>
            <a:r>
              <a:rPr lang="en-US" sz="2800" b="1" i="1" dirty="0"/>
              <a:t>NLP: Bag of Words document representation</a:t>
            </a:r>
          </a:p>
          <a:p>
            <a:endParaRPr lang="en-US" sz="2800" b="1" i="1" dirty="0">
              <a:solidFill>
                <a:srgbClr val="000000"/>
              </a:solidFill>
              <a:cs typeface="Calibri" panose="020F0502020204030204"/>
            </a:endParaRPr>
          </a:p>
          <a:p>
            <a:endParaRPr lang="en-US" sz="2800" b="1" i="1" dirty="0">
              <a:solidFill>
                <a:srgbClr val="000000"/>
              </a:solidFill>
              <a:cs typeface="Calibri" panose="020F0502020204030204"/>
            </a:endParaRPr>
          </a:p>
          <a:p>
            <a:endParaRPr lang="en-US" sz="2600" dirty="0">
              <a:solidFill>
                <a:srgbClr val="000000"/>
              </a:solidFill>
              <a:cs typeface="Calibri" panose="020F0502020204030204"/>
            </a:endParaRPr>
          </a:p>
          <a:p>
            <a:endParaRPr lang="en-US" altLang="en-US" sz="2400" b="1" dirty="0">
              <a:solidFill>
                <a:srgbClr val="000000"/>
              </a:solidFill>
              <a:cs typeface="Calibri" panose="020F0502020204030204"/>
            </a:endParaRPr>
          </a:p>
        </p:txBody>
      </p:sp>
    </p:spTree>
    <p:extLst>
      <p:ext uri="{BB962C8B-B14F-4D97-AF65-F5344CB8AC3E}">
        <p14:creationId xmlns:p14="http://schemas.microsoft.com/office/powerpoint/2010/main" val="3094323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09473" y="145029"/>
            <a:ext cx="6906314" cy="646331"/>
          </a:xfrm>
          <a:prstGeom prst="rect">
            <a:avLst/>
          </a:prstGeom>
        </p:spPr>
        <p:txBody>
          <a:bodyPr wrap="none" anchor="t">
            <a:spAutoFit/>
          </a:bodyPr>
          <a:lstStyle/>
          <a:p>
            <a:r>
              <a:rPr lang="en-US" sz="3600" b="1" dirty="0"/>
              <a:t>Recommended  reading and videos</a:t>
            </a:r>
          </a:p>
        </p:txBody>
      </p:sp>
      <p:sp>
        <p:nvSpPr>
          <p:cNvPr id="3" name="Rectangle 2">
            <a:extLst>
              <a:ext uri="{FF2B5EF4-FFF2-40B4-BE49-F238E27FC236}">
                <a16:creationId xmlns:a16="http://schemas.microsoft.com/office/drawing/2014/main" id="{D8074DAE-0E67-47F5-9381-31D004DCC48E}"/>
              </a:ext>
            </a:extLst>
          </p:cNvPr>
          <p:cNvSpPr/>
          <p:nvPr/>
        </p:nvSpPr>
        <p:spPr>
          <a:xfrm>
            <a:off x="1247766" y="979948"/>
            <a:ext cx="9435785" cy="1261884"/>
          </a:xfrm>
          <a:prstGeom prst="rect">
            <a:avLst/>
          </a:prstGeom>
        </p:spPr>
        <p:txBody>
          <a:bodyPr wrap="square" anchor="t">
            <a:spAutoFit/>
          </a:bodyPr>
          <a:lstStyle/>
          <a:p>
            <a:endParaRPr lang="en-US" sz="2600" dirty="0">
              <a:solidFill>
                <a:srgbClr val="000000"/>
              </a:solidFill>
              <a:cs typeface="Calibri" panose="020F0502020204030204"/>
            </a:endParaRPr>
          </a:p>
          <a:p>
            <a:endParaRPr lang="en-US" altLang="en-US" sz="2600" b="1" dirty="0">
              <a:solidFill>
                <a:srgbClr val="000000"/>
              </a:solidFill>
              <a:cs typeface="Calibri" panose="020F0502020204030204"/>
            </a:endParaRPr>
          </a:p>
          <a:p>
            <a:endParaRPr lang="en-US" altLang="en-US" sz="2400" b="1" dirty="0">
              <a:solidFill>
                <a:srgbClr val="000000"/>
              </a:solidFill>
              <a:cs typeface="Calibri" panose="020F0502020204030204"/>
            </a:endParaRPr>
          </a:p>
        </p:txBody>
      </p:sp>
      <p:sp>
        <p:nvSpPr>
          <p:cNvPr id="2" name="Rectangle 1">
            <a:extLst>
              <a:ext uri="{FF2B5EF4-FFF2-40B4-BE49-F238E27FC236}">
                <a16:creationId xmlns:a16="http://schemas.microsoft.com/office/drawing/2014/main" id="{94318C19-916A-4CC9-8F70-74996858F362}"/>
              </a:ext>
            </a:extLst>
          </p:cNvPr>
          <p:cNvSpPr/>
          <p:nvPr/>
        </p:nvSpPr>
        <p:spPr>
          <a:xfrm>
            <a:off x="1060866" y="779893"/>
            <a:ext cx="10070268" cy="1107996"/>
          </a:xfrm>
          <a:prstGeom prst="rect">
            <a:avLst/>
          </a:prstGeom>
        </p:spPr>
        <p:txBody>
          <a:bodyPr wrap="square">
            <a:spAutoFit/>
          </a:bodyPr>
          <a:lstStyle/>
          <a:p>
            <a:endParaRPr lang="en-US" altLang="en-US" sz="2000" dirty="0">
              <a:solidFill>
                <a:srgbClr val="000000"/>
              </a:solidFill>
              <a:cs typeface="Calibri" panose="020F0502020204030204"/>
            </a:endParaRPr>
          </a:p>
          <a:p>
            <a:endParaRPr lang="en-US" altLang="en-US" sz="2000" dirty="0">
              <a:solidFill>
                <a:srgbClr val="000000"/>
              </a:solidFill>
              <a:cs typeface="Calibri" panose="020F0502020204030204"/>
            </a:endParaRPr>
          </a:p>
          <a:p>
            <a:endParaRPr lang="en-US" sz="2600" dirty="0"/>
          </a:p>
        </p:txBody>
      </p:sp>
      <p:sp>
        <p:nvSpPr>
          <p:cNvPr id="6" name="TextBox 5">
            <a:extLst>
              <a:ext uri="{FF2B5EF4-FFF2-40B4-BE49-F238E27FC236}">
                <a16:creationId xmlns:a16="http://schemas.microsoft.com/office/drawing/2014/main" id="{DE78C80D-4326-42B4-86E1-E5DDE5C7D8E6}"/>
              </a:ext>
            </a:extLst>
          </p:cNvPr>
          <p:cNvSpPr txBox="1"/>
          <p:nvPr/>
        </p:nvSpPr>
        <p:spPr>
          <a:xfrm>
            <a:off x="918871" y="791594"/>
            <a:ext cx="10991434" cy="5940088"/>
          </a:xfrm>
          <a:prstGeom prst="rect">
            <a:avLst/>
          </a:prstGeom>
          <a:noFill/>
        </p:spPr>
        <p:txBody>
          <a:bodyPr wrap="square">
            <a:spAutoFit/>
          </a:bodyPr>
          <a:lstStyle/>
          <a:p>
            <a:r>
              <a:rPr lang="en-US" sz="2000" dirty="0"/>
              <a:t>K-means clustering – customers data</a:t>
            </a:r>
          </a:p>
          <a:p>
            <a:r>
              <a:rPr lang="en-US" sz="2000" u="sng" dirty="0">
                <a:solidFill>
                  <a:schemeClr val="accent5"/>
                </a:solidFill>
              </a:rPr>
              <a:t>https://towardsdatascience.com/customer-segmentation-with-machine-learning-a0ac8c3d4d84</a:t>
            </a:r>
          </a:p>
          <a:p>
            <a:endParaRPr lang="en-US" sz="2000" dirty="0"/>
          </a:p>
          <a:p>
            <a:r>
              <a:rPr lang="en-US" sz="2000" dirty="0"/>
              <a:t>K-means clustering tutorial – weather data</a:t>
            </a:r>
          </a:p>
          <a:p>
            <a:r>
              <a:rPr lang="en-US" sz="2000" dirty="0">
                <a:hlinkClick r:id="rId2"/>
              </a:rPr>
              <a:t>https://towardsdatascience.com/clustering-with-k-means-1e07a8bfb7ca</a:t>
            </a:r>
            <a:endParaRPr lang="en-US" sz="2000" dirty="0"/>
          </a:p>
          <a:p>
            <a:endParaRPr lang="en-US" sz="2000" dirty="0"/>
          </a:p>
          <a:p>
            <a:r>
              <a:rPr lang="en-US" sz="2000" dirty="0"/>
              <a:t>Mix of categorical and numerical data</a:t>
            </a:r>
          </a:p>
          <a:p>
            <a:r>
              <a:rPr lang="en-US" sz="2000" u="sng" dirty="0">
                <a:solidFill>
                  <a:schemeClr val="accent5"/>
                </a:solidFill>
              </a:rPr>
              <a:t>https://machinelearningmastery.com/why-one-hot-encode-data-in-machine-learning/</a:t>
            </a:r>
          </a:p>
          <a:p>
            <a:endParaRPr lang="en-US" sz="2000" dirty="0">
              <a:solidFill>
                <a:schemeClr val="accent5"/>
              </a:solidFill>
            </a:endParaRPr>
          </a:p>
          <a:p>
            <a:r>
              <a:rPr lang="en-US" sz="2000" dirty="0"/>
              <a:t>Stanford university Andrew Ng machine learning</a:t>
            </a:r>
          </a:p>
          <a:p>
            <a:r>
              <a:rPr lang="en-US" sz="2000" dirty="0"/>
              <a:t>K-means clustering</a:t>
            </a:r>
          </a:p>
          <a:p>
            <a:r>
              <a:rPr lang="en-US" sz="2000" dirty="0">
                <a:hlinkClick r:id="rId3"/>
              </a:rPr>
              <a:t>https://www.youtube.com/watch?v=O9vCb30sHBA</a:t>
            </a:r>
            <a:endParaRPr lang="en-US" sz="2000" dirty="0"/>
          </a:p>
          <a:p>
            <a:endParaRPr lang="en-US" sz="2000" dirty="0"/>
          </a:p>
          <a:p>
            <a:r>
              <a:rPr lang="en-US" sz="2000" dirty="0"/>
              <a:t>Principal Component Analysis on Handwritten digits dataset</a:t>
            </a:r>
          </a:p>
          <a:p>
            <a:r>
              <a:rPr lang="fr-FR" sz="2000" dirty="0">
                <a:hlinkClick r:id="rId4"/>
              </a:rPr>
              <a:t>Digit Classification - PCA (charlesreid1.github.io)</a:t>
            </a:r>
            <a:endParaRPr lang="fr-FR" sz="2000" dirty="0"/>
          </a:p>
          <a:p>
            <a:endParaRPr lang="en-US" sz="2000" dirty="0"/>
          </a:p>
          <a:p>
            <a:r>
              <a:rPr lang="en-US" sz="2000" dirty="0"/>
              <a:t>Stanford University, Christopher Manning Lectures on Natural Language Processing </a:t>
            </a:r>
          </a:p>
          <a:p>
            <a:r>
              <a:rPr lang="en-US" sz="2000" u="sng" dirty="0">
                <a:solidFill>
                  <a:schemeClr val="accent1">
                    <a:lumMod val="75000"/>
                  </a:schemeClr>
                </a:solidFill>
              </a:rPr>
              <a:t>https://www.youtube.com/watch?v=8rXD5-xhemo&amp;list=PLoROMvodv4rOhcuXMZkNm7j3fVwBBY42z&amp;index=1</a:t>
            </a:r>
          </a:p>
        </p:txBody>
      </p:sp>
    </p:spTree>
    <p:extLst>
      <p:ext uri="{BB962C8B-B14F-4D97-AF65-F5344CB8AC3E}">
        <p14:creationId xmlns:p14="http://schemas.microsoft.com/office/powerpoint/2010/main" val="3186893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60955" y="170234"/>
            <a:ext cx="4588949" cy="646331"/>
          </a:xfrm>
          <a:prstGeom prst="rect">
            <a:avLst/>
          </a:prstGeom>
        </p:spPr>
        <p:txBody>
          <a:bodyPr wrap="none" anchor="t">
            <a:spAutoFit/>
          </a:bodyPr>
          <a:lstStyle/>
          <a:p>
            <a:r>
              <a:rPr lang="en-US" sz="3600" b="1" dirty="0"/>
              <a:t> Unsupervised learning</a:t>
            </a:r>
          </a:p>
        </p:txBody>
      </p:sp>
      <p:sp>
        <p:nvSpPr>
          <p:cNvPr id="3" name="Rectangle 2">
            <a:extLst>
              <a:ext uri="{FF2B5EF4-FFF2-40B4-BE49-F238E27FC236}">
                <a16:creationId xmlns:a16="http://schemas.microsoft.com/office/drawing/2014/main" id="{D8074DAE-0E67-47F5-9381-31D004DCC48E}"/>
              </a:ext>
            </a:extLst>
          </p:cNvPr>
          <p:cNvSpPr/>
          <p:nvPr/>
        </p:nvSpPr>
        <p:spPr>
          <a:xfrm>
            <a:off x="1247766" y="979948"/>
            <a:ext cx="9435785" cy="1261884"/>
          </a:xfrm>
          <a:prstGeom prst="rect">
            <a:avLst/>
          </a:prstGeom>
        </p:spPr>
        <p:txBody>
          <a:bodyPr wrap="square" anchor="t">
            <a:spAutoFit/>
          </a:bodyPr>
          <a:lstStyle/>
          <a:p>
            <a:endParaRPr lang="en-US" sz="2600" dirty="0">
              <a:solidFill>
                <a:srgbClr val="000000"/>
              </a:solidFill>
              <a:cs typeface="Calibri" panose="020F0502020204030204"/>
            </a:endParaRPr>
          </a:p>
          <a:p>
            <a:endParaRPr lang="en-US" altLang="en-US" sz="2600" b="1" dirty="0">
              <a:solidFill>
                <a:srgbClr val="000000"/>
              </a:solidFill>
              <a:cs typeface="Calibri" panose="020F0502020204030204"/>
            </a:endParaRPr>
          </a:p>
          <a:p>
            <a:endParaRPr lang="en-US" altLang="en-US" sz="2400" b="1" dirty="0">
              <a:solidFill>
                <a:srgbClr val="000000"/>
              </a:solidFill>
              <a:cs typeface="Calibri" panose="020F0502020204030204"/>
            </a:endParaRPr>
          </a:p>
        </p:txBody>
      </p:sp>
      <p:sp>
        <p:nvSpPr>
          <p:cNvPr id="2" name="Rectangle 1">
            <a:extLst>
              <a:ext uri="{FF2B5EF4-FFF2-40B4-BE49-F238E27FC236}">
                <a16:creationId xmlns:a16="http://schemas.microsoft.com/office/drawing/2014/main" id="{94318C19-916A-4CC9-8F70-74996858F362}"/>
              </a:ext>
            </a:extLst>
          </p:cNvPr>
          <p:cNvSpPr/>
          <p:nvPr/>
        </p:nvSpPr>
        <p:spPr>
          <a:xfrm>
            <a:off x="1060866" y="914867"/>
            <a:ext cx="10070268" cy="10095071"/>
          </a:xfrm>
          <a:prstGeom prst="rect">
            <a:avLst/>
          </a:prstGeom>
        </p:spPr>
        <p:txBody>
          <a:bodyPr wrap="square">
            <a:spAutoFit/>
          </a:bodyPr>
          <a:lstStyle/>
          <a:p>
            <a:r>
              <a:rPr lang="en-US" altLang="en-US" sz="4400" dirty="0">
                <a:solidFill>
                  <a:srgbClr val="000000"/>
                </a:solidFill>
                <a:cs typeface="Calibri" panose="020F0502020204030204"/>
              </a:rPr>
              <a:t>K-means</a:t>
            </a:r>
          </a:p>
          <a:p>
            <a:r>
              <a:rPr lang="en-US" altLang="en-US" sz="4400" dirty="0">
                <a:solidFill>
                  <a:srgbClr val="000000"/>
                </a:solidFill>
                <a:cs typeface="Calibri" panose="020F0502020204030204"/>
              </a:rPr>
              <a:t>Principal Component Analysis</a:t>
            </a:r>
          </a:p>
          <a:p>
            <a:r>
              <a:rPr lang="en-US" altLang="en-US" sz="4400" dirty="0">
                <a:solidFill>
                  <a:srgbClr val="000000"/>
                </a:solidFill>
                <a:cs typeface="Calibri" panose="020F0502020204030204"/>
              </a:rPr>
              <a:t>Agglomerative clustering</a:t>
            </a:r>
          </a:p>
          <a:p>
            <a:r>
              <a:rPr lang="en-US" altLang="en-US" sz="4400" dirty="0">
                <a:solidFill>
                  <a:srgbClr val="000000"/>
                </a:solidFill>
                <a:cs typeface="Calibri" panose="020F0502020204030204"/>
              </a:rPr>
              <a:t>DBSCAN</a:t>
            </a:r>
          </a:p>
          <a:p>
            <a:r>
              <a:rPr lang="en-US" altLang="en-US" sz="4400" dirty="0">
                <a:solidFill>
                  <a:srgbClr val="000000"/>
                </a:solidFill>
                <a:cs typeface="Calibri" panose="020F0502020204030204"/>
              </a:rPr>
              <a:t>Kernel Density Estimation </a:t>
            </a:r>
          </a:p>
          <a:p>
            <a:r>
              <a:rPr lang="en-US" altLang="en-US" sz="4400" dirty="0">
                <a:solidFill>
                  <a:srgbClr val="000000"/>
                </a:solidFill>
                <a:cs typeface="Calibri" panose="020F0502020204030204"/>
              </a:rPr>
              <a:t>Mean-Shift</a:t>
            </a:r>
          </a:p>
          <a:p>
            <a:endParaRPr lang="en-US" altLang="en-US" sz="4400" dirty="0">
              <a:solidFill>
                <a:srgbClr val="000000"/>
              </a:solidFill>
              <a:cs typeface="Calibri" panose="020F0502020204030204"/>
            </a:endParaRPr>
          </a:p>
          <a:p>
            <a:r>
              <a:rPr lang="en-US" altLang="en-US" sz="2800" dirty="0">
                <a:solidFill>
                  <a:srgbClr val="000000"/>
                </a:solidFill>
                <a:cs typeface="Calibri" panose="020F0502020204030204"/>
              </a:rPr>
              <a:t>Read more:</a:t>
            </a:r>
          </a:p>
          <a:p>
            <a:r>
              <a:rPr lang="en-US" sz="2800" dirty="0">
                <a:hlinkClick r:id="rId2"/>
              </a:rPr>
              <a:t>2. Unsupervised learning — scikit-learn 0.24.2 documentation</a:t>
            </a:r>
            <a:endParaRPr lang="en-US" altLang="en-US" sz="2800" dirty="0">
              <a:solidFill>
                <a:srgbClr val="000000"/>
              </a:solidFill>
              <a:cs typeface="Calibri" panose="020F0502020204030204"/>
            </a:endParaRPr>
          </a:p>
          <a:p>
            <a:endParaRPr lang="en-US" altLang="en-US" sz="2000" dirty="0">
              <a:solidFill>
                <a:srgbClr val="000000"/>
              </a:solidFill>
              <a:cs typeface="Calibri" panose="020F0502020204030204"/>
            </a:endParaRPr>
          </a:p>
          <a:p>
            <a:endParaRPr lang="en-US" altLang="en-US" sz="2800" dirty="0">
              <a:solidFill>
                <a:srgbClr val="000000"/>
              </a:solidFill>
              <a:cs typeface="Calibri" panose="020F0502020204030204"/>
            </a:endParaRPr>
          </a:p>
          <a:p>
            <a:endParaRPr lang="en-US" altLang="en-US" sz="2800" dirty="0">
              <a:solidFill>
                <a:srgbClr val="000000"/>
              </a:solidFill>
              <a:cs typeface="Calibri" panose="020F0502020204030204"/>
            </a:endParaRPr>
          </a:p>
          <a:p>
            <a:endParaRPr lang="en-US" altLang="en-US" sz="2800" dirty="0">
              <a:solidFill>
                <a:srgbClr val="000000"/>
              </a:solidFill>
              <a:cs typeface="Calibri" panose="020F0502020204030204"/>
            </a:endParaRPr>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p:txBody>
      </p:sp>
    </p:spTree>
    <p:extLst>
      <p:ext uri="{BB962C8B-B14F-4D97-AF65-F5344CB8AC3E}">
        <p14:creationId xmlns:p14="http://schemas.microsoft.com/office/powerpoint/2010/main" val="3991082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02504" y="94688"/>
            <a:ext cx="8526308" cy="646331"/>
          </a:xfrm>
          <a:prstGeom prst="rect">
            <a:avLst/>
          </a:prstGeom>
        </p:spPr>
        <p:txBody>
          <a:bodyPr wrap="none" anchor="t">
            <a:spAutoFit/>
          </a:bodyPr>
          <a:lstStyle/>
          <a:p>
            <a:r>
              <a:rPr lang="en-US" sz="3600" b="1" dirty="0"/>
              <a:t> Unsupervised learning: k-means clustering</a:t>
            </a:r>
          </a:p>
        </p:txBody>
      </p:sp>
      <p:sp>
        <p:nvSpPr>
          <p:cNvPr id="3" name="Rectangle 2">
            <a:extLst>
              <a:ext uri="{FF2B5EF4-FFF2-40B4-BE49-F238E27FC236}">
                <a16:creationId xmlns:a16="http://schemas.microsoft.com/office/drawing/2014/main" id="{D8074DAE-0E67-47F5-9381-31D004DCC48E}"/>
              </a:ext>
            </a:extLst>
          </p:cNvPr>
          <p:cNvSpPr/>
          <p:nvPr/>
        </p:nvSpPr>
        <p:spPr>
          <a:xfrm>
            <a:off x="1247766" y="979948"/>
            <a:ext cx="9435785" cy="1261884"/>
          </a:xfrm>
          <a:prstGeom prst="rect">
            <a:avLst/>
          </a:prstGeom>
        </p:spPr>
        <p:txBody>
          <a:bodyPr wrap="square" anchor="t">
            <a:spAutoFit/>
          </a:bodyPr>
          <a:lstStyle/>
          <a:p>
            <a:endParaRPr lang="en-US" sz="2600" dirty="0">
              <a:solidFill>
                <a:srgbClr val="000000"/>
              </a:solidFill>
              <a:cs typeface="Calibri" panose="020F0502020204030204"/>
            </a:endParaRPr>
          </a:p>
          <a:p>
            <a:endParaRPr lang="en-US" altLang="en-US" sz="2600" b="1" dirty="0">
              <a:solidFill>
                <a:srgbClr val="000000"/>
              </a:solidFill>
              <a:cs typeface="Calibri" panose="020F0502020204030204"/>
            </a:endParaRPr>
          </a:p>
          <a:p>
            <a:endParaRPr lang="en-US" altLang="en-US" sz="2400" b="1" dirty="0">
              <a:solidFill>
                <a:srgbClr val="000000"/>
              </a:solidFill>
              <a:cs typeface="Calibri" panose="020F0502020204030204"/>
            </a:endParaRPr>
          </a:p>
        </p:txBody>
      </p:sp>
      <p:sp>
        <p:nvSpPr>
          <p:cNvPr id="2" name="Rectangle 1">
            <a:extLst>
              <a:ext uri="{FF2B5EF4-FFF2-40B4-BE49-F238E27FC236}">
                <a16:creationId xmlns:a16="http://schemas.microsoft.com/office/drawing/2014/main" id="{94318C19-916A-4CC9-8F70-74996858F362}"/>
              </a:ext>
            </a:extLst>
          </p:cNvPr>
          <p:cNvSpPr/>
          <p:nvPr/>
        </p:nvSpPr>
        <p:spPr>
          <a:xfrm>
            <a:off x="1060866" y="724626"/>
            <a:ext cx="10070268" cy="12126397"/>
          </a:xfrm>
          <a:prstGeom prst="rect">
            <a:avLst/>
          </a:prstGeom>
        </p:spPr>
        <p:txBody>
          <a:bodyPr wrap="square">
            <a:spAutoFit/>
          </a:bodyPr>
          <a:lstStyle/>
          <a:p>
            <a:r>
              <a:rPr lang="en-US" sz="2600" dirty="0"/>
              <a:t>Consider the following nine points in the 2D space </a:t>
            </a:r>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r>
              <a:rPr lang="en-US" sz="2600" dirty="0"/>
              <a:t>Circles comprise one cluster</a:t>
            </a:r>
          </a:p>
          <a:p>
            <a:r>
              <a:rPr lang="en-US" sz="2600" dirty="0"/>
              <a:t>Triangles comprise another cluster</a:t>
            </a:r>
          </a:p>
          <a:p>
            <a:r>
              <a:rPr lang="en-US" sz="2600" dirty="0"/>
              <a:t>Points are represented by their coordinates only.  </a:t>
            </a:r>
          </a:p>
          <a:p>
            <a:endParaRPr lang="en-US" sz="2600" dirty="0"/>
          </a:p>
          <a:p>
            <a:r>
              <a:rPr lang="en-US" sz="2600" dirty="0"/>
              <a:t>We apply k-means clustering algorithm to identify the clusters </a:t>
            </a:r>
          </a:p>
          <a:p>
            <a:r>
              <a:rPr lang="en-US" dirty="0"/>
              <a:t> </a:t>
            </a:r>
          </a:p>
          <a:p>
            <a:r>
              <a:rPr lang="en-US" sz="2800" dirty="0"/>
              <a:t>K-means is unsupervised learning method – no labels are given </a:t>
            </a:r>
          </a:p>
          <a:p>
            <a:endParaRPr lang="en-US" altLang="en-US" sz="2800" b="1" i="1" dirty="0">
              <a:solidFill>
                <a:srgbClr val="000000"/>
              </a:solidFill>
              <a:cs typeface="Calibri" panose="020F0502020204030204"/>
            </a:endParaRPr>
          </a:p>
          <a:p>
            <a:endParaRPr lang="en-US" altLang="en-US" sz="2800" b="1" i="1" dirty="0">
              <a:solidFill>
                <a:srgbClr val="000000"/>
              </a:solidFill>
              <a:cs typeface="Calibri" panose="020F0502020204030204"/>
            </a:endParaRPr>
          </a:p>
          <a:p>
            <a:endParaRPr lang="en-US" altLang="en-US" sz="2800" b="1" i="1" dirty="0">
              <a:solidFill>
                <a:srgbClr val="000000"/>
              </a:solidFill>
              <a:cs typeface="Calibri" panose="020F0502020204030204"/>
            </a:endParaRPr>
          </a:p>
          <a:p>
            <a:endParaRPr lang="en-US" altLang="en-US" sz="2800" dirty="0">
              <a:solidFill>
                <a:srgbClr val="000000"/>
              </a:solidFill>
              <a:cs typeface="Calibri" panose="020F0502020204030204"/>
            </a:endParaRPr>
          </a:p>
          <a:p>
            <a:endParaRPr lang="en-US" altLang="en-US" sz="2000" dirty="0">
              <a:solidFill>
                <a:srgbClr val="000000"/>
              </a:solidFill>
              <a:cs typeface="Calibri" panose="020F0502020204030204"/>
            </a:endParaRPr>
          </a:p>
          <a:p>
            <a:endParaRPr lang="en-US" altLang="en-US" sz="2800" dirty="0">
              <a:solidFill>
                <a:srgbClr val="000000"/>
              </a:solidFill>
              <a:cs typeface="Calibri" panose="020F0502020204030204"/>
            </a:endParaRPr>
          </a:p>
          <a:p>
            <a:endParaRPr lang="en-US" altLang="en-US" sz="2800" dirty="0">
              <a:solidFill>
                <a:srgbClr val="000000"/>
              </a:solidFill>
              <a:cs typeface="Calibri" panose="020F0502020204030204"/>
            </a:endParaRPr>
          </a:p>
          <a:p>
            <a:endParaRPr lang="en-US" altLang="en-US" sz="2800" dirty="0">
              <a:solidFill>
                <a:srgbClr val="000000"/>
              </a:solidFill>
              <a:cs typeface="Calibri" panose="020F0502020204030204"/>
            </a:endParaRPr>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p:txBody>
      </p:sp>
      <p:pic>
        <p:nvPicPr>
          <p:cNvPr id="6" name="image53.png"/>
          <p:cNvPicPr/>
          <p:nvPr/>
        </p:nvPicPr>
        <p:blipFill>
          <a:blip r:embed="rId2"/>
          <a:srcRect/>
          <a:stretch>
            <a:fillRect/>
          </a:stretch>
        </p:blipFill>
        <p:spPr>
          <a:xfrm>
            <a:off x="1247766" y="1168084"/>
            <a:ext cx="3369293" cy="2546666"/>
          </a:xfrm>
          <a:prstGeom prst="rect">
            <a:avLst/>
          </a:prstGeom>
          <a:ln/>
        </p:spPr>
      </p:pic>
      <p:graphicFrame>
        <p:nvGraphicFramePr>
          <p:cNvPr id="5" name="Table 4"/>
          <p:cNvGraphicFramePr>
            <a:graphicFrameLocks noGrp="1"/>
          </p:cNvGraphicFramePr>
          <p:nvPr/>
        </p:nvGraphicFramePr>
        <p:xfrm>
          <a:off x="5064642" y="1658676"/>
          <a:ext cx="740736" cy="1290618"/>
        </p:xfrm>
        <a:graphic>
          <a:graphicData uri="http://schemas.openxmlformats.org/drawingml/2006/table">
            <a:tbl>
              <a:tblPr firstRow="1" firstCol="1" bandRow="1"/>
              <a:tblGrid>
                <a:gridCol w="370368">
                  <a:extLst>
                    <a:ext uri="{9D8B030D-6E8A-4147-A177-3AD203B41FA5}">
                      <a16:colId xmlns:a16="http://schemas.microsoft.com/office/drawing/2014/main" val="2337126486"/>
                    </a:ext>
                  </a:extLst>
                </a:gridCol>
                <a:gridCol w="370368">
                  <a:extLst>
                    <a:ext uri="{9D8B030D-6E8A-4147-A177-3AD203B41FA5}">
                      <a16:colId xmlns:a16="http://schemas.microsoft.com/office/drawing/2014/main" val="1884508995"/>
                    </a:ext>
                  </a:extLst>
                </a:gridCol>
              </a:tblGrid>
              <a:tr h="184374">
                <a:tc>
                  <a:txBody>
                    <a:bodyPr/>
                    <a:lstStyle/>
                    <a:p>
                      <a:pPr marL="0" marR="0">
                        <a:lnSpc>
                          <a:spcPct val="115000"/>
                        </a:lnSpc>
                        <a:spcBef>
                          <a:spcPts val="300"/>
                        </a:spcBef>
                        <a:spcAft>
                          <a:spcPts val="30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7</a:t>
                      </a:r>
                    </a:p>
                  </a:txBody>
                  <a:tcPr marL="68580" marR="68580" marT="0" marB="0" anchor="b">
                    <a:lnL>
                      <a:noFill/>
                    </a:lnL>
                    <a:lnR>
                      <a:noFill/>
                    </a:lnR>
                    <a:lnT>
                      <a:noFill/>
                    </a:lnT>
                    <a:lnB>
                      <a:noFill/>
                    </a:lnB>
                  </a:tcPr>
                </a:tc>
                <a:tc>
                  <a:txBody>
                    <a:bodyPr/>
                    <a:lstStyle/>
                    <a:p>
                      <a:pPr marL="0" marR="0">
                        <a:lnSpc>
                          <a:spcPct val="115000"/>
                        </a:lnSpc>
                        <a:spcBef>
                          <a:spcPts val="300"/>
                        </a:spcBef>
                        <a:spcAft>
                          <a:spcPts val="30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9.3</a:t>
                      </a:r>
                    </a:p>
                  </a:txBody>
                  <a:tcPr marL="68580" marR="68580" marT="0" marB="0" anchor="b">
                    <a:lnL>
                      <a:noFill/>
                    </a:lnL>
                    <a:lnR>
                      <a:noFill/>
                    </a:lnR>
                    <a:lnT>
                      <a:noFill/>
                    </a:lnT>
                    <a:lnB>
                      <a:noFill/>
                    </a:lnB>
                  </a:tcPr>
                </a:tc>
                <a:extLst>
                  <a:ext uri="{0D108BD9-81ED-4DB2-BD59-A6C34878D82A}">
                    <a16:rowId xmlns:a16="http://schemas.microsoft.com/office/drawing/2014/main" val="3471417999"/>
                  </a:ext>
                </a:extLst>
              </a:tr>
              <a:tr h="184374">
                <a:tc>
                  <a:txBody>
                    <a:bodyPr/>
                    <a:lstStyle/>
                    <a:p>
                      <a:pPr marL="0" marR="0">
                        <a:lnSpc>
                          <a:spcPct val="115000"/>
                        </a:lnSpc>
                        <a:spcBef>
                          <a:spcPts val="300"/>
                        </a:spcBef>
                        <a:spcAft>
                          <a:spcPts val="30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7.7</a:t>
                      </a:r>
                    </a:p>
                  </a:txBody>
                  <a:tcPr marL="68580" marR="68580" marT="0" marB="0" anchor="b">
                    <a:lnL>
                      <a:noFill/>
                    </a:lnL>
                    <a:lnR>
                      <a:noFill/>
                    </a:lnR>
                    <a:lnT>
                      <a:noFill/>
                    </a:lnT>
                    <a:lnB>
                      <a:noFill/>
                    </a:lnB>
                  </a:tcPr>
                </a:tc>
                <a:tc>
                  <a:txBody>
                    <a:bodyPr/>
                    <a:lstStyle/>
                    <a:p>
                      <a:pPr marL="0" marR="0">
                        <a:lnSpc>
                          <a:spcPct val="115000"/>
                        </a:lnSpc>
                        <a:spcBef>
                          <a:spcPts val="300"/>
                        </a:spcBef>
                        <a:spcAft>
                          <a:spcPts val="30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16</a:t>
                      </a:r>
                    </a:p>
                  </a:txBody>
                  <a:tcPr marL="68580" marR="68580" marT="0" marB="0" anchor="b">
                    <a:lnL>
                      <a:noFill/>
                    </a:lnL>
                    <a:lnR>
                      <a:noFill/>
                    </a:lnR>
                    <a:lnT>
                      <a:noFill/>
                    </a:lnT>
                    <a:lnB>
                      <a:noFill/>
                    </a:lnB>
                  </a:tcPr>
                </a:tc>
                <a:extLst>
                  <a:ext uri="{0D108BD9-81ED-4DB2-BD59-A6C34878D82A}">
                    <a16:rowId xmlns:a16="http://schemas.microsoft.com/office/drawing/2014/main" val="4114429506"/>
                  </a:ext>
                </a:extLst>
              </a:tr>
              <a:tr h="184374">
                <a:tc>
                  <a:txBody>
                    <a:bodyPr/>
                    <a:lstStyle/>
                    <a:p>
                      <a:pPr marL="0" marR="0">
                        <a:lnSpc>
                          <a:spcPct val="115000"/>
                        </a:lnSpc>
                        <a:spcBef>
                          <a:spcPts val="300"/>
                        </a:spcBef>
                        <a:spcAft>
                          <a:spcPts val="30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8</a:t>
                      </a:r>
                    </a:p>
                  </a:txBody>
                  <a:tcPr marL="68580" marR="68580" marT="0" marB="0" anchor="b">
                    <a:lnL>
                      <a:noFill/>
                    </a:lnL>
                    <a:lnR>
                      <a:noFill/>
                    </a:lnR>
                    <a:lnT>
                      <a:noFill/>
                    </a:lnT>
                    <a:lnB>
                      <a:noFill/>
                    </a:lnB>
                  </a:tcPr>
                </a:tc>
                <a:tc>
                  <a:txBody>
                    <a:bodyPr/>
                    <a:lstStyle/>
                    <a:p>
                      <a:pPr marL="0" marR="0">
                        <a:lnSpc>
                          <a:spcPct val="115000"/>
                        </a:lnSpc>
                        <a:spcBef>
                          <a:spcPts val="300"/>
                        </a:spcBef>
                        <a:spcAft>
                          <a:spcPts val="30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8.1</a:t>
                      </a:r>
                    </a:p>
                  </a:txBody>
                  <a:tcPr marL="68580" marR="68580" marT="0" marB="0" anchor="b">
                    <a:lnL>
                      <a:noFill/>
                    </a:lnL>
                    <a:lnR>
                      <a:noFill/>
                    </a:lnR>
                    <a:lnT>
                      <a:noFill/>
                    </a:lnT>
                    <a:lnB>
                      <a:noFill/>
                    </a:lnB>
                  </a:tcPr>
                </a:tc>
                <a:extLst>
                  <a:ext uri="{0D108BD9-81ED-4DB2-BD59-A6C34878D82A}">
                    <a16:rowId xmlns:a16="http://schemas.microsoft.com/office/drawing/2014/main" val="1068429773"/>
                  </a:ext>
                </a:extLst>
              </a:tr>
              <a:tr h="184374">
                <a:tc>
                  <a:txBody>
                    <a:bodyPr/>
                    <a:lstStyle/>
                    <a:p>
                      <a:pPr marL="0" marR="0">
                        <a:lnSpc>
                          <a:spcPct val="115000"/>
                        </a:lnSpc>
                        <a:spcBef>
                          <a:spcPts val="300"/>
                        </a:spcBef>
                        <a:spcAft>
                          <a:spcPts val="30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6.7</a:t>
                      </a:r>
                    </a:p>
                  </a:txBody>
                  <a:tcPr marL="68580" marR="68580" marT="0" marB="0" anchor="b">
                    <a:lnL>
                      <a:noFill/>
                    </a:lnL>
                    <a:lnR>
                      <a:noFill/>
                    </a:lnR>
                    <a:lnT>
                      <a:noFill/>
                    </a:lnT>
                    <a:lnB>
                      <a:noFill/>
                    </a:lnB>
                  </a:tcPr>
                </a:tc>
                <a:tc>
                  <a:txBody>
                    <a:bodyPr/>
                    <a:lstStyle/>
                    <a:p>
                      <a:pPr marL="0" marR="0">
                        <a:lnSpc>
                          <a:spcPct val="115000"/>
                        </a:lnSpc>
                        <a:spcBef>
                          <a:spcPts val="300"/>
                        </a:spcBef>
                        <a:spcAft>
                          <a:spcPts val="30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7.3</a:t>
                      </a:r>
                    </a:p>
                  </a:txBody>
                  <a:tcPr marL="68580" marR="68580" marT="0" marB="0" anchor="b">
                    <a:lnL>
                      <a:noFill/>
                    </a:lnL>
                    <a:lnR>
                      <a:noFill/>
                    </a:lnR>
                    <a:lnT>
                      <a:noFill/>
                    </a:lnT>
                    <a:lnB>
                      <a:noFill/>
                    </a:lnB>
                  </a:tcPr>
                </a:tc>
                <a:extLst>
                  <a:ext uri="{0D108BD9-81ED-4DB2-BD59-A6C34878D82A}">
                    <a16:rowId xmlns:a16="http://schemas.microsoft.com/office/drawing/2014/main" val="3746091343"/>
                  </a:ext>
                </a:extLst>
              </a:tr>
              <a:tr h="184374">
                <a:tc>
                  <a:txBody>
                    <a:bodyPr/>
                    <a:lstStyle/>
                    <a:p>
                      <a:pPr marL="0" marR="0">
                        <a:lnSpc>
                          <a:spcPct val="115000"/>
                        </a:lnSpc>
                        <a:spcBef>
                          <a:spcPts val="300"/>
                        </a:spcBef>
                        <a:spcAft>
                          <a:spcPts val="30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1.2</a:t>
                      </a:r>
                    </a:p>
                  </a:txBody>
                  <a:tcPr marL="68580" marR="68580" marT="0" marB="0" anchor="b">
                    <a:lnL>
                      <a:noFill/>
                    </a:lnL>
                    <a:lnR>
                      <a:noFill/>
                    </a:lnR>
                    <a:lnT>
                      <a:noFill/>
                    </a:lnT>
                    <a:lnB>
                      <a:noFill/>
                    </a:lnB>
                  </a:tcPr>
                </a:tc>
                <a:tc>
                  <a:txBody>
                    <a:bodyPr/>
                    <a:lstStyle/>
                    <a:p>
                      <a:pPr marL="0" marR="0">
                        <a:lnSpc>
                          <a:spcPct val="115000"/>
                        </a:lnSpc>
                        <a:spcBef>
                          <a:spcPts val="300"/>
                        </a:spcBef>
                        <a:spcAft>
                          <a:spcPts val="30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0.5</a:t>
                      </a:r>
                    </a:p>
                  </a:txBody>
                  <a:tcPr marL="68580" marR="68580" marT="0" marB="0" anchor="b">
                    <a:lnL>
                      <a:noFill/>
                    </a:lnL>
                    <a:lnR>
                      <a:noFill/>
                    </a:lnR>
                    <a:lnT>
                      <a:noFill/>
                    </a:lnT>
                    <a:lnB>
                      <a:noFill/>
                    </a:lnB>
                  </a:tcPr>
                </a:tc>
                <a:extLst>
                  <a:ext uri="{0D108BD9-81ED-4DB2-BD59-A6C34878D82A}">
                    <a16:rowId xmlns:a16="http://schemas.microsoft.com/office/drawing/2014/main" val="1525086169"/>
                  </a:ext>
                </a:extLst>
              </a:tr>
              <a:tr h="184374">
                <a:tc>
                  <a:txBody>
                    <a:bodyPr/>
                    <a:lstStyle/>
                    <a:p>
                      <a:pPr marL="0" marR="0">
                        <a:lnSpc>
                          <a:spcPct val="115000"/>
                        </a:lnSpc>
                        <a:spcBef>
                          <a:spcPts val="300"/>
                        </a:spcBef>
                        <a:spcAft>
                          <a:spcPts val="30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0.3</a:t>
                      </a:r>
                    </a:p>
                  </a:txBody>
                  <a:tcPr marL="68580" marR="68580" marT="0" marB="0" anchor="b">
                    <a:lnL>
                      <a:noFill/>
                    </a:lnL>
                    <a:lnR>
                      <a:noFill/>
                    </a:lnR>
                    <a:lnT>
                      <a:noFill/>
                    </a:lnT>
                    <a:lnB>
                      <a:noFill/>
                    </a:lnB>
                  </a:tcPr>
                </a:tc>
                <a:tc>
                  <a:txBody>
                    <a:bodyPr/>
                    <a:lstStyle/>
                    <a:p>
                      <a:pPr marL="0" marR="0">
                        <a:lnSpc>
                          <a:spcPct val="115000"/>
                        </a:lnSpc>
                        <a:spcBef>
                          <a:spcPts val="300"/>
                        </a:spcBef>
                        <a:spcAft>
                          <a:spcPts val="30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0.5</a:t>
                      </a:r>
                    </a:p>
                  </a:txBody>
                  <a:tcPr marL="68580" marR="68580" marT="0" marB="0" anchor="b">
                    <a:lnL>
                      <a:noFill/>
                    </a:lnL>
                    <a:lnR>
                      <a:noFill/>
                    </a:lnR>
                    <a:lnT>
                      <a:noFill/>
                    </a:lnT>
                    <a:lnB>
                      <a:noFill/>
                    </a:lnB>
                  </a:tcPr>
                </a:tc>
                <a:extLst>
                  <a:ext uri="{0D108BD9-81ED-4DB2-BD59-A6C34878D82A}">
                    <a16:rowId xmlns:a16="http://schemas.microsoft.com/office/drawing/2014/main" val="2852359827"/>
                  </a:ext>
                </a:extLst>
              </a:tr>
              <a:tr h="184374">
                <a:tc>
                  <a:txBody>
                    <a:bodyPr/>
                    <a:lstStyle/>
                    <a:p>
                      <a:pPr marL="0" marR="0">
                        <a:lnSpc>
                          <a:spcPct val="115000"/>
                        </a:lnSpc>
                        <a:spcBef>
                          <a:spcPts val="300"/>
                        </a:spcBef>
                        <a:spcAft>
                          <a:spcPts val="30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0.6</a:t>
                      </a:r>
                    </a:p>
                  </a:txBody>
                  <a:tcPr marL="68580" marR="68580" marT="0" marB="0" anchor="b">
                    <a:lnL>
                      <a:noFill/>
                    </a:lnL>
                    <a:lnR>
                      <a:noFill/>
                    </a:lnR>
                    <a:lnT>
                      <a:noFill/>
                    </a:lnT>
                    <a:lnB>
                      <a:noFill/>
                    </a:lnB>
                  </a:tcPr>
                </a:tc>
                <a:tc>
                  <a:txBody>
                    <a:bodyPr/>
                    <a:lstStyle/>
                    <a:p>
                      <a:pPr marL="0" marR="0">
                        <a:lnSpc>
                          <a:spcPct val="115000"/>
                        </a:lnSpc>
                        <a:spcBef>
                          <a:spcPts val="300"/>
                        </a:spcBef>
                        <a:spcAft>
                          <a:spcPts val="30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0.1</a:t>
                      </a:r>
                    </a:p>
                  </a:txBody>
                  <a:tcPr marL="68580" marR="68580" marT="0" marB="0" anchor="b">
                    <a:lnL>
                      <a:noFill/>
                    </a:lnL>
                    <a:lnR>
                      <a:noFill/>
                    </a:lnR>
                    <a:lnT>
                      <a:noFill/>
                    </a:lnT>
                    <a:lnB>
                      <a:noFill/>
                    </a:lnB>
                  </a:tcPr>
                </a:tc>
                <a:extLst>
                  <a:ext uri="{0D108BD9-81ED-4DB2-BD59-A6C34878D82A}">
                    <a16:rowId xmlns:a16="http://schemas.microsoft.com/office/drawing/2014/main" val="4210119636"/>
                  </a:ext>
                </a:extLst>
              </a:tr>
            </a:tbl>
          </a:graphicData>
        </a:graphic>
      </p:graphicFrame>
    </p:spTree>
    <p:extLst>
      <p:ext uri="{BB962C8B-B14F-4D97-AF65-F5344CB8AC3E}">
        <p14:creationId xmlns:p14="http://schemas.microsoft.com/office/powerpoint/2010/main" val="132626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95874" y="38966"/>
            <a:ext cx="8422114" cy="646331"/>
          </a:xfrm>
          <a:prstGeom prst="rect">
            <a:avLst/>
          </a:prstGeom>
        </p:spPr>
        <p:txBody>
          <a:bodyPr wrap="none" anchor="t">
            <a:spAutoFit/>
          </a:bodyPr>
          <a:lstStyle/>
          <a:p>
            <a:r>
              <a:rPr lang="en-US" sz="3600" b="1" dirty="0"/>
              <a:t>Unsupervised learning: k-means clustering</a:t>
            </a:r>
          </a:p>
        </p:txBody>
      </p:sp>
      <p:sp>
        <p:nvSpPr>
          <p:cNvPr id="3" name="Rectangle 2">
            <a:extLst>
              <a:ext uri="{FF2B5EF4-FFF2-40B4-BE49-F238E27FC236}">
                <a16:creationId xmlns:a16="http://schemas.microsoft.com/office/drawing/2014/main" id="{D8074DAE-0E67-47F5-9381-31D004DCC48E}"/>
              </a:ext>
            </a:extLst>
          </p:cNvPr>
          <p:cNvSpPr/>
          <p:nvPr/>
        </p:nvSpPr>
        <p:spPr>
          <a:xfrm>
            <a:off x="1247766" y="979948"/>
            <a:ext cx="9435785" cy="1261884"/>
          </a:xfrm>
          <a:prstGeom prst="rect">
            <a:avLst/>
          </a:prstGeom>
        </p:spPr>
        <p:txBody>
          <a:bodyPr wrap="square" anchor="t">
            <a:spAutoFit/>
          </a:bodyPr>
          <a:lstStyle/>
          <a:p>
            <a:endParaRPr lang="en-US" sz="2600" dirty="0">
              <a:solidFill>
                <a:srgbClr val="000000"/>
              </a:solidFill>
              <a:cs typeface="Calibri" panose="020F0502020204030204"/>
            </a:endParaRPr>
          </a:p>
          <a:p>
            <a:endParaRPr lang="en-US" altLang="en-US" sz="2600" b="1" dirty="0">
              <a:solidFill>
                <a:srgbClr val="000000"/>
              </a:solidFill>
              <a:cs typeface="Calibri" panose="020F0502020204030204"/>
            </a:endParaRPr>
          </a:p>
          <a:p>
            <a:endParaRPr lang="en-US" altLang="en-US" sz="2400" b="1" dirty="0">
              <a:solidFill>
                <a:srgbClr val="000000"/>
              </a:solidFill>
              <a:cs typeface="Calibri" panose="020F0502020204030204"/>
            </a:endParaRPr>
          </a:p>
        </p:txBody>
      </p:sp>
      <p:sp>
        <p:nvSpPr>
          <p:cNvPr id="2" name="Rectangle 1">
            <a:extLst>
              <a:ext uri="{FF2B5EF4-FFF2-40B4-BE49-F238E27FC236}">
                <a16:creationId xmlns:a16="http://schemas.microsoft.com/office/drawing/2014/main" id="{94318C19-916A-4CC9-8F70-74996858F362}"/>
              </a:ext>
            </a:extLst>
          </p:cNvPr>
          <p:cNvSpPr/>
          <p:nvPr/>
        </p:nvSpPr>
        <p:spPr>
          <a:xfrm>
            <a:off x="1060866" y="724626"/>
            <a:ext cx="10070268" cy="12126397"/>
          </a:xfrm>
          <a:prstGeom prst="rect">
            <a:avLst/>
          </a:prstGeom>
        </p:spPr>
        <p:txBody>
          <a:bodyPr wrap="square">
            <a:spAutoFit/>
          </a:bodyPr>
          <a:lstStyle/>
          <a:p>
            <a:r>
              <a:rPr lang="en-US" sz="2600" dirty="0"/>
              <a:t>Example 1:</a:t>
            </a:r>
          </a:p>
          <a:p>
            <a:r>
              <a:rPr lang="en-US" sz="2000" dirty="0"/>
              <a:t>Given the following 7 points in 2D space</a:t>
            </a:r>
          </a:p>
          <a:p>
            <a:endParaRPr lang="en-US" sz="2600" dirty="0"/>
          </a:p>
          <a:p>
            <a:endParaRPr lang="en-US" sz="2600" dirty="0"/>
          </a:p>
          <a:p>
            <a:endParaRPr lang="en-US" sz="2600" dirty="0"/>
          </a:p>
          <a:p>
            <a:endParaRPr lang="en-US" sz="2600" dirty="0"/>
          </a:p>
          <a:p>
            <a:r>
              <a:rPr lang="en-US" altLang="en-US" sz="2000" dirty="0"/>
              <a:t>apply k-means clustering to identify two clusters</a:t>
            </a:r>
          </a:p>
          <a:p>
            <a:endParaRPr lang="en-US" altLang="en-US" sz="2600" b="1" i="1" dirty="0">
              <a:solidFill>
                <a:srgbClr val="000000"/>
              </a:solidFill>
              <a:cs typeface="Calibri" panose="020F0502020204030204"/>
            </a:endParaRPr>
          </a:p>
          <a:p>
            <a:r>
              <a:rPr lang="en-US" altLang="en-US" sz="2600" b="1" i="1" dirty="0">
                <a:solidFill>
                  <a:srgbClr val="000000"/>
                </a:solidFill>
                <a:cs typeface="Calibri" panose="020F0502020204030204"/>
              </a:rPr>
              <a:t>Variant 1: use </a:t>
            </a:r>
            <a:r>
              <a:rPr lang="en-US" altLang="en-US" sz="2600" b="1" i="1" dirty="0" err="1">
                <a:solidFill>
                  <a:srgbClr val="000000"/>
                </a:solidFill>
                <a:cs typeface="Calibri" panose="020F0502020204030204"/>
              </a:rPr>
              <a:t>scikit</a:t>
            </a:r>
            <a:r>
              <a:rPr lang="en-US" altLang="en-US" sz="2600" b="1" i="1" dirty="0">
                <a:solidFill>
                  <a:srgbClr val="000000"/>
                </a:solidFill>
                <a:cs typeface="Calibri" panose="020F0502020204030204"/>
              </a:rPr>
              <a:t>-learn</a:t>
            </a:r>
          </a:p>
          <a:p>
            <a:r>
              <a:rPr lang="en-US" dirty="0"/>
              <a:t>from </a:t>
            </a:r>
            <a:r>
              <a:rPr lang="en-US" dirty="0" err="1"/>
              <a:t>sklearn.cluster</a:t>
            </a:r>
            <a:r>
              <a:rPr lang="en-US" dirty="0"/>
              <a:t> import </a:t>
            </a:r>
            <a:r>
              <a:rPr lang="en-US" dirty="0" err="1"/>
              <a:t>KMeans</a:t>
            </a:r>
            <a:endParaRPr lang="en-US" dirty="0"/>
          </a:p>
          <a:p>
            <a:r>
              <a:rPr lang="en-US" dirty="0"/>
              <a:t>import </a:t>
            </a:r>
            <a:r>
              <a:rPr lang="en-US" dirty="0" err="1"/>
              <a:t>numpy</a:t>
            </a:r>
            <a:r>
              <a:rPr lang="en-US" dirty="0"/>
              <a:t> as np</a:t>
            </a:r>
          </a:p>
          <a:p>
            <a:r>
              <a:rPr lang="en-US" dirty="0"/>
              <a:t>X = </a:t>
            </a:r>
            <a:r>
              <a:rPr lang="en-US" dirty="0" err="1"/>
              <a:t>np.array</a:t>
            </a:r>
            <a:r>
              <a:rPr lang="en-US" dirty="0"/>
              <a:t>([[7, 9.3], [7.7, 16], [8, 8.1], [6.7, 7.3], [1.2,0.5],[0.3,0.5],[0.6,0.1]])</a:t>
            </a:r>
          </a:p>
          <a:p>
            <a:r>
              <a:rPr lang="en-US" dirty="0"/>
              <a:t>m0 = </a:t>
            </a:r>
            <a:r>
              <a:rPr lang="en-US" dirty="0" err="1"/>
              <a:t>np.array</a:t>
            </a:r>
            <a:r>
              <a:rPr lang="en-US" dirty="0"/>
              <a:t>([[3,4],[1,1]])</a:t>
            </a:r>
          </a:p>
          <a:p>
            <a:r>
              <a:rPr lang="en-US" dirty="0" err="1"/>
              <a:t>kmeans</a:t>
            </a:r>
            <a:r>
              <a:rPr lang="en-US" dirty="0"/>
              <a:t> = </a:t>
            </a:r>
            <a:r>
              <a:rPr lang="en-US" dirty="0" err="1"/>
              <a:t>KMeans</a:t>
            </a:r>
            <a:r>
              <a:rPr lang="en-US" dirty="0"/>
              <a:t>(</a:t>
            </a:r>
            <a:r>
              <a:rPr lang="en-US" dirty="0" err="1"/>
              <a:t>n_clusters</a:t>
            </a:r>
            <a:r>
              <a:rPr lang="en-US" dirty="0"/>
              <a:t>=2, </a:t>
            </a:r>
            <a:r>
              <a:rPr lang="en-US" dirty="0" err="1"/>
              <a:t>init</a:t>
            </a:r>
            <a:r>
              <a:rPr lang="en-US" dirty="0"/>
              <a:t>=m0,verbose=1,random_state=0).fit(X)</a:t>
            </a:r>
          </a:p>
          <a:p>
            <a:r>
              <a:rPr lang="en-US" dirty="0"/>
              <a:t>res=</a:t>
            </a:r>
            <a:r>
              <a:rPr lang="en-US" dirty="0" err="1"/>
              <a:t>kmeans.predict</a:t>
            </a:r>
            <a:r>
              <a:rPr lang="en-US" dirty="0"/>
              <a:t>([[7, 9.3]]</a:t>
            </a:r>
          </a:p>
          <a:p>
            <a:endParaRPr lang="en-US" sz="2800" dirty="0"/>
          </a:p>
          <a:p>
            <a:r>
              <a:rPr lang="en-US" altLang="en-US" sz="2600" b="1" i="1" dirty="0">
                <a:solidFill>
                  <a:srgbClr val="000000"/>
                </a:solidFill>
                <a:cs typeface="Calibri" panose="020F0502020204030204"/>
              </a:rPr>
              <a:t>Variant 1: use a variant of expectation maximization (EM) algorithm</a:t>
            </a:r>
          </a:p>
          <a:p>
            <a:endParaRPr lang="en-US" altLang="en-US" sz="2800" b="1" i="1" dirty="0">
              <a:solidFill>
                <a:srgbClr val="000000"/>
              </a:solidFill>
              <a:cs typeface="Calibri" panose="020F0502020204030204"/>
            </a:endParaRPr>
          </a:p>
          <a:p>
            <a:endParaRPr lang="en-US" altLang="en-US" sz="2800" b="1" i="1" dirty="0">
              <a:solidFill>
                <a:srgbClr val="000000"/>
              </a:solidFill>
              <a:cs typeface="Calibri" panose="020F0502020204030204"/>
            </a:endParaRPr>
          </a:p>
          <a:p>
            <a:endParaRPr lang="en-US" altLang="en-US" sz="2800" b="1" i="1" dirty="0">
              <a:solidFill>
                <a:srgbClr val="000000"/>
              </a:solidFill>
              <a:cs typeface="Calibri" panose="020F0502020204030204"/>
            </a:endParaRPr>
          </a:p>
          <a:p>
            <a:endParaRPr lang="en-US" altLang="en-US" sz="2800" dirty="0">
              <a:solidFill>
                <a:srgbClr val="000000"/>
              </a:solidFill>
              <a:cs typeface="Calibri" panose="020F0502020204030204"/>
            </a:endParaRPr>
          </a:p>
          <a:p>
            <a:endParaRPr lang="en-US" altLang="en-US" sz="2000" dirty="0">
              <a:solidFill>
                <a:srgbClr val="000000"/>
              </a:solidFill>
              <a:cs typeface="Calibri" panose="020F0502020204030204"/>
            </a:endParaRPr>
          </a:p>
          <a:p>
            <a:endParaRPr lang="en-US" altLang="en-US" sz="2800" dirty="0">
              <a:solidFill>
                <a:srgbClr val="000000"/>
              </a:solidFill>
              <a:cs typeface="Calibri" panose="020F0502020204030204"/>
            </a:endParaRPr>
          </a:p>
          <a:p>
            <a:endParaRPr lang="en-US" altLang="en-US" sz="2800" dirty="0">
              <a:solidFill>
                <a:srgbClr val="000000"/>
              </a:solidFill>
              <a:cs typeface="Calibri" panose="020F0502020204030204"/>
            </a:endParaRPr>
          </a:p>
          <a:p>
            <a:endParaRPr lang="en-US" altLang="en-US" sz="2800" dirty="0">
              <a:solidFill>
                <a:srgbClr val="000000"/>
              </a:solidFill>
              <a:cs typeface="Calibri" panose="020F0502020204030204"/>
            </a:endParaRPr>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p:txBody>
      </p:sp>
      <p:graphicFrame>
        <p:nvGraphicFramePr>
          <p:cNvPr id="5" name="Table 4"/>
          <p:cNvGraphicFramePr>
            <a:graphicFrameLocks noGrp="1"/>
          </p:cNvGraphicFramePr>
          <p:nvPr/>
        </p:nvGraphicFramePr>
        <p:xfrm>
          <a:off x="1247766" y="1470077"/>
          <a:ext cx="1366848" cy="1543510"/>
        </p:xfrm>
        <a:graphic>
          <a:graphicData uri="http://schemas.openxmlformats.org/drawingml/2006/table">
            <a:tbl>
              <a:tblPr firstRow="1" firstCol="1" bandRow="1"/>
              <a:tblGrid>
                <a:gridCol w="683424">
                  <a:extLst>
                    <a:ext uri="{9D8B030D-6E8A-4147-A177-3AD203B41FA5}">
                      <a16:colId xmlns:a16="http://schemas.microsoft.com/office/drawing/2014/main" val="2337126486"/>
                    </a:ext>
                  </a:extLst>
                </a:gridCol>
                <a:gridCol w="683424">
                  <a:extLst>
                    <a:ext uri="{9D8B030D-6E8A-4147-A177-3AD203B41FA5}">
                      <a16:colId xmlns:a16="http://schemas.microsoft.com/office/drawing/2014/main" val="1884508995"/>
                    </a:ext>
                  </a:extLst>
                </a:gridCol>
              </a:tblGrid>
              <a:tr h="191662">
                <a:tc>
                  <a:txBody>
                    <a:bodyPr/>
                    <a:lstStyle/>
                    <a:p>
                      <a:pPr marL="0" marR="0">
                        <a:lnSpc>
                          <a:spcPct val="115000"/>
                        </a:lnSpc>
                        <a:spcBef>
                          <a:spcPts val="300"/>
                        </a:spcBef>
                        <a:spcAft>
                          <a:spcPts val="30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7</a:t>
                      </a:r>
                    </a:p>
                  </a:txBody>
                  <a:tcPr marL="68580" marR="68580" marT="0" marB="0" anchor="b">
                    <a:lnL>
                      <a:noFill/>
                    </a:lnL>
                    <a:lnR>
                      <a:noFill/>
                    </a:lnR>
                    <a:lnT>
                      <a:noFill/>
                    </a:lnT>
                    <a:lnB>
                      <a:noFill/>
                    </a:lnB>
                  </a:tcPr>
                </a:tc>
                <a:tc>
                  <a:txBody>
                    <a:bodyPr/>
                    <a:lstStyle/>
                    <a:p>
                      <a:pPr marL="0" marR="0">
                        <a:lnSpc>
                          <a:spcPct val="115000"/>
                        </a:lnSpc>
                        <a:spcBef>
                          <a:spcPts val="300"/>
                        </a:spcBef>
                        <a:spcAft>
                          <a:spcPts val="30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9.3</a:t>
                      </a:r>
                    </a:p>
                  </a:txBody>
                  <a:tcPr marL="68580" marR="68580" marT="0" marB="0" anchor="b">
                    <a:lnL>
                      <a:noFill/>
                    </a:lnL>
                    <a:lnR>
                      <a:noFill/>
                    </a:lnR>
                    <a:lnT>
                      <a:noFill/>
                    </a:lnT>
                    <a:lnB>
                      <a:noFill/>
                    </a:lnB>
                  </a:tcPr>
                </a:tc>
                <a:extLst>
                  <a:ext uri="{0D108BD9-81ED-4DB2-BD59-A6C34878D82A}">
                    <a16:rowId xmlns:a16="http://schemas.microsoft.com/office/drawing/2014/main" val="3471417999"/>
                  </a:ext>
                </a:extLst>
              </a:tr>
              <a:tr h="225308">
                <a:tc>
                  <a:txBody>
                    <a:bodyPr/>
                    <a:lstStyle/>
                    <a:p>
                      <a:pPr marL="0" marR="0">
                        <a:lnSpc>
                          <a:spcPct val="115000"/>
                        </a:lnSpc>
                        <a:spcBef>
                          <a:spcPts val="300"/>
                        </a:spcBef>
                        <a:spcAft>
                          <a:spcPts val="30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7.7</a:t>
                      </a:r>
                    </a:p>
                  </a:txBody>
                  <a:tcPr marL="68580" marR="68580" marT="0" marB="0" anchor="b">
                    <a:lnL>
                      <a:noFill/>
                    </a:lnL>
                    <a:lnR>
                      <a:noFill/>
                    </a:lnR>
                    <a:lnT>
                      <a:noFill/>
                    </a:lnT>
                    <a:lnB>
                      <a:noFill/>
                    </a:lnB>
                  </a:tcPr>
                </a:tc>
                <a:tc>
                  <a:txBody>
                    <a:bodyPr/>
                    <a:lstStyle/>
                    <a:p>
                      <a:pPr marL="0" marR="0">
                        <a:lnSpc>
                          <a:spcPct val="115000"/>
                        </a:lnSpc>
                        <a:spcBef>
                          <a:spcPts val="300"/>
                        </a:spcBef>
                        <a:spcAft>
                          <a:spcPts val="30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16</a:t>
                      </a:r>
                    </a:p>
                  </a:txBody>
                  <a:tcPr marL="68580" marR="68580" marT="0" marB="0" anchor="b">
                    <a:lnL>
                      <a:noFill/>
                    </a:lnL>
                    <a:lnR>
                      <a:noFill/>
                    </a:lnR>
                    <a:lnT>
                      <a:noFill/>
                    </a:lnT>
                    <a:lnB>
                      <a:noFill/>
                    </a:lnB>
                  </a:tcPr>
                </a:tc>
                <a:extLst>
                  <a:ext uri="{0D108BD9-81ED-4DB2-BD59-A6C34878D82A}">
                    <a16:rowId xmlns:a16="http://schemas.microsoft.com/office/drawing/2014/main" val="4114429506"/>
                  </a:ext>
                </a:extLst>
              </a:tr>
              <a:tr h="225308">
                <a:tc>
                  <a:txBody>
                    <a:bodyPr/>
                    <a:lstStyle/>
                    <a:p>
                      <a:pPr marL="0" marR="0">
                        <a:lnSpc>
                          <a:spcPct val="115000"/>
                        </a:lnSpc>
                        <a:spcBef>
                          <a:spcPts val="300"/>
                        </a:spcBef>
                        <a:spcAft>
                          <a:spcPts val="30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8</a:t>
                      </a:r>
                    </a:p>
                  </a:txBody>
                  <a:tcPr marL="68580" marR="68580" marT="0" marB="0" anchor="b">
                    <a:lnL>
                      <a:noFill/>
                    </a:lnL>
                    <a:lnR>
                      <a:noFill/>
                    </a:lnR>
                    <a:lnT>
                      <a:noFill/>
                    </a:lnT>
                    <a:lnB>
                      <a:noFill/>
                    </a:lnB>
                  </a:tcPr>
                </a:tc>
                <a:tc>
                  <a:txBody>
                    <a:bodyPr/>
                    <a:lstStyle/>
                    <a:p>
                      <a:pPr marL="0" marR="0">
                        <a:lnSpc>
                          <a:spcPct val="115000"/>
                        </a:lnSpc>
                        <a:spcBef>
                          <a:spcPts val="300"/>
                        </a:spcBef>
                        <a:spcAft>
                          <a:spcPts val="30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8.1</a:t>
                      </a:r>
                    </a:p>
                  </a:txBody>
                  <a:tcPr marL="68580" marR="68580" marT="0" marB="0" anchor="b">
                    <a:lnL>
                      <a:noFill/>
                    </a:lnL>
                    <a:lnR>
                      <a:noFill/>
                    </a:lnR>
                    <a:lnT>
                      <a:noFill/>
                    </a:lnT>
                    <a:lnB>
                      <a:noFill/>
                    </a:lnB>
                  </a:tcPr>
                </a:tc>
                <a:extLst>
                  <a:ext uri="{0D108BD9-81ED-4DB2-BD59-A6C34878D82A}">
                    <a16:rowId xmlns:a16="http://schemas.microsoft.com/office/drawing/2014/main" val="1068429773"/>
                  </a:ext>
                </a:extLst>
              </a:tr>
              <a:tr h="225308">
                <a:tc>
                  <a:txBody>
                    <a:bodyPr/>
                    <a:lstStyle/>
                    <a:p>
                      <a:pPr marL="0" marR="0">
                        <a:lnSpc>
                          <a:spcPct val="115000"/>
                        </a:lnSpc>
                        <a:spcBef>
                          <a:spcPts val="300"/>
                        </a:spcBef>
                        <a:spcAft>
                          <a:spcPts val="30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6.7</a:t>
                      </a:r>
                    </a:p>
                  </a:txBody>
                  <a:tcPr marL="68580" marR="68580" marT="0" marB="0" anchor="b">
                    <a:lnL>
                      <a:noFill/>
                    </a:lnL>
                    <a:lnR>
                      <a:noFill/>
                    </a:lnR>
                    <a:lnT>
                      <a:noFill/>
                    </a:lnT>
                    <a:lnB>
                      <a:noFill/>
                    </a:lnB>
                  </a:tcPr>
                </a:tc>
                <a:tc>
                  <a:txBody>
                    <a:bodyPr/>
                    <a:lstStyle/>
                    <a:p>
                      <a:pPr marL="0" marR="0">
                        <a:lnSpc>
                          <a:spcPct val="115000"/>
                        </a:lnSpc>
                        <a:spcBef>
                          <a:spcPts val="300"/>
                        </a:spcBef>
                        <a:spcAft>
                          <a:spcPts val="30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7.3</a:t>
                      </a:r>
                    </a:p>
                  </a:txBody>
                  <a:tcPr marL="68580" marR="68580" marT="0" marB="0" anchor="b">
                    <a:lnL>
                      <a:noFill/>
                    </a:lnL>
                    <a:lnR>
                      <a:noFill/>
                    </a:lnR>
                    <a:lnT>
                      <a:noFill/>
                    </a:lnT>
                    <a:lnB>
                      <a:noFill/>
                    </a:lnB>
                  </a:tcPr>
                </a:tc>
                <a:extLst>
                  <a:ext uri="{0D108BD9-81ED-4DB2-BD59-A6C34878D82A}">
                    <a16:rowId xmlns:a16="http://schemas.microsoft.com/office/drawing/2014/main" val="3746091343"/>
                  </a:ext>
                </a:extLst>
              </a:tr>
              <a:tr h="225308">
                <a:tc>
                  <a:txBody>
                    <a:bodyPr/>
                    <a:lstStyle/>
                    <a:p>
                      <a:pPr marL="0" marR="0">
                        <a:lnSpc>
                          <a:spcPct val="115000"/>
                        </a:lnSpc>
                        <a:spcBef>
                          <a:spcPts val="300"/>
                        </a:spcBef>
                        <a:spcAft>
                          <a:spcPts val="30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1.2</a:t>
                      </a:r>
                    </a:p>
                  </a:txBody>
                  <a:tcPr marL="68580" marR="68580" marT="0" marB="0" anchor="b">
                    <a:lnL>
                      <a:noFill/>
                    </a:lnL>
                    <a:lnR>
                      <a:noFill/>
                    </a:lnR>
                    <a:lnT>
                      <a:noFill/>
                    </a:lnT>
                    <a:lnB>
                      <a:noFill/>
                    </a:lnB>
                  </a:tcPr>
                </a:tc>
                <a:tc>
                  <a:txBody>
                    <a:bodyPr/>
                    <a:lstStyle/>
                    <a:p>
                      <a:pPr marL="0" marR="0">
                        <a:lnSpc>
                          <a:spcPct val="115000"/>
                        </a:lnSpc>
                        <a:spcBef>
                          <a:spcPts val="300"/>
                        </a:spcBef>
                        <a:spcAft>
                          <a:spcPts val="30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0.5</a:t>
                      </a:r>
                    </a:p>
                  </a:txBody>
                  <a:tcPr marL="68580" marR="68580" marT="0" marB="0" anchor="b">
                    <a:lnL>
                      <a:noFill/>
                    </a:lnL>
                    <a:lnR>
                      <a:noFill/>
                    </a:lnR>
                    <a:lnT>
                      <a:noFill/>
                    </a:lnT>
                    <a:lnB>
                      <a:noFill/>
                    </a:lnB>
                  </a:tcPr>
                </a:tc>
                <a:extLst>
                  <a:ext uri="{0D108BD9-81ED-4DB2-BD59-A6C34878D82A}">
                    <a16:rowId xmlns:a16="http://schemas.microsoft.com/office/drawing/2014/main" val="1525086169"/>
                  </a:ext>
                </a:extLst>
              </a:tr>
              <a:tr h="225308">
                <a:tc>
                  <a:txBody>
                    <a:bodyPr/>
                    <a:lstStyle/>
                    <a:p>
                      <a:pPr marL="0" marR="0">
                        <a:lnSpc>
                          <a:spcPct val="115000"/>
                        </a:lnSpc>
                        <a:spcBef>
                          <a:spcPts val="300"/>
                        </a:spcBef>
                        <a:spcAft>
                          <a:spcPts val="30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0.3</a:t>
                      </a:r>
                    </a:p>
                  </a:txBody>
                  <a:tcPr marL="68580" marR="68580" marT="0" marB="0" anchor="b">
                    <a:lnL>
                      <a:noFill/>
                    </a:lnL>
                    <a:lnR>
                      <a:noFill/>
                    </a:lnR>
                    <a:lnT>
                      <a:noFill/>
                    </a:lnT>
                    <a:lnB>
                      <a:noFill/>
                    </a:lnB>
                  </a:tcPr>
                </a:tc>
                <a:tc>
                  <a:txBody>
                    <a:bodyPr/>
                    <a:lstStyle/>
                    <a:p>
                      <a:pPr marL="0" marR="0">
                        <a:lnSpc>
                          <a:spcPct val="115000"/>
                        </a:lnSpc>
                        <a:spcBef>
                          <a:spcPts val="300"/>
                        </a:spcBef>
                        <a:spcAft>
                          <a:spcPts val="30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0.5</a:t>
                      </a:r>
                    </a:p>
                  </a:txBody>
                  <a:tcPr marL="68580" marR="68580" marT="0" marB="0" anchor="b">
                    <a:lnL>
                      <a:noFill/>
                    </a:lnL>
                    <a:lnR>
                      <a:noFill/>
                    </a:lnR>
                    <a:lnT>
                      <a:noFill/>
                    </a:lnT>
                    <a:lnB>
                      <a:noFill/>
                    </a:lnB>
                  </a:tcPr>
                </a:tc>
                <a:extLst>
                  <a:ext uri="{0D108BD9-81ED-4DB2-BD59-A6C34878D82A}">
                    <a16:rowId xmlns:a16="http://schemas.microsoft.com/office/drawing/2014/main" val="2852359827"/>
                  </a:ext>
                </a:extLst>
              </a:tr>
              <a:tr h="225308">
                <a:tc>
                  <a:txBody>
                    <a:bodyPr/>
                    <a:lstStyle/>
                    <a:p>
                      <a:pPr marL="0" marR="0">
                        <a:lnSpc>
                          <a:spcPct val="115000"/>
                        </a:lnSpc>
                        <a:spcBef>
                          <a:spcPts val="300"/>
                        </a:spcBef>
                        <a:spcAft>
                          <a:spcPts val="30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0.6</a:t>
                      </a:r>
                    </a:p>
                  </a:txBody>
                  <a:tcPr marL="68580" marR="68580" marT="0" marB="0" anchor="b">
                    <a:lnL>
                      <a:noFill/>
                    </a:lnL>
                    <a:lnR>
                      <a:noFill/>
                    </a:lnR>
                    <a:lnT>
                      <a:noFill/>
                    </a:lnT>
                    <a:lnB>
                      <a:noFill/>
                    </a:lnB>
                  </a:tcPr>
                </a:tc>
                <a:tc>
                  <a:txBody>
                    <a:bodyPr/>
                    <a:lstStyle/>
                    <a:p>
                      <a:pPr marL="0" marR="0">
                        <a:lnSpc>
                          <a:spcPct val="115000"/>
                        </a:lnSpc>
                        <a:spcBef>
                          <a:spcPts val="300"/>
                        </a:spcBef>
                        <a:spcAft>
                          <a:spcPts val="30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0.1</a:t>
                      </a:r>
                    </a:p>
                  </a:txBody>
                  <a:tcPr marL="68580" marR="68580" marT="0" marB="0" anchor="b">
                    <a:lnL>
                      <a:noFill/>
                    </a:lnL>
                    <a:lnR>
                      <a:noFill/>
                    </a:lnR>
                    <a:lnT>
                      <a:noFill/>
                    </a:lnT>
                    <a:lnB>
                      <a:noFill/>
                    </a:lnB>
                  </a:tcPr>
                </a:tc>
                <a:extLst>
                  <a:ext uri="{0D108BD9-81ED-4DB2-BD59-A6C34878D82A}">
                    <a16:rowId xmlns:a16="http://schemas.microsoft.com/office/drawing/2014/main" val="4210119636"/>
                  </a:ext>
                </a:extLst>
              </a:tr>
            </a:tbl>
          </a:graphicData>
        </a:graphic>
      </p:graphicFrame>
    </p:spTree>
    <p:extLst>
      <p:ext uri="{BB962C8B-B14F-4D97-AF65-F5344CB8AC3E}">
        <p14:creationId xmlns:p14="http://schemas.microsoft.com/office/powerpoint/2010/main" val="304739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72834" y="0"/>
            <a:ext cx="9369616" cy="646331"/>
          </a:xfrm>
          <a:prstGeom prst="rect">
            <a:avLst/>
          </a:prstGeom>
        </p:spPr>
        <p:txBody>
          <a:bodyPr wrap="none" anchor="t">
            <a:spAutoFit/>
          </a:bodyPr>
          <a:lstStyle/>
          <a:p>
            <a:r>
              <a:rPr lang="en-US" sz="3600" b="1" dirty="0"/>
              <a:t> Unsupervised learning: variant of EM algorithm</a:t>
            </a:r>
          </a:p>
        </p:txBody>
      </p:sp>
      <p:sp>
        <p:nvSpPr>
          <p:cNvPr id="3" name="Rectangle 2">
            <a:extLst>
              <a:ext uri="{FF2B5EF4-FFF2-40B4-BE49-F238E27FC236}">
                <a16:creationId xmlns:a16="http://schemas.microsoft.com/office/drawing/2014/main" id="{D8074DAE-0E67-47F5-9381-31D004DCC48E}"/>
              </a:ext>
            </a:extLst>
          </p:cNvPr>
          <p:cNvSpPr/>
          <p:nvPr/>
        </p:nvSpPr>
        <p:spPr>
          <a:xfrm>
            <a:off x="1247766" y="979948"/>
            <a:ext cx="9435785" cy="1261884"/>
          </a:xfrm>
          <a:prstGeom prst="rect">
            <a:avLst/>
          </a:prstGeom>
        </p:spPr>
        <p:txBody>
          <a:bodyPr wrap="square" anchor="t">
            <a:spAutoFit/>
          </a:bodyPr>
          <a:lstStyle/>
          <a:p>
            <a:endParaRPr lang="en-US" sz="2600" dirty="0">
              <a:solidFill>
                <a:srgbClr val="000000"/>
              </a:solidFill>
              <a:cs typeface="Calibri" panose="020F0502020204030204"/>
            </a:endParaRPr>
          </a:p>
          <a:p>
            <a:endParaRPr lang="en-US" altLang="en-US" sz="2600" b="1" dirty="0">
              <a:solidFill>
                <a:srgbClr val="000000"/>
              </a:solidFill>
              <a:cs typeface="Calibri" panose="020F0502020204030204"/>
            </a:endParaRPr>
          </a:p>
          <a:p>
            <a:endParaRPr lang="en-US" altLang="en-US" sz="2400" b="1" dirty="0">
              <a:solidFill>
                <a:srgbClr val="000000"/>
              </a:solidFill>
              <a:cs typeface="Calibri" panose="020F0502020204030204"/>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4318C19-916A-4CC9-8F70-74996858F362}"/>
                  </a:ext>
                </a:extLst>
              </p:cNvPr>
              <p:cNvSpPr/>
              <p:nvPr/>
            </p:nvSpPr>
            <p:spPr>
              <a:xfrm>
                <a:off x="1090022" y="653183"/>
                <a:ext cx="10070268" cy="10770513"/>
              </a:xfrm>
              <a:prstGeom prst="rect">
                <a:avLst/>
              </a:prstGeom>
            </p:spPr>
            <p:txBody>
              <a:bodyPr wrap="square">
                <a:spAutoFit/>
              </a:bodyPr>
              <a:lstStyle/>
              <a:p>
                <a:r>
                  <a:rPr lang="en-US" sz="2000" dirty="0"/>
                  <a:t>1.Randomly select centers of initial clusters</a:t>
                </a:r>
              </a:p>
              <a:p>
                <a:endParaRPr lang="en-US" sz="2000" dirty="0"/>
              </a:p>
              <a:p>
                <a:r>
                  <a:rPr lang="en-US" sz="2000" dirty="0"/>
                  <a:t>2.Define distance between a cluster center and the point</a:t>
                </a:r>
              </a:p>
              <a:p>
                <a:r>
                  <a:rPr lang="en-US" sz="2000" dirty="0"/>
                  <a:t> Euclidian distance:</a:t>
                </a:r>
              </a:p>
              <a:p>
                <a:r>
                  <a:rPr lang="en-US" sz="2000" dirty="0"/>
                  <a:t>The distance </a:t>
                </a:r>
                <a14:m>
                  <m:oMath xmlns:m="http://schemas.openxmlformats.org/officeDocument/2006/math">
                    <m:r>
                      <a:rPr lang="en-US" sz="2000" i="1">
                        <a:latin typeface="Cambria Math" panose="02040503050406030204" pitchFamily="18" charset="0"/>
                      </a:rPr>
                      <m:t>𝑑</m:t>
                    </m:r>
                  </m:oMath>
                </a14:m>
                <a:r>
                  <a:rPr lang="en-US" sz="2000" dirty="0"/>
                  <a:t> between a cluster center with coordinates (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𝜇</m:t>
                        </m:r>
                      </m:e>
                      <m:sub>
                        <m:r>
                          <a:rPr lang="en-US" sz="2000" i="1">
                            <a:latin typeface="Cambria Math" panose="02040503050406030204" pitchFamily="18" charset="0"/>
                          </a:rPr>
                          <m:t>1</m:t>
                        </m:r>
                      </m:sub>
                    </m:sSub>
                  </m:oMath>
                </a14:m>
                <a:r>
                  <a:rPr lang="en-US" sz="2000" dirty="0"/>
                  <a:t>,</a:t>
                </a:r>
                <a14:m>
                  <m:oMath xmlns:m="http://schemas.openxmlformats.org/officeDocument/2006/math">
                    <m:r>
                      <a:rPr lang="en-US" sz="200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𝜇</m:t>
                        </m:r>
                      </m:e>
                      <m:sub>
                        <m:r>
                          <a:rPr lang="en-US" sz="2000" i="1">
                            <a:latin typeface="Cambria Math" panose="02040503050406030204" pitchFamily="18" charset="0"/>
                          </a:rPr>
                          <m:t>2</m:t>
                        </m:r>
                      </m:sub>
                    </m:sSub>
                    <m:r>
                      <a:rPr lang="en-US" sz="2000" i="1">
                        <a:latin typeface="Cambria Math" panose="02040503050406030204" pitchFamily="18" charset="0"/>
                      </a:rPr>
                      <m:t>) </m:t>
                    </m:r>
                  </m:oMath>
                </a14:m>
                <a:r>
                  <a:rPr lang="en-US" sz="2000" dirty="0"/>
                  <a:t>and the point with coordinates </a:t>
                </a:r>
                <a14:m>
                  <m:oMath xmlns:m="http://schemas.openxmlformats.org/officeDocument/2006/math">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i="1">
                        <a:latin typeface="Cambria Math" panose="02040503050406030204" pitchFamily="18" charset="0"/>
                      </a:rPr>
                      <m:t>)</m:t>
                    </m:r>
                  </m:oMath>
                </a14:m>
                <a:r>
                  <a:rPr lang="en-US" sz="2000" dirty="0"/>
                  <a:t> is</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r>
                        <a:rPr lang="en-US" i="1">
                          <a:latin typeface="Cambria Math" panose="02040503050406030204" pitchFamily="18" charset="0"/>
                        </a:rPr>
                        <m:t>=</m:t>
                      </m:r>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e>
                            <m:sup>
                              <m:r>
                                <a:rPr lang="en-US" i="1">
                                  <a:latin typeface="Cambria Math" panose="02040503050406030204" pitchFamily="18" charset="0"/>
                                </a:rPr>
                                <m:t>2</m:t>
                              </m:r>
                            </m:sup>
                          </m:sSup>
                        </m:e>
                      </m:rad>
                    </m:oMath>
                  </m:oMathPara>
                </a14:m>
                <a:endParaRPr lang="en-US" dirty="0"/>
              </a:p>
              <a:p>
                <a:r>
                  <a:rPr lang="en-US" sz="2600" dirty="0"/>
                  <a:t> </a:t>
                </a:r>
                <a:r>
                  <a:rPr lang="en-US" sz="2000" dirty="0"/>
                  <a:t>3.Assign each point to a cluster: the point should belong to the cluster with the closest center.  </a:t>
                </a:r>
                <a:endParaRPr lang="en-US" altLang="en-US" sz="2000" b="1" i="1" dirty="0">
                  <a:solidFill>
                    <a:srgbClr val="000000"/>
                  </a:solidFill>
                  <a:cs typeface="Calibri" panose="020F0502020204030204"/>
                </a:endParaRPr>
              </a:p>
              <a:p>
                <a:endParaRPr lang="en-US" altLang="en-US" sz="2000" b="1" i="1" dirty="0">
                  <a:solidFill>
                    <a:srgbClr val="000000"/>
                  </a:solidFill>
                  <a:cs typeface="Calibri" panose="020F0502020204030204"/>
                </a:endParaRPr>
              </a:p>
              <a:p>
                <a:r>
                  <a:rPr lang="en-US" sz="2000" dirty="0"/>
                  <a:t>4. Compute cluster centers again: the cluster center is a mean of all points in this cluster.</a:t>
                </a:r>
                <a:endParaRPr lang="en-US" altLang="en-US" sz="2000" b="1" i="1" dirty="0">
                  <a:solidFill>
                    <a:srgbClr val="000000"/>
                  </a:solidFill>
                  <a:cs typeface="Calibri" panose="020F0502020204030204"/>
                </a:endParaRPr>
              </a:p>
              <a:p>
                <a:endParaRPr lang="en-US" sz="2000" dirty="0"/>
              </a:p>
              <a:p>
                <a:r>
                  <a:rPr lang="en-US" sz="2000" dirty="0"/>
                  <a:t>5. Compute distances to new cluster centers for each point</a:t>
                </a:r>
              </a:p>
              <a:p>
                <a:endParaRPr lang="en-US" sz="2000" dirty="0"/>
              </a:p>
              <a:p>
                <a:r>
                  <a:rPr lang="en-US" sz="2000" dirty="0"/>
                  <a:t>6. For each point compare the distance to each cluster center and re assign the point to a cluster with closest center. </a:t>
                </a:r>
              </a:p>
              <a:p>
                <a:endParaRPr lang="en-US" sz="2000" dirty="0"/>
              </a:p>
              <a:p>
                <a:r>
                  <a:rPr lang="en-US" sz="2000" dirty="0"/>
                  <a:t>7. Repeat steps 4-6 until clusters are not changing after re computing the centers</a:t>
                </a:r>
              </a:p>
              <a:p>
                <a:endParaRPr lang="en-US" altLang="en-US" sz="2000" dirty="0">
                  <a:solidFill>
                    <a:srgbClr val="000000"/>
                  </a:solidFill>
                  <a:cs typeface="Calibri" panose="020F0502020204030204"/>
                </a:endParaRPr>
              </a:p>
              <a:p>
                <a:r>
                  <a:rPr lang="en-US" altLang="en-US" sz="2000" b="1" i="1" dirty="0">
                    <a:solidFill>
                      <a:srgbClr val="000000"/>
                    </a:solidFill>
                    <a:cs typeface="Calibri" panose="020F0502020204030204"/>
                  </a:rPr>
                  <a:t>Exercise: </a:t>
                </a:r>
                <a:r>
                  <a:rPr lang="en-US" altLang="en-US" sz="2000" dirty="0">
                    <a:solidFill>
                      <a:srgbClr val="000000"/>
                    </a:solidFill>
                    <a:cs typeface="Calibri" panose="020F0502020204030204"/>
                  </a:rPr>
                  <a:t>Apply the algorithm to the previous example. Compare results to </a:t>
                </a:r>
                <a:r>
                  <a:rPr lang="en-US" altLang="en-US" sz="2000" dirty="0" err="1">
                    <a:solidFill>
                      <a:srgbClr val="000000"/>
                    </a:solidFill>
                    <a:cs typeface="Calibri" panose="020F0502020204030204"/>
                  </a:rPr>
                  <a:t>scikit</a:t>
                </a:r>
                <a:r>
                  <a:rPr lang="en-US" altLang="en-US" sz="2000" dirty="0">
                    <a:solidFill>
                      <a:srgbClr val="000000"/>
                    </a:solidFill>
                    <a:cs typeface="Calibri" panose="020F0502020204030204"/>
                  </a:rPr>
                  <a:t>-learn results</a:t>
                </a:r>
              </a:p>
              <a:p>
                <a:endParaRPr lang="en-US" altLang="en-US" sz="2000" dirty="0">
                  <a:solidFill>
                    <a:srgbClr val="000000"/>
                  </a:solidFill>
                  <a:cs typeface="Calibri" panose="020F0502020204030204"/>
                </a:endParaRPr>
              </a:p>
              <a:p>
                <a:endParaRPr lang="en-US" altLang="en-US" sz="2000" dirty="0">
                  <a:solidFill>
                    <a:srgbClr val="000000"/>
                  </a:solidFill>
                  <a:cs typeface="Calibri" panose="020F0502020204030204"/>
                </a:endParaRPr>
              </a:p>
              <a:p>
                <a:endParaRPr lang="en-US" altLang="en-US" sz="2800" dirty="0">
                  <a:solidFill>
                    <a:srgbClr val="000000"/>
                  </a:solidFill>
                  <a:cs typeface="Calibri" panose="020F0502020204030204"/>
                </a:endParaRPr>
              </a:p>
              <a:p>
                <a:endParaRPr lang="en-US" altLang="en-US" sz="2800" dirty="0">
                  <a:solidFill>
                    <a:srgbClr val="000000"/>
                  </a:solidFill>
                  <a:cs typeface="Calibri" panose="020F0502020204030204"/>
                </a:endParaRPr>
              </a:p>
              <a:p>
                <a:endParaRPr lang="en-US" altLang="en-US" sz="2800" dirty="0">
                  <a:solidFill>
                    <a:srgbClr val="000000"/>
                  </a:solidFill>
                  <a:cs typeface="Calibri" panose="020F0502020204030204"/>
                </a:endParaRPr>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p:txBody>
          </p:sp>
        </mc:Choice>
        <mc:Fallback xmlns="">
          <p:sp>
            <p:nvSpPr>
              <p:cNvPr id="2" name="Rectangle 1">
                <a:extLst>
                  <a:ext uri="{FF2B5EF4-FFF2-40B4-BE49-F238E27FC236}">
                    <a16:creationId xmlns:a16="http://schemas.microsoft.com/office/drawing/2014/main" id="{94318C19-916A-4CC9-8F70-74996858F362}"/>
                  </a:ext>
                </a:extLst>
              </p:cNvPr>
              <p:cNvSpPr>
                <a:spLocks noRot="1" noChangeAspect="1" noMove="1" noResize="1" noEditPoints="1" noAdjustHandles="1" noChangeArrowheads="1" noChangeShapeType="1" noTextEdit="1"/>
              </p:cNvSpPr>
              <p:nvPr/>
            </p:nvSpPr>
            <p:spPr>
              <a:xfrm>
                <a:off x="1090022" y="653183"/>
                <a:ext cx="10070268" cy="10770513"/>
              </a:xfrm>
              <a:prstGeom prst="rect">
                <a:avLst/>
              </a:prstGeom>
              <a:blipFill>
                <a:blip r:embed="rId2"/>
                <a:stretch>
                  <a:fillRect l="-666" t="-283" r="-303"/>
                </a:stretch>
              </a:blipFill>
            </p:spPr>
            <p:txBody>
              <a:bodyPr/>
              <a:lstStyle/>
              <a:p>
                <a:r>
                  <a:rPr lang="en-US">
                    <a:noFill/>
                  </a:rPr>
                  <a:t> </a:t>
                </a:r>
              </a:p>
            </p:txBody>
          </p:sp>
        </mc:Fallback>
      </mc:AlternateContent>
    </p:spTree>
    <p:extLst>
      <p:ext uri="{BB962C8B-B14F-4D97-AF65-F5344CB8AC3E}">
        <p14:creationId xmlns:p14="http://schemas.microsoft.com/office/powerpoint/2010/main" val="3625576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87250" y="224764"/>
            <a:ext cx="7398949" cy="646331"/>
          </a:xfrm>
          <a:prstGeom prst="rect">
            <a:avLst/>
          </a:prstGeom>
        </p:spPr>
        <p:txBody>
          <a:bodyPr wrap="none" anchor="t">
            <a:spAutoFit/>
          </a:bodyPr>
          <a:lstStyle/>
          <a:p>
            <a:r>
              <a:rPr lang="en-US" sz="3600" b="1" dirty="0"/>
              <a:t>Mix of categorical and numerical data</a:t>
            </a:r>
          </a:p>
        </p:txBody>
      </p:sp>
      <p:sp>
        <p:nvSpPr>
          <p:cNvPr id="3" name="Rectangle 2">
            <a:extLst>
              <a:ext uri="{FF2B5EF4-FFF2-40B4-BE49-F238E27FC236}">
                <a16:creationId xmlns:a16="http://schemas.microsoft.com/office/drawing/2014/main" id="{D8074DAE-0E67-47F5-9381-31D004DCC48E}"/>
              </a:ext>
            </a:extLst>
          </p:cNvPr>
          <p:cNvSpPr/>
          <p:nvPr/>
        </p:nvSpPr>
        <p:spPr>
          <a:xfrm>
            <a:off x="1060866" y="756307"/>
            <a:ext cx="9435785" cy="1261884"/>
          </a:xfrm>
          <a:prstGeom prst="rect">
            <a:avLst/>
          </a:prstGeom>
        </p:spPr>
        <p:txBody>
          <a:bodyPr wrap="square" anchor="t">
            <a:spAutoFit/>
          </a:bodyPr>
          <a:lstStyle/>
          <a:p>
            <a:endParaRPr lang="en-US" sz="2600" dirty="0">
              <a:solidFill>
                <a:srgbClr val="000000"/>
              </a:solidFill>
              <a:cs typeface="Calibri" panose="020F0502020204030204"/>
            </a:endParaRPr>
          </a:p>
          <a:p>
            <a:endParaRPr lang="en-US" altLang="en-US" sz="2600" b="1" dirty="0">
              <a:solidFill>
                <a:srgbClr val="000000"/>
              </a:solidFill>
              <a:cs typeface="Calibri" panose="020F0502020204030204"/>
            </a:endParaRPr>
          </a:p>
          <a:p>
            <a:endParaRPr lang="en-US" altLang="en-US" sz="2400" b="1" dirty="0">
              <a:solidFill>
                <a:srgbClr val="000000"/>
              </a:solidFill>
              <a:cs typeface="Calibri" panose="020F0502020204030204"/>
            </a:endParaRPr>
          </a:p>
        </p:txBody>
      </p:sp>
      <p:sp>
        <p:nvSpPr>
          <p:cNvPr id="2" name="Rectangle 1">
            <a:extLst>
              <a:ext uri="{FF2B5EF4-FFF2-40B4-BE49-F238E27FC236}">
                <a16:creationId xmlns:a16="http://schemas.microsoft.com/office/drawing/2014/main" id="{94318C19-916A-4CC9-8F70-74996858F362}"/>
              </a:ext>
            </a:extLst>
          </p:cNvPr>
          <p:cNvSpPr/>
          <p:nvPr/>
        </p:nvSpPr>
        <p:spPr>
          <a:xfrm>
            <a:off x="-1" y="724626"/>
            <a:ext cx="12022667" cy="13049726"/>
          </a:xfrm>
          <a:prstGeom prst="rect">
            <a:avLst/>
          </a:prstGeom>
        </p:spPr>
        <p:txBody>
          <a:bodyPr wrap="square">
            <a:spAutoFit/>
          </a:bodyPr>
          <a:lstStyle/>
          <a:p>
            <a:endParaRPr lang="en-US" sz="2600" dirty="0"/>
          </a:p>
          <a:p>
            <a:r>
              <a:rPr lang="en-US" sz="2800" dirty="0"/>
              <a:t>Euclidian distance – good for numerical data</a:t>
            </a:r>
          </a:p>
          <a:p>
            <a:endParaRPr lang="en-US" sz="2800" dirty="0"/>
          </a:p>
          <a:p>
            <a:r>
              <a:rPr lang="en-US" sz="2800" dirty="0"/>
              <a:t>How to measure distance if data has mixed values, categorical and numerical</a:t>
            </a:r>
          </a:p>
          <a:p>
            <a:endParaRPr lang="en-US" sz="2800" dirty="0"/>
          </a:p>
          <a:p>
            <a:r>
              <a:rPr lang="en-US" sz="2800" dirty="0"/>
              <a:t>One-hot encoding</a:t>
            </a:r>
          </a:p>
          <a:p>
            <a:r>
              <a:rPr lang="en-US" sz="2800" dirty="0">
                <a:hlinkClick r:id="rId2"/>
              </a:rPr>
              <a:t>https://machinelearningmastery.com/why-one-hot-encode-data-in-machine-learning/</a:t>
            </a:r>
            <a:endParaRPr lang="en-US" sz="2800" dirty="0"/>
          </a:p>
          <a:p>
            <a:endParaRPr lang="en-US" sz="2800" dirty="0"/>
          </a:p>
          <a:p>
            <a:r>
              <a:rPr lang="en-US" sz="2800" dirty="0"/>
              <a:t>Disadvantage – increasing number of features</a:t>
            </a:r>
          </a:p>
          <a:p>
            <a:endParaRPr lang="en-US" sz="2800" dirty="0"/>
          </a:p>
          <a:p>
            <a:r>
              <a:rPr lang="en-US" sz="2800" dirty="0"/>
              <a:t>A dataset with continues and binary data should be standardized </a:t>
            </a:r>
          </a:p>
          <a:p>
            <a:r>
              <a:rPr lang="en-US" sz="2800" dirty="0"/>
              <a:t>(see </a:t>
            </a:r>
            <a:r>
              <a:rPr lang="en-US" sz="2800" dirty="0" err="1"/>
              <a:t>standardScaler</a:t>
            </a:r>
            <a:r>
              <a:rPr lang="en-US" sz="2800" dirty="0"/>
              <a:t> in scikit-learn)</a:t>
            </a:r>
          </a:p>
          <a:p>
            <a:endParaRPr lang="en-US" sz="2800" dirty="0"/>
          </a:p>
          <a:p>
            <a:endParaRPr lang="en-US" sz="2800" dirty="0"/>
          </a:p>
          <a:p>
            <a:endParaRPr lang="en-US" sz="2600" dirty="0"/>
          </a:p>
          <a:p>
            <a:endParaRPr lang="en-US" altLang="en-US" sz="2800" b="1" i="1" dirty="0">
              <a:solidFill>
                <a:srgbClr val="000000"/>
              </a:solidFill>
              <a:cs typeface="Calibri" panose="020F0502020204030204"/>
            </a:endParaRPr>
          </a:p>
          <a:p>
            <a:endParaRPr lang="en-US" altLang="en-US" sz="2800" b="1" i="1" dirty="0">
              <a:solidFill>
                <a:srgbClr val="000000"/>
              </a:solidFill>
              <a:cs typeface="Calibri" panose="020F0502020204030204"/>
            </a:endParaRPr>
          </a:p>
          <a:p>
            <a:endParaRPr lang="en-US" altLang="en-US" sz="2800" b="1" i="1" dirty="0">
              <a:solidFill>
                <a:srgbClr val="000000"/>
              </a:solidFill>
              <a:cs typeface="Calibri" panose="020F0502020204030204"/>
            </a:endParaRPr>
          </a:p>
          <a:p>
            <a:endParaRPr lang="en-US" altLang="en-US" sz="2800" dirty="0">
              <a:solidFill>
                <a:srgbClr val="000000"/>
              </a:solidFill>
              <a:cs typeface="Calibri" panose="020F0502020204030204"/>
            </a:endParaRPr>
          </a:p>
          <a:p>
            <a:endParaRPr lang="en-US" altLang="en-US" sz="2000" dirty="0">
              <a:solidFill>
                <a:srgbClr val="000000"/>
              </a:solidFill>
              <a:cs typeface="Calibri" panose="020F0502020204030204"/>
            </a:endParaRPr>
          </a:p>
          <a:p>
            <a:endParaRPr lang="en-US" altLang="en-US" sz="2800" dirty="0">
              <a:solidFill>
                <a:srgbClr val="000000"/>
              </a:solidFill>
              <a:cs typeface="Calibri" panose="020F0502020204030204"/>
            </a:endParaRPr>
          </a:p>
          <a:p>
            <a:endParaRPr lang="en-US" altLang="en-US" sz="2800" dirty="0">
              <a:solidFill>
                <a:srgbClr val="000000"/>
              </a:solidFill>
              <a:cs typeface="Calibri" panose="020F0502020204030204"/>
            </a:endParaRPr>
          </a:p>
          <a:p>
            <a:endParaRPr lang="en-US" altLang="en-US" sz="2800" dirty="0">
              <a:solidFill>
                <a:srgbClr val="000000"/>
              </a:solidFill>
              <a:cs typeface="Calibri" panose="020F0502020204030204"/>
            </a:endParaRPr>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p:txBody>
      </p:sp>
    </p:spTree>
    <p:extLst>
      <p:ext uri="{BB962C8B-B14F-4D97-AF65-F5344CB8AC3E}">
        <p14:creationId xmlns:p14="http://schemas.microsoft.com/office/powerpoint/2010/main" val="457345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76931" y="39329"/>
            <a:ext cx="7612982" cy="646331"/>
          </a:xfrm>
          <a:prstGeom prst="rect">
            <a:avLst/>
          </a:prstGeom>
        </p:spPr>
        <p:txBody>
          <a:bodyPr wrap="none" anchor="t">
            <a:spAutoFit/>
          </a:bodyPr>
          <a:lstStyle/>
          <a:p>
            <a:r>
              <a:rPr lang="en-US" sz="3600" b="1" dirty="0"/>
              <a:t> Unsupervised learning: Elbow method</a:t>
            </a:r>
          </a:p>
        </p:txBody>
      </p:sp>
      <p:sp>
        <p:nvSpPr>
          <p:cNvPr id="3" name="Rectangle 2">
            <a:extLst>
              <a:ext uri="{FF2B5EF4-FFF2-40B4-BE49-F238E27FC236}">
                <a16:creationId xmlns:a16="http://schemas.microsoft.com/office/drawing/2014/main" id="{D8074DAE-0E67-47F5-9381-31D004DCC48E}"/>
              </a:ext>
            </a:extLst>
          </p:cNvPr>
          <p:cNvSpPr/>
          <p:nvPr/>
        </p:nvSpPr>
        <p:spPr>
          <a:xfrm>
            <a:off x="1247766" y="979948"/>
            <a:ext cx="9435785" cy="1261884"/>
          </a:xfrm>
          <a:prstGeom prst="rect">
            <a:avLst/>
          </a:prstGeom>
        </p:spPr>
        <p:txBody>
          <a:bodyPr wrap="square" anchor="t">
            <a:spAutoFit/>
          </a:bodyPr>
          <a:lstStyle/>
          <a:p>
            <a:endParaRPr lang="en-US" sz="2600" dirty="0">
              <a:solidFill>
                <a:srgbClr val="000000"/>
              </a:solidFill>
              <a:cs typeface="Calibri" panose="020F0502020204030204"/>
            </a:endParaRPr>
          </a:p>
          <a:p>
            <a:endParaRPr lang="en-US" altLang="en-US" sz="2600" b="1" dirty="0">
              <a:solidFill>
                <a:srgbClr val="000000"/>
              </a:solidFill>
              <a:cs typeface="Calibri" panose="020F0502020204030204"/>
            </a:endParaRPr>
          </a:p>
          <a:p>
            <a:endParaRPr lang="en-US" altLang="en-US" sz="2400" b="1" dirty="0">
              <a:solidFill>
                <a:srgbClr val="000000"/>
              </a:solidFill>
              <a:cs typeface="Calibri" panose="020F0502020204030204"/>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4318C19-916A-4CC9-8F70-74996858F362}"/>
                  </a:ext>
                </a:extLst>
              </p:cNvPr>
              <p:cNvSpPr/>
              <p:nvPr/>
            </p:nvSpPr>
            <p:spPr>
              <a:xfrm>
                <a:off x="1060866" y="1224683"/>
                <a:ext cx="10070268" cy="9469644"/>
              </a:xfrm>
              <a:prstGeom prst="rect">
                <a:avLst/>
              </a:prstGeom>
            </p:spPr>
            <p:txBody>
              <a:bodyPr wrap="square">
                <a:spAutoFit/>
              </a:bodyPr>
              <a:lstStyle/>
              <a:p>
                <a:r>
                  <a:rPr lang="en-US" altLang="en-US" sz="3200" dirty="0">
                    <a:solidFill>
                      <a:srgbClr val="000000"/>
                    </a:solidFill>
                    <a:cs typeface="Calibri" panose="020F0502020204030204"/>
                  </a:rPr>
                  <a:t>How to select number of clusters in K-means algorithm?</a:t>
                </a:r>
              </a:p>
              <a:p>
                <a:pPr algn="l" fontAlgn="base"/>
                <a:endParaRPr lang="en-US" sz="3200" b="1" i="0" dirty="0">
                  <a:solidFill>
                    <a:srgbClr val="273239"/>
                  </a:solidFill>
                  <a:effectLst/>
                  <a:latin typeface="urw-din"/>
                </a:endParaRPr>
              </a:p>
              <a:p>
                <a:pPr algn="l" fontAlgn="base"/>
                <a:r>
                  <a:rPr lang="en-US" sz="3200" b="1" dirty="0">
                    <a:solidFill>
                      <a:srgbClr val="273239"/>
                    </a:solidFill>
                    <a:latin typeface="urw-din"/>
                  </a:rPr>
                  <a:t>Minimizing i</a:t>
                </a:r>
                <a:r>
                  <a:rPr lang="en-US" sz="3200" b="1" i="0" dirty="0">
                    <a:solidFill>
                      <a:srgbClr val="273239"/>
                    </a:solidFill>
                    <a:effectLst/>
                    <a:latin typeface="urw-din"/>
                  </a:rPr>
                  <a:t>nertia </a:t>
                </a:r>
                <a:r>
                  <a:rPr lang="en-US" sz="3200" i="0" dirty="0">
                    <a:solidFill>
                      <a:srgbClr val="273239"/>
                    </a:solidFill>
                    <a:effectLst/>
                    <a:latin typeface="urw-din"/>
                  </a:rPr>
                  <a:t>(sum </a:t>
                </a:r>
                <a:r>
                  <a:rPr lang="en-US" sz="3200" b="0" i="0" dirty="0">
                    <a:solidFill>
                      <a:srgbClr val="273239"/>
                    </a:solidFill>
                    <a:effectLst/>
                    <a:latin typeface="urw-din"/>
                  </a:rPr>
                  <a:t>of squared distances of samples to their closest cluster center) </a:t>
                </a:r>
                <a:endParaRPr lang="en-US" sz="3200" dirty="0">
                  <a:solidFill>
                    <a:srgbClr val="273239"/>
                  </a:solidFill>
                  <a:latin typeface="urw-din"/>
                </a:endParaRPr>
              </a:p>
              <a:p>
                <a:pPr fontAlgn="base"/>
                <a14:m>
                  <m:oMathPara xmlns:m="http://schemas.openxmlformats.org/officeDocument/2006/math">
                    <m:oMathParaPr>
                      <m:jc m:val="centerGroup"/>
                    </m:oMathParaPr>
                    <m:oMath xmlns:m="http://schemas.openxmlformats.org/officeDocument/2006/math">
                      <m:nary>
                        <m:naryPr>
                          <m:chr m:val="∑"/>
                          <m:ctrlPr>
                            <a:rPr lang="pt-BR" sz="3200" i="1" smtClean="0">
                              <a:latin typeface="Cambria Math" panose="02040503050406030204" pitchFamily="18" charset="0"/>
                            </a:rPr>
                          </m:ctrlPr>
                        </m:naryPr>
                        <m:sub>
                          <m:r>
                            <m:rPr>
                              <m:brk m:alnAt="23"/>
                            </m:rPr>
                            <a:rPr lang="en-US" sz="3200" b="0" i="1" smtClean="0">
                              <a:latin typeface="Cambria Math" panose="02040503050406030204" pitchFamily="18" charset="0"/>
                            </a:rPr>
                            <m:t>𝑖</m:t>
                          </m:r>
                          <m:r>
                            <a:rPr lang="en-US" sz="3200" b="0" i="1" smtClean="0">
                              <a:latin typeface="Cambria Math" panose="02040503050406030204" pitchFamily="18" charset="0"/>
                            </a:rPr>
                            <m:t>=1</m:t>
                          </m:r>
                        </m:sub>
                        <m:sup>
                          <m:r>
                            <a:rPr lang="en-US" sz="3200" b="0" i="1" smtClean="0">
                              <a:latin typeface="Cambria Math" panose="02040503050406030204" pitchFamily="18" charset="0"/>
                            </a:rPr>
                            <m:t>𝑛</m:t>
                          </m:r>
                        </m:sup>
                        <m:e>
                          <m:func>
                            <m:funcPr>
                              <m:ctrlPr>
                                <a:rPr lang="pt-BR" sz="3200" i="1">
                                  <a:latin typeface="Cambria Math" panose="02040503050406030204" pitchFamily="18" charset="0"/>
                                </a:rPr>
                              </m:ctrlPr>
                            </m:funcPr>
                            <m:fName>
                              <m:limLow>
                                <m:limLowPr>
                                  <m:ctrlPr>
                                    <a:rPr lang="pt-BR" sz="3200" i="1">
                                      <a:latin typeface="Cambria Math" panose="02040503050406030204" pitchFamily="18" charset="0"/>
                                    </a:rPr>
                                  </m:ctrlPr>
                                </m:limLowPr>
                                <m:e>
                                  <m:r>
                                    <m:rPr>
                                      <m:sty m:val="p"/>
                                    </m:rPr>
                                    <a:rPr lang="pt-BR" sz="3200">
                                      <a:latin typeface="Cambria Math" panose="02040503050406030204" pitchFamily="18" charset="0"/>
                                    </a:rPr>
                                    <m:t>min</m:t>
                                  </m:r>
                                </m:e>
                                <m:lim>
                                  <m:r>
                                    <a:rPr lang="en-US" sz="3200" b="0" i="1" smtClean="0">
                                      <a:latin typeface="Cambria Math" panose="02040503050406030204" pitchFamily="18" charset="0"/>
                                    </a:rPr>
                                    <m:t>𝑗</m:t>
                                  </m:r>
                                </m:lim>
                              </m:limLow>
                            </m:fName>
                            <m:e>
                              <m:r>
                                <a:rPr lang="en-US" sz="3200" i="1">
                                  <a:latin typeface="Cambria Math" panose="02040503050406030204" pitchFamily="18" charset="0"/>
                                </a:rPr>
                                <m:t>(</m:t>
                              </m:r>
                              <m:sSup>
                                <m:sSupPr>
                                  <m:ctrlPr>
                                    <a:rPr lang="en-US" sz="3200" i="1">
                                      <a:latin typeface="Cambria Math" panose="02040503050406030204" pitchFamily="18" charset="0"/>
                                    </a:rPr>
                                  </m:ctrlPr>
                                </m:sSupPr>
                                <m:e>
                                  <m:d>
                                    <m:dPr>
                                      <m:begChr m:val="|"/>
                                      <m:endChr m:val="|"/>
                                      <m:ctrlPr>
                                        <a:rPr lang="en-US" sz="3200" i="1">
                                          <a:latin typeface="Cambria Math" panose="02040503050406030204" pitchFamily="18" charset="0"/>
                                        </a:rPr>
                                      </m:ctrlPr>
                                    </m:dPr>
                                    <m:e>
                                      <m:d>
                                        <m:dPr>
                                          <m:begChr m:val="|"/>
                                          <m:endChr m:val="|"/>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𝑖</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𝜇</m:t>
                                              </m:r>
                                            </m:e>
                                            <m:sub>
                                              <m:r>
                                                <a:rPr lang="en-US" sz="3200" i="1">
                                                  <a:latin typeface="Cambria Math" panose="02040503050406030204" pitchFamily="18" charset="0"/>
                                                </a:rPr>
                                                <m:t>𝑗</m:t>
                                              </m:r>
                                            </m:sub>
                                          </m:sSub>
                                        </m:e>
                                      </m:d>
                                    </m:e>
                                  </m:d>
                                </m:e>
                                <m:sup>
                                  <m:r>
                                    <a:rPr lang="en-US" sz="3200" i="1">
                                      <a:latin typeface="Cambria Math" panose="02040503050406030204" pitchFamily="18" charset="0"/>
                                    </a:rPr>
                                    <m:t>2</m:t>
                                  </m:r>
                                </m:sup>
                              </m:sSup>
                              <m:r>
                                <a:rPr lang="en-US" sz="3200" i="1">
                                  <a:latin typeface="Cambria Math" panose="02040503050406030204" pitchFamily="18" charset="0"/>
                                </a:rPr>
                                <m:t>)</m:t>
                              </m:r>
                            </m:e>
                          </m:func>
                        </m:e>
                      </m:nary>
                    </m:oMath>
                  </m:oMathPara>
                </a14:m>
                <a:endParaRPr lang="en-US" sz="3200" b="0" i="0" dirty="0">
                  <a:solidFill>
                    <a:srgbClr val="273239"/>
                  </a:solidFill>
                  <a:effectLst/>
                  <a:latin typeface="urw-din"/>
                </a:endParaRPr>
              </a:p>
              <a:p>
                <a:endParaRPr lang="en-US" altLang="en-US" sz="3200" dirty="0">
                  <a:solidFill>
                    <a:srgbClr val="000000"/>
                  </a:solidFill>
                  <a:cs typeface="Calibri" panose="020F0502020204030204"/>
                </a:endParaRPr>
              </a:p>
              <a:p>
                <a:pPr algn="l"/>
                <a:r>
                  <a:rPr lang="en-US" sz="2400" b="0" i="0" dirty="0">
                    <a:solidFill>
                      <a:srgbClr val="3D4459"/>
                    </a:solidFill>
                    <a:effectLst/>
                    <a:latin typeface="Open Sans" panose="020B0606030504020204" pitchFamily="34" charset="0"/>
                  </a:rPr>
                  <a:t>run clustering for a range of clusters  (say, from 1 to 10)</a:t>
                </a:r>
              </a:p>
              <a:p>
                <a:pPr algn="l"/>
                <a:r>
                  <a:rPr lang="en-US" sz="2400" dirty="0">
                    <a:solidFill>
                      <a:srgbClr val="3D4459"/>
                    </a:solidFill>
                    <a:latin typeface="Open Sans" panose="020B0606030504020204" pitchFamily="34" charset="0"/>
                  </a:rPr>
                  <a:t>make a plot showing dependency between number of clusters and inertia</a:t>
                </a:r>
              </a:p>
              <a:p>
                <a:pPr algn="l"/>
                <a:r>
                  <a:rPr lang="en-US" sz="2400" b="0" i="0" dirty="0">
                    <a:solidFill>
                      <a:srgbClr val="3D4459"/>
                    </a:solidFill>
                    <a:effectLst/>
                    <a:latin typeface="Open Sans" panose="020B0606030504020204" pitchFamily="34" charset="0"/>
                  </a:rPr>
                  <a:t>the “elbow” (the point of inflection on the curve) is the best value of </a:t>
                </a:r>
                <a:r>
                  <a:rPr lang="en-US" sz="2400" b="0" i="1" dirty="0">
                    <a:solidFill>
                      <a:srgbClr val="3D4459"/>
                    </a:solidFill>
                    <a:effectLst/>
                    <a:latin typeface="Open Sans" panose="020B0606030504020204" pitchFamily="34" charset="0"/>
                  </a:rPr>
                  <a:t>k</a:t>
                </a:r>
                <a:r>
                  <a:rPr lang="en-US" sz="2400" b="0" i="0" dirty="0">
                    <a:solidFill>
                      <a:srgbClr val="3D4459"/>
                    </a:solidFill>
                    <a:effectLst/>
                    <a:latin typeface="Open Sans" panose="020B0606030504020204" pitchFamily="34" charset="0"/>
                  </a:rPr>
                  <a:t>.</a:t>
                </a:r>
              </a:p>
              <a:p>
                <a:endParaRPr lang="en-US" altLang="en-US" sz="2800" dirty="0">
                  <a:solidFill>
                    <a:srgbClr val="000000"/>
                  </a:solidFill>
                  <a:cs typeface="Calibri" panose="020F0502020204030204"/>
                </a:endParaRPr>
              </a:p>
              <a:p>
                <a:endParaRPr lang="en-US" altLang="en-US" sz="2800" dirty="0">
                  <a:solidFill>
                    <a:srgbClr val="000000"/>
                  </a:solidFill>
                  <a:cs typeface="Calibri" panose="020F0502020204030204"/>
                </a:endParaRPr>
              </a:p>
              <a:p>
                <a:endParaRPr lang="en-US" altLang="en-US" sz="2800" dirty="0">
                  <a:solidFill>
                    <a:srgbClr val="000000"/>
                  </a:solidFill>
                  <a:cs typeface="Calibri" panose="020F0502020204030204"/>
                </a:endParaRPr>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p:txBody>
          </p:sp>
        </mc:Choice>
        <mc:Fallback xmlns="">
          <p:sp>
            <p:nvSpPr>
              <p:cNvPr id="2" name="Rectangle 1">
                <a:extLst>
                  <a:ext uri="{FF2B5EF4-FFF2-40B4-BE49-F238E27FC236}">
                    <a16:creationId xmlns:a16="http://schemas.microsoft.com/office/drawing/2014/main" id="{94318C19-916A-4CC9-8F70-74996858F362}"/>
                  </a:ext>
                </a:extLst>
              </p:cNvPr>
              <p:cNvSpPr>
                <a:spLocks noRot="1" noChangeAspect="1" noMove="1" noResize="1" noEditPoints="1" noAdjustHandles="1" noChangeArrowheads="1" noChangeShapeType="1" noTextEdit="1"/>
              </p:cNvSpPr>
              <p:nvPr/>
            </p:nvSpPr>
            <p:spPr>
              <a:xfrm>
                <a:off x="1060866" y="1224683"/>
                <a:ext cx="10070268" cy="9469644"/>
              </a:xfrm>
              <a:prstGeom prst="rect">
                <a:avLst/>
              </a:prstGeom>
              <a:blipFill>
                <a:blip r:embed="rId2"/>
                <a:stretch>
                  <a:fillRect l="-1513" t="-837" r="-1453"/>
                </a:stretch>
              </a:blipFill>
            </p:spPr>
            <p:txBody>
              <a:bodyPr/>
              <a:lstStyle/>
              <a:p>
                <a:r>
                  <a:rPr lang="en-US">
                    <a:noFill/>
                  </a:rPr>
                  <a:t> </a:t>
                </a:r>
              </a:p>
            </p:txBody>
          </p:sp>
        </mc:Fallback>
      </mc:AlternateContent>
    </p:spTree>
    <p:extLst>
      <p:ext uri="{BB962C8B-B14F-4D97-AF65-F5344CB8AC3E}">
        <p14:creationId xmlns:p14="http://schemas.microsoft.com/office/powerpoint/2010/main" val="12941001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38508</TotalTime>
  <Words>1900</Words>
  <Application>Microsoft Office PowerPoint</Application>
  <PresentationFormat>Widescreen</PresentationFormat>
  <Paragraphs>438</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-apple-system</vt:lpstr>
      <vt:lpstr>Arial</vt:lpstr>
      <vt:lpstr>Calibri</vt:lpstr>
      <vt:lpstr>Calibri Light</vt:lpstr>
      <vt:lpstr>Cambria Math</vt:lpstr>
      <vt:lpstr>Lucida Sans Unicode</vt:lpstr>
      <vt:lpstr>Open Sans</vt:lpstr>
      <vt:lpstr>Times New Roman</vt:lpstr>
      <vt:lpstr>urw-din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Nadia Udler</cp:lastModifiedBy>
  <cp:revision>764</cp:revision>
  <dcterms:created xsi:type="dcterms:W3CDTF">2019-08-18T19:06:21Z</dcterms:created>
  <dcterms:modified xsi:type="dcterms:W3CDTF">2023-03-02T20:47:58Z</dcterms:modified>
</cp:coreProperties>
</file>