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Old Standard TT" panose="020B0604020202020204" charset="0"/>
      <p:regular r:id="rId49"/>
      <p:bold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047E5A-833F-4933-8D23-140ED0C57299}">
  <a:tblStyle styleId="{35047E5A-833F-4933-8D23-140ED0C572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2" y="2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google.com/document/d/1JsISLsunTEjPUjB_yrPTDxuT1fBYDp20IksawBYYW4Q/edit#bookmark=id.hm7od4vb0vw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google.com/document/d/1JsISLsunTEjPUjB_yrPTDxuT1fBYDp20IksawBYYW4Q/edit#bookmark=id.pr4n1c211ix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google.com/document/d/1JsISLsunTEjPUjB_yrPTDxuT1fBYDp20IksawBYYW4Q/edit#bookmark=id.rhzve21gkkn"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Buenos días a todos mi nombre es Nadia y hoy voy a presentarles mi trabajo de tesis que se titula Anallisis de conectividad sobre redes de distribución eléctrica.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78f6b5cd_0_19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78f6b5cd_0_1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200">
                <a:solidFill>
                  <a:schemeClr val="dk1"/>
                </a:solidFill>
              </a:rPr>
              <a:t>Como mencioné anteriormente al utilizarse un modelo CIM en el proyecto tenergia y a su vez utilizaron grafos RDF para trabajar con dicho modelo, y yo debí continuar con la misma linea para la implementación del NCA.</a:t>
            </a:r>
            <a:endParaRPr sz="1200" dirty="0">
              <a:solidFill>
                <a:schemeClr val="dk1"/>
              </a:solidFill>
            </a:endParaRPr>
          </a:p>
          <a:p>
            <a:pPr marL="0" lvl="0" indent="0" algn="just" rtl="0">
              <a:lnSpc>
                <a:spcPct val="115000"/>
              </a:lnSpc>
              <a:spcBef>
                <a:spcPts val="0"/>
              </a:spcBef>
              <a:spcAft>
                <a:spcPts val="0"/>
              </a:spcAft>
              <a:buNone/>
            </a:pPr>
            <a:r>
              <a:rPr lang="es" sz="1200">
                <a:solidFill>
                  <a:schemeClr val="dk1"/>
                </a:solidFill>
              </a:rPr>
              <a:t>Los grafos RDF fueron definidos por World Wide Web Consortium para representar modelos de datos y metadatos.</a:t>
            </a:r>
            <a:endParaRPr sz="1200" dirty="0">
              <a:solidFill>
                <a:schemeClr val="dk1"/>
              </a:solidFill>
            </a:endParaRPr>
          </a:p>
          <a:p>
            <a:pPr marL="0" lvl="0" indent="0" algn="just" rtl="0">
              <a:lnSpc>
                <a:spcPct val="115000"/>
              </a:lnSpc>
              <a:spcBef>
                <a:spcPts val="0"/>
              </a:spcBef>
              <a:spcAft>
                <a:spcPts val="0"/>
              </a:spcAft>
              <a:buNone/>
            </a:pPr>
            <a:r>
              <a:rPr lang="es" sz="1200">
                <a:solidFill>
                  <a:schemeClr val="dk1"/>
                </a:solidFill>
              </a:rPr>
              <a:t>El gráfico que se encuentra arriba a la izquierda muestra que </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Este modelo de datos se basa en 3 elementos fundamentales: </a:t>
            </a:r>
            <a:endParaRPr sz="1200" dirty="0">
              <a:solidFill>
                <a:schemeClr val="dk1"/>
              </a:solidFill>
              <a:highlight>
                <a:srgbClr val="FFFFFF"/>
              </a:highlight>
            </a:endParaRPr>
          </a:p>
          <a:p>
            <a:pPr marL="457200" lvl="0" indent="-304800" algn="just" rtl="0">
              <a:lnSpc>
                <a:spcPct val="115000"/>
              </a:lnSpc>
              <a:spcBef>
                <a:spcPts val="0"/>
              </a:spcBef>
              <a:spcAft>
                <a:spcPts val="0"/>
              </a:spcAft>
              <a:buClr>
                <a:schemeClr val="dk1"/>
              </a:buClr>
              <a:buSzPts val="1200"/>
              <a:buChar char="●"/>
            </a:pPr>
            <a:r>
              <a:rPr lang="es" sz="1200">
                <a:solidFill>
                  <a:schemeClr val="dk1"/>
                </a:solidFill>
                <a:highlight>
                  <a:srgbClr val="FFFFFF"/>
                </a:highlight>
              </a:rPr>
              <a:t>Recursos: Representa una entidad de la cual se desean presentar características y relaciones. En CIM se mapea con una instancia de una clase.</a:t>
            </a:r>
            <a:endParaRPr sz="1200" dirty="0">
              <a:solidFill>
                <a:schemeClr val="dk1"/>
              </a:solidFill>
              <a:highlight>
                <a:srgbClr val="FFFFFF"/>
              </a:highlight>
            </a:endParaRPr>
          </a:p>
          <a:p>
            <a:pPr marL="457200" lvl="0" indent="-304800" algn="just" rtl="0">
              <a:lnSpc>
                <a:spcPct val="115000"/>
              </a:lnSpc>
              <a:spcBef>
                <a:spcPts val="0"/>
              </a:spcBef>
              <a:spcAft>
                <a:spcPts val="0"/>
              </a:spcAft>
              <a:buClr>
                <a:schemeClr val="dk1"/>
              </a:buClr>
              <a:buSzPts val="1200"/>
              <a:buChar char="●"/>
            </a:pPr>
            <a:r>
              <a:rPr lang="es" sz="1200">
                <a:solidFill>
                  <a:schemeClr val="dk1"/>
                </a:solidFill>
                <a:highlight>
                  <a:srgbClr val="FFFFFF"/>
                </a:highlight>
              </a:rPr>
              <a:t>Propiedades: Refleja el nombre de una característica del recurso. En cuanto al uso del CIM, representa un atributo de una clase.</a:t>
            </a:r>
            <a:endParaRPr sz="1200" dirty="0">
              <a:solidFill>
                <a:schemeClr val="dk1"/>
              </a:solidFill>
              <a:highlight>
                <a:srgbClr val="FFFFFF"/>
              </a:highlight>
            </a:endParaRPr>
          </a:p>
          <a:p>
            <a:pPr marL="457200" lvl="0" indent="-304800" algn="just" rtl="0">
              <a:lnSpc>
                <a:spcPct val="115000"/>
              </a:lnSpc>
              <a:spcBef>
                <a:spcPts val="0"/>
              </a:spcBef>
              <a:spcAft>
                <a:spcPts val="0"/>
              </a:spcAft>
              <a:buClr>
                <a:schemeClr val="dk1"/>
              </a:buClr>
              <a:buSzPts val="1200"/>
              <a:buChar char="●"/>
            </a:pPr>
            <a:r>
              <a:rPr lang="es" sz="1200">
                <a:solidFill>
                  <a:schemeClr val="dk1"/>
                </a:solidFill>
                <a:highlight>
                  <a:srgbClr val="FFFFFF"/>
                </a:highlight>
              </a:rPr>
              <a:t>Literales. Valores de una propiedad de un recursos. En CIM se corresponde con un valor de un atributo de una instancia de una clase.</a:t>
            </a:r>
            <a:endParaRPr sz="1200" dirty="0">
              <a:solidFill>
                <a:schemeClr val="dk1"/>
              </a:solidFill>
              <a:highlight>
                <a:srgbClr val="FFFFFF"/>
              </a:highlight>
            </a:endParaRPr>
          </a:p>
          <a:p>
            <a:pPr marL="0" lvl="0" indent="0" algn="just" rtl="0">
              <a:lnSpc>
                <a:spcPct val="115000"/>
              </a:lnSpc>
              <a:spcBef>
                <a:spcPts val="0"/>
              </a:spcBef>
              <a:spcAft>
                <a:spcPts val="0"/>
              </a:spcAft>
              <a:buNone/>
            </a:pPr>
            <a:r>
              <a:rPr lang="es" sz="1200">
                <a:solidFill>
                  <a:schemeClr val="dk1"/>
                </a:solidFill>
                <a:highlight>
                  <a:srgbClr val="FFFFFF"/>
                </a:highlight>
              </a:rPr>
              <a:t>Se puede observar en la Figura un diagrama RDF donde los recursos se escriben dentro de una elipse, la propiedad se identifica en el arco del grafo y el literal se identifica con un rectángulo. También se puede identificar que es un grafo dirigido, es decir que el arco tiene un sentido </a:t>
            </a:r>
            <a:endParaRPr sz="1200" dirty="0">
              <a:solidFill>
                <a:schemeClr val="dk1"/>
              </a:solidFill>
              <a:highlight>
                <a:srgbClr val="FFFFFF"/>
              </a:highlight>
            </a:endParaRPr>
          </a:p>
          <a:p>
            <a:pPr marL="0" lvl="0" indent="0" algn="just" rtl="0">
              <a:lnSpc>
                <a:spcPct val="115000"/>
              </a:lnSpc>
              <a:spcBef>
                <a:spcPts val="0"/>
              </a:spcBef>
              <a:spcAft>
                <a:spcPts val="0"/>
              </a:spcAft>
              <a:buNone/>
            </a:pPr>
            <a:r>
              <a:rPr lang="es" sz="1200">
                <a:solidFill>
                  <a:schemeClr val="dk1"/>
                </a:solidFill>
              </a:rPr>
              <a:t>Considerando utilizar RDF se procedió a buscar una herramienta que permita operar sobre el modelo. Teniendo en cuenta que el proyecto TENERGIA fue desarrollado en Java se decidió utilizar JENA. La misma provee un framework para manejar y administrar datos representados con grafos RDF.</a:t>
            </a:r>
            <a:endParaRPr sz="1200" dirty="0">
              <a:solidFill>
                <a:schemeClr val="dk1"/>
              </a:solidFill>
            </a:endParaRPr>
          </a:p>
          <a:p>
            <a:pPr marL="0" lvl="0" indent="0" algn="just" rtl="0">
              <a:lnSpc>
                <a:spcPct val="115000"/>
              </a:lnSpc>
              <a:spcBef>
                <a:spcPts val="0"/>
              </a:spcBef>
              <a:spcAft>
                <a:spcPts val="0"/>
              </a:spcAft>
              <a:buNone/>
            </a:pPr>
            <a:r>
              <a:rPr lang="es" sz="1200">
                <a:solidFill>
                  <a:schemeClr val="dk1"/>
                </a:solidFill>
              </a:rPr>
              <a:t>JENA presenta una API (Application Programming Interface) para poder generar y administrar los recursos, propiedades y literales nombrados.</a:t>
            </a:r>
            <a:endParaRPr sz="1200" dirty="0">
              <a:solidFill>
                <a:schemeClr val="dk1"/>
              </a:solidFill>
            </a:endParaRPr>
          </a:p>
          <a:p>
            <a:pPr marL="0" lvl="0" indent="0" algn="just" rtl="0">
              <a:lnSpc>
                <a:spcPct val="115000"/>
              </a:lnSpc>
              <a:spcBef>
                <a:spcPts val="0"/>
              </a:spcBef>
              <a:spcAft>
                <a:spcPts val="0"/>
              </a:spcAft>
              <a:buNone/>
            </a:pPr>
            <a:endParaRPr sz="1200" dirty="0">
              <a:solidFill>
                <a:schemeClr val="dk1"/>
              </a:solidFill>
            </a:endParaRPr>
          </a:p>
          <a:p>
            <a:pPr marL="0" lvl="0" indent="0" algn="just" rtl="0">
              <a:lnSpc>
                <a:spcPct val="115000"/>
              </a:lnSpc>
              <a:spcBef>
                <a:spcPts val="0"/>
              </a:spcBef>
              <a:spcAft>
                <a:spcPts val="0"/>
              </a:spcAft>
              <a:buNone/>
            </a:pPr>
            <a:r>
              <a:rPr lang="es" sz="1200">
                <a:solidFill>
                  <a:schemeClr val="dk1"/>
                </a:solidFill>
              </a:rPr>
              <a:t>A partir de la utilización del estándar CIM, otro punto a tener en cuenta es la persistencia de los datos.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Sabiendo que existen varias maneras de representar un modelo de este tipo, que permitan persistir la información de manera legible </a:t>
            </a:r>
            <a:r>
              <a:rPr lang="es" sz="1200">
                <a:solidFill>
                  <a:schemeClr val="dk1"/>
                </a:solidFill>
                <a:uFill>
                  <a:noFill/>
                </a:uFill>
                <a:hlinkClick r:id="rId3"/>
              </a:rPr>
              <a:t>[6]</a:t>
            </a:r>
            <a:r>
              <a:rPr lang="es" sz="1200">
                <a:solidFill>
                  <a:schemeClr val="dk1"/>
                </a:solidFill>
              </a:rPr>
              <a:t>, se decidió que RDF/XML es el más estandarizado</a:t>
            </a:r>
            <a:endParaRPr sz="12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713e7ed1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713e7ed1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Para poder comprender los circuitos que voy a mostrar a continuación les voy a dar un pantallazo de los componentes que podemos encontrar en dichos circuitos.</a:t>
            </a:r>
            <a:endParaRPr dirty="0"/>
          </a:p>
          <a:p>
            <a:pPr marL="0" lvl="0" indent="0" algn="l" rtl="0">
              <a:spcBef>
                <a:spcPts val="0"/>
              </a:spcBef>
              <a:spcAft>
                <a:spcPts val="0"/>
              </a:spcAft>
              <a:buNone/>
            </a:pPr>
            <a:r>
              <a:rPr lang="es"/>
              <a:t>Por un lado tenemos las barras que hacen referencia a los nodos dentro de una red eléctrica.</a:t>
            </a:r>
            <a:endParaRPr dirty="0"/>
          </a:p>
          <a:p>
            <a:pPr marL="0" lvl="0" indent="0" algn="l" rtl="0">
              <a:spcBef>
                <a:spcPts val="0"/>
              </a:spcBef>
              <a:spcAft>
                <a:spcPts val="0"/>
              </a:spcAft>
              <a:buNone/>
            </a:pPr>
            <a:r>
              <a:rPr lang="es"/>
              <a:t>Por otro lado estan los switches, que son los llamados seccionador o interruptor que estos trabajan dejando el paso de la corriente o interrumpiendo el mismo. La diferencia entre éstos es que el interruptor puede cortar el paso de la corriente cuando hay carga, en cambio para que un seccionador aisle un sector de la red eléctrica, no debe haber carga en la misma.</a:t>
            </a:r>
            <a:endParaRPr dirty="0"/>
          </a:p>
          <a:p>
            <a:pPr marL="0" lvl="0" indent="0" algn="l" rtl="0">
              <a:spcBef>
                <a:spcPts val="0"/>
              </a:spcBef>
              <a:spcAft>
                <a:spcPts val="0"/>
              </a:spcAft>
              <a:buNone/>
            </a:pPr>
            <a:r>
              <a:rPr lang="es"/>
              <a:t>Despues estan los generadores y generadores slack o tambien llamados de holgura. Ambos generan energía y son las fuentes que alimentan la red eléctrica.</a:t>
            </a:r>
            <a:endParaRPr dirty="0"/>
          </a:p>
          <a:p>
            <a:pPr marL="0" lvl="0" indent="0" algn="l" rtl="0">
              <a:spcBef>
                <a:spcPts val="0"/>
              </a:spcBef>
              <a:spcAft>
                <a:spcPts val="0"/>
              </a:spcAft>
              <a:buNone/>
            </a:pPr>
            <a:r>
              <a:rPr lang="es"/>
              <a:t>A su vez tenemos las lineas que son el medio físico por las cuales se transmite la energía eléctrica a grandes distancias.</a:t>
            </a:r>
            <a:endParaRPr dirty="0"/>
          </a:p>
          <a:p>
            <a:pPr marL="0" lvl="0" indent="0" algn="l" rtl="0">
              <a:spcBef>
                <a:spcPts val="0"/>
              </a:spcBef>
              <a:spcAft>
                <a:spcPts val="0"/>
              </a:spcAft>
              <a:buNone/>
            </a:pPr>
            <a:r>
              <a:rPr lang="es"/>
              <a:t>Transformadores que permiten aumentar o disminuir la tensión dentro de la red eléctrica.</a:t>
            </a:r>
            <a:endParaRPr dirty="0"/>
          </a:p>
          <a:p>
            <a:pPr marL="0" lvl="0" indent="0" algn="l" rtl="0">
              <a:spcBef>
                <a:spcPts val="0"/>
              </a:spcBef>
              <a:spcAft>
                <a:spcPts val="0"/>
              </a:spcAft>
              <a:buNone/>
            </a:pPr>
            <a:r>
              <a:rPr lang="es"/>
              <a:t>La funcion de los capacitores es reducir perdidas, mejorar valores de tensión, entre otros.</a:t>
            </a:r>
            <a:endParaRPr dirty="0"/>
          </a:p>
          <a:p>
            <a:pPr marL="0" lvl="0" indent="0" algn="l" rtl="0">
              <a:spcBef>
                <a:spcPts val="0"/>
              </a:spcBef>
              <a:spcAft>
                <a:spcPts val="0"/>
              </a:spcAft>
              <a:buNone/>
            </a:pPr>
            <a:r>
              <a:rPr lang="es"/>
              <a:t>Y finalmente las cargas hacen referencia a las casas, manzanas o barrios, los cuales consumen la energía dentro de la red eléctrica, es decir todos ustedes o yo en este momento que estoy utilizando el proyector y mi computadora.</a:t>
            </a: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6005d20d7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6005d20d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Los interruptores pueden tener dos estados, abiertos o cerrados. Cuando un interruptor se encuentra cerrado permite el paso de la corriente y cuando se encuentra abierto la corriente no puede pasar. Dependiendo los distintos estados de los interruptores en un circuito se generan distintas topologías. Al hablar de las topologías hago hincapié en la geometría o forma de la red eléctrica.  </a:t>
            </a:r>
            <a:endParaRPr dirty="0"/>
          </a:p>
          <a:p>
            <a:pPr marL="0" lvl="0" indent="0" algn="l" rtl="0">
              <a:spcBef>
                <a:spcPts val="0"/>
              </a:spcBef>
              <a:spcAft>
                <a:spcPts val="0"/>
              </a:spcAft>
              <a:buNone/>
            </a:pPr>
            <a:r>
              <a:rPr lang="es"/>
              <a:t>A su vez estos estados pueden generar zonas desenergizadas, lazos y paralelos dentro de la red eleçtrica. Estos conceptos los voy a explicar a continuación.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5f4ff227b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5f4ff227b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sabiendo que una de las funcionalidades de mi herramienta es buscar zonas desenergizadas con este pequeño ejemplo les voy a explicar el concepto.</a:t>
            </a:r>
            <a:endParaRPr dirty="0"/>
          </a:p>
          <a:p>
            <a:pPr marL="0" lvl="0" indent="0" algn="l" rtl="0">
              <a:spcBef>
                <a:spcPts val="0"/>
              </a:spcBef>
              <a:spcAft>
                <a:spcPts val="0"/>
              </a:spcAft>
              <a:buNone/>
            </a:pPr>
            <a:r>
              <a:rPr lang="es"/>
              <a:t>Supongamos que la mitad de ustedes viven en el barrio que pertenece en la Zona 1 y la otra mitad pertenece a la zona 2. Y viene una tormenta que produce un desperfecto en la distribución de la Zona 2 dejando sin energía en dicha zona. Entonces para que los técnicos puedan solucionar el problema se debe cortar la energía abriendo el interruptor2 como se ve en la imagen hasta que los técnicos reparen los desperfectos en el suministro de la corriente.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6005d20d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6005d20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Ahora voy a continuar explicando Lazos que es otra de las funcionalidades del NCA es detectar los mismo.</a:t>
            </a:r>
            <a:endParaRPr dirty="0"/>
          </a:p>
          <a:p>
            <a:pPr marL="0" lvl="0" indent="0" algn="l" rtl="0">
              <a:spcBef>
                <a:spcPts val="0"/>
              </a:spcBef>
              <a:spcAft>
                <a:spcPts val="0"/>
              </a:spcAft>
              <a:buNone/>
            </a:pPr>
            <a:r>
              <a:rPr lang="es"/>
              <a:t>Cuando hablamos de lazos nos referimos a la situación donde existe en la red eléctrica una única fuente de energía como se puede ver en la imagen de ejemplo el generador Slack1 y dicha fuente alimenta  a sus casas por dos caminos.</a:t>
            </a:r>
            <a:endParaRPr dirty="0"/>
          </a:p>
          <a:p>
            <a:pPr marL="0" lvl="0" indent="0" algn="l" rtl="0">
              <a:spcBef>
                <a:spcPts val="0"/>
              </a:spcBef>
              <a:spcAft>
                <a:spcPts val="0"/>
              </a:spcAft>
              <a:buNone/>
            </a:pPr>
            <a:r>
              <a:rPr lang="es"/>
              <a:t>Podemos ver en esta imagen que marque el camino 1 que va desde la barra 1 pasando por el interruptor1 y transformador 1, hasta la barra2 y luego pasa por la linea 1 hasta la barra3 donde ustedes estan conectados a la red electrica.</a:t>
            </a:r>
            <a:endParaRPr dirty="0"/>
          </a:p>
          <a:p>
            <a:pPr marL="0" lvl="0" indent="0" algn="l" rtl="0">
              <a:spcBef>
                <a:spcPts val="0"/>
              </a:spcBef>
              <a:spcAft>
                <a:spcPts val="0"/>
              </a:spcAft>
              <a:buNone/>
            </a:pPr>
            <a:r>
              <a:rPr lang="es"/>
              <a:t>Luego en la siguiente imagen...</a:t>
            </a: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73a82e03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73a82e03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Ahora voy a continuar explicando Lazos que es otra de las funcionalidades del NCA es detectar los mismo.</a:t>
            </a:r>
            <a:endParaRPr dirty="0"/>
          </a:p>
          <a:p>
            <a:pPr marL="0" lvl="0" indent="0" algn="l" rtl="0">
              <a:spcBef>
                <a:spcPts val="0"/>
              </a:spcBef>
              <a:spcAft>
                <a:spcPts val="0"/>
              </a:spcAft>
              <a:buNone/>
            </a:pPr>
            <a:r>
              <a:rPr lang="es"/>
              <a:t>Cuando hablamos de lazos nos referimos a la situación donde existe en la red eléctrica una única fuente de energía como se puede ver en la imagen de ejemplo el generador Slack1 y dicha fuente alimenta  a sus casas por dos caminos.</a:t>
            </a:r>
            <a:endParaRPr dirty="0"/>
          </a:p>
          <a:p>
            <a:pPr marL="0" lvl="0" indent="0" algn="l" rtl="0">
              <a:spcBef>
                <a:spcPts val="0"/>
              </a:spcBef>
              <a:spcAft>
                <a:spcPts val="0"/>
              </a:spcAft>
              <a:buNone/>
            </a:pPr>
            <a:r>
              <a:rPr lang="es"/>
              <a:t>Podemos ver en esta imagen que marque el camino 1 que va desde la barra 1 pasando por el interruptor1 y transformador 1, hasta la barra2 y luego pasa por la linea 1 hasta la barra3 donde ustedes estan conectados a la red electrica.</a:t>
            </a:r>
            <a:endParaRPr dirty="0"/>
          </a:p>
          <a:p>
            <a:pPr marL="0" lvl="0" indent="0" algn="l" rtl="0">
              <a:spcBef>
                <a:spcPts val="0"/>
              </a:spcBef>
              <a:spcAft>
                <a:spcPts val="0"/>
              </a:spcAft>
              <a:buNone/>
            </a:pPr>
            <a:r>
              <a:rPr lang="es"/>
              <a:t>Luego en la siguiente imagen...</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6005d20d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6005d20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Ustedes se preguntaran uando se da un paralelo. Como podemos ver en la imagen de ejemplo tenemos dos fuentes de energía, es decir el generador 1 y generador2 que alimentan a la barra3 suponiendo que ustedes estan conectados al servicio de suministro de energía por dicha barra.. y que surge algun desperfecto en alguno de los tramos de la red, ustdes van a continuar teniendo servicio por el camino alternativo</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c7c8cbff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c7c8cbf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713e7ed1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713e7ed1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Para no olvidarnos de todo lo que hable hasta aca, voy a decir un pequeño resumen.</a:t>
            </a:r>
            <a:endParaRPr dirty="0"/>
          </a:p>
          <a:p>
            <a:pPr marL="0" lvl="0" indent="0" algn="l" rtl="0">
              <a:spcBef>
                <a:spcPts val="0"/>
              </a:spcBef>
              <a:spcAft>
                <a:spcPts val="0"/>
              </a:spcAft>
              <a:buNone/>
            </a:pPr>
            <a:r>
              <a:rPr lang="es"/>
              <a:t>Por un lado utilicé un modelo CIM, ya que mi herramienta forma parte del DMS y debe intercambiar datos entre los distintos componentes del mismo.</a:t>
            </a:r>
            <a:endParaRPr dirty="0"/>
          </a:p>
          <a:p>
            <a:pPr marL="0" lvl="0" indent="0" algn="l" rtl="0">
              <a:spcBef>
                <a:spcPts val="0"/>
              </a:spcBef>
              <a:spcAft>
                <a:spcPts val="0"/>
              </a:spcAft>
              <a:buNone/>
            </a:pPr>
            <a:r>
              <a:rPr lang="es"/>
              <a:t>A su vez al utilizar dicho modelo necesitabamos un modelo de datos para representarlo el cual elegimos RDF y para persistir el mismo, es decir almacenarlo se utlizó RDF/XML. Sabiendo que el dms se implementó con Java , se utilizó Jena como herramienta para manejar grafos RDF.</a:t>
            </a:r>
            <a:endParaRPr dirty="0"/>
          </a:p>
          <a:p>
            <a:pPr marL="0" lvl="0" indent="0" algn="l" rtl="0">
              <a:spcBef>
                <a:spcPts val="0"/>
              </a:spcBef>
              <a:spcAft>
                <a:spcPts val="0"/>
              </a:spcAft>
              <a:buNone/>
            </a:pPr>
            <a:r>
              <a:rPr lang="es"/>
              <a:t>Por ultimo sabiendo que el NCA estudia el estado de los interruptores (abierto y cerrado, no pasa energía si pasa), a su vez dependiendo del cambio de estos estados, se encarga de detectar zonas desenergizadas, lazos y paralelos dentro del circuito de energía eléctrica.</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59a51834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59a5183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Ahora voy a explicar como desarrolle esta herramienta para poder encontrar esas zonas desenergizadas, lazos y paralelos dentro de la red de energía eléctrica.</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578f6b5cd_0_19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578f6b5cd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primer lugar en la introducción veremos las motivaciones que me llevaron hacer este trabajo y los objetivos del mismo.</a:t>
            </a:r>
            <a:endParaRPr dirty="0"/>
          </a:p>
          <a:p>
            <a:pPr marL="0" lvl="0" indent="0" algn="l" rtl="0">
              <a:spcBef>
                <a:spcPts val="0"/>
              </a:spcBef>
              <a:spcAft>
                <a:spcPts val="0"/>
              </a:spcAft>
              <a:buNone/>
            </a:pPr>
            <a:r>
              <a:rPr lang="es"/>
              <a:t>Luego voy a detallar los distintos conceptos necesarios para comprender el desarrollo de esta tesis</a:t>
            </a:r>
            <a:endParaRPr dirty="0"/>
          </a:p>
          <a:p>
            <a:pPr marL="0" lvl="0" indent="0" algn="l" rtl="0">
              <a:spcBef>
                <a:spcPts val="0"/>
              </a:spcBef>
              <a:spcAft>
                <a:spcPts val="0"/>
              </a:spcAft>
              <a:buNone/>
            </a:pPr>
            <a:r>
              <a:rPr lang="es"/>
              <a:t>En la implementación voy hablar de como se llevó a cabo este trabajo</a:t>
            </a:r>
            <a:endParaRPr dirty="0"/>
          </a:p>
          <a:p>
            <a:pPr marL="0" lvl="0" indent="0" algn="l" rtl="0">
              <a:spcBef>
                <a:spcPts val="0"/>
              </a:spcBef>
              <a:spcAft>
                <a:spcPts val="0"/>
              </a:spcAft>
              <a:buNone/>
            </a:pPr>
            <a:r>
              <a:rPr lang="es"/>
              <a:t>Después en los resultados experimentales veremos un caso prueba que realicé sobre un escenario real y como fue utilizada la herramienta desarrollada para cumplir con los objetivos.</a:t>
            </a:r>
            <a:endParaRPr dirty="0"/>
          </a:p>
          <a:p>
            <a:pPr marL="0" lvl="0" indent="0" algn="l" rtl="0">
              <a:spcBef>
                <a:spcPts val="0"/>
              </a:spcBef>
              <a:spcAft>
                <a:spcPts val="0"/>
              </a:spcAft>
              <a:buNone/>
            </a:pPr>
            <a:r>
              <a:rPr lang="es"/>
              <a:t>y finalmente en la conclusiones veremos los objetivos alcanzados y los trabajos que podrán a  futuro dar continuidad a esta tesis.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b92d39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b92d39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Para poder analizar la red eléctrica según los objetivos del NCA se decidió modelar e implementar la misma en un grafo, ya que este tipo de estructuras permiten estudiar las interrelaciones entre unidades que interactúan unas con otras.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Un Grafo G=(V,A) es una colección de puntos llamados vértices, unidos por líneas llamadas aristas A </a:t>
            </a:r>
            <a:r>
              <a:rPr lang="es" sz="1200">
                <a:solidFill>
                  <a:schemeClr val="dk1"/>
                </a:solidFill>
                <a:uFill>
                  <a:noFill/>
                </a:uFill>
                <a:hlinkClick r:id="rId3"/>
              </a:rPr>
              <a:t>[10]</a:t>
            </a:r>
            <a:r>
              <a:rPr lang="es" sz="1200">
                <a:solidFill>
                  <a:schemeClr val="dk1"/>
                </a:solidFill>
              </a:rPr>
              <a:t>. </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En particular se implementó un grafo no dirigido, es decir que sus aristas son bidireccionales. Esto se debe a que en el sistema de energía eléctrica no hay dirección en las distintas conexiones entre las “barras”. A su vez, a los vértices se los consideraron como nodos y a las aristas como arcos </a:t>
            </a:r>
            <a:r>
              <a:rPr lang="es" sz="1200">
                <a:solidFill>
                  <a:schemeClr val="dk1"/>
                </a:solidFill>
                <a:uFill>
                  <a:noFill/>
                </a:uFill>
                <a:hlinkClick r:id="rId4"/>
              </a:rPr>
              <a:t>[1]</a:t>
            </a:r>
            <a:r>
              <a:rPr lang="es" sz="1200">
                <a:solidFill>
                  <a:schemeClr val="dk1"/>
                </a:solidFill>
              </a:rPr>
              <a:t>.</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La figura 2.5.1 muestra un grafo no dirigido con cuatro nodos llamados A, B, C y D. Existen cuatro arcos, y se representan como pares no ordenados:</a:t>
            </a:r>
            <a:endParaRPr sz="12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7cc9776a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7cc9776a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DAdo que se necesita dos tipos de grafos, uno completo y otro reducido que detallaré más adelante la razón de su construcción. </a:t>
            </a:r>
            <a:endParaRPr dirty="0"/>
          </a:p>
          <a:p>
            <a:pPr marL="0" lvl="0" indent="0" algn="l" rtl="0">
              <a:spcBef>
                <a:spcPts val="0"/>
              </a:spcBef>
              <a:spcAft>
                <a:spcPts val="0"/>
              </a:spcAft>
              <a:buNone/>
            </a:pPr>
            <a:r>
              <a:rPr lang="es"/>
              <a:t>Decidí utilizar el patrón de diseño Abstract factory ya que </a:t>
            </a:r>
            <a:r>
              <a:rPr lang="es">
                <a:solidFill>
                  <a:schemeClr val="dk1"/>
                </a:solidFill>
              </a:rPr>
              <a:t>el mismo agrupa un conjunto de clases que tienen un funcionamiento en común llamadas familias, las cuales son creadas mediante un Factory.</a:t>
            </a:r>
            <a:endParaRPr dirty="0">
              <a:solidFill>
                <a:schemeClr val="dk1"/>
              </a:solidFill>
            </a:endParaRPr>
          </a:p>
          <a:p>
            <a:pPr marL="0" lvl="0" indent="0" algn="l" rtl="0">
              <a:spcBef>
                <a:spcPts val="0"/>
              </a:spcBef>
              <a:spcAft>
                <a:spcPts val="0"/>
              </a:spcAft>
              <a:buNone/>
            </a:pPr>
            <a:r>
              <a:rPr lang="es">
                <a:solidFill>
                  <a:schemeClr val="dk1"/>
                </a:solidFill>
              </a:rPr>
              <a:t>En este caso la familia son los grafos, pero difiere en la consrucción de un grafo completo a un grafo reducido.</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7cc9776a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7cc9776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Como podemos ver la clase grafo va a tener nodos y arcos. Y los nodos tienen un camino de componentes que en el ejemplo podemos ver que el nodo que va hacer referencia a la Barra1 tendrá el camino de componentes interruptor1 y generador 1</a:t>
            </a:r>
            <a:endParaRPr dirty="0"/>
          </a:p>
          <a:p>
            <a:pPr marL="0" lvl="0" indent="0" algn="l" rtl="0">
              <a:spcBef>
                <a:spcPts val="0"/>
              </a:spcBef>
              <a:spcAft>
                <a:spcPts val="0"/>
              </a:spcAft>
              <a:buNone/>
            </a:pPr>
            <a:r>
              <a:rPr lang="es"/>
              <a:t>Por otro lado los arcos harán referencia a los nodos que conectan y por que camino de componentes estan conectados. Para el caso del ejemplo vamos a tener un arco que conecte la Barra2 y la Barra 3 por el camino linea1 e interruptor3.</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8c3bfdea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8c3bfdea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Entonces Finalmente el grafo que representa ese circuito es el que estamos viendo. Cada nodo hace referencia a una barra y los arcos muestran como estan conectadas las barras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6c55fc5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6c55fc5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Luego de calcular el grafo completo debemos a partir del mismo crear el grafo reducido.</a:t>
            </a:r>
            <a:endParaRPr dirty="0">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Se tienen en cuenta tres aspectos, estrategias durante su creación:</a:t>
            </a:r>
            <a:endParaRPr dirty="0">
              <a:solidFill>
                <a:schemeClr val="dk1"/>
              </a:solidFill>
            </a:endParaRPr>
          </a:p>
          <a:p>
            <a:pPr marL="457200" lvl="0" indent="-298450" algn="l" rtl="0">
              <a:spcBef>
                <a:spcPts val="0"/>
              </a:spcBef>
              <a:spcAft>
                <a:spcPts val="0"/>
              </a:spcAft>
              <a:buClr>
                <a:schemeClr val="dk1"/>
              </a:buClr>
              <a:buSzPts val="1100"/>
              <a:buChar char="●"/>
            </a:pPr>
            <a:r>
              <a:rPr lang="es">
                <a:solidFill>
                  <a:schemeClr val="dk1"/>
                </a:solidFill>
              </a:rPr>
              <a:t>Primero si un interruptor se encuentra cerrado en el grafo completo para el grafo reducido este deja de existir, ya que se supone que pasa la corriente entre dos componentes. Por ejemplo en las imágenes podemos ver que en la imagen de su derecha el interruptor 1 desapareció.</a:t>
            </a:r>
            <a:endParaRPr dirty="0">
              <a:solidFill>
                <a:schemeClr val="dk1"/>
              </a:solidFill>
            </a:endParaRPr>
          </a:p>
          <a:p>
            <a:pPr marL="457200" lvl="0" indent="-298450" algn="l" rtl="0">
              <a:spcBef>
                <a:spcPts val="0"/>
              </a:spcBef>
              <a:spcAft>
                <a:spcPts val="0"/>
              </a:spcAft>
              <a:buClr>
                <a:schemeClr val="dk1"/>
              </a:buClr>
              <a:buSzPts val="1100"/>
              <a:buChar char="●"/>
            </a:pPr>
            <a:r>
              <a:rPr lang="es">
                <a:solidFill>
                  <a:schemeClr val="dk1"/>
                </a:solidFill>
              </a:rPr>
              <a:t>Segundo, si dos barras se encuentran conectadas por un interruptor cerrado, estas se fusionan en una y desaparece el interruptor. Un ejemplo es el caso de la Barra 1 la y la Barra 2 que estan conectadas por el interruptor 2 que esta cerrado y se fusionan en una única barra llamada Barra1_Fic</a:t>
            </a:r>
            <a:endParaRPr dirty="0">
              <a:solidFill>
                <a:schemeClr val="dk1"/>
              </a:solidFill>
            </a:endParaRPr>
          </a:p>
          <a:p>
            <a:pPr marL="457200" lvl="0" indent="-298450" algn="l" rtl="0">
              <a:spcBef>
                <a:spcPts val="0"/>
              </a:spcBef>
              <a:spcAft>
                <a:spcPts val="0"/>
              </a:spcAft>
              <a:buClr>
                <a:schemeClr val="dk1"/>
              </a:buClr>
              <a:buSzPts val="1100"/>
              <a:buChar char="●"/>
            </a:pPr>
            <a:r>
              <a:rPr lang="es">
                <a:solidFill>
                  <a:schemeClr val="dk1"/>
                </a:solidFill>
              </a:rPr>
              <a:t>Y por último si un interruptor abierto conecta dos barras, este arco desaparece por lo tanto el interruptor también y las mismas dejan de estar conectadas.</a:t>
            </a:r>
            <a:endParaRPr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6c55fc50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6c55fc50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este diagrama de clases podemos observar como implemente el grafo reducido.</a:t>
            </a:r>
            <a:endParaRPr dirty="0"/>
          </a:p>
          <a:p>
            <a:pPr marL="0" lvl="0" indent="0" algn="l" rtl="0">
              <a:spcBef>
                <a:spcPts val="0"/>
              </a:spcBef>
              <a:spcAft>
                <a:spcPts val="0"/>
              </a:spcAft>
              <a:buNone/>
            </a:pPr>
            <a:r>
              <a:rPr lang="es"/>
              <a:t>Este en vez de tener nodos y acos comunes, tiene instancias de arcos y nodos reducidos. Esto es debido a que es necesario conservar como estaban conectados y a que nodos reales hace referencia en el grafo reducido. Porque luego de buscar zonas desenergizadas, lazos y paralelos los resultados que debo mostrar son sobre el grafo completo y no sobre el grafo reducido.</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6c55fc50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6c55fc50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Como podemos ver el grafo reducido queda representado por tres nodos y un único arco.</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713e7ed1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713e7ed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Teniendo en cuenta que debo recorrer una estructura de grafo, existen distintos algoritmos para realizar este recorrido, como por ejemplo el DFS que es búsqueda en profundidad como vemos en el grafo superior donde comienza desde el nodo A y el recorrido sigue hasta el nodo E, luego continúa con el C y F y asi sucesivamente.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Por otro lado estan los BFS que estos se caracterizan por búsqueda en aamplitud como se ve en la imagen inferior donde comienza por el nodo A, recorre sus hijos y luego desde sus hijos recorre a los siguientes.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Pero sabiendo la funcionalidad del NCA, el recorrido de grafo que mejor se ajusta es la búsqueda en profundidad (DFS-Depth-First Search). En la misma primero se explora los arcos partiendo del vértice o nodo </a:t>
            </a:r>
            <a:r>
              <a:rPr lang="es" sz="1200" i="1">
                <a:solidFill>
                  <a:schemeClr val="dk1"/>
                </a:solidFill>
              </a:rPr>
              <a:t>v</a:t>
            </a:r>
            <a:r>
              <a:rPr lang="es" sz="1200">
                <a:solidFill>
                  <a:schemeClr val="dk1"/>
                </a:solidFill>
              </a:rPr>
              <a:t> más recientemente descubierto que todavía tiene arcos inexplorados. Una vez que todos los arcos fueron explorados, la búsqueda realiza “backtracking” para explorar los arcos partiendo del vértice o nodo </a:t>
            </a:r>
            <a:r>
              <a:rPr lang="es" sz="1200" i="1">
                <a:solidFill>
                  <a:schemeClr val="dk1"/>
                </a:solidFill>
              </a:rPr>
              <a:t>v</a:t>
            </a:r>
            <a:r>
              <a:rPr lang="es" sz="1200">
                <a:solidFill>
                  <a:schemeClr val="dk1"/>
                </a:solidFill>
              </a:rPr>
              <a:t> que fue descubierto. Por ejemplo, se puede observar en la Figura 2.5.1.1 el algoritmo partió del nodo 1 y continuó su recorrido por el arco que existe entre los nodos 1 y 2, y así visitó los nodos 2, 5 y 7. Al llegar al nodo 7 el algoritmo deberá realizar un backtracking para continuar la búsqueda desde el nodo 1 que fue con el que se empezó. Este proceso continúa hasta descubrir todos los vértices o nodos que son alcanzables desde el primer vértice, para el caso del ejemplo se está hablando del vértice 1. De todos modos el DFS va a visitar todos los vértices o nodos del grafo, es decir que el nodo 8 de la Figura 2.5.1.1 si bien no está conectado con el resto de los nodos será visitado en algún momento de la búsqueda </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8eb162f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8eb162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Para implementar los distintos algoritmos de búsqueda se decidió utilizar el patrón de diseño Strategy.</a:t>
            </a:r>
            <a:endParaRPr dirty="0"/>
          </a:p>
          <a:p>
            <a:pPr marL="0" lvl="0" indent="0" algn="just" rtl="0">
              <a:lnSpc>
                <a:spcPct val="115000"/>
              </a:lnSpc>
              <a:spcBef>
                <a:spcPts val="0"/>
              </a:spcBef>
              <a:spcAft>
                <a:spcPts val="0"/>
              </a:spcAft>
              <a:buNone/>
            </a:pPr>
            <a:r>
              <a:rPr lang="es" sz="1200">
                <a:solidFill>
                  <a:schemeClr val="dk1"/>
                </a:solidFill>
              </a:rPr>
              <a:t>Se eligió dicho patrón debido a que define un conjunto de algoritmos, encapsula cada uno de ellos y los hace intercambiables. Además, permite que el algoritmo pueda variar independientemente de los clientes que lo utilicen.</a:t>
            </a:r>
            <a:endParaRPr sz="1200" dirty="0">
              <a:solidFill>
                <a:schemeClr val="dk1"/>
              </a:solidFill>
            </a:endParaRPr>
          </a:p>
          <a:p>
            <a:pPr marL="0" lvl="0" indent="0" algn="just" rtl="0">
              <a:lnSpc>
                <a:spcPct val="115000"/>
              </a:lnSpc>
              <a:spcBef>
                <a:spcPts val="0"/>
              </a:spcBef>
              <a:spcAft>
                <a:spcPts val="0"/>
              </a:spcAft>
              <a:buNone/>
            </a:pPr>
            <a:r>
              <a:rPr lang="es" sz="1200">
                <a:solidFill>
                  <a:schemeClr val="dk1"/>
                </a:solidFill>
              </a:rPr>
              <a:t>Por lo tanto existen las tres clases encargadas de la búsqueda de lazos, paralelos y zonas desenergizadas. Cada clase va a implementar una variante del DFS para las distintas búsquedas.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La cuarta clase que se encarga de buscar caminos y es utilizada durante la transformación de los resultados de las búsquedas del grafo reducido al grafo completo.</a:t>
            </a:r>
            <a:endParaRPr sz="1200" dirty="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9b92d390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9b92d390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Entonces como vimos anteriormente, se utilizaron dos patrones de diseño para la implementación. Se debió implementar dos tipos de grafos uno completo y otro reducido donde con este último se busco mejorar los tiempos de búsqueda de zonas desenergizadas, lazos y paralelos.  Y cada algoritmo de búqueda es una variante del algoritmos DFS.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578f6b5cd_0_1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578f6b5cd_0_1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13622f27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13622f27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esta sección voy a explicar uno de los tres casos de prueba que realice durante el desarrollo de esta tesis. </a:t>
            </a:r>
            <a:r>
              <a:rPr lang="es" sz="1200">
                <a:solidFill>
                  <a:schemeClr val="dk1"/>
                </a:solidFill>
              </a:rPr>
              <a:t>y estas pruebas están  vinculadas al cambio de estado de los interruptores.</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9b92d390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9b92d390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Para definir los casos de estudio se trabajó en un sector de la red eléctrica de Armstrong de 13.2kv (Figura 4.1). El acceso a los detalles de la red se logró mediante un convenio que hay entre la cooperativa eléctrica de Armstrong y  Pladema-Unicen. </a:t>
            </a:r>
            <a:endParaRPr sz="1200" dirty="0">
              <a:solidFill>
                <a:schemeClr val="dk1"/>
              </a:solidFill>
              <a:highlight>
                <a:srgbClr val="FFFF00"/>
              </a:highlight>
            </a:endParaRP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9c9c148a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9c9c148a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Para realizar dichas pruebas sobre el editor los pasos necesarios son:</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bb6cd85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bb6cd85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Como vemos en el primer paso abrimos el esquema Unifilar de la ciudad de Armstrong.</a:t>
            </a:r>
            <a:endParaRPr dirty="0"/>
          </a:p>
          <a:p>
            <a:pPr marL="0" lvl="0" indent="0" algn="l" rtl="0">
              <a:spcBef>
                <a:spcPts val="0"/>
              </a:spcBef>
              <a:spcAft>
                <a:spcPts val="0"/>
              </a:spcAft>
              <a:buNone/>
            </a:pPr>
            <a:r>
              <a:rPr lang="es"/>
              <a:t>Esta imagen muestra como se ve el editor del proyecto DMS. Este editor permite abrir redes de energía eléctricas ya existentes donde su moledo cim  esta persistido en un rdf/xml. A su vez permite crear nuevas redes y luego almacenar su modelo cim en un rdf/xml.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9b92d390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9b92d390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Luego editamos el esquema cambiando los interruptores de estado, abriendo los interruptores 22 y 23. Una vez que hice el cambio, lo guardo.</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9c9c148a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9c9c148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Asi queda persistido en el archivo xml que almacena el modelo cim de dicha red.</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9c9c148a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9c9c148a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Pero para comprender mejor esos resultados voy a mostrarle un ejemplo con un pequeño fragmento de la red eléctrica.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9bbce1fb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9bbce1fb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Como podemos ver en la imagen, tenemos la barra 1 y la barra 2, que hacen referencia a los nodos del grafo creado, A su vez se ven que componentes estan asociados a cada nodo. Como por ejemplo la barra1 tiene asociado el interruptor1 y el GeneradorSlack 1</a:t>
            </a:r>
            <a:endParaRPr dirty="0"/>
          </a:p>
          <a:p>
            <a:pPr marL="0" lvl="0" indent="0" algn="l" rtl="0">
              <a:spcBef>
                <a:spcPts val="0"/>
              </a:spcBef>
              <a:spcAft>
                <a:spcPts val="0"/>
              </a:spcAft>
              <a:buNone/>
            </a:pPr>
            <a:r>
              <a:rPr lang="es"/>
              <a:t>Por otro lado hay un arco que tiene dos caminos de componentes. por donde estan conectadas las barras 1  y 2. El interruptor 4, transformador31 y el interruptor2, y ek interuptor5, transformador32 y el interruptor 3.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9bbce1f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9bbce1f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Para comprender vamos a mostrar con el ejeplo anterior como quedaría el grafo reducido</a:t>
            </a:r>
            <a:endParaRPr dirty="0"/>
          </a:p>
          <a:p>
            <a:pPr marL="0" lvl="0" indent="0" algn="l" rtl="0">
              <a:spcBef>
                <a:spcPts val="0"/>
              </a:spcBef>
              <a:spcAft>
                <a:spcPts val="0"/>
              </a:spcAft>
              <a:buNone/>
            </a:pPr>
            <a:r>
              <a:rPr lang="es"/>
              <a:t>Tenemos dos nodos que hacen referencia a barras ficticias y no tienen asociados los interruptores como el caso del grafo completo ya que los mismos estaban cerrados, Entonces como yo habia explicado anteriormente los interruptores cerrados desaparecen en el grafo reducido.</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9c9c148a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9c9c148a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Como vimos el grafo completo tenia 31 odos y 28 arcos. Y al construir el reducido conseguimos tener 33 nodos y 24 arcos. No hay tanta diferencia entre los nodos, pero si entre los arcos. Ya que los arcos desaparecen por interruptores cerrados si dos barras estan unidos por uno, o por interruptores abiertos, ya que deja de existir ese arco.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578f6b5cd_0_1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578f6b5cd_0_1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Las actuales redes de energía eléctrica están avanzando hacia una generación más eficiente y segura, impulsadas por nuevas fuentes de información y tecnologías de comunicación. Sumado a esto, el conocimiento del estado de la red eléctrica permite mejorar la operación del sistema, pudiendo integrar nuevas funcionalidades que asistan a los operadores en la toma de decisiones.</a:t>
            </a:r>
            <a:endParaRPr dirty="0"/>
          </a:p>
          <a:p>
            <a:pPr marL="0" lvl="0" indent="0" algn="l" rtl="0">
              <a:spcBef>
                <a:spcPts val="0"/>
              </a:spcBef>
              <a:spcAft>
                <a:spcPts val="0"/>
              </a:spcAft>
              <a:buNone/>
            </a:pPr>
            <a:r>
              <a:rPr lang="es"/>
              <a:t>En el ámbito de operación de una red de distribución, las funciones más comunes son la visualización de la red, la estimación del estado, el control del sistema y la adquisición de datos. A pesar de su relevancia, hay muchas pequeñas y medianas empresas de distribución que tienen problemas para incorporar estas soluciones, y el motivo más común es el alto costo asociado con la licencia, la instanciación de la red y el mantenimiento.</a:t>
            </a:r>
            <a:endParaRPr dirty="0"/>
          </a:p>
          <a:p>
            <a:pPr marL="0" lvl="0" indent="0" algn="l" rtl="0">
              <a:spcBef>
                <a:spcPts val="0"/>
              </a:spcBef>
              <a:spcAft>
                <a:spcPts val="0"/>
              </a:spcAft>
              <a:buNone/>
            </a:pPr>
            <a:r>
              <a:rPr lang="es"/>
              <a:t>En este sentido están surgiendo nuevas soluciones acordes a la realidad regional, que posibilitan a las distribuidoras operar sobre los datos adquiridos. Un ejemplo de</a:t>
            </a:r>
            <a:endParaRPr dirty="0"/>
          </a:p>
          <a:p>
            <a:pPr marL="0" lvl="0" indent="0" algn="l" rtl="0">
              <a:spcBef>
                <a:spcPts val="0"/>
              </a:spcBef>
              <a:spcAft>
                <a:spcPts val="0"/>
              </a:spcAft>
              <a:buNone/>
            </a:pPr>
            <a:r>
              <a:rPr lang="es"/>
              <a:t>esto es el proyecto TENERGIA, cuyo objetivo es el desarrollo de un Sistema de Gestión de Distribución (Distribution Management System - DMS) basado en tecnología de código abierto (Open Source). La herramienta incluye una colección de aplicaciones para monitorear, controlar y analizar las redes de distribución ubicadas en la Argentina, y su diseño permite agregar funciones y módulos de</a:t>
            </a:r>
            <a:endParaRPr dirty="0"/>
          </a:p>
          <a:p>
            <a:pPr marL="0" lvl="0" indent="0" algn="l" rtl="0">
              <a:spcBef>
                <a:spcPts val="0"/>
              </a:spcBef>
              <a:spcAft>
                <a:spcPts val="0"/>
              </a:spcAft>
              <a:buNone/>
            </a:pPr>
            <a:r>
              <a:rPr lang="es"/>
              <a:t>acuerdo a las necesidades de la distribuidora.</a:t>
            </a:r>
            <a:endParaRPr dirty="0"/>
          </a:p>
          <a:p>
            <a:pPr marL="0" lvl="0" indent="0" algn="l" rtl="0">
              <a:spcBef>
                <a:spcPts val="0"/>
              </a:spcBef>
              <a:spcAft>
                <a:spcPts val="0"/>
              </a:spcAft>
              <a:buNone/>
            </a:pPr>
            <a:r>
              <a:rPr lang="es"/>
              <a:t>Sobre la base de este desarrollo surge la necesidad de incorporar un módulo de análisis de conectividad de la red, el cual asistirá al administrador u operador de la misma en la determinación de las zonas desenergizadas, lazos (múltiples rutas desde una fuente) y paralelos (múltiples fuentes hacia un único destino).</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9bbce1fb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9bbce1fb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Una vez que tenemos el grafo reducido se calcula las zonas desenergizadas donde mi aplicación devuelve que nodos son los que no les llega suministro de energía. como podemos ver en la imagen son todos los nodos marcados en rojo. </a:t>
            </a:r>
            <a:r>
              <a:rPr lang="es">
                <a:solidFill>
                  <a:schemeClr val="dk1"/>
                </a:solidFill>
              </a:rPr>
              <a:t>No olvidar que aca estan el paso 6 y 7 juntos. Es decir la ejecución de los algoritmos de búsqueda y la transformación de os esultados al grafo completo.</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9bbce1fb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59bbce1fb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Luego se realiza la búsqueda de lazos. En la red de ejemplo se encuentran varios lazos. Pero solo voy a mostrar como ejemplo el de la imagen. Donde la Barra 1 le brinda energia a la barra 2 por dos recorridos distintos. </a:t>
            </a: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59b92d390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59b92d390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por otro lado buscamos los paralelos como en el caso de los lazos se encuentran varios paralelos pero solo muestro este como ejemplo. Donde tenemos la Barra1 yla Barra8 asociadas a una fuente de energía y ambas le proveen electricidad a la barra 2.</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9c9c148a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9c9c148a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Finalmente con ese trabajo logramos asistir al administrador u operador de la red de energía eléctrica dando información dependiendo el estado de los interruptores sobre las zonas desenergizadas, lazos y paralelos. Esto le permite tomar decisiones ante fallos y cortes del servicio. A su vez pude dar un aporte al DMS que forma parte del  proyecto TENERGIA.</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9c9c148a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9c9c148a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La herramienta desarrollada presenta distintos aspectos a mejorar, los cuales podrían implementarse en trabajos futuros. A continuación se describen algunos de ellos.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Actualmente la aplicación se ejecuta en modo simulación (a pedido del operador), no obstante se puede modificar para que pueda ser utilizada en tiempo real. De ello se desprende la necesidad de analizar tanto los métodos de construcción de los grafos como los algoritmos de búsqueda de zonas desenergizadas, lazos y paralelos, con el fin de aumentar su eficiencia y lograr la ejecución en tiempo real.</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Otro punto es la detección de cambios de estados de los interruptores dentro de la red para que se ejecute automáticamente la construcción del grafo reducido y los diferentes algoritmos de búsqueda. Por ahora la herramienta no cuenta con esta funcionalidad, lo cual sería de extrema necesidad durante la ejecución en tiempo real.</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Detectar interruptores que energizan una zona podría ayudar a los operadores en la toma de decisiones. La aplicación actual detecta zonas desenergizadas, pero no marca que interruptores son los que abren el paso de la energía para dichas zonas. De todos modos, cuando se detectan lazos y paralelos se puede ver el camino completo incluyendo los interruptores que son parte de los resultados. Esto podría ser de ayuda para las futuras mejoras.</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 sz="1200">
                <a:solidFill>
                  <a:schemeClr val="dk1"/>
                </a:solidFill>
              </a:rPr>
              <a:t>Por último, el NCA debería tener la capacidad de modificar la visualización de la red eléctrica en tiempo real. Sería de mucha utilidad que el usuario pueda seleccionar el perfil de visualización que desea, y la aplicación ajuste el coloreado de la red de acuerdo al estado actual y a los valores que pueden ser telemedidos. Por ejemplo, coloreado según zonas energizadas y desenergizadas, o coloreados de acuerdo a los niveles de tensión (alta, baja y media tensión). </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9c9c148a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9c9c148a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9c9c148a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9c9c148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713e7ed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713e7ed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El análisis de conectividad de red es una funcionalidad específica de los sistemas de gestión que le permite al operador identificar datos relevantes de la red con mucha facilidad. En función del estado de todos los dispositivos de conmutación, como el disyuntor (CB), la unidad principal de anillo (RMU) y / o los aisladores que afectan la topología de la red modelada, el NCA permite determinar la topología de</a:t>
            </a:r>
            <a:endParaRPr dirty="0"/>
          </a:p>
          <a:p>
            <a:pPr marL="0" lvl="0" indent="0" algn="l" rtl="0">
              <a:spcBef>
                <a:spcPts val="0"/>
              </a:spcBef>
              <a:spcAft>
                <a:spcPts val="0"/>
              </a:spcAft>
              <a:buClr>
                <a:schemeClr val="dk1"/>
              </a:buClr>
              <a:buSzPts val="1100"/>
              <a:buFont typeface="Arial"/>
              <a:buNone/>
            </a:pPr>
            <a:r>
              <a:rPr lang="es"/>
              <a:t>la red predominante. Además, puede asistir al operador sobre el estado operativo de la red de distribución, indicando el modo radial, los bucles y los paralelos.</a:t>
            </a:r>
            <a:endParaRPr dirty="0"/>
          </a:p>
          <a:p>
            <a:pPr marL="0" lvl="0" indent="0" algn="l" rtl="0">
              <a:spcBef>
                <a:spcPts val="0"/>
              </a:spcBef>
              <a:spcAft>
                <a:spcPts val="0"/>
              </a:spcAft>
              <a:buClr>
                <a:schemeClr val="dk1"/>
              </a:buClr>
              <a:buSzPts val="1100"/>
              <a:buFont typeface="Arial"/>
              <a:buNone/>
            </a:pPr>
            <a:r>
              <a:rPr lang="es"/>
              <a:t>A medida que la red eléctrica aumenta de tamaño y complejidad, es cada vez más importante comprender los comportamientos emergentes que pueden tener lugar en el sistema.</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78f6b5cd_0_1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578f6b5cd_0_1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 partir de este surgen los siguientes objetivos específicos.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713e7ed1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713e7ed1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Dado  que en el proyecto tenergia se utilizó un modelo CIM y la herramienta a desarrollar formaría parte del mismo debi estudiarlo y comprenderlo.</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578f6b5cd_0_19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578f6b5cd_0_1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 continuación voy a explicar los conceptos necesarios para que comprendan el desarrollo de este trabajo.</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578f6b5cd_0_1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578f6b5cd_0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s">
                <a:solidFill>
                  <a:schemeClr val="dk1"/>
                </a:solidFill>
              </a:rPr>
              <a:t>Los sistemas de energía y especialmente los sistemas de distribución, cuentan con numerosos módulos que requieren compartir información de un modelo de datos común</a:t>
            </a:r>
            <a:endParaRPr dirty="0">
              <a:solidFill>
                <a:schemeClr val="dk1"/>
              </a:solidFill>
            </a:endParaRPr>
          </a:p>
          <a:p>
            <a:pPr marL="457200" lvl="0" indent="-298450" algn="l" rtl="0">
              <a:spcBef>
                <a:spcPts val="0"/>
              </a:spcBef>
              <a:spcAft>
                <a:spcPts val="0"/>
              </a:spcAft>
              <a:buClr>
                <a:schemeClr val="dk1"/>
              </a:buClr>
              <a:buSzPts val="1100"/>
              <a:buChar char="●"/>
            </a:pPr>
            <a:r>
              <a:rPr lang="es">
                <a:solidFill>
                  <a:schemeClr val="dk1"/>
                </a:solidFill>
              </a:rPr>
              <a:t>Estos módulos son desarrollados por distintos fabricantes</a:t>
            </a:r>
            <a:endParaRPr dirty="0">
              <a:solidFill>
                <a:schemeClr val="dk1"/>
              </a:solidFill>
            </a:endParaRPr>
          </a:p>
          <a:p>
            <a:pPr marL="0" lvl="0" indent="0" algn="l" rtl="0">
              <a:spcBef>
                <a:spcPts val="0"/>
              </a:spcBef>
              <a:spcAft>
                <a:spcPts val="0"/>
              </a:spcAft>
              <a:buNone/>
            </a:pPr>
            <a:r>
              <a:rPr lang="es">
                <a:solidFill>
                  <a:schemeClr val="dk1"/>
                </a:solidFill>
              </a:rPr>
              <a:t>Por estas razones Electric Power Research Institute  estableció un modelo de datos estándar para estos sistemas denominado CIM</a:t>
            </a:r>
            <a:endParaRPr dirty="0">
              <a:solidFill>
                <a:schemeClr val="dk1"/>
              </a:solidFill>
            </a:endParaRPr>
          </a:p>
          <a:p>
            <a:pPr marL="0" lvl="0" indent="0" algn="l" rtl="0">
              <a:spcBef>
                <a:spcPts val="0"/>
              </a:spcBef>
              <a:spcAft>
                <a:spcPts val="0"/>
              </a:spcAft>
              <a:buNone/>
            </a:pPr>
            <a:r>
              <a:rPr lang="es">
                <a:solidFill>
                  <a:schemeClr val="dk1"/>
                </a:solidFill>
              </a:rPr>
              <a:t>Luego International Electro-technical Commission  lo adoptó como el modelo de información internacional estándar para la gestión de los sistemas eléctricos, con lo cual el modelo CIM propone la manera de organizar toda la información que pueda ser necesaria en las aplicaciones dedicadas a la gestión de las redes eléctricas.</a:t>
            </a:r>
            <a:endParaRPr dirty="0">
              <a:solidFill>
                <a:schemeClr val="dk1"/>
              </a:solidFill>
            </a:endParaRPr>
          </a:p>
          <a:p>
            <a:pPr marL="0" lvl="0" indent="0" algn="l" rtl="0">
              <a:spcBef>
                <a:spcPts val="0"/>
              </a:spcBef>
              <a:spcAft>
                <a:spcPts val="0"/>
              </a:spcAft>
              <a:buNone/>
            </a:pPr>
            <a:r>
              <a:rPr lang="es">
                <a:solidFill>
                  <a:schemeClr val="dk1"/>
                </a:solidFill>
              </a:rPr>
              <a:t>IEC 61970 se centran en los sistemas de gestión de las redes de transporte</a:t>
            </a:r>
            <a:endParaRPr dirty="0">
              <a:solidFill>
                <a:schemeClr val="dk1"/>
              </a:solidFill>
            </a:endParaRPr>
          </a:p>
          <a:p>
            <a:pPr marL="0" lvl="0" indent="0" algn="l" rtl="0">
              <a:spcBef>
                <a:spcPts val="0"/>
              </a:spcBef>
              <a:spcAft>
                <a:spcPts val="0"/>
              </a:spcAft>
              <a:buNone/>
            </a:pPr>
            <a:r>
              <a:rPr lang="es">
                <a:solidFill>
                  <a:schemeClr val="dk1"/>
                </a:solidFill>
              </a:rPr>
              <a:t>IEC 61968 extienden el paquete para soportar los sistemas de gestión de las redes de distribución o DMS (el cual nombre anteriormente que fue desarrollado en el proyecto tenergia)</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s"/>
              <a:t>Los sistemas de energía y especialmente los sistemas de distribución, cuentan con numerosos módulos que requieren compartir información de un modelo de datos común. En general, y la información utilizada puede requerir de una adaptación. En este contexto, EPRI (Electric Power Research Institute) estableció un modelo de datos estándar para</a:t>
            </a:r>
            <a:endParaRPr dirty="0"/>
          </a:p>
          <a:p>
            <a:pPr marL="0" lvl="0" indent="0" algn="l" rtl="0">
              <a:spcBef>
                <a:spcPts val="0"/>
              </a:spcBef>
              <a:spcAft>
                <a:spcPts val="0"/>
              </a:spcAft>
              <a:buNone/>
            </a:pPr>
            <a:r>
              <a:rPr lang="es"/>
              <a:t>estos sistemas denominado CIM (Common Information Model) [16] . Posteriormente la IEC (International Electro-technical Commission) lo adoptó como el modelo de información internacional estándar para la gestión de los sistemas eléctricos, con lo cual el modelo CIM propone la manera de organizar toda la información que pueda ser necesaria en las aplicaciones dedicadas a la gestión de las redes eléctricas.</a:t>
            </a:r>
            <a:endParaRPr dirty="0"/>
          </a:p>
          <a:p>
            <a:pPr marL="0" lvl="0" indent="0" algn="l" rtl="0">
              <a:spcBef>
                <a:spcPts val="0"/>
              </a:spcBef>
              <a:spcAft>
                <a:spcPts val="0"/>
              </a:spcAft>
              <a:buClr>
                <a:schemeClr val="dk1"/>
              </a:buClr>
              <a:buSzPts val="1100"/>
              <a:buFont typeface="Arial"/>
              <a:buNone/>
            </a:pPr>
            <a:r>
              <a:rPr lang="es"/>
              <a:t>El EPRI define CIM dentro de las series de normas IEC 61970 e IEC 61968. Las primeras, se centran en los sistemas de gestión de las redes de transporte, también llamados en la literatura EMS (Energy Management System); y las segundas extienden el paquete para soportar los sistemas de gestión de las redes de distribución o DMS.</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s"/>
              <a:t>Análisis de conectividad sobre redes de distribución eléctrica</a:t>
            </a:r>
            <a:endParaRPr dirty="0"/>
          </a:p>
        </p:txBody>
      </p:sp>
      <p:sp>
        <p:nvSpPr>
          <p:cNvPr id="60" name="Google Shape;60;p13"/>
          <p:cNvSpPr txBox="1">
            <a:spLocks noGrp="1"/>
          </p:cNvSpPr>
          <p:nvPr>
            <p:ph type="subTitle" idx="1"/>
          </p:nvPr>
        </p:nvSpPr>
        <p:spPr>
          <a:xfrm>
            <a:off x="169800" y="3670625"/>
            <a:ext cx="2222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Nadia Mayor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1" name="Google Shape;61;p13"/>
          <p:cNvSpPr txBox="1">
            <a:spLocks noGrp="1"/>
          </p:cNvSpPr>
          <p:nvPr>
            <p:ph type="subTitle" idx="1"/>
          </p:nvPr>
        </p:nvSpPr>
        <p:spPr>
          <a:xfrm>
            <a:off x="169800" y="4264025"/>
            <a:ext cx="2222700" cy="71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t>Dr. Gustavo Boroni</a:t>
            </a:r>
            <a:endParaRPr sz="1800" dirty="0"/>
          </a:p>
          <a:p>
            <a:pPr marL="0" lvl="0" indent="0" algn="l" rtl="0">
              <a:lnSpc>
                <a:spcPct val="115000"/>
              </a:lnSpc>
              <a:spcBef>
                <a:spcPts val="0"/>
              </a:spcBef>
              <a:spcAft>
                <a:spcPts val="0"/>
              </a:spcAft>
              <a:buClr>
                <a:schemeClr val="dk1"/>
              </a:buClr>
              <a:buSzPts val="1100"/>
              <a:buFont typeface="Arial"/>
              <a:buNone/>
            </a:pPr>
            <a:r>
              <a:rPr lang="es" sz="1800"/>
              <a:t>Ing. Matias Antunez</a:t>
            </a:r>
            <a:endParaRPr sz="18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62" name="Google Shape;62;p13"/>
          <p:cNvPicPr preferRelativeResize="0"/>
          <p:nvPr/>
        </p:nvPicPr>
        <p:blipFill>
          <a:blip r:embed="rId3">
            <a:alphaModFix/>
          </a:blip>
          <a:stretch>
            <a:fillRect/>
          </a:stretch>
        </p:blipFill>
        <p:spPr>
          <a:xfrm>
            <a:off x="7313550" y="153975"/>
            <a:ext cx="1628650" cy="146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57705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RDF, JENA y RDF/XML</a:t>
            </a:r>
            <a:endParaRPr dirty="0"/>
          </a:p>
        </p:txBody>
      </p:sp>
      <p:sp>
        <p:nvSpPr>
          <p:cNvPr id="122" name="Google Shape;122;p22"/>
          <p:cNvSpPr txBox="1">
            <a:spLocks noGrp="1"/>
          </p:cNvSpPr>
          <p:nvPr>
            <p:ph type="body" idx="1"/>
          </p:nvPr>
        </p:nvSpPr>
        <p:spPr>
          <a:xfrm>
            <a:off x="311700" y="1382400"/>
            <a:ext cx="5860500" cy="125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a:t>RDF para manejar el modelo CIM.</a:t>
            </a:r>
            <a:endParaRPr dirty="0"/>
          </a:p>
          <a:p>
            <a:pPr marL="457200" lvl="0" indent="-342900" algn="l" rtl="0">
              <a:spcBef>
                <a:spcPts val="0"/>
              </a:spcBef>
              <a:spcAft>
                <a:spcPts val="0"/>
              </a:spcAft>
              <a:buSzPts val="1800"/>
              <a:buChar char="●"/>
            </a:pPr>
            <a:r>
              <a:rPr lang="es"/>
              <a:t>JENA herramienta para operar sobre grafos RDF.</a:t>
            </a:r>
            <a:endParaRPr dirty="0"/>
          </a:p>
          <a:p>
            <a:pPr marL="457200" lvl="0" indent="-342900" algn="l" rtl="0">
              <a:spcBef>
                <a:spcPts val="0"/>
              </a:spcBef>
              <a:spcAft>
                <a:spcPts val="0"/>
              </a:spcAft>
              <a:buSzPts val="1800"/>
              <a:buChar char="●"/>
            </a:pPr>
            <a:r>
              <a:rPr lang="es"/>
              <a:t>RDF/XML persistencia del modelo. </a:t>
            </a:r>
            <a:endParaRPr dirty="0"/>
          </a:p>
        </p:txBody>
      </p:sp>
      <p:sp>
        <p:nvSpPr>
          <p:cNvPr id="123" name="Google Shape;123;p22"/>
          <p:cNvSpPr/>
          <p:nvPr/>
        </p:nvSpPr>
        <p:spPr>
          <a:xfrm>
            <a:off x="6805500" y="300075"/>
            <a:ext cx="1779600" cy="758100"/>
          </a:xfrm>
          <a:prstGeom prst="ellipse">
            <a:avLst/>
          </a:prstGeom>
          <a:solidFill>
            <a:srgbClr val="2EC7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Recurso</a:t>
            </a:r>
            <a:endParaRPr b="1" dirty="0"/>
          </a:p>
        </p:txBody>
      </p:sp>
      <p:cxnSp>
        <p:nvCxnSpPr>
          <p:cNvPr id="124" name="Google Shape;124;p22"/>
          <p:cNvCxnSpPr>
            <a:stCxn id="123" idx="4"/>
            <a:endCxn id="125" idx="0"/>
          </p:cNvCxnSpPr>
          <p:nvPr/>
        </p:nvCxnSpPr>
        <p:spPr>
          <a:xfrm>
            <a:off x="7695300" y="1058175"/>
            <a:ext cx="0" cy="1011600"/>
          </a:xfrm>
          <a:prstGeom prst="straightConnector1">
            <a:avLst/>
          </a:prstGeom>
          <a:noFill/>
          <a:ln w="9525" cap="flat" cmpd="sng">
            <a:solidFill>
              <a:srgbClr val="000000"/>
            </a:solidFill>
            <a:prstDash val="solid"/>
            <a:round/>
            <a:headEnd type="none" w="med" len="med"/>
            <a:tailEnd type="triangle" w="med" len="med"/>
          </a:ln>
        </p:spPr>
      </p:cxnSp>
      <p:sp>
        <p:nvSpPr>
          <p:cNvPr id="126" name="Google Shape;126;p22"/>
          <p:cNvSpPr txBox="1"/>
          <p:nvPr/>
        </p:nvSpPr>
        <p:spPr>
          <a:xfrm>
            <a:off x="7660650" y="1206788"/>
            <a:ext cx="1779600" cy="51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&lt;&lt;propiedad&gt;&gt;</a:t>
            </a:r>
            <a:endParaRPr dirty="0"/>
          </a:p>
        </p:txBody>
      </p:sp>
      <p:pic>
        <p:nvPicPr>
          <p:cNvPr id="127" name="Google Shape;127;p22"/>
          <p:cNvPicPr preferRelativeResize="0"/>
          <p:nvPr/>
        </p:nvPicPr>
        <p:blipFill>
          <a:blip r:embed="rId3">
            <a:alphaModFix/>
          </a:blip>
          <a:stretch>
            <a:fillRect/>
          </a:stretch>
        </p:blipFill>
        <p:spPr>
          <a:xfrm>
            <a:off x="508426" y="2965675"/>
            <a:ext cx="6995224" cy="2031900"/>
          </a:xfrm>
          <a:prstGeom prst="rect">
            <a:avLst/>
          </a:prstGeom>
          <a:noFill/>
          <a:ln>
            <a:noFill/>
          </a:ln>
        </p:spPr>
      </p:pic>
      <p:sp>
        <p:nvSpPr>
          <p:cNvPr id="128" name="Google Shape;128;p22"/>
          <p:cNvSpPr/>
          <p:nvPr/>
        </p:nvSpPr>
        <p:spPr>
          <a:xfrm>
            <a:off x="6870400" y="2098275"/>
            <a:ext cx="1654200" cy="613200"/>
          </a:xfrm>
          <a:prstGeom prst="rect">
            <a:avLst/>
          </a:prstGeom>
          <a:solidFill>
            <a:srgbClr val="2EC7B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Literal</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Componentes del esquema unifilar de la red</a:t>
            </a:r>
            <a:endParaRPr dirty="0"/>
          </a:p>
        </p:txBody>
      </p:sp>
      <p:sp>
        <p:nvSpPr>
          <p:cNvPr id="134" name="Google Shape;134;p23"/>
          <p:cNvSpPr txBox="1">
            <a:spLocks noGrp="1"/>
          </p:cNvSpPr>
          <p:nvPr>
            <p:ph type="body" idx="1"/>
          </p:nvPr>
        </p:nvSpPr>
        <p:spPr>
          <a:xfrm>
            <a:off x="311700" y="11625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Barra					Línea				</a:t>
            </a:r>
            <a:endParaRPr sz="2400" dirty="0"/>
          </a:p>
          <a:p>
            <a:pPr marL="0" lvl="0" indent="0" algn="l" rtl="0">
              <a:spcBef>
                <a:spcPts val="1600"/>
              </a:spcBef>
              <a:spcAft>
                <a:spcPts val="0"/>
              </a:spcAft>
              <a:buNone/>
            </a:pPr>
            <a:r>
              <a:rPr lang="es" sz="2400" dirty="0"/>
              <a:t>Seccionador				Transformador 	</a:t>
            </a:r>
          </a:p>
          <a:p>
            <a:pPr marL="0" lvl="0" indent="0" algn="l" rtl="0">
              <a:spcBef>
                <a:spcPts val="1600"/>
              </a:spcBef>
              <a:spcAft>
                <a:spcPts val="0"/>
              </a:spcAft>
              <a:buNone/>
            </a:pPr>
            <a:r>
              <a:rPr lang="es" sz="2400" dirty="0"/>
              <a:t>Interruptor				Capacitor </a:t>
            </a:r>
            <a:endParaRPr sz="2400" dirty="0"/>
          </a:p>
          <a:p>
            <a:pPr marL="0" lvl="0" indent="0" algn="l" rtl="0">
              <a:spcBef>
                <a:spcPts val="1600"/>
              </a:spcBef>
              <a:spcAft>
                <a:spcPts val="0"/>
              </a:spcAft>
              <a:buNone/>
            </a:pPr>
            <a:r>
              <a:rPr lang="es" sz="2400" dirty="0"/>
              <a:t>Generador				Carga			</a:t>
            </a:r>
            <a:endParaRPr sz="2400" dirty="0"/>
          </a:p>
          <a:p>
            <a:pPr marL="0" lvl="0" indent="0" algn="l" rtl="0">
              <a:spcBef>
                <a:spcPts val="1600"/>
              </a:spcBef>
              <a:spcAft>
                <a:spcPts val="0"/>
              </a:spcAft>
              <a:buClr>
                <a:schemeClr val="dk1"/>
              </a:buClr>
              <a:buSzPts val="1100"/>
              <a:buFont typeface="Arial"/>
              <a:buNone/>
            </a:pPr>
            <a:r>
              <a:rPr lang="es" sz="2400" dirty="0"/>
              <a:t>Generador Slack			Transformador 	</a:t>
            </a:r>
            <a:endParaRPr dirty="0"/>
          </a:p>
          <a:p>
            <a:pPr marL="0" lvl="0" indent="0" algn="l" rtl="0">
              <a:spcBef>
                <a:spcPts val="1600"/>
              </a:spcBef>
              <a:spcAft>
                <a:spcPts val="1600"/>
              </a:spcAft>
              <a:buNone/>
            </a:pPr>
            <a:r>
              <a:rPr lang="es" dirty="0"/>
              <a:t> </a:t>
            </a:r>
            <a:endParaRPr dirty="0"/>
          </a:p>
        </p:txBody>
      </p:sp>
      <p:pic>
        <p:nvPicPr>
          <p:cNvPr id="135" name="Google Shape;135;p23"/>
          <p:cNvPicPr preferRelativeResize="0"/>
          <p:nvPr/>
        </p:nvPicPr>
        <p:blipFill>
          <a:blip r:embed="rId3">
            <a:alphaModFix/>
          </a:blip>
          <a:stretch>
            <a:fillRect/>
          </a:stretch>
        </p:blipFill>
        <p:spPr>
          <a:xfrm>
            <a:off x="1356250" y="1433750"/>
            <a:ext cx="933450" cy="76200"/>
          </a:xfrm>
          <a:prstGeom prst="rect">
            <a:avLst/>
          </a:prstGeom>
          <a:noFill/>
          <a:ln>
            <a:noFill/>
          </a:ln>
        </p:spPr>
      </p:pic>
      <p:pic>
        <p:nvPicPr>
          <p:cNvPr id="136" name="Google Shape;136;p23"/>
          <p:cNvPicPr preferRelativeResize="0"/>
          <p:nvPr/>
        </p:nvPicPr>
        <p:blipFill>
          <a:blip r:embed="rId4">
            <a:alphaModFix/>
          </a:blip>
          <a:stretch>
            <a:fillRect/>
          </a:stretch>
        </p:blipFill>
        <p:spPr>
          <a:xfrm>
            <a:off x="2152275" y="1885475"/>
            <a:ext cx="440700" cy="410300"/>
          </a:xfrm>
          <a:prstGeom prst="rect">
            <a:avLst/>
          </a:prstGeom>
          <a:noFill/>
          <a:ln>
            <a:noFill/>
          </a:ln>
        </p:spPr>
      </p:pic>
      <p:pic>
        <p:nvPicPr>
          <p:cNvPr id="137" name="Google Shape;137;p23"/>
          <p:cNvPicPr preferRelativeResize="0"/>
          <p:nvPr/>
        </p:nvPicPr>
        <p:blipFill>
          <a:blip r:embed="rId5">
            <a:alphaModFix/>
          </a:blip>
          <a:stretch>
            <a:fillRect/>
          </a:stretch>
        </p:blipFill>
        <p:spPr>
          <a:xfrm>
            <a:off x="2182850" y="2461850"/>
            <a:ext cx="379550" cy="351435"/>
          </a:xfrm>
          <a:prstGeom prst="rect">
            <a:avLst/>
          </a:prstGeom>
          <a:noFill/>
          <a:ln>
            <a:noFill/>
          </a:ln>
        </p:spPr>
      </p:pic>
      <p:pic>
        <p:nvPicPr>
          <p:cNvPr id="138" name="Google Shape;138;p23"/>
          <p:cNvPicPr preferRelativeResize="0"/>
          <p:nvPr/>
        </p:nvPicPr>
        <p:blipFill>
          <a:blip r:embed="rId6">
            <a:alphaModFix/>
          </a:blip>
          <a:stretch>
            <a:fillRect/>
          </a:stretch>
        </p:blipFill>
        <p:spPr>
          <a:xfrm>
            <a:off x="1942425" y="2979350"/>
            <a:ext cx="523478" cy="540325"/>
          </a:xfrm>
          <a:prstGeom prst="rect">
            <a:avLst/>
          </a:prstGeom>
          <a:noFill/>
          <a:ln>
            <a:noFill/>
          </a:ln>
        </p:spPr>
      </p:pic>
      <p:pic>
        <p:nvPicPr>
          <p:cNvPr id="139" name="Google Shape;139;p23"/>
          <p:cNvPicPr preferRelativeResize="0"/>
          <p:nvPr/>
        </p:nvPicPr>
        <p:blipFill>
          <a:blip r:embed="rId7">
            <a:alphaModFix/>
          </a:blip>
          <a:stretch>
            <a:fillRect/>
          </a:stretch>
        </p:blipFill>
        <p:spPr>
          <a:xfrm>
            <a:off x="2758550" y="3591278"/>
            <a:ext cx="586650" cy="623324"/>
          </a:xfrm>
          <a:prstGeom prst="rect">
            <a:avLst/>
          </a:prstGeom>
          <a:noFill/>
          <a:ln>
            <a:noFill/>
          </a:ln>
        </p:spPr>
      </p:pic>
      <p:pic>
        <p:nvPicPr>
          <p:cNvPr id="140" name="Google Shape;140;p23"/>
          <p:cNvPicPr preferRelativeResize="0"/>
          <p:nvPr/>
        </p:nvPicPr>
        <p:blipFill>
          <a:blip r:embed="rId8">
            <a:alphaModFix/>
          </a:blip>
          <a:stretch>
            <a:fillRect/>
          </a:stretch>
        </p:blipFill>
        <p:spPr>
          <a:xfrm>
            <a:off x="6223153" y="1247862"/>
            <a:ext cx="658482" cy="468250"/>
          </a:xfrm>
          <a:prstGeom prst="rect">
            <a:avLst/>
          </a:prstGeom>
          <a:noFill/>
          <a:ln>
            <a:noFill/>
          </a:ln>
        </p:spPr>
      </p:pic>
      <p:pic>
        <p:nvPicPr>
          <p:cNvPr id="141" name="Google Shape;141;p23"/>
          <p:cNvPicPr preferRelativeResize="0"/>
          <p:nvPr/>
        </p:nvPicPr>
        <p:blipFill>
          <a:blip r:embed="rId9">
            <a:alphaModFix/>
          </a:blip>
          <a:stretch>
            <a:fillRect/>
          </a:stretch>
        </p:blipFill>
        <p:spPr>
          <a:xfrm rot="5400000">
            <a:off x="7289496" y="1797300"/>
            <a:ext cx="540325" cy="586650"/>
          </a:xfrm>
          <a:prstGeom prst="rect">
            <a:avLst/>
          </a:prstGeom>
          <a:noFill/>
          <a:ln>
            <a:noFill/>
          </a:ln>
        </p:spPr>
      </p:pic>
      <p:pic>
        <p:nvPicPr>
          <p:cNvPr id="142" name="Google Shape;142;p23"/>
          <p:cNvPicPr preferRelativeResize="0"/>
          <p:nvPr/>
        </p:nvPicPr>
        <p:blipFill>
          <a:blip r:embed="rId10">
            <a:alphaModFix/>
          </a:blip>
          <a:stretch>
            <a:fillRect/>
          </a:stretch>
        </p:blipFill>
        <p:spPr>
          <a:xfrm>
            <a:off x="6407049" y="2571750"/>
            <a:ext cx="379550" cy="349170"/>
          </a:xfrm>
          <a:prstGeom prst="rect">
            <a:avLst/>
          </a:prstGeom>
          <a:noFill/>
          <a:ln>
            <a:noFill/>
          </a:ln>
        </p:spPr>
      </p:pic>
      <p:pic>
        <p:nvPicPr>
          <p:cNvPr id="143" name="Google Shape;143;p23"/>
          <p:cNvPicPr preferRelativeResize="0"/>
          <p:nvPr/>
        </p:nvPicPr>
        <p:blipFill>
          <a:blip r:embed="rId11">
            <a:alphaModFix/>
          </a:blip>
          <a:stretch>
            <a:fillRect/>
          </a:stretch>
        </p:blipFill>
        <p:spPr>
          <a:xfrm>
            <a:off x="6074016" y="3121512"/>
            <a:ext cx="379550" cy="412557"/>
          </a:xfrm>
          <a:prstGeom prst="rect">
            <a:avLst/>
          </a:prstGeom>
          <a:noFill/>
          <a:ln>
            <a:noFill/>
          </a:ln>
        </p:spPr>
      </p:pic>
      <p:pic>
        <p:nvPicPr>
          <p:cNvPr id="144" name="Google Shape;144;p23"/>
          <p:cNvPicPr preferRelativeResize="0"/>
          <p:nvPr/>
        </p:nvPicPr>
        <p:blipFill>
          <a:blip r:embed="rId12">
            <a:alphaModFix/>
          </a:blip>
          <a:stretch>
            <a:fillRect/>
          </a:stretch>
        </p:blipFill>
        <p:spPr>
          <a:xfrm rot="5400000">
            <a:off x="7219771" y="3655988"/>
            <a:ext cx="616550" cy="64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Interruptores</a:t>
            </a:r>
            <a:endParaRPr dirty="0"/>
          </a:p>
        </p:txBody>
      </p:sp>
      <p:sp>
        <p:nvSpPr>
          <p:cNvPr id="150" name="Google Shape;150;p24"/>
          <p:cNvSpPr/>
          <p:nvPr/>
        </p:nvSpPr>
        <p:spPr>
          <a:xfrm>
            <a:off x="106100" y="2534175"/>
            <a:ext cx="1585800" cy="40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Interruptores</a:t>
            </a:r>
            <a:endParaRPr b="1" dirty="0"/>
          </a:p>
        </p:txBody>
      </p:sp>
      <p:sp>
        <p:nvSpPr>
          <p:cNvPr id="151" name="Google Shape;151;p24"/>
          <p:cNvSpPr/>
          <p:nvPr/>
        </p:nvSpPr>
        <p:spPr>
          <a:xfrm>
            <a:off x="1760600" y="1177425"/>
            <a:ext cx="463800" cy="3117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4"/>
          <p:cNvSpPr/>
          <p:nvPr/>
        </p:nvSpPr>
        <p:spPr>
          <a:xfrm>
            <a:off x="2293100" y="1482300"/>
            <a:ext cx="1193400" cy="40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Abierto</a:t>
            </a:r>
            <a:endParaRPr b="1" dirty="0"/>
          </a:p>
        </p:txBody>
      </p:sp>
      <p:sp>
        <p:nvSpPr>
          <p:cNvPr id="153" name="Google Shape;153;p24"/>
          <p:cNvSpPr/>
          <p:nvPr/>
        </p:nvSpPr>
        <p:spPr>
          <a:xfrm>
            <a:off x="2293100" y="3304800"/>
            <a:ext cx="1193400" cy="40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Cerrado </a:t>
            </a:r>
            <a:endParaRPr b="1" dirty="0"/>
          </a:p>
        </p:txBody>
      </p:sp>
      <p:sp>
        <p:nvSpPr>
          <p:cNvPr id="154" name="Google Shape;154;p24"/>
          <p:cNvSpPr/>
          <p:nvPr/>
        </p:nvSpPr>
        <p:spPr>
          <a:xfrm>
            <a:off x="4390100" y="2370000"/>
            <a:ext cx="1585800" cy="40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Topología</a:t>
            </a:r>
            <a:endParaRPr b="1" dirty="0"/>
          </a:p>
        </p:txBody>
      </p:sp>
      <p:sp>
        <p:nvSpPr>
          <p:cNvPr id="155" name="Google Shape;155;p24"/>
          <p:cNvSpPr/>
          <p:nvPr/>
        </p:nvSpPr>
        <p:spPr>
          <a:xfrm>
            <a:off x="7033600" y="1422138"/>
            <a:ext cx="1695900" cy="5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Zonas desenergizadas</a:t>
            </a:r>
            <a:endParaRPr b="1" dirty="0"/>
          </a:p>
        </p:txBody>
      </p:sp>
      <p:sp>
        <p:nvSpPr>
          <p:cNvPr id="156" name="Google Shape;156;p24"/>
          <p:cNvSpPr/>
          <p:nvPr/>
        </p:nvSpPr>
        <p:spPr>
          <a:xfrm>
            <a:off x="7033600" y="2309850"/>
            <a:ext cx="1695900" cy="5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Lazos</a:t>
            </a:r>
            <a:endParaRPr b="1" dirty="0"/>
          </a:p>
        </p:txBody>
      </p:sp>
      <p:sp>
        <p:nvSpPr>
          <p:cNvPr id="157" name="Google Shape;157;p24"/>
          <p:cNvSpPr/>
          <p:nvPr/>
        </p:nvSpPr>
        <p:spPr>
          <a:xfrm>
            <a:off x="7033600" y="3244650"/>
            <a:ext cx="1695900" cy="5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Paralelos</a:t>
            </a:r>
            <a:endParaRPr b="1" dirty="0"/>
          </a:p>
        </p:txBody>
      </p:sp>
      <p:cxnSp>
        <p:nvCxnSpPr>
          <p:cNvPr id="158" name="Google Shape;158;p24"/>
          <p:cNvCxnSpPr>
            <a:stCxn id="154" idx="3"/>
            <a:endCxn id="155" idx="1"/>
          </p:cNvCxnSpPr>
          <p:nvPr/>
        </p:nvCxnSpPr>
        <p:spPr>
          <a:xfrm rot="10800000" flipH="1">
            <a:off x="5975900" y="1684050"/>
            <a:ext cx="1057800" cy="887700"/>
          </a:xfrm>
          <a:prstGeom prst="bentConnector3">
            <a:avLst>
              <a:gd name="adj1" fmla="val 49995"/>
            </a:avLst>
          </a:prstGeom>
          <a:noFill/>
          <a:ln w="9525" cap="flat" cmpd="sng">
            <a:solidFill>
              <a:schemeClr val="dk2"/>
            </a:solidFill>
            <a:prstDash val="solid"/>
            <a:round/>
            <a:headEnd type="none" w="med" len="med"/>
            <a:tailEnd type="none" w="med" len="med"/>
          </a:ln>
        </p:spPr>
      </p:cxnSp>
      <p:cxnSp>
        <p:nvCxnSpPr>
          <p:cNvPr id="159" name="Google Shape;159;p24"/>
          <p:cNvCxnSpPr>
            <a:stCxn id="154" idx="3"/>
            <a:endCxn id="157" idx="1"/>
          </p:cNvCxnSpPr>
          <p:nvPr/>
        </p:nvCxnSpPr>
        <p:spPr>
          <a:xfrm>
            <a:off x="5975900" y="2571750"/>
            <a:ext cx="1057800" cy="934800"/>
          </a:xfrm>
          <a:prstGeom prst="bentConnector3">
            <a:avLst>
              <a:gd name="adj1" fmla="val 49995"/>
            </a:avLst>
          </a:prstGeom>
          <a:noFill/>
          <a:ln w="9525" cap="flat" cmpd="sng">
            <a:solidFill>
              <a:schemeClr val="dk2"/>
            </a:solidFill>
            <a:prstDash val="solid"/>
            <a:round/>
            <a:headEnd type="none" w="med" len="med"/>
            <a:tailEnd type="none" w="med" len="med"/>
          </a:ln>
        </p:spPr>
      </p:cxnSp>
      <p:cxnSp>
        <p:nvCxnSpPr>
          <p:cNvPr id="160" name="Google Shape;160;p24"/>
          <p:cNvCxnSpPr>
            <a:stCxn id="152" idx="3"/>
            <a:endCxn id="154" idx="1"/>
          </p:cNvCxnSpPr>
          <p:nvPr/>
        </p:nvCxnSpPr>
        <p:spPr>
          <a:xfrm>
            <a:off x="3486500" y="1684050"/>
            <a:ext cx="903600" cy="8877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1" name="Google Shape;161;p24"/>
          <p:cNvCxnSpPr>
            <a:stCxn id="153" idx="3"/>
            <a:endCxn id="154" idx="1"/>
          </p:cNvCxnSpPr>
          <p:nvPr/>
        </p:nvCxnSpPr>
        <p:spPr>
          <a:xfrm rot="10800000" flipH="1">
            <a:off x="3486500" y="2571750"/>
            <a:ext cx="903600" cy="9348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2" name="Google Shape;162;p24"/>
          <p:cNvCxnSpPr>
            <a:stCxn id="154" idx="3"/>
            <a:endCxn id="156" idx="1"/>
          </p:cNvCxnSpPr>
          <p:nvPr/>
        </p:nvCxnSpPr>
        <p:spPr>
          <a:xfrm>
            <a:off x="5975900" y="2571750"/>
            <a:ext cx="1057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31125" y="1975650"/>
            <a:ext cx="2858700" cy="5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Zonas </a:t>
            </a:r>
            <a:endParaRPr dirty="0"/>
          </a:p>
          <a:p>
            <a:pPr marL="0" lvl="0" indent="0" algn="ctr" rtl="0">
              <a:spcBef>
                <a:spcPts val="0"/>
              </a:spcBef>
              <a:spcAft>
                <a:spcPts val="0"/>
              </a:spcAft>
              <a:buNone/>
            </a:pPr>
            <a:r>
              <a:rPr lang="es"/>
              <a:t>desenergizadas</a:t>
            </a:r>
            <a:endParaRPr dirty="0"/>
          </a:p>
        </p:txBody>
      </p:sp>
      <p:pic>
        <p:nvPicPr>
          <p:cNvPr id="168" name="Google Shape;168;p25"/>
          <p:cNvPicPr preferRelativeResize="0"/>
          <p:nvPr/>
        </p:nvPicPr>
        <p:blipFill>
          <a:blip r:embed="rId3">
            <a:alphaModFix/>
          </a:blip>
          <a:stretch>
            <a:fillRect/>
          </a:stretch>
        </p:blipFill>
        <p:spPr>
          <a:xfrm>
            <a:off x="3585050" y="229675"/>
            <a:ext cx="5124450" cy="459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4981400" y="355863"/>
            <a:ext cx="3999400" cy="4431775"/>
          </a:xfrm>
          <a:prstGeom prst="rect">
            <a:avLst/>
          </a:prstGeom>
          <a:noFill/>
          <a:ln>
            <a:noFill/>
          </a:ln>
        </p:spPr>
      </p:pic>
      <p:sp>
        <p:nvSpPr>
          <p:cNvPr id="174" name="Google Shape;174;p26"/>
          <p:cNvSpPr txBox="1">
            <a:spLocks noGrp="1"/>
          </p:cNvSpPr>
          <p:nvPr>
            <p:ph type="title"/>
          </p:nvPr>
        </p:nvSpPr>
        <p:spPr>
          <a:xfrm>
            <a:off x="311700" y="445025"/>
            <a:ext cx="3054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Lazos</a:t>
            </a:r>
            <a:endParaRPr dirty="0"/>
          </a:p>
        </p:txBody>
      </p:sp>
      <p:sp>
        <p:nvSpPr>
          <p:cNvPr id="175" name="Google Shape;175;p26"/>
          <p:cNvSpPr txBox="1">
            <a:spLocks noGrp="1"/>
          </p:cNvSpPr>
          <p:nvPr>
            <p:ph type="body" idx="1"/>
          </p:nvPr>
        </p:nvSpPr>
        <p:spPr>
          <a:xfrm>
            <a:off x="245650" y="1171600"/>
            <a:ext cx="46773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a:t>Lazo Barra1 y Barra3:</a:t>
            </a:r>
            <a:endParaRPr dirty="0"/>
          </a:p>
          <a:p>
            <a:pPr marL="0" lvl="0" indent="0" algn="l" rtl="0">
              <a:lnSpc>
                <a:spcPct val="100000"/>
              </a:lnSpc>
              <a:spcBef>
                <a:spcPts val="0"/>
              </a:spcBef>
              <a:spcAft>
                <a:spcPts val="0"/>
              </a:spcAft>
              <a:buNone/>
            </a:pPr>
            <a:r>
              <a:rPr lang="es"/>
              <a:t>	</a:t>
            </a:r>
            <a:r>
              <a:rPr lang="es" b="1"/>
              <a:t>Camino1:</a:t>
            </a:r>
            <a:endParaRPr b="1" dirty="0"/>
          </a:p>
          <a:p>
            <a:pPr marL="1371600" lvl="0" indent="-342900" algn="l" rtl="0">
              <a:lnSpc>
                <a:spcPct val="100000"/>
              </a:lnSpc>
              <a:spcBef>
                <a:spcPts val="0"/>
              </a:spcBef>
              <a:spcAft>
                <a:spcPts val="0"/>
              </a:spcAft>
              <a:buSzPts val="1800"/>
              <a:buFont typeface="Old Standard TT"/>
              <a:buChar char="●"/>
            </a:pPr>
            <a:r>
              <a:rPr lang="es" b="1"/>
              <a:t>Barra1-Barra2: Interruptor1, Transformador1, Interruptor3</a:t>
            </a:r>
            <a:endParaRPr b="1" dirty="0"/>
          </a:p>
          <a:p>
            <a:pPr marL="1371600" lvl="0" indent="-342900" algn="l" rtl="0">
              <a:lnSpc>
                <a:spcPct val="100000"/>
              </a:lnSpc>
              <a:spcBef>
                <a:spcPts val="0"/>
              </a:spcBef>
              <a:spcAft>
                <a:spcPts val="0"/>
              </a:spcAft>
              <a:buSzPts val="1800"/>
              <a:buFont typeface="Old Standard TT"/>
              <a:buChar char="●"/>
            </a:pPr>
            <a:r>
              <a:rPr lang="es" b="1"/>
              <a:t>Barra2-Barra3: Linea1</a:t>
            </a:r>
            <a:endParaRPr b="1" dirty="0"/>
          </a:p>
          <a:p>
            <a:pPr marL="0" lvl="0" indent="0" algn="l" rtl="0">
              <a:lnSpc>
                <a:spcPct val="100000"/>
              </a:lnSpc>
              <a:spcBef>
                <a:spcPts val="0"/>
              </a:spcBef>
              <a:spcAft>
                <a:spcPts val="0"/>
              </a:spcAft>
              <a:buNone/>
            </a:pPr>
            <a:r>
              <a:rPr lang="es"/>
              <a:t>	Camino2:</a:t>
            </a:r>
            <a:endParaRPr dirty="0"/>
          </a:p>
          <a:p>
            <a:pPr marL="1371600" lvl="0" indent="-342900" algn="l" rtl="0">
              <a:lnSpc>
                <a:spcPct val="100000"/>
              </a:lnSpc>
              <a:spcBef>
                <a:spcPts val="0"/>
              </a:spcBef>
              <a:spcAft>
                <a:spcPts val="0"/>
              </a:spcAft>
              <a:buSzPts val="1800"/>
              <a:buFont typeface="Old Standard TT"/>
              <a:buChar char="●"/>
            </a:pPr>
            <a:r>
              <a:rPr lang="es"/>
              <a:t>Barra1-Barra2: Interruptor2, Transformador2, Interruptor4</a:t>
            </a:r>
            <a:endParaRPr dirty="0"/>
          </a:p>
          <a:p>
            <a:pPr marL="1371600" lvl="0" indent="-342900" algn="l" rtl="0">
              <a:lnSpc>
                <a:spcPct val="100000"/>
              </a:lnSpc>
              <a:spcBef>
                <a:spcPts val="0"/>
              </a:spcBef>
              <a:spcAft>
                <a:spcPts val="0"/>
              </a:spcAft>
              <a:buSzPts val="1800"/>
              <a:buFont typeface="Old Standard TT"/>
              <a:buChar char="●"/>
            </a:pPr>
            <a:r>
              <a:rPr lang="es"/>
              <a:t>Barra2-Barra3: Linea1</a:t>
            </a:r>
            <a:endParaRPr dirty="0"/>
          </a:p>
        </p:txBody>
      </p:sp>
      <p:sp>
        <p:nvSpPr>
          <p:cNvPr id="176" name="Google Shape;176;p26"/>
          <p:cNvSpPr/>
          <p:nvPr/>
        </p:nvSpPr>
        <p:spPr>
          <a:xfrm>
            <a:off x="6523200" y="397350"/>
            <a:ext cx="827700" cy="629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6"/>
          <p:cNvSpPr/>
          <p:nvPr/>
        </p:nvSpPr>
        <p:spPr>
          <a:xfrm>
            <a:off x="6259625" y="1304000"/>
            <a:ext cx="15504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6"/>
          <p:cNvSpPr/>
          <p:nvPr/>
        </p:nvSpPr>
        <p:spPr>
          <a:xfrm>
            <a:off x="6396600" y="1681050"/>
            <a:ext cx="386400" cy="16044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6"/>
          <p:cNvSpPr/>
          <p:nvPr/>
        </p:nvSpPr>
        <p:spPr>
          <a:xfrm>
            <a:off x="6302225" y="4048600"/>
            <a:ext cx="1465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6"/>
          <p:cNvSpPr/>
          <p:nvPr/>
        </p:nvSpPr>
        <p:spPr>
          <a:xfrm>
            <a:off x="6627125" y="4406400"/>
            <a:ext cx="739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6"/>
          <p:cNvSpPr/>
          <p:nvPr/>
        </p:nvSpPr>
        <p:spPr>
          <a:xfrm>
            <a:off x="6863275" y="3607250"/>
            <a:ext cx="331200" cy="3576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6"/>
          <p:cNvSpPr/>
          <p:nvPr/>
        </p:nvSpPr>
        <p:spPr>
          <a:xfrm>
            <a:off x="6248500" y="3386500"/>
            <a:ext cx="1465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4981400" y="355863"/>
            <a:ext cx="3999400" cy="4431775"/>
          </a:xfrm>
          <a:prstGeom prst="rect">
            <a:avLst/>
          </a:prstGeom>
          <a:noFill/>
          <a:ln>
            <a:noFill/>
          </a:ln>
        </p:spPr>
      </p:pic>
      <p:sp>
        <p:nvSpPr>
          <p:cNvPr id="188" name="Google Shape;188;p27"/>
          <p:cNvSpPr txBox="1">
            <a:spLocks noGrp="1"/>
          </p:cNvSpPr>
          <p:nvPr>
            <p:ph type="title"/>
          </p:nvPr>
        </p:nvSpPr>
        <p:spPr>
          <a:xfrm>
            <a:off x="311700" y="445025"/>
            <a:ext cx="3054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Lazos</a:t>
            </a:r>
            <a:endParaRPr dirty="0"/>
          </a:p>
        </p:txBody>
      </p:sp>
      <p:sp>
        <p:nvSpPr>
          <p:cNvPr id="189" name="Google Shape;189;p27"/>
          <p:cNvSpPr txBox="1">
            <a:spLocks noGrp="1"/>
          </p:cNvSpPr>
          <p:nvPr>
            <p:ph type="body" idx="1"/>
          </p:nvPr>
        </p:nvSpPr>
        <p:spPr>
          <a:xfrm>
            <a:off x="245650" y="1171600"/>
            <a:ext cx="4677300" cy="339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a:t>Lazo Barra1 y Barra3:</a:t>
            </a:r>
            <a:endParaRPr dirty="0"/>
          </a:p>
          <a:p>
            <a:pPr marL="0" lvl="0" indent="0" algn="l" rtl="0">
              <a:lnSpc>
                <a:spcPct val="100000"/>
              </a:lnSpc>
              <a:spcBef>
                <a:spcPts val="0"/>
              </a:spcBef>
              <a:spcAft>
                <a:spcPts val="0"/>
              </a:spcAft>
              <a:buNone/>
            </a:pPr>
            <a:r>
              <a:rPr lang="es"/>
              <a:t>	Camino1:</a:t>
            </a:r>
            <a:endParaRPr dirty="0"/>
          </a:p>
          <a:p>
            <a:pPr marL="1371600" lvl="0" indent="-342900" algn="l" rtl="0">
              <a:lnSpc>
                <a:spcPct val="100000"/>
              </a:lnSpc>
              <a:spcBef>
                <a:spcPts val="0"/>
              </a:spcBef>
              <a:spcAft>
                <a:spcPts val="0"/>
              </a:spcAft>
              <a:buSzPts val="1800"/>
              <a:buFont typeface="Old Standard TT"/>
              <a:buChar char="●"/>
            </a:pPr>
            <a:r>
              <a:rPr lang="es"/>
              <a:t>Barra1-Barra2: Interruptor1, Transformador1, Interruptor3</a:t>
            </a:r>
            <a:endParaRPr dirty="0"/>
          </a:p>
          <a:p>
            <a:pPr marL="1371600" lvl="0" indent="-342900" algn="l" rtl="0">
              <a:lnSpc>
                <a:spcPct val="100000"/>
              </a:lnSpc>
              <a:spcBef>
                <a:spcPts val="0"/>
              </a:spcBef>
              <a:spcAft>
                <a:spcPts val="0"/>
              </a:spcAft>
              <a:buSzPts val="1800"/>
              <a:buFont typeface="Old Standard TT"/>
              <a:buChar char="●"/>
            </a:pPr>
            <a:r>
              <a:rPr lang="es"/>
              <a:t>Barra2-Barra3: Linea1</a:t>
            </a:r>
            <a:endParaRPr dirty="0"/>
          </a:p>
          <a:p>
            <a:pPr marL="0" lvl="0" indent="0" algn="l" rtl="0">
              <a:lnSpc>
                <a:spcPct val="100000"/>
              </a:lnSpc>
              <a:spcBef>
                <a:spcPts val="0"/>
              </a:spcBef>
              <a:spcAft>
                <a:spcPts val="0"/>
              </a:spcAft>
              <a:buNone/>
            </a:pPr>
            <a:r>
              <a:rPr lang="es"/>
              <a:t>	</a:t>
            </a:r>
            <a:r>
              <a:rPr lang="es" b="1"/>
              <a:t>Camino2:</a:t>
            </a:r>
            <a:endParaRPr b="1" dirty="0"/>
          </a:p>
          <a:p>
            <a:pPr marL="1371600" lvl="0" indent="-342900" algn="l" rtl="0">
              <a:lnSpc>
                <a:spcPct val="100000"/>
              </a:lnSpc>
              <a:spcBef>
                <a:spcPts val="0"/>
              </a:spcBef>
              <a:spcAft>
                <a:spcPts val="0"/>
              </a:spcAft>
              <a:buSzPts val="1800"/>
              <a:buFont typeface="Old Standard TT"/>
              <a:buChar char="●"/>
            </a:pPr>
            <a:r>
              <a:rPr lang="es" b="1"/>
              <a:t>Barra1-Barra2: Interruptor2, Transformador2, Interruptor4</a:t>
            </a:r>
            <a:endParaRPr b="1" dirty="0"/>
          </a:p>
          <a:p>
            <a:pPr marL="1371600" lvl="0" indent="-342900" algn="l" rtl="0">
              <a:lnSpc>
                <a:spcPct val="100000"/>
              </a:lnSpc>
              <a:spcBef>
                <a:spcPts val="0"/>
              </a:spcBef>
              <a:spcAft>
                <a:spcPts val="0"/>
              </a:spcAft>
              <a:buSzPts val="1800"/>
              <a:buFont typeface="Old Standard TT"/>
              <a:buChar char="●"/>
            </a:pPr>
            <a:r>
              <a:rPr lang="es" b="1"/>
              <a:t>Barra2-Barra3: Linea1</a:t>
            </a:r>
            <a:endParaRPr b="1" dirty="0"/>
          </a:p>
        </p:txBody>
      </p:sp>
      <p:sp>
        <p:nvSpPr>
          <p:cNvPr id="190" name="Google Shape;190;p27"/>
          <p:cNvSpPr/>
          <p:nvPr/>
        </p:nvSpPr>
        <p:spPr>
          <a:xfrm>
            <a:off x="6523200" y="397350"/>
            <a:ext cx="827700" cy="629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7"/>
          <p:cNvSpPr/>
          <p:nvPr/>
        </p:nvSpPr>
        <p:spPr>
          <a:xfrm>
            <a:off x="6259625" y="1304000"/>
            <a:ext cx="15504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7"/>
          <p:cNvSpPr/>
          <p:nvPr/>
        </p:nvSpPr>
        <p:spPr>
          <a:xfrm>
            <a:off x="7194475" y="1681050"/>
            <a:ext cx="386400" cy="16044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7"/>
          <p:cNvSpPr/>
          <p:nvPr/>
        </p:nvSpPr>
        <p:spPr>
          <a:xfrm>
            <a:off x="6302225" y="4048600"/>
            <a:ext cx="1465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7"/>
          <p:cNvSpPr/>
          <p:nvPr/>
        </p:nvSpPr>
        <p:spPr>
          <a:xfrm>
            <a:off x="6627125" y="4406400"/>
            <a:ext cx="739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7"/>
          <p:cNvSpPr/>
          <p:nvPr/>
        </p:nvSpPr>
        <p:spPr>
          <a:xfrm>
            <a:off x="6863275" y="3607250"/>
            <a:ext cx="331200" cy="3576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7"/>
          <p:cNvSpPr/>
          <p:nvPr/>
        </p:nvSpPr>
        <p:spPr>
          <a:xfrm>
            <a:off x="6248500" y="3386500"/>
            <a:ext cx="1465200" cy="2760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311700" y="445025"/>
            <a:ext cx="3054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Paralelos</a:t>
            </a:r>
            <a:endParaRPr dirty="0"/>
          </a:p>
        </p:txBody>
      </p:sp>
      <p:sp>
        <p:nvSpPr>
          <p:cNvPr id="202" name="Google Shape;202;p28"/>
          <p:cNvSpPr txBox="1">
            <a:spLocks noGrp="1"/>
          </p:cNvSpPr>
          <p:nvPr>
            <p:ph type="body" idx="1"/>
          </p:nvPr>
        </p:nvSpPr>
        <p:spPr>
          <a:xfrm>
            <a:off x="189025" y="1662375"/>
            <a:ext cx="4199700" cy="234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a:t>Paralelo 1:</a:t>
            </a:r>
            <a:endParaRPr dirty="0"/>
          </a:p>
          <a:p>
            <a:pPr marL="0" lvl="0" indent="0" algn="l" rtl="0">
              <a:lnSpc>
                <a:spcPct val="100000"/>
              </a:lnSpc>
              <a:spcBef>
                <a:spcPts val="0"/>
              </a:spcBef>
              <a:spcAft>
                <a:spcPts val="0"/>
              </a:spcAft>
              <a:buNone/>
            </a:pPr>
            <a:endParaRPr dirty="0"/>
          </a:p>
          <a:p>
            <a:pPr marL="457200" lvl="0" indent="-342900" algn="l" rtl="0">
              <a:lnSpc>
                <a:spcPct val="100000"/>
              </a:lnSpc>
              <a:spcBef>
                <a:spcPts val="0"/>
              </a:spcBef>
              <a:spcAft>
                <a:spcPts val="0"/>
              </a:spcAft>
              <a:buSzPts val="1800"/>
              <a:buChar char="●"/>
            </a:pPr>
            <a:r>
              <a:rPr lang="es" b="1"/>
              <a:t>Barra1-Barra3: </a:t>
            </a:r>
            <a:endParaRPr b="1" dirty="0"/>
          </a:p>
          <a:p>
            <a:pPr marL="914400" lvl="1" indent="-342900" algn="l" rtl="0">
              <a:lnSpc>
                <a:spcPct val="100000"/>
              </a:lnSpc>
              <a:spcBef>
                <a:spcPts val="0"/>
              </a:spcBef>
              <a:spcAft>
                <a:spcPts val="0"/>
              </a:spcAft>
              <a:buSzPts val="1800"/>
              <a:buChar char="○"/>
            </a:pPr>
            <a:r>
              <a:rPr lang="es" sz="1800" b="1"/>
              <a:t>Barra1-Barra3: Interruptor1</a:t>
            </a:r>
            <a:r>
              <a:rPr lang="es" sz="1800"/>
              <a:t>	</a:t>
            </a:r>
            <a:endParaRPr sz="1800" dirty="0"/>
          </a:p>
          <a:p>
            <a:pPr marL="457200" lvl="0" indent="-342900" algn="l" rtl="0">
              <a:lnSpc>
                <a:spcPct val="100000"/>
              </a:lnSpc>
              <a:spcBef>
                <a:spcPts val="0"/>
              </a:spcBef>
              <a:spcAft>
                <a:spcPts val="0"/>
              </a:spcAft>
              <a:buSzPts val="1800"/>
              <a:buChar char="●"/>
            </a:pPr>
            <a:r>
              <a:rPr lang="es"/>
              <a:t>Barra2-Barra3: </a:t>
            </a:r>
            <a:endParaRPr dirty="0"/>
          </a:p>
          <a:p>
            <a:pPr marL="914400" lvl="1" indent="-342900" algn="l" rtl="0">
              <a:lnSpc>
                <a:spcPct val="100000"/>
              </a:lnSpc>
              <a:spcBef>
                <a:spcPts val="0"/>
              </a:spcBef>
              <a:spcAft>
                <a:spcPts val="0"/>
              </a:spcAft>
              <a:buSzPts val="1800"/>
              <a:buChar char="○"/>
            </a:pPr>
            <a:r>
              <a:rPr lang="es" sz="1800"/>
              <a:t>Barra2-Barra3: Interruptor2</a:t>
            </a:r>
            <a:endParaRPr sz="1800"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1371600" lvl="0" indent="0" algn="l" rtl="0">
              <a:lnSpc>
                <a:spcPct val="100000"/>
              </a:lnSpc>
              <a:spcBef>
                <a:spcPts val="0"/>
              </a:spcBef>
              <a:spcAft>
                <a:spcPts val="0"/>
              </a:spcAft>
              <a:buNone/>
            </a:pPr>
            <a:endParaRPr dirty="0"/>
          </a:p>
        </p:txBody>
      </p:sp>
      <p:pic>
        <p:nvPicPr>
          <p:cNvPr id="203" name="Google Shape;203;p28"/>
          <p:cNvPicPr preferRelativeResize="0"/>
          <p:nvPr/>
        </p:nvPicPr>
        <p:blipFill>
          <a:blip r:embed="rId3">
            <a:alphaModFix/>
          </a:blip>
          <a:stretch>
            <a:fillRect/>
          </a:stretch>
        </p:blipFill>
        <p:spPr>
          <a:xfrm>
            <a:off x="4275500" y="1097512"/>
            <a:ext cx="4689447" cy="3545375"/>
          </a:xfrm>
          <a:prstGeom prst="rect">
            <a:avLst/>
          </a:prstGeom>
          <a:noFill/>
          <a:ln>
            <a:noFill/>
          </a:ln>
        </p:spPr>
      </p:pic>
      <p:sp>
        <p:nvSpPr>
          <p:cNvPr id="204" name="Google Shape;204;p28"/>
          <p:cNvSpPr/>
          <p:nvPr/>
        </p:nvSpPr>
        <p:spPr>
          <a:xfrm>
            <a:off x="5511850" y="1294500"/>
            <a:ext cx="981600" cy="7644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8"/>
          <p:cNvSpPr/>
          <p:nvPr/>
        </p:nvSpPr>
        <p:spPr>
          <a:xfrm>
            <a:off x="5275900" y="2453700"/>
            <a:ext cx="1332600" cy="236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8"/>
          <p:cNvSpPr/>
          <p:nvPr/>
        </p:nvSpPr>
        <p:spPr>
          <a:xfrm>
            <a:off x="5896450" y="3521338"/>
            <a:ext cx="2688300" cy="236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8"/>
          <p:cNvSpPr/>
          <p:nvPr/>
        </p:nvSpPr>
        <p:spPr>
          <a:xfrm>
            <a:off x="5733700" y="2755850"/>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8"/>
          <p:cNvSpPr/>
          <p:nvPr/>
        </p:nvSpPr>
        <p:spPr>
          <a:xfrm>
            <a:off x="5896450" y="2058900"/>
            <a:ext cx="212400" cy="3948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8"/>
          <p:cNvSpPr/>
          <p:nvPr/>
        </p:nvSpPr>
        <p:spPr>
          <a:xfrm>
            <a:off x="6568950" y="4003025"/>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8"/>
          <p:cNvSpPr/>
          <p:nvPr/>
        </p:nvSpPr>
        <p:spPr>
          <a:xfrm>
            <a:off x="7429175" y="4003025"/>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311700" y="445025"/>
            <a:ext cx="30549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Paralelos</a:t>
            </a:r>
            <a:endParaRPr dirty="0"/>
          </a:p>
        </p:txBody>
      </p:sp>
      <p:sp>
        <p:nvSpPr>
          <p:cNvPr id="216" name="Google Shape;216;p29"/>
          <p:cNvSpPr txBox="1">
            <a:spLocks noGrp="1"/>
          </p:cNvSpPr>
          <p:nvPr>
            <p:ph type="body" idx="1"/>
          </p:nvPr>
        </p:nvSpPr>
        <p:spPr>
          <a:xfrm>
            <a:off x="189025" y="1662375"/>
            <a:ext cx="4199700" cy="2340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a:t>Paralelo 1:</a:t>
            </a:r>
            <a:endParaRPr dirty="0"/>
          </a:p>
          <a:p>
            <a:pPr marL="0" lvl="0" indent="0" algn="l" rtl="0">
              <a:lnSpc>
                <a:spcPct val="100000"/>
              </a:lnSpc>
              <a:spcBef>
                <a:spcPts val="0"/>
              </a:spcBef>
              <a:spcAft>
                <a:spcPts val="0"/>
              </a:spcAft>
              <a:buNone/>
            </a:pPr>
            <a:endParaRPr dirty="0"/>
          </a:p>
          <a:p>
            <a:pPr marL="457200" lvl="0" indent="-342900" algn="l" rtl="0">
              <a:lnSpc>
                <a:spcPct val="100000"/>
              </a:lnSpc>
              <a:spcBef>
                <a:spcPts val="0"/>
              </a:spcBef>
              <a:spcAft>
                <a:spcPts val="0"/>
              </a:spcAft>
              <a:buSzPts val="1800"/>
              <a:buChar char="●"/>
            </a:pPr>
            <a:r>
              <a:rPr lang="es"/>
              <a:t>Barra1-Barra3: </a:t>
            </a:r>
            <a:endParaRPr dirty="0"/>
          </a:p>
          <a:p>
            <a:pPr marL="914400" lvl="1" indent="-342900" algn="l" rtl="0">
              <a:lnSpc>
                <a:spcPct val="100000"/>
              </a:lnSpc>
              <a:spcBef>
                <a:spcPts val="0"/>
              </a:spcBef>
              <a:spcAft>
                <a:spcPts val="0"/>
              </a:spcAft>
              <a:buSzPts val="1800"/>
              <a:buChar char="○"/>
            </a:pPr>
            <a:r>
              <a:rPr lang="es" sz="1800"/>
              <a:t>Barra1-Barra3: Interruptor1	</a:t>
            </a:r>
            <a:endParaRPr sz="1800" dirty="0"/>
          </a:p>
          <a:p>
            <a:pPr marL="457200" lvl="0" indent="-342900" algn="l" rtl="0">
              <a:lnSpc>
                <a:spcPct val="100000"/>
              </a:lnSpc>
              <a:spcBef>
                <a:spcPts val="0"/>
              </a:spcBef>
              <a:spcAft>
                <a:spcPts val="0"/>
              </a:spcAft>
              <a:buSzPts val="1800"/>
              <a:buChar char="●"/>
            </a:pPr>
            <a:r>
              <a:rPr lang="es" b="1"/>
              <a:t>Barra2-Barra3: </a:t>
            </a:r>
            <a:endParaRPr b="1" dirty="0"/>
          </a:p>
          <a:p>
            <a:pPr marL="914400" lvl="1" indent="-342900" algn="l" rtl="0">
              <a:lnSpc>
                <a:spcPct val="100000"/>
              </a:lnSpc>
              <a:spcBef>
                <a:spcPts val="0"/>
              </a:spcBef>
              <a:spcAft>
                <a:spcPts val="0"/>
              </a:spcAft>
              <a:buSzPts val="1800"/>
              <a:buChar char="○"/>
            </a:pPr>
            <a:r>
              <a:rPr lang="es" sz="1800" b="1"/>
              <a:t>Barra2-Barra3: Interruptor2</a:t>
            </a:r>
            <a:endParaRPr sz="1800" b="1"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1371600" lvl="0" indent="0" algn="l" rtl="0">
              <a:lnSpc>
                <a:spcPct val="100000"/>
              </a:lnSpc>
              <a:spcBef>
                <a:spcPts val="0"/>
              </a:spcBef>
              <a:spcAft>
                <a:spcPts val="0"/>
              </a:spcAft>
              <a:buNone/>
            </a:pPr>
            <a:endParaRPr dirty="0"/>
          </a:p>
        </p:txBody>
      </p:sp>
      <p:pic>
        <p:nvPicPr>
          <p:cNvPr id="217" name="Google Shape;217;p29"/>
          <p:cNvPicPr preferRelativeResize="0"/>
          <p:nvPr/>
        </p:nvPicPr>
        <p:blipFill>
          <a:blip r:embed="rId3">
            <a:alphaModFix/>
          </a:blip>
          <a:stretch>
            <a:fillRect/>
          </a:stretch>
        </p:blipFill>
        <p:spPr>
          <a:xfrm>
            <a:off x="4275500" y="1097512"/>
            <a:ext cx="4689447" cy="3545375"/>
          </a:xfrm>
          <a:prstGeom prst="rect">
            <a:avLst/>
          </a:prstGeom>
          <a:noFill/>
          <a:ln>
            <a:noFill/>
          </a:ln>
        </p:spPr>
      </p:pic>
      <p:sp>
        <p:nvSpPr>
          <p:cNvPr id="218" name="Google Shape;218;p29"/>
          <p:cNvSpPr/>
          <p:nvPr/>
        </p:nvSpPr>
        <p:spPr>
          <a:xfrm>
            <a:off x="7673050" y="1294500"/>
            <a:ext cx="981600" cy="7644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9"/>
          <p:cNvSpPr/>
          <p:nvPr/>
        </p:nvSpPr>
        <p:spPr>
          <a:xfrm>
            <a:off x="7429175" y="2406500"/>
            <a:ext cx="1401000" cy="236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9"/>
          <p:cNvSpPr/>
          <p:nvPr/>
        </p:nvSpPr>
        <p:spPr>
          <a:xfrm>
            <a:off x="5896450" y="3521338"/>
            <a:ext cx="2688300" cy="2361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9"/>
          <p:cNvSpPr/>
          <p:nvPr/>
        </p:nvSpPr>
        <p:spPr>
          <a:xfrm>
            <a:off x="7955350" y="2774725"/>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9"/>
          <p:cNvSpPr/>
          <p:nvPr/>
        </p:nvSpPr>
        <p:spPr>
          <a:xfrm>
            <a:off x="8057650" y="2058900"/>
            <a:ext cx="212400" cy="3948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9"/>
          <p:cNvSpPr/>
          <p:nvPr/>
        </p:nvSpPr>
        <p:spPr>
          <a:xfrm>
            <a:off x="6551875" y="4003025"/>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9"/>
          <p:cNvSpPr/>
          <p:nvPr/>
        </p:nvSpPr>
        <p:spPr>
          <a:xfrm>
            <a:off x="7429175" y="4003025"/>
            <a:ext cx="417000" cy="5199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dirty="0"/>
          </a:p>
        </p:txBody>
      </p:sp>
      <p:sp>
        <p:nvSpPr>
          <p:cNvPr id="230" name="Google Shape;230;p30"/>
          <p:cNvSpPr/>
          <p:nvPr/>
        </p:nvSpPr>
        <p:spPr>
          <a:xfrm>
            <a:off x="4271575" y="1566675"/>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Modelo CIM</a:t>
            </a:r>
            <a:endParaRPr sz="1800" b="1" dirty="0"/>
          </a:p>
        </p:txBody>
      </p:sp>
      <p:sp>
        <p:nvSpPr>
          <p:cNvPr id="231" name="Google Shape;231;p30"/>
          <p:cNvSpPr/>
          <p:nvPr/>
        </p:nvSpPr>
        <p:spPr>
          <a:xfrm>
            <a:off x="4775138" y="2884950"/>
            <a:ext cx="2790300" cy="10470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Zonas desenergizadas</a:t>
            </a:r>
            <a:endParaRPr sz="1800" b="1" dirty="0"/>
          </a:p>
        </p:txBody>
      </p:sp>
      <p:sp>
        <p:nvSpPr>
          <p:cNvPr id="232" name="Google Shape;232;p30"/>
          <p:cNvSpPr/>
          <p:nvPr/>
        </p:nvSpPr>
        <p:spPr>
          <a:xfrm>
            <a:off x="7017050" y="4012000"/>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RDF</a:t>
            </a:r>
            <a:endParaRPr sz="1800" b="1" dirty="0"/>
          </a:p>
        </p:txBody>
      </p:sp>
      <p:sp>
        <p:nvSpPr>
          <p:cNvPr id="233" name="Google Shape;233;p30"/>
          <p:cNvSpPr/>
          <p:nvPr/>
        </p:nvSpPr>
        <p:spPr>
          <a:xfrm>
            <a:off x="7017050" y="1454350"/>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JENA</a:t>
            </a:r>
            <a:endParaRPr sz="1800" b="1" dirty="0"/>
          </a:p>
        </p:txBody>
      </p:sp>
      <p:sp>
        <p:nvSpPr>
          <p:cNvPr id="234" name="Google Shape;234;p30"/>
          <p:cNvSpPr/>
          <p:nvPr/>
        </p:nvSpPr>
        <p:spPr>
          <a:xfrm>
            <a:off x="2497625" y="2322725"/>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RDF/XML</a:t>
            </a:r>
            <a:endParaRPr sz="1800" b="1" dirty="0"/>
          </a:p>
        </p:txBody>
      </p:sp>
      <p:sp>
        <p:nvSpPr>
          <p:cNvPr id="235" name="Google Shape;235;p30"/>
          <p:cNvSpPr/>
          <p:nvPr/>
        </p:nvSpPr>
        <p:spPr>
          <a:xfrm>
            <a:off x="2431900" y="3931950"/>
            <a:ext cx="22806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Interruptores</a:t>
            </a:r>
            <a:endParaRPr sz="1800" b="1" dirty="0"/>
          </a:p>
        </p:txBody>
      </p:sp>
      <p:sp>
        <p:nvSpPr>
          <p:cNvPr id="236" name="Google Shape;236;p30"/>
          <p:cNvSpPr/>
          <p:nvPr/>
        </p:nvSpPr>
        <p:spPr>
          <a:xfrm>
            <a:off x="392850" y="3065800"/>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Lazos</a:t>
            </a:r>
            <a:endParaRPr sz="1800" b="1" dirty="0"/>
          </a:p>
        </p:txBody>
      </p:sp>
      <p:sp>
        <p:nvSpPr>
          <p:cNvPr id="237" name="Google Shape;237;p30"/>
          <p:cNvSpPr/>
          <p:nvPr/>
        </p:nvSpPr>
        <p:spPr>
          <a:xfrm>
            <a:off x="521225" y="1512075"/>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Paralelos</a:t>
            </a:r>
            <a:endParaRPr sz="1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Implementación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Agenda</a:t>
            </a:r>
            <a:endParaRPr dirty="0"/>
          </a:p>
        </p:txBody>
      </p:sp>
      <p:sp>
        <p:nvSpPr>
          <p:cNvPr id="68" name="Google Shape;68;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s" sz="2400"/>
              <a:t>Introducción </a:t>
            </a:r>
            <a:endParaRPr sz="2400" dirty="0"/>
          </a:p>
          <a:p>
            <a:pPr marL="457200" lvl="0" indent="-381000" algn="l" rtl="0">
              <a:spcBef>
                <a:spcPts val="0"/>
              </a:spcBef>
              <a:spcAft>
                <a:spcPts val="0"/>
              </a:spcAft>
              <a:buSzPts val="2400"/>
              <a:buAutoNum type="arabicPeriod"/>
            </a:pPr>
            <a:r>
              <a:rPr lang="es" sz="2400"/>
              <a:t>Conceptos</a:t>
            </a:r>
            <a:endParaRPr sz="2400" dirty="0"/>
          </a:p>
          <a:p>
            <a:pPr marL="457200" lvl="0" indent="-381000" algn="l" rtl="0">
              <a:spcBef>
                <a:spcPts val="0"/>
              </a:spcBef>
              <a:spcAft>
                <a:spcPts val="0"/>
              </a:spcAft>
              <a:buSzPts val="2400"/>
              <a:buAutoNum type="arabicPeriod"/>
            </a:pPr>
            <a:r>
              <a:rPr lang="es" sz="2400"/>
              <a:t>Implementación</a:t>
            </a:r>
            <a:endParaRPr sz="2400" dirty="0"/>
          </a:p>
          <a:p>
            <a:pPr marL="457200" lvl="0" indent="-381000" algn="l" rtl="0">
              <a:spcBef>
                <a:spcPts val="0"/>
              </a:spcBef>
              <a:spcAft>
                <a:spcPts val="0"/>
              </a:spcAft>
              <a:buSzPts val="2400"/>
              <a:buAutoNum type="arabicPeriod"/>
            </a:pPr>
            <a:r>
              <a:rPr lang="es" sz="2400"/>
              <a:t>Resultados experimentales</a:t>
            </a:r>
            <a:endParaRPr sz="2400" dirty="0"/>
          </a:p>
          <a:p>
            <a:pPr marL="457200" lvl="0" indent="-381000" algn="l" rtl="0">
              <a:spcBef>
                <a:spcPts val="0"/>
              </a:spcBef>
              <a:spcAft>
                <a:spcPts val="0"/>
              </a:spcAft>
              <a:buSzPts val="2400"/>
              <a:buAutoNum type="arabicPeriod"/>
            </a:pPr>
            <a:r>
              <a:rPr lang="es" sz="2400"/>
              <a:t>Conclusiones</a:t>
            </a:r>
            <a:endParaRPr sz="2400" dirty="0"/>
          </a:p>
        </p:txBody>
      </p:sp>
      <p:pic>
        <p:nvPicPr>
          <p:cNvPr id="69" name="Google Shape;69;p14" descr="Imagen relacionada"/>
          <p:cNvPicPr preferRelativeResize="0"/>
          <p:nvPr/>
        </p:nvPicPr>
        <p:blipFill>
          <a:blip r:embed="rId3">
            <a:alphaModFix/>
          </a:blip>
          <a:stretch>
            <a:fillRect/>
          </a:stretch>
        </p:blipFill>
        <p:spPr>
          <a:xfrm>
            <a:off x="5444400" y="1423775"/>
            <a:ext cx="3657600" cy="350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311700" y="445025"/>
            <a:ext cx="27528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Grafos</a:t>
            </a:r>
            <a:endParaRPr dirty="0"/>
          </a:p>
        </p:txBody>
      </p:sp>
      <p:grpSp>
        <p:nvGrpSpPr>
          <p:cNvPr id="248" name="Google Shape;248;p32"/>
          <p:cNvGrpSpPr/>
          <p:nvPr/>
        </p:nvGrpSpPr>
        <p:grpSpPr>
          <a:xfrm>
            <a:off x="4751130" y="981053"/>
            <a:ext cx="3335538" cy="1635761"/>
            <a:chOff x="2414275" y="1685300"/>
            <a:chExt cx="4637200" cy="2477300"/>
          </a:xfrm>
        </p:grpSpPr>
        <p:sp>
          <p:nvSpPr>
            <p:cNvPr id="249" name="Google Shape;249;p32"/>
            <p:cNvSpPr/>
            <p:nvPr/>
          </p:nvSpPr>
          <p:spPr>
            <a:xfrm>
              <a:off x="2414275" y="179265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a:t>
              </a:r>
              <a:endParaRPr b="1" dirty="0"/>
            </a:p>
          </p:txBody>
        </p:sp>
        <p:sp>
          <p:nvSpPr>
            <p:cNvPr id="250" name="Google Shape;250;p32"/>
            <p:cNvSpPr/>
            <p:nvPr/>
          </p:nvSpPr>
          <p:spPr>
            <a:xfrm>
              <a:off x="4774725" y="168530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B</a:t>
              </a:r>
              <a:endParaRPr b="1" dirty="0"/>
            </a:p>
          </p:txBody>
        </p:sp>
        <p:sp>
          <p:nvSpPr>
            <p:cNvPr id="251" name="Google Shape;251;p32"/>
            <p:cNvSpPr/>
            <p:nvPr/>
          </p:nvSpPr>
          <p:spPr>
            <a:xfrm>
              <a:off x="6349775" y="287415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D</a:t>
              </a:r>
              <a:endParaRPr b="1" dirty="0"/>
            </a:p>
          </p:txBody>
        </p:sp>
        <p:sp>
          <p:nvSpPr>
            <p:cNvPr id="252" name="Google Shape;252;p32"/>
            <p:cNvSpPr/>
            <p:nvPr/>
          </p:nvSpPr>
          <p:spPr>
            <a:xfrm>
              <a:off x="3611775" y="346750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a:t>
              </a:r>
              <a:endParaRPr b="1" dirty="0"/>
            </a:p>
          </p:txBody>
        </p:sp>
        <p:cxnSp>
          <p:nvCxnSpPr>
            <p:cNvPr id="253" name="Google Shape;253;p32"/>
            <p:cNvCxnSpPr>
              <a:stCxn id="249" idx="7"/>
              <a:endCxn id="250" idx="1"/>
            </p:cNvCxnSpPr>
            <p:nvPr/>
          </p:nvCxnSpPr>
          <p:spPr>
            <a:xfrm rot="-5400000">
              <a:off x="3891763" y="908795"/>
              <a:ext cx="107100" cy="1864200"/>
            </a:xfrm>
            <a:prstGeom prst="curvedConnector3">
              <a:avLst>
                <a:gd name="adj1" fmla="val 532004"/>
              </a:avLst>
            </a:prstGeom>
            <a:noFill/>
            <a:ln w="9525" cap="flat" cmpd="sng">
              <a:solidFill>
                <a:schemeClr val="dk2"/>
              </a:solidFill>
              <a:prstDash val="solid"/>
              <a:round/>
              <a:headEnd type="none" w="med" len="med"/>
              <a:tailEnd type="none" w="med" len="med"/>
            </a:ln>
          </p:spPr>
        </p:cxnSp>
        <p:cxnSp>
          <p:nvCxnSpPr>
            <p:cNvPr id="254" name="Google Shape;254;p32"/>
            <p:cNvCxnSpPr>
              <a:stCxn id="250" idx="6"/>
              <a:endCxn id="251" idx="0"/>
            </p:cNvCxnSpPr>
            <p:nvPr/>
          </p:nvCxnSpPr>
          <p:spPr>
            <a:xfrm>
              <a:off x="5476425" y="2032850"/>
              <a:ext cx="1224000" cy="841500"/>
            </a:xfrm>
            <a:prstGeom prst="curvedConnector2">
              <a:avLst/>
            </a:prstGeom>
            <a:noFill/>
            <a:ln w="9525" cap="flat" cmpd="sng">
              <a:solidFill>
                <a:schemeClr val="dk2"/>
              </a:solidFill>
              <a:prstDash val="solid"/>
              <a:round/>
              <a:headEnd type="none" w="med" len="med"/>
              <a:tailEnd type="none" w="med" len="med"/>
            </a:ln>
          </p:spPr>
        </p:cxnSp>
        <p:cxnSp>
          <p:nvCxnSpPr>
            <p:cNvPr id="255" name="Google Shape;255;p32"/>
            <p:cNvCxnSpPr>
              <a:stCxn id="249" idx="5"/>
              <a:endCxn id="251" idx="2"/>
            </p:cNvCxnSpPr>
            <p:nvPr/>
          </p:nvCxnSpPr>
          <p:spPr>
            <a:xfrm rot="-5400000" flipH="1">
              <a:off x="4263763" y="1135405"/>
              <a:ext cx="835500" cy="3336600"/>
            </a:xfrm>
            <a:prstGeom prst="curvedConnector2">
              <a:avLst/>
            </a:prstGeom>
            <a:noFill/>
            <a:ln w="9525" cap="flat" cmpd="sng">
              <a:solidFill>
                <a:schemeClr val="dk2"/>
              </a:solidFill>
              <a:prstDash val="solid"/>
              <a:round/>
              <a:headEnd type="none" w="med" len="med"/>
              <a:tailEnd type="none" w="med" len="med"/>
            </a:ln>
          </p:spPr>
        </p:cxnSp>
        <p:cxnSp>
          <p:nvCxnSpPr>
            <p:cNvPr id="256" name="Google Shape;256;p32"/>
            <p:cNvCxnSpPr>
              <a:stCxn id="249" idx="3"/>
              <a:endCxn id="252" idx="2"/>
            </p:cNvCxnSpPr>
            <p:nvPr/>
          </p:nvCxnSpPr>
          <p:spPr>
            <a:xfrm rot="-5400000" flipH="1">
              <a:off x="2349937" y="2553055"/>
              <a:ext cx="1428900" cy="1094700"/>
            </a:xfrm>
            <a:prstGeom prst="curvedConnector2">
              <a:avLst/>
            </a:prstGeom>
            <a:noFill/>
            <a:ln w="9525" cap="flat" cmpd="sng">
              <a:solidFill>
                <a:schemeClr val="dk2"/>
              </a:solidFill>
              <a:prstDash val="solid"/>
              <a:round/>
              <a:headEnd type="none" w="med" len="med"/>
              <a:tailEnd type="none" w="med" len="med"/>
            </a:ln>
          </p:spPr>
        </p:cxnSp>
      </p:grpSp>
      <p:sp>
        <p:nvSpPr>
          <p:cNvPr id="257" name="Google Shape;257;p32"/>
          <p:cNvSpPr txBox="1"/>
          <p:nvPr/>
        </p:nvSpPr>
        <p:spPr>
          <a:xfrm>
            <a:off x="470125" y="3102800"/>
            <a:ext cx="2001900" cy="14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b="1" dirty="0">
                <a:latin typeface="Old Standard TT"/>
                <a:ea typeface="Old Standard TT"/>
                <a:cs typeface="Old Standard TT"/>
                <a:sym typeface="Old Standard TT"/>
              </a:rPr>
              <a:t>Tipos: </a:t>
            </a:r>
            <a:br>
              <a:rPr lang="es" b="1" dirty="0">
                <a:latin typeface="Old Standard TT"/>
                <a:ea typeface="Old Standard TT"/>
                <a:cs typeface="Old Standard TT"/>
                <a:sym typeface="Old Standard TT"/>
              </a:rPr>
            </a:br>
            <a:endParaRPr b="1" dirty="0">
              <a:latin typeface="Old Standard TT"/>
              <a:ea typeface="Old Standard TT"/>
              <a:cs typeface="Old Standard TT"/>
              <a:sym typeface="Old Standard TT"/>
            </a:endParaRPr>
          </a:p>
          <a:p>
            <a:pPr marL="457200" lvl="0" indent="-317500" algn="just" rtl="0">
              <a:lnSpc>
                <a:spcPct val="115000"/>
              </a:lnSpc>
              <a:spcBef>
                <a:spcPts val="0"/>
              </a:spcBef>
              <a:spcAft>
                <a:spcPts val="0"/>
              </a:spcAft>
              <a:buClr>
                <a:schemeClr val="dk1"/>
              </a:buClr>
              <a:buSzPts val="1400"/>
              <a:buChar char="●"/>
            </a:pPr>
            <a:r>
              <a:rPr lang="es" dirty="0">
                <a:solidFill>
                  <a:schemeClr val="dk1"/>
                </a:solidFill>
              </a:rPr>
              <a:t>Dirigidos</a:t>
            </a:r>
            <a:endParaRPr dirty="0">
              <a:solidFill>
                <a:schemeClr val="dk1"/>
              </a:solidFill>
            </a:endParaRPr>
          </a:p>
          <a:p>
            <a:pPr marL="457200" lvl="0" indent="0" algn="just" rtl="0">
              <a:lnSpc>
                <a:spcPct val="115000"/>
              </a:lnSpc>
              <a:spcBef>
                <a:spcPts val="0"/>
              </a:spcBef>
              <a:spcAft>
                <a:spcPts val="0"/>
              </a:spcAft>
              <a:buNone/>
            </a:pPr>
            <a:endParaRPr dirty="0">
              <a:solidFill>
                <a:schemeClr val="dk1"/>
              </a:solidFill>
            </a:endParaRPr>
          </a:p>
          <a:p>
            <a:pPr marL="457200" lvl="0" indent="-304800" rtl="0">
              <a:lnSpc>
                <a:spcPct val="115000"/>
              </a:lnSpc>
              <a:spcBef>
                <a:spcPts val="0"/>
              </a:spcBef>
              <a:spcAft>
                <a:spcPts val="0"/>
              </a:spcAft>
              <a:buClr>
                <a:schemeClr val="dk1"/>
              </a:buClr>
              <a:buSzPts val="1200"/>
              <a:buChar char="●"/>
            </a:pPr>
            <a:r>
              <a:rPr lang="es" dirty="0">
                <a:solidFill>
                  <a:schemeClr val="dk1"/>
                </a:solidFill>
              </a:rPr>
              <a:t>No dirigidos</a:t>
            </a:r>
            <a:br>
              <a:rPr lang="es" sz="1200" dirty="0">
                <a:solidFill>
                  <a:schemeClr val="dk1"/>
                </a:solidFill>
              </a:rPr>
            </a:br>
            <a:endParaRPr sz="1200" dirty="0">
              <a:solidFill>
                <a:schemeClr val="dk1"/>
              </a:solidFill>
            </a:endParaRPr>
          </a:p>
        </p:txBody>
      </p:sp>
      <p:sp>
        <p:nvSpPr>
          <p:cNvPr id="258" name="Google Shape;258;p32"/>
          <p:cNvSpPr txBox="1"/>
          <p:nvPr/>
        </p:nvSpPr>
        <p:spPr>
          <a:xfrm>
            <a:off x="470125" y="1472050"/>
            <a:ext cx="3501900" cy="14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b="1">
                <a:latin typeface="Old Standard TT"/>
                <a:ea typeface="Old Standard TT"/>
                <a:cs typeface="Old Standard TT"/>
                <a:sym typeface="Old Standard TT"/>
              </a:rPr>
              <a:t>Componentes: </a:t>
            </a:r>
            <a:br>
              <a:rPr lang="es" b="1">
                <a:latin typeface="Old Standard TT"/>
                <a:ea typeface="Old Standard TT"/>
                <a:cs typeface="Old Standard TT"/>
                <a:sym typeface="Old Standard TT"/>
              </a:rPr>
            </a:br>
            <a:endParaRPr b="1" dirty="0">
              <a:latin typeface="Old Standard TT"/>
              <a:ea typeface="Old Standard TT"/>
              <a:cs typeface="Old Standard TT"/>
              <a:sym typeface="Old Standard TT"/>
            </a:endParaRPr>
          </a:p>
          <a:p>
            <a:pPr marL="457200" lvl="0" indent="-317500" algn="just" rtl="0">
              <a:lnSpc>
                <a:spcPct val="115000"/>
              </a:lnSpc>
              <a:spcBef>
                <a:spcPts val="0"/>
              </a:spcBef>
              <a:spcAft>
                <a:spcPts val="0"/>
              </a:spcAft>
              <a:buClr>
                <a:schemeClr val="dk1"/>
              </a:buClr>
              <a:buSzPts val="1400"/>
              <a:buChar char="●"/>
            </a:pPr>
            <a:r>
              <a:rPr lang="es">
                <a:solidFill>
                  <a:schemeClr val="dk1"/>
                </a:solidFill>
              </a:rPr>
              <a:t>Nodos: {A,B,C,D}</a:t>
            </a:r>
            <a:endParaRPr dirty="0">
              <a:solidFill>
                <a:schemeClr val="dk1"/>
              </a:solidFill>
            </a:endParaRPr>
          </a:p>
          <a:p>
            <a:pPr marL="457200" lvl="0" indent="0" algn="just" rtl="0">
              <a:lnSpc>
                <a:spcPct val="115000"/>
              </a:lnSpc>
              <a:spcBef>
                <a:spcPts val="0"/>
              </a:spcBef>
              <a:spcAft>
                <a:spcPts val="0"/>
              </a:spcAft>
              <a:buNone/>
            </a:pPr>
            <a:endParaRPr dirty="0">
              <a:solidFill>
                <a:schemeClr val="dk1"/>
              </a:solidFill>
            </a:endParaRPr>
          </a:p>
          <a:p>
            <a:pPr marL="457200" lvl="0" indent="-317500" algn="just" rtl="0">
              <a:lnSpc>
                <a:spcPct val="115000"/>
              </a:lnSpc>
              <a:spcBef>
                <a:spcPts val="0"/>
              </a:spcBef>
              <a:spcAft>
                <a:spcPts val="0"/>
              </a:spcAft>
              <a:buClr>
                <a:schemeClr val="dk1"/>
              </a:buClr>
              <a:buSzPts val="1400"/>
              <a:buChar char="●"/>
            </a:pPr>
            <a:r>
              <a:rPr lang="es">
                <a:solidFill>
                  <a:schemeClr val="dk1"/>
                </a:solidFill>
              </a:rPr>
              <a:t>Arcos: {{A,B}, {A,C}, {A,D}, {B,D}}</a:t>
            </a:r>
            <a:endParaRPr dirty="0">
              <a:solidFill>
                <a:schemeClr val="dk1"/>
              </a:solidFill>
            </a:endParaRPr>
          </a:p>
          <a:p>
            <a:pPr marL="457200" lvl="0" indent="0" algn="just" rtl="0">
              <a:lnSpc>
                <a:spcPct val="115000"/>
              </a:lnSpc>
              <a:spcBef>
                <a:spcPts val="0"/>
              </a:spcBef>
              <a:spcAft>
                <a:spcPts val="0"/>
              </a:spcAft>
              <a:buNone/>
            </a:pPr>
            <a:br>
              <a:rPr lang="es" sz="1200">
                <a:solidFill>
                  <a:schemeClr val="dk1"/>
                </a:solidFill>
              </a:rPr>
            </a:br>
            <a:endParaRPr sz="1200" dirty="0">
              <a:solidFill>
                <a:schemeClr val="dk1"/>
              </a:solidFill>
            </a:endParaRPr>
          </a:p>
        </p:txBody>
      </p:sp>
      <p:grpSp>
        <p:nvGrpSpPr>
          <p:cNvPr id="259" name="Google Shape;259;p32"/>
          <p:cNvGrpSpPr/>
          <p:nvPr/>
        </p:nvGrpSpPr>
        <p:grpSpPr>
          <a:xfrm>
            <a:off x="5135305" y="3218643"/>
            <a:ext cx="3335538" cy="1661846"/>
            <a:chOff x="5206130" y="3160693"/>
            <a:chExt cx="3335538" cy="1661846"/>
          </a:xfrm>
        </p:grpSpPr>
        <p:grpSp>
          <p:nvGrpSpPr>
            <p:cNvPr id="260" name="Google Shape;260;p32"/>
            <p:cNvGrpSpPr/>
            <p:nvPr/>
          </p:nvGrpSpPr>
          <p:grpSpPr>
            <a:xfrm>
              <a:off x="5206130" y="3186778"/>
              <a:ext cx="3335538" cy="1635761"/>
              <a:chOff x="2414275" y="1685300"/>
              <a:chExt cx="4637200" cy="2477300"/>
            </a:xfrm>
          </p:grpSpPr>
          <p:sp>
            <p:nvSpPr>
              <p:cNvPr id="261" name="Google Shape;261;p32"/>
              <p:cNvSpPr/>
              <p:nvPr/>
            </p:nvSpPr>
            <p:spPr>
              <a:xfrm>
                <a:off x="2414275" y="179265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a:t>
                </a:r>
                <a:endParaRPr b="1" dirty="0"/>
              </a:p>
            </p:txBody>
          </p:sp>
          <p:sp>
            <p:nvSpPr>
              <p:cNvPr id="262" name="Google Shape;262;p32"/>
              <p:cNvSpPr/>
              <p:nvPr/>
            </p:nvSpPr>
            <p:spPr>
              <a:xfrm>
                <a:off x="4774725" y="168530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B</a:t>
                </a:r>
                <a:endParaRPr b="1" dirty="0"/>
              </a:p>
            </p:txBody>
          </p:sp>
          <p:sp>
            <p:nvSpPr>
              <p:cNvPr id="263" name="Google Shape;263;p32"/>
              <p:cNvSpPr/>
              <p:nvPr/>
            </p:nvSpPr>
            <p:spPr>
              <a:xfrm>
                <a:off x="6349775" y="287415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D</a:t>
                </a:r>
                <a:endParaRPr b="1" dirty="0"/>
              </a:p>
            </p:txBody>
          </p:sp>
          <p:sp>
            <p:nvSpPr>
              <p:cNvPr id="264" name="Google Shape;264;p32"/>
              <p:cNvSpPr/>
              <p:nvPr/>
            </p:nvSpPr>
            <p:spPr>
              <a:xfrm>
                <a:off x="3611775" y="3467500"/>
                <a:ext cx="701700" cy="69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a:t>
                </a:r>
                <a:endParaRPr b="1" dirty="0"/>
              </a:p>
            </p:txBody>
          </p:sp>
          <p:cxnSp>
            <p:nvCxnSpPr>
              <p:cNvPr id="265" name="Google Shape;265;p32"/>
              <p:cNvCxnSpPr>
                <a:stCxn id="261" idx="7"/>
                <a:endCxn id="262" idx="1"/>
              </p:cNvCxnSpPr>
              <p:nvPr/>
            </p:nvCxnSpPr>
            <p:spPr>
              <a:xfrm rot="-5400000">
                <a:off x="3891763" y="908795"/>
                <a:ext cx="107100" cy="1864200"/>
              </a:xfrm>
              <a:prstGeom prst="curvedConnector3">
                <a:avLst>
                  <a:gd name="adj1" fmla="val 532004"/>
                </a:avLst>
              </a:prstGeom>
              <a:noFill/>
              <a:ln w="9525" cap="flat" cmpd="sng">
                <a:solidFill>
                  <a:schemeClr val="dk2"/>
                </a:solidFill>
                <a:prstDash val="solid"/>
                <a:round/>
                <a:headEnd type="none" w="med" len="med"/>
                <a:tailEnd type="none" w="med" len="med"/>
              </a:ln>
            </p:spPr>
          </p:cxnSp>
          <p:cxnSp>
            <p:nvCxnSpPr>
              <p:cNvPr id="266" name="Google Shape;266;p32"/>
              <p:cNvCxnSpPr>
                <a:stCxn id="262" idx="6"/>
                <a:endCxn id="263" idx="0"/>
              </p:cNvCxnSpPr>
              <p:nvPr/>
            </p:nvCxnSpPr>
            <p:spPr>
              <a:xfrm>
                <a:off x="5476425" y="2032850"/>
                <a:ext cx="1224000" cy="841500"/>
              </a:xfrm>
              <a:prstGeom prst="curvedConnector2">
                <a:avLst/>
              </a:prstGeom>
              <a:noFill/>
              <a:ln w="9525" cap="flat" cmpd="sng">
                <a:solidFill>
                  <a:schemeClr val="dk2"/>
                </a:solidFill>
                <a:prstDash val="solid"/>
                <a:round/>
                <a:headEnd type="none" w="med" len="med"/>
                <a:tailEnd type="none" w="med" len="med"/>
              </a:ln>
            </p:spPr>
          </p:cxnSp>
          <p:cxnSp>
            <p:nvCxnSpPr>
              <p:cNvPr id="267" name="Google Shape;267;p32"/>
              <p:cNvCxnSpPr>
                <a:stCxn id="261" idx="5"/>
                <a:endCxn id="263" idx="2"/>
              </p:cNvCxnSpPr>
              <p:nvPr/>
            </p:nvCxnSpPr>
            <p:spPr>
              <a:xfrm rot="-5400000" flipH="1">
                <a:off x="4263763" y="1135405"/>
                <a:ext cx="835500" cy="3336600"/>
              </a:xfrm>
              <a:prstGeom prst="curvedConnector2">
                <a:avLst/>
              </a:prstGeom>
              <a:noFill/>
              <a:ln w="9525" cap="flat" cmpd="sng">
                <a:solidFill>
                  <a:schemeClr val="dk2"/>
                </a:solidFill>
                <a:prstDash val="solid"/>
                <a:round/>
                <a:headEnd type="none" w="med" len="med"/>
                <a:tailEnd type="none" w="med" len="med"/>
              </a:ln>
            </p:spPr>
          </p:cxnSp>
          <p:cxnSp>
            <p:nvCxnSpPr>
              <p:cNvPr id="268" name="Google Shape;268;p32"/>
              <p:cNvCxnSpPr>
                <a:stCxn id="261" idx="3"/>
                <a:endCxn id="264" idx="2"/>
              </p:cNvCxnSpPr>
              <p:nvPr/>
            </p:nvCxnSpPr>
            <p:spPr>
              <a:xfrm rot="-5400000" flipH="1">
                <a:off x="2349937" y="2553055"/>
                <a:ext cx="1428900" cy="1094700"/>
              </a:xfrm>
              <a:prstGeom prst="curvedConnector2">
                <a:avLst/>
              </a:prstGeom>
              <a:noFill/>
              <a:ln w="9525" cap="flat" cmpd="sng">
                <a:solidFill>
                  <a:schemeClr val="dk2"/>
                </a:solidFill>
                <a:prstDash val="solid"/>
                <a:round/>
                <a:headEnd type="none" w="med" len="med"/>
                <a:tailEnd type="none" w="med" len="med"/>
              </a:ln>
            </p:spPr>
          </p:cxnSp>
        </p:grpSp>
        <p:cxnSp>
          <p:nvCxnSpPr>
            <p:cNvPr id="269" name="Google Shape;269;p32"/>
            <p:cNvCxnSpPr>
              <a:endCxn id="262" idx="1"/>
            </p:cNvCxnSpPr>
            <p:nvPr/>
          </p:nvCxnSpPr>
          <p:spPr>
            <a:xfrm>
              <a:off x="6939818" y="3160693"/>
              <a:ext cx="38100" cy="9330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p32"/>
            <p:cNvCxnSpPr>
              <a:endCxn id="263" idx="0"/>
            </p:cNvCxnSpPr>
            <p:nvPr/>
          </p:nvCxnSpPr>
          <p:spPr>
            <a:xfrm>
              <a:off x="8272201" y="3875475"/>
              <a:ext cx="17100" cy="96300"/>
            </a:xfrm>
            <a:prstGeom prst="straightConnector1">
              <a:avLst/>
            </a:prstGeom>
            <a:noFill/>
            <a:ln w="9525" cap="flat" cmpd="sng">
              <a:solidFill>
                <a:schemeClr val="dk2"/>
              </a:solidFill>
              <a:prstDash val="solid"/>
              <a:round/>
              <a:headEnd type="none" w="med" len="med"/>
              <a:tailEnd type="triangle" w="med" len="med"/>
            </a:ln>
          </p:spPr>
        </p:cxnSp>
        <p:cxnSp>
          <p:nvCxnSpPr>
            <p:cNvPr id="271" name="Google Shape;271;p32"/>
            <p:cNvCxnSpPr>
              <a:endCxn id="263" idx="2"/>
            </p:cNvCxnSpPr>
            <p:nvPr/>
          </p:nvCxnSpPr>
          <p:spPr>
            <a:xfrm>
              <a:off x="7924735" y="4197063"/>
              <a:ext cx="112200" cy="4200"/>
            </a:xfrm>
            <a:prstGeom prst="straightConnector1">
              <a:avLst/>
            </a:prstGeom>
            <a:noFill/>
            <a:ln w="9525" cap="flat" cmpd="sng">
              <a:solidFill>
                <a:schemeClr val="dk2"/>
              </a:solidFill>
              <a:prstDash val="solid"/>
              <a:round/>
              <a:headEnd type="none" w="med" len="med"/>
              <a:tailEnd type="triangle" w="med" len="med"/>
            </a:ln>
          </p:spPr>
        </p:cxnSp>
        <p:cxnSp>
          <p:nvCxnSpPr>
            <p:cNvPr id="272" name="Google Shape;272;p32"/>
            <p:cNvCxnSpPr>
              <a:endCxn id="264" idx="2"/>
            </p:cNvCxnSpPr>
            <p:nvPr/>
          </p:nvCxnSpPr>
          <p:spPr>
            <a:xfrm>
              <a:off x="5967591" y="4583452"/>
              <a:ext cx="99900" cy="96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311700" y="2053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Abstract Factory: Creación de grafos </a:t>
            </a:r>
            <a:endParaRPr dirty="0"/>
          </a:p>
        </p:txBody>
      </p:sp>
      <p:pic>
        <p:nvPicPr>
          <p:cNvPr id="278" name="Google Shape;278;p33"/>
          <p:cNvPicPr preferRelativeResize="0"/>
          <p:nvPr/>
        </p:nvPicPr>
        <p:blipFill>
          <a:blip r:embed="rId3">
            <a:alphaModFix/>
          </a:blip>
          <a:stretch>
            <a:fillRect/>
          </a:stretch>
        </p:blipFill>
        <p:spPr>
          <a:xfrm>
            <a:off x="2281225" y="899125"/>
            <a:ext cx="4764775" cy="396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Grafo Completo</a:t>
            </a:r>
            <a:endParaRPr dirty="0"/>
          </a:p>
        </p:txBody>
      </p:sp>
      <p:sp>
        <p:nvSpPr>
          <p:cNvPr id="284" name="Google Shape;284;p34"/>
          <p:cNvSpPr/>
          <p:nvPr/>
        </p:nvSpPr>
        <p:spPr>
          <a:xfrm>
            <a:off x="4173575" y="2711950"/>
            <a:ext cx="696300" cy="435000"/>
          </a:xfrm>
          <a:prstGeom prst="rightArrow">
            <a:avLst>
              <a:gd name="adj1" fmla="val 50000"/>
              <a:gd name="adj2" fmla="val 50000"/>
            </a:avLst>
          </a:prstGeom>
          <a:solidFill>
            <a:srgbClr val="A200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85" name="Google Shape;285;p34"/>
          <p:cNvPicPr preferRelativeResize="0"/>
          <p:nvPr/>
        </p:nvPicPr>
        <p:blipFill>
          <a:blip r:embed="rId3">
            <a:alphaModFix/>
          </a:blip>
          <a:stretch>
            <a:fillRect/>
          </a:stretch>
        </p:blipFill>
        <p:spPr>
          <a:xfrm>
            <a:off x="108250" y="1168598"/>
            <a:ext cx="3991225" cy="3744750"/>
          </a:xfrm>
          <a:prstGeom prst="rect">
            <a:avLst/>
          </a:prstGeom>
          <a:noFill/>
          <a:ln>
            <a:noFill/>
          </a:ln>
        </p:spPr>
      </p:pic>
      <p:pic>
        <p:nvPicPr>
          <p:cNvPr id="286" name="Google Shape;286;p34"/>
          <p:cNvPicPr preferRelativeResize="0"/>
          <p:nvPr/>
        </p:nvPicPr>
        <p:blipFill>
          <a:blip r:embed="rId4">
            <a:alphaModFix/>
          </a:blip>
          <a:stretch>
            <a:fillRect/>
          </a:stretch>
        </p:blipFill>
        <p:spPr>
          <a:xfrm>
            <a:off x="4943975" y="1158632"/>
            <a:ext cx="4114375" cy="3366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Grafo Completo</a:t>
            </a:r>
            <a:endParaRPr dirty="0"/>
          </a:p>
        </p:txBody>
      </p:sp>
      <p:sp>
        <p:nvSpPr>
          <p:cNvPr id="292" name="Google Shape;292;p35"/>
          <p:cNvSpPr/>
          <p:nvPr/>
        </p:nvSpPr>
        <p:spPr>
          <a:xfrm>
            <a:off x="4173575" y="2711950"/>
            <a:ext cx="696300" cy="435000"/>
          </a:xfrm>
          <a:prstGeom prst="rightArrow">
            <a:avLst>
              <a:gd name="adj1" fmla="val 50000"/>
              <a:gd name="adj2" fmla="val 50000"/>
            </a:avLst>
          </a:prstGeom>
          <a:solidFill>
            <a:srgbClr val="A200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93" name="Google Shape;293;p35"/>
          <p:cNvPicPr preferRelativeResize="0"/>
          <p:nvPr/>
        </p:nvPicPr>
        <p:blipFill>
          <a:blip r:embed="rId3">
            <a:alphaModFix/>
          </a:blip>
          <a:stretch>
            <a:fillRect/>
          </a:stretch>
        </p:blipFill>
        <p:spPr>
          <a:xfrm>
            <a:off x="108250" y="1168598"/>
            <a:ext cx="3991225" cy="3744750"/>
          </a:xfrm>
          <a:prstGeom prst="rect">
            <a:avLst/>
          </a:prstGeom>
          <a:noFill/>
          <a:ln>
            <a:noFill/>
          </a:ln>
        </p:spPr>
      </p:pic>
      <p:sp>
        <p:nvSpPr>
          <p:cNvPr id="294" name="Google Shape;294;p35"/>
          <p:cNvSpPr/>
          <p:nvPr/>
        </p:nvSpPr>
        <p:spPr>
          <a:xfrm>
            <a:off x="5219950" y="1168600"/>
            <a:ext cx="1103400" cy="10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Barra1</a:t>
            </a:r>
            <a:endParaRPr b="1" dirty="0"/>
          </a:p>
        </p:txBody>
      </p:sp>
      <p:cxnSp>
        <p:nvCxnSpPr>
          <p:cNvPr id="295" name="Google Shape;295;p35"/>
          <p:cNvCxnSpPr>
            <a:stCxn id="294" idx="7"/>
            <a:endCxn id="296" idx="0"/>
          </p:cNvCxnSpPr>
          <p:nvPr/>
        </p:nvCxnSpPr>
        <p:spPr>
          <a:xfrm rot="-5400000" flipH="1">
            <a:off x="6950461" y="526376"/>
            <a:ext cx="256500" cy="1833900"/>
          </a:xfrm>
          <a:prstGeom prst="curvedConnector3">
            <a:avLst>
              <a:gd name="adj1" fmla="val -149942"/>
            </a:avLst>
          </a:prstGeom>
          <a:noFill/>
          <a:ln w="19050" cap="flat" cmpd="sng">
            <a:solidFill>
              <a:srgbClr val="C26C00"/>
            </a:solidFill>
            <a:prstDash val="solid"/>
            <a:round/>
            <a:headEnd type="none" w="med" len="med"/>
            <a:tailEnd type="none" w="med" len="med"/>
          </a:ln>
        </p:spPr>
      </p:cxnSp>
      <p:cxnSp>
        <p:nvCxnSpPr>
          <p:cNvPr id="297" name="Google Shape;297;p35"/>
          <p:cNvCxnSpPr>
            <a:stCxn id="296" idx="6"/>
            <a:endCxn id="298" idx="6"/>
          </p:cNvCxnSpPr>
          <p:nvPr/>
        </p:nvCxnSpPr>
        <p:spPr>
          <a:xfrm>
            <a:off x="8547225" y="2071650"/>
            <a:ext cx="600" cy="1717200"/>
          </a:xfrm>
          <a:prstGeom prst="curvedConnector3">
            <a:avLst>
              <a:gd name="adj1" fmla="val 39687500"/>
            </a:avLst>
          </a:prstGeom>
          <a:noFill/>
          <a:ln w="19050" cap="flat" cmpd="sng">
            <a:solidFill>
              <a:srgbClr val="C26C00"/>
            </a:solidFill>
            <a:prstDash val="solid"/>
            <a:round/>
            <a:headEnd type="none" w="med" len="med"/>
            <a:tailEnd type="none" w="med" len="med"/>
          </a:ln>
        </p:spPr>
      </p:cxnSp>
      <p:sp>
        <p:nvSpPr>
          <p:cNvPr id="296" name="Google Shape;296;p35"/>
          <p:cNvSpPr/>
          <p:nvPr/>
        </p:nvSpPr>
        <p:spPr>
          <a:xfrm>
            <a:off x="7443825" y="1571550"/>
            <a:ext cx="1103400" cy="10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Barra2</a:t>
            </a:r>
            <a:endParaRPr b="1" dirty="0"/>
          </a:p>
        </p:txBody>
      </p:sp>
      <p:sp>
        <p:nvSpPr>
          <p:cNvPr id="298" name="Google Shape;298;p35"/>
          <p:cNvSpPr/>
          <p:nvPr/>
        </p:nvSpPr>
        <p:spPr>
          <a:xfrm>
            <a:off x="7443825" y="3288725"/>
            <a:ext cx="1103400" cy="10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Barra3</a:t>
            </a:r>
            <a:endParaRPr b="1" dirty="0"/>
          </a:p>
        </p:txBody>
      </p:sp>
      <p:sp>
        <p:nvSpPr>
          <p:cNvPr id="299" name="Google Shape;299;p35"/>
          <p:cNvSpPr/>
          <p:nvPr/>
        </p:nvSpPr>
        <p:spPr>
          <a:xfrm>
            <a:off x="5605150" y="2998925"/>
            <a:ext cx="1103400" cy="100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Barra4</a:t>
            </a:r>
            <a:endParaRPr b="1" dirty="0"/>
          </a:p>
        </p:txBody>
      </p:sp>
      <p:cxnSp>
        <p:nvCxnSpPr>
          <p:cNvPr id="300" name="Google Shape;300;p35"/>
          <p:cNvCxnSpPr>
            <a:stCxn id="298" idx="4"/>
            <a:endCxn id="299" idx="4"/>
          </p:cNvCxnSpPr>
          <p:nvPr/>
        </p:nvCxnSpPr>
        <p:spPr>
          <a:xfrm rot="5400000" flipH="1">
            <a:off x="6931275" y="3224675"/>
            <a:ext cx="289800" cy="1838700"/>
          </a:xfrm>
          <a:prstGeom prst="curvedConnector3">
            <a:avLst>
              <a:gd name="adj1" fmla="val -82169"/>
            </a:avLst>
          </a:prstGeom>
          <a:noFill/>
          <a:ln w="19050" cap="flat" cmpd="sng">
            <a:solidFill>
              <a:srgbClr val="C26C00"/>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Grafo Reducido</a:t>
            </a:r>
            <a:endParaRPr dirty="0"/>
          </a:p>
        </p:txBody>
      </p:sp>
      <p:sp>
        <p:nvSpPr>
          <p:cNvPr id="306" name="Google Shape;306;p36"/>
          <p:cNvSpPr/>
          <p:nvPr/>
        </p:nvSpPr>
        <p:spPr>
          <a:xfrm>
            <a:off x="4173575" y="2711950"/>
            <a:ext cx="696300" cy="435000"/>
          </a:xfrm>
          <a:prstGeom prst="rightArrow">
            <a:avLst>
              <a:gd name="adj1" fmla="val 50000"/>
              <a:gd name="adj2" fmla="val 50000"/>
            </a:avLst>
          </a:prstGeom>
          <a:solidFill>
            <a:srgbClr val="A200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07" name="Google Shape;307;p36"/>
          <p:cNvPicPr preferRelativeResize="0"/>
          <p:nvPr/>
        </p:nvPicPr>
        <p:blipFill>
          <a:blip r:embed="rId3">
            <a:alphaModFix/>
          </a:blip>
          <a:stretch>
            <a:fillRect/>
          </a:stretch>
        </p:blipFill>
        <p:spPr>
          <a:xfrm>
            <a:off x="108250" y="1168598"/>
            <a:ext cx="3991225" cy="3744750"/>
          </a:xfrm>
          <a:prstGeom prst="rect">
            <a:avLst/>
          </a:prstGeom>
          <a:noFill/>
          <a:ln>
            <a:noFill/>
          </a:ln>
        </p:spPr>
      </p:pic>
      <p:pic>
        <p:nvPicPr>
          <p:cNvPr id="308" name="Google Shape;308;p36"/>
          <p:cNvPicPr preferRelativeResize="0"/>
          <p:nvPr/>
        </p:nvPicPr>
        <p:blipFill>
          <a:blip r:embed="rId4">
            <a:alphaModFix/>
          </a:blip>
          <a:stretch>
            <a:fillRect/>
          </a:stretch>
        </p:blipFill>
        <p:spPr>
          <a:xfrm>
            <a:off x="5032275" y="1294174"/>
            <a:ext cx="3991225" cy="34936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Grafo Reducido</a:t>
            </a:r>
            <a:endParaRPr dirty="0"/>
          </a:p>
        </p:txBody>
      </p:sp>
      <p:sp>
        <p:nvSpPr>
          <p:cNvPr id="314" name="Google Shape;314;p37"/>
          <p:cNvSpPr/>
          <p:nvPr/>
        </p:nvSpPr>
        <p:spPr>
          <a:xfrm>
            <a:off x="4173575" y="2711950"/>
            <a:ext cx="696300" cy="435000"/>
          </a:xfrm>
          <a:prstGeom prst="rightArrow">
            <a:avLst>
              <a:gd name="adj1" fmla="val 50000"/>
              <a:gd name="adj2" fmla="val 50000"/>
            </a:avLst>
          </a:prstGeom>
          <a:solidFill>
            <a:srgbClr val="A200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15" name="Google Shape;315;p37"/>
          <p:cNvPicPr preferRelativeResize="0"/>
          <p:nvPr/>
        </p:nvPicPr>
        <p:blipFill>
          <a:blip r:embed="rId3">
            <a:alphaModFix/>
          </a:blip>
          <a:stretch>
            <a:fillRect/>
          </a:stretch>
        </p:blipFill>
        <p:spPr>
          <a:xfrm>
            <a:off x="108475" y="1344099"/>
            <a:ext cx="3991225" cy="3493613"/>
          </a:xfrm>
          <a:prstGeom prst="rect">
            <a:avLst/>
          </a:prstGeom>
          <a:noFill/>
          <a:ln>
            <a:noFill/>
          </a:ln>
        </p:spPr>
      </p:pic>
      <p:pic>
        <p:nvPicPr>
          <p:cNvPr id="316" name="Google Shape;316;p37"/>
          <p:cNvPicPr preferRelativeResize="0"/>
          <p:nvPr/>
        </p:nvPicPr>
        <p:blipFill>
          <a:blip r:embed="rId4">
            <a:alphaModFix/>
          </a:blip>
          <a:stretch>
            <a:fillRect/>
          </a:stretch>
        </p:blipFill>
        <p:spPr>
          <a:xfrm>
            <a:off x="4943750" y="1344100"/>
            <a:ext cx="4120458" cy="317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Grafo Reducido</a:t>
            </a:r>
            <a:endParaRPr dirty="0"/>
          </a:p>
        </p:txBody>
      </p:sp>
      <p:sp>
        <p:nvSpPr>
          <p:cNvPr id="322" name="Google Shape;322;p38"/>
          <p:cNvSpPr/>
          <p:nvPr/>
        </p:nvSpPr>
        <p:spPr>
          <a:xfrm>
            <a:off x="4173575" y="2711950"/>
            <a:ext cx="696300" cy="435000"/>
          </a:xfrm>
          <a:prstGeom prst="rightArrow">
            <a:avLst>
              <a:gd name="adj1" fmla="val 50000"/>
              <a:gd name="adj2" fmla="val 50000"/>
            </a:avLst>
          </a:prstGeom>
          <a:solidFill>
            <a:srgbClr val="A200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23" name="Google Shape;323;p38"/>
          <p:cNvPicPr preferRelativeResize="0"/>
          <p:nvPr/>
        </p:nvPicPr>
        <p:blipFill>
          <a:blip r:embed="rId3">
            <a:alphaModFix/>
          </a:blip>
          <a:stretch>
            <a:fillRect/>
          </a:stretch>
        </p:blipFill>
        <p:spPr>
          <a:xfrm>
            <a:off x="108475" y="1344099"/>
            <a:ext cx="3991225" cy="3493613"/>
          </a:xfrm>
          <a:prstGeom prst="rect">
            <a:avLst/>
          </a:prstGeom>
          <a:noFill/>
          <a:ln>
            <a:noFill/>
          </a:ln>
        </p:spPr>
      </p:pic>
      <p:sp>
        <p:nvSpPr>
          <p:cNvPr id="324" name="Google Shape;324;p38"/>
          <p:cNvSpPr/>
          <p:nvPr/>
        </p:nvSpPr>
        <p:spPr>
          <a:xfrm>
            <a:off x="5219950" y="1168600"/>
            <a:ext cx="1681200" cy="144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Barra1_Fic</a:t>
            </a:r>
            <a:endParaRPr b="1" dirty="0"/>
          </a:p>
        </p:txBody>
      </p:sp>
      <p:cxnSp>
        <p:nvCxnSpPr>
          <p:cNvPr id="325" name="Google Shape;325;p38"/>
          <p:cNvCxnSpPr>
            <a:stCxn id="324" idx="7"/>
            <a:endCxn id="326" idx="0"/>
          </p:cNvCxnSpPr>
          <p:nvPr/>
        </p:nvCxnSpPr>
        <p:spPr>
          <a:xfrm rot="-5400000" flipH="1">
            <a:off x="7107944" y="927669"/>
            <a:ext cx="659400" cy="1565400"/>
          </a:xfrm>
          <a:prstGeom prst="curvedConnector3">
            <a:avLst>
              <a:gd name="adj1" fmla="val -24601"/>
            </a:avLst>
          </a:prstGeom>
          <a:noFill/>
          <a:ln w="19050" cap="flat" cmpd="sng">
            <a:solidFill>
              <a:srgbClr val="C26C00"/>
            </a:solidFill>
            <a:prstDash val="solid"/>
            <a:round/>
            <a:headEnd type="none" w="med" len="med"/>
            <a:tailEnd type="none" w="med" len="med"/>
          </a:ln>
        </p:spPr>
      </p:cxnSp>
      <p:sp>
        <p:nvSpPr>
          <p:cNvPr id="326" name="Google Shape;326;p38"/>
          <p:cNvSpPr/>
          <p:nvPr/>
        </p:nvSpPr>
        <p:spPr>
          <a:xfrm>
            <a:off x="7379825" y="2040075"/>
            <a:ext cx="1681200" cy="144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Barra2_Fic</a:t>
            </a:r>
            <a:endParaRPr b="1" dirty="0"/>
          </a:p>
        </p:txBody>
      </p:sp>
      <p:sp>
        <p:nvSpPr>
          <p:cNvPr id="327" name="Google Shape;327;p38"/>
          <p:cNvSpPr/>
          <p:nvPr/>
        </p:nvSpPr>
        <p:spPr>
          <a:xfrm>
            <a:off x="5764450" y="3241175"/>
            <a:ext cx="1681200" cy="144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b="1"/>
              <a:t>Barra3_Fic</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Búsqueda en grafos</a:t>
            </a:r>
            <a:endParaRPr dirty="0"/>
          </a:p>
        </p:txBody>
      </p:sp>
      <p:grpSp>
        <p:nvGrpSpPr>
          <p:cNvPr id="333" name="Google Shape;333;p39"/>
          <p:cNvGrpSpPr/>
          <p:nvPr/>
        </p:nvGrpSpPr>
        <p:grpSpPr>
          <a:xfrm>
            <a:off x="4377649" y="839361"/>
            <a:ext cx="4300350" cy="1916594"/>
            <a:chOff x="1856450" y="1359075"/>
            <a:chExt cx="5328150" cy="2852075"/>
          </a:xfrm>
        </p:grpSpPr>
        <p:sp>
          <p:nvSpPr>
            <p:cNvPr id="334" name="Google Shape;334;p39"/>
            <p:cNvSpPr/>
            <p:nvPr/>
          </p:nvSpPr>
          <p:spPr>
            <a:xfrm>
              <a:off x="3547250" y="1359075"/>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a:t>
              </a:r>
              <a:endParaRPr b="1" dirty="0"/>
            </a:p>
          </p:txBody>
        </p:sp>
        <p:sp>
          <p:nvSpPr>
            <p:cNvPr id="335" name="Google Shape;335;p39"/>
            <p:cNvSpPr/>
            <p:nvPr/>
          </p:nvSpPr>
          <p:spPr>
            <a:xfrm>
              <a:off x="3840200" y="251600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a:t>
              </a:r>
              <a:endParaRPr b="1" dirty="0"/>
            </a:p>
          </p:txBody>
        </p:sp>
        <p:sp>
          <p:nvSpPr>
            <p:cNvPr id="336" name="Google Shape;336;p39"/>
            <p:cNvSpPr/>
            <p:nvPr/>
          </p:nvSpPr>
          <p:spPr>
            <a:xfrm>
              <a:off x="1856450" y="2481675"/>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B</a:t>
              </a:r>
              <a:endParaRPr b="1" dirty="0"/>
            </a:p>
          </p:txBody>
        </p:sp>
        <p:sp>
          <p:nvSpPr>
            <p:cNvPr id="337" name="Google Shape;337;p39"/>
            <p:cNvSpPr/>
            <p:nvPr/>
          </p:nvSpPr>
          <p:spPr>
            <a:xfrm>
              <a:off x="2555300" y="3644750"/>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E</a:t>
              </a:r>
              <a:endParaRPr b="1" dirty="0"/>
            </a:p>
          </p:txBody>
        </p:sp>
        <p:sp>
          <p:nvSpPr>
            <p:cNvPr id="338" name="Google Shape;338;p39"/>
            <p:cNvSpPr/>
            <p:nvPr/>
          </p:nvSpPr>
          <p:spPr>
            <a:xfrm>
              <a:off x="5759750" y="2445175"/>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D</a:t>
              </a:r>
              <a:endParaRPr b="1" dirty="0"/>
            </a:p>
          </p:txBody>
        </p:sp>
        <p:sp>
          <p:nvSpPr>
            <p:cNvPr id="339" name="Google Shape;339;p39"/>
            <p:cNvSpPr/>
            <p:nvPr/>
          </p:nvSpPr>
          <p:spPr>
            <a:xfrm>
              <a:off x="4444988" y="364475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F</a:t>
              </a:r>
              <a:endParaRPr b="1" dirty="0"/>
            </a:p>
          </p:txBody>
        </p:sp>
        <p:sp>
          <p:nvSpPr>
            <p:cNvPr id="340" name="Google Shape;340;p39"/>
            <p:cNvSpPr/>
            <p:nvPr/>
          </p:nvSpPr>
          <p:spPr>
            <a:xfrm>
              <a:off x="6598700" y="364475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G</a:t>
              </a:r>
              <a:endParaRPr b="1" dirty="0"/>
            </a:p>
          </p:txBody>
        </p:sp>
        <p:cxnSp>
          <p:nvCxnSpPr>
            <p:cNvPr id="341" name="Google Shape;341;p39"/>
            <p:cNvCxnSpPr>
              <a:stCxn id="334" idx="2"/>
              <a:endCxn id="336" idx="0"/>
            </p:cNvCxnSpPr>
            <p:nvPr/>
          </p:nvCxnSpPr>
          <p:spPr>
            <a:xfrm flipH="1">
              <a:off x="2149250" y="1642275"/>
              <a:ext cx="1398000" cy="839400"/>
            </a:xfrm>
            <a:prstGeom prst="curvedConnector2">
              <a:avLst/>
            </a:prstGeom>
            <a:noFill/>
            <a:ln w="9525" cap="flat" cmpd="sng">
              <a:solidFill>
                <a:schemeClr val="dk2"/>
              </a:solidFill>
              <a:prstDash val="solid"/>
              <a:round/>
              <a:headEnd type="none" w="med" len="med"/>
              <a:tailEnd type="none" w="med" len="med"/>
            </a:ln>
          </p:spPr>
        </p:cxnSp>
        <p:cxnSp>
          <p:nvCxnSpPr>
            <p:cNvPr id="342" name="Google Shape;342;p39"/>
            <p:cNvCxnSpPr>
              <a:stCxn id="337" idx="2"/>
              <a:endCxn id="336" idx="4"/>
            </p:cNvCxnSpPr>
            <p:nvPr/>
          </p:nvCxnSpPr>
          <p:spPr>
            <a:xfrm rot="10800000">
              <a:off x="2149400" y="3048050"/>
              <a:ext cx="405900" cy="879900"/>
            </a:xfrm>
            <a:prstGeom prst="curvedConnector2">
              <a:avLst/>
            </a:prstGeom>
            <a:noFill/>
            <a:ln w="9525" cap="flat" cmpd="sng">
              <a:solidFill>
                <a:schemeClr val="dk2"/>
              </a:solidFill>
              <a:prstDash val="solid"/>
              <a:round/>
              <a:headEnd type="none" w="med" len="med"/>
              <a:tailEnd type="none" w="med" len="med"/>
            </a:ln>
          </p:spPr>
        </p:cxnSp>
        <p:cxnSp>
          <p:nvCxnSpPr>
            <p:cNvPr id="343" name="Google Shape;343;p39"/>
            <p:cNvCxnSpPr>
              <a:stCxn id="339" idx="2"/>
              <a:endCxn id="335" idx="3"/>
            </p:cNvCxnSpPr>
            <p:nvPr/>
          </p:nvCxnSpPr>
          <p:spPr>
            <a:xfrm rot="10800000">
              <a:off x="3925988" y="2999450"/>
              <a:ext cx="519000" cy="928500"/>
            </a:xfrm>
            <a:prstGeom prst="curvedConnector2">
              <a:avLst/>
            </a:prstGeom>
            <a:noFill/>
            <a:ln w="9525" cap="flat" cmpd="sng">
              <a:solidFill>
                <a:schemeClr val="dk2"/>
              </a:solidFill>
              <a:prstDash val="solid"/>
              <a:round/>
              <a:headEnd type="none" w="med" len="med"/>
              <a:tailEnd type="none" w="med" len="med"/>
            </a:ln>
          </p:spPr>
        </p:cxnSp>
        <p:cxnSp>
          <p:nvCxnSpPr>
            <p:cNvPr id="344" name="Google Shape;344;p39"/>
            <p:cNvCxnSpPr>
              <a:stCxn id="335" idx="0"/>
              <a:endCxn id="334" idx="4"/>
            </p:cNvCxnSpPr>
            <p:nvPr/>
          </p:nvCxnSpPr>
          <p:spPr>
            <a:xfrm rot="5400000" flipH="1">
              <a:off x="3691400" y="2074250"/>
              <a:ext cx="590700" cy="292800"/>
            </a:xfrm>
            <a:prstGeom prst="curvedConnector3">
              <a:avLst>
                <a:gd name="adj1" fmla="val 49985"/>
              </a:avLst>
            </a:prstGeom>
            <a:noFill/>
            <a:ln w="9525" cap="flat" cmpd="sng">
              <a:solidFill>
                <a:schemeClr val="dk2"/>
              </a:solidFill>
              <a:prstDash val="solid"/>
              <a:round/>
              <a:headEnd type="none" w="med" len="med"/>
              <a:tailEnd type="none" w="med" len="med"/>
            </a:ln>
          </p:spPr>
        </p:cxnSp>
        <p:cxnSp>
          <p:nvCxnSpPr>
            <p:cNvPr id="345" name="Google Shape;345;p39"/>
            <p:cNvCxnSpPr>
              <a:stCxn id="338" idx="0"/>
              <a:endCxn id="334" idx="6"/>
            </p:cNvCxnSpPr>
            <p:nvPr/>
          </p:nvCxnSpPr>
          <p:spPr>
            <a:xfrm rot="5400000" flipH="1">
              <a:off x="4691600" y="1084075"/>
              <a:ext cx="802800" cy="1919400"/>
            </a:xfrm>
            <a:prstGeom prst="curvedConnector2">
              <a:avLst/>
            </a:prstGeom>
            <a:noFill/>
            <a:ln w="9525" cap="flat" cmpd="sng">
              <a:solidFill>
                <a:schemeClr val="dk2"/>
              </a:solidFill>
              <a:prstDash val="solid"/>
              <a:round/>
              <a:headEnd type="none" w="med" len="med"/>
              <a:tailEnd type="none" w="med" len="med"/>
            </a:ln>
          </p:spPr>
        </p:cxnSp>
      </p:grpSp>
      <p:sp>
        <p:nvSpPr>
          <p:cNvPr id="346" name="Google Shape;346;p39"/>
          <p:cNvSpPr txBox="1"/>
          <p:nvPr/>
        </p:nvSpPr>
        <p:spPr>
          <a:xfrm>
            <a:off x="431525" y="1584400"/>
            <a:ext cx="2967600" cy="26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dirty="0">
                <a:latin typeface="Old Standard TT"/>
                <a:ea typeface="Old Standard TT"/>
                <a:cs typeface="Old Standard TT"/>
                <a:sym typeface="Old Standard TT"/>
              </a:rPr>
              <a:t>Algoritmos de búsqueda:</a:t>
            </a:r>
            <a:endParaRPr sz="1800" dirty="0">
              <a:latin typeface="Old Standard TT"/>
              <a:ea typeface="Old Standard TT"/>
              <a:cs typeface="Old Standard TT"/>
              <a:sym typeface="Old Standard TT"/>
            </a:endParaRPr>
          </a:p>
          <a:p>
            <a:pPr marL="0" lvl="0" indent="0" algn="l" rtl="0">
              <a:spcBef>
                <a:spcPts val="0"/>
              </a:spcBef>
              <a:spcAft>
                <a:spcPts val="0"/>
              </a:spcAft>
              <a:buNone/>
            </a:pPr>
            <a:endParaRPr sz="1800" dirty="0">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s" dirty="0">
                <a:latin typeface="Old Standard TT"/>
                <a:ea typeface="Old Standard TT"/>
                <a:cs typeface="Old Standard TT"/>
                <a:sym typeface="Old Standard TT"/>
              </a:rPr>
              <a:t>DFS (Profundidad)</a:t>
            </a:r>
            <a:endParaRPr dirty="0">
              <a:latin typeface="Old Standard TT"/>
              <a:ea typeface="Old Standard TT"/>
              <a:cs typeface="Old Standard TT"/>
              <a:sym typeface="Old Standard TT"/>
            </a:endParaRPr>
          </a:p>
          <a:p>
            <a:pPr marL="457200" lvl="0" indent="0" algn="l" rtl="0">
              <a:spcBef>
                <a:spcPts val="0"/>
              </a:spcBef>
              <a:spcAft>
                <a:spcPts val="0"/>
              </a:spcAft>
              <a:buNone/>
            </a:pPr>
            <a:endParaRPr dirty="0">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s" dirty="0">
                <a:latin typeface="Old Standard TT"/>
                <a:ea typeface="Old Standard TT"/>
                <a:cs typeface="Old Standard TT"/>
                <a:sym typeface="Old Standard TT"/>
              </a:rPr>
              <a:t>BFS (Amplitud)</a:t>
            </a: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a:p>
            <a:pPr marL="0" lvl="0" indent="0" algn="l" rtl="0">
              <a:spcBef>
                <a:spcPts val="0"/>
              </a:spcBef>
              <a:spcAft>
                <a:spcPts val="0"/>
              </a:spcAft>
              <a:buNone/>
            </a:pPr>
            <a:r>
              <a:rPr lang="es" dirty="0">
                <a:latin typeface="Old Standard TT"/>
                <a:ea typeface="Old Standard TT"/>
                <a:cs typeface="Old Standard TT"/>
                <a:sym typeface="Old Standard TT"/>
              </a:rPr>
              <a:t>	</a:t>
            </a:r>
            <a:endParaRPr dirty="0">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grpSp>
        <p:nvGrpSpPr>
          <p:cNvPr id="347" name="Google Shape;347;p39"/>
          <p:cNvGrpSpPr/>
          <p:nvPr/>
        </p:nvGrpSpPr>
        <p:grpSpPr>
          <a:xfrm>
            <a:off x="4572010" y="2974821"/>
            <a:ext cx="4242273" cy="1916594"/>
            <a:chOff x="1856450" y="1359075"/>
            <a:chExt cx="5328150" cy="2852075"/>
          </a:xfrm>
        </p:grpSpPr>
        <p:sp>
          <p:nvSpPr>
            <p:cNvPr id="348" name="Google Shape;348;p39"/>
            <p:cNvSpPr/>
            <p:nvPr/>
          </p:nvSpPr>
          <p:spPr>
            <a:xfrm>
              <a:off x="3547250" y="1359075"/>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A</a:t>
              </a:r>
              <a:endParaRPr b="1" dirty="0"/>
            </a:p>
          </p:txBody>
        </p:sp>
        <p:sp>
          <p:nvSpPr>
            <p:cNvPr id="349" name="Google Shape;349;p39"/>
            <p:cNvSpPr/>
            <p:nvPr/>
          </p:nvSpPr>
          <p:spPr>
            <a:xfrm>
              <a:off x="3840200" y="2516000"/>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C</a:t>
              </a:r>
              <a:endParaRPr b="1" dirty="0"/>
            </a:p>
          </p:txBody>
        </p:sp>
        <p:sp>
          <p:nvSpPr>
            <p:cNvPr id="350" name="Google Shape;350;p39"/>
            <p:cNvSpPr/>
            <p:nvPr/>
          </p:nvSpPr>
          <p:spPr>
            <a:xfrm>
              <a:off x="1856450" y="2481675"/>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B</a:t>
              </a:r>
              <a:endParaRPr b="1" dirty="0"/>
            </a:p>
          </p:txBody>
        </p:sp>
        <p:sp>
          <p:nvSpPr>
            <p:cNvPr id="351" name="Google Shape;351;p39"/>
            <p:cNvSpPr/>
            <p:nvPr/>
          </p:nvSpPr>
          <p:spPr>
            <a:xfrm>
              <a:off x="2555300" y="364475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E</a:t>
              </a:r>
              <a:endParaRPr b="1" dirty="0"/>
            </a:p>
          </p:txBody>
        </p:sp>
        <p:sp>
          <p:nvSpPr>
            <p:cNvPr id="352" name="Google Shape;352;p39"/>
            <p:cNvSpPr/>
            <p:nvPr/>
          </p:nvSpPr>
          <p:spPr>
            <a:xfrm>
              <a:off x="5759750" y="2445175"/>
              <a:ext cx="585900" cy="56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D</a:t>
              </a:r>
              <a:endParaRPr b="1" dirty="0"/>
            </a:p>
          </p:txBody>
        </p:sp>
        <p:sp>
          <p:nvSpPr>
            <p:cNvPr id="353" name="Google Shape;353;p39"/>
            <p:cNvSpPr/>
            <p:nvPr/>
          </p:nvSpPr>
          <p:spPr>
            <a:xfrm>
              <a:off x="4444988" y="364475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F</a:t>
              </a:r>
              <a:endParaRPr b="1" dirty="0"/>
            </a:p>
          </p:txBody>
        </p:sp>
        <p:sp>
          <p:nvSpPr>
            <p:cNvPr id="354" name="Google Shape;354;p39"/>
            <p:cNvSpPr/>
            <p:nvPr/>
          </p:nvSpPr>
          <p:spPr>
            <a:xfrm>
              <a:off x="6598700" y="3644750"/>
              <a:ext cx="585900" cy="566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G</a:t>
              </a:r>
              <a:endParaRPr b="1" dirty="0"/>
            </a:p>
          </p:txBody>
        </p:sp>
        <p:cxnSp>
          <p:nvCxnSpPr>
            <p:cNvPr id="355" name="Google Shape;355;p39"/>
            <p:cNvCxnSpPr>
              <a:stCxn id="348" idx="2"/>
              <a:endCxn id="350" idx="0"/>
            </p:cNvCxnSpPr>
            <p:nvPr/>
          </p:nvCxnSpPr>
          <p:spPr>
            <a:xfrm flipH="1">
              <a:off x="2149250" y="1642275"/>
              <a:ext cx="1398000" cy="839400"/>
            </a:xfrm>
            <a:prstGeom prst="curvedConnector2">
              <a:avLst/>
            </a:prstGeom>
            <a:noFill/>
            <a:ln w="9525" cap="flat" cmpd="sng">
              <a:solidFill>
                <a:schemeClr val="dk2"/>
              </a:solidFill>
              <a:prstDash val="solid"/>
              <a:round/>
              <a:headEnd type="none" w="med" len="med"/>
              <a:tailEnd type="none" w="med" len="med"/>
            </a:ln>
          </p:spPr>
        </p:cxnSp>
        <p:cxnSp>
          <p:nvCxnSpPr>
            <p:cNvPr id="356" name="Google Shape;356;p39"/>
            <p:cNvCxnSpPr>
              <a:stCxn id="351" idx="2"/>
              <a:endCxn id="350" idx="4"/>
            </p:cNvCxnSpPr>
            <p:nvPr/>
          </p:nvCxnSpPr>
          <p:spPr>
            <a:xfrm rot="10800000">
              <a:off x="2149400" y="3048050"/>
              <a:ext cx="405900" cy="879900"/>
            </a:xfrm>
            <a:prstGeom prst="curvedConnector2">
              <a:avLst/>
            </a:prstGeom>
            <a:noFill/>
            <a:ln w="9525" cap="flat" cmpd="sng">
              <a:solidFill>
                <a:schemeClr val="dk2"/>
              </a:solidFill>
              <a:prstDash val="solid"/>
              <a:round/>
              <a:headEnd type="none" w="med" len="med"/>
              <a:tailEnd type="none" w="med" len="med"/>
            </a:ln>
          </p:spPr>
        </p:cxnSp>
        <p:cxnSp>
          <p:nvCxnSpPr>
            <p:cNvPr id="357" name="Google Shape;357;p39"/>
            <p:cNvCxnSpPr>
              <a:stCxn id="353" idx="2"/>
              <a:endCxn id="349" idx="3"/>
            </p:cNvCxnSpPr>
            <p:nvPr/>
          </p:nvCxnSpPr>
          <p:spPr>
            <a:xfrm rot="10800000">
              <a:off x="3926288" y="2999450"/>
              <a:ext cx="518700" cy="928500"/>
            </a:xfrm>
            <a:prstGeom prst="curvedConnector2">
              <a:avLst/>
            </a:prstGeom>
            <a:noFill/>
            <a:ln w="9525" cap="flat" cmpd="sng">
              <a:solidFill>
                <a:schemeClr val="dk2"/>
              </a:solidFill>
              <a:prstDash val="solid"/>
              <a:round/>
              <a:headEnd type="none" w="med" len="med"/>
              <a:tailEnd type="none" w="med" len="med"/>
            </a:ln>
          </p:spPr>
        </p:cxnSp>
        <p:cxnSp>
          <p:nvCxnSpPr>
            <p:cNvPr id="358" name="Google Shape;358;p39"/>
            <p:cNvCxnSpPr>
              <a:stCxn id="349" idx="0"/>
              <a:endCxn id="348" idx="4"/>
            </p:cNvCxnSpPr>
            <p:nvPr/>
          </p:nvCxnSpPr>
          <p:spPr>
            <a:xfrm rot="5400000" flipH="1">
              <a:off x="3691400" y="2074250"/>
              <a:ext cx="590700" cy="292800"/>
            </a:xfrm>
            <a:prstGeom prst="curvedConnector3">
              <a:avLst>
                <a:gd name="adj1" fmla="val 49985"/>
              </a:avLst>
            </a:prstGeom>
            <a:noFill/>
            <a:ln w="9525" cap="flat" cmpd="sng">
              <a:solidFill>
                <a:schemeClr val="dk2"/>
              </a:solidFill>
              <a:prstDash val="solid"/>
              <a:round/>
              <a:headEnd type="none" w="med" len="med"/>
              <a:tailEnd type="none" w="med" len="med"/>
            </a:ln>
          </p:spPr>
        </p:cxnSp>
        <p:cxnSp>
          <p:nvCxnSpPr>
            <p:cNvPr id="359" name="Google Shape;359;p39"/>
            <p:cNvCxnSpPr>
              <a:stCxn id="352" idx="0"/>
              <a:endCxn id="348" idx="6"/>
            </p:cNvCxnSpPr>
            <p:nvPr/>
          </p:nvCxnSpPr>
          <p:spPr>
            <a:xfrm rot="5400000" flipH="1">
              <a:off x="4691600" y="1084075"/>
              <a:ext cx="802800" cy="1919400"/>
            </a:xfrm>
            <a:prstGeom prst="curvedConnector2">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Strategy: Algoritmos de búsqueda</a:t>
            </a:r>
            <a:endParaRPr dirty="0"/>
          </a:p>
        </p:txBody>
      </p:sp>
      <p:pic>
        <p:nvPicPr>
          <p:cNvPr id="365" name="Google Shape;365;p40"/>
          <p:cNvPicPr preferRelativeResize="0"/>
          <p:nvPr/>
        </p:nvPicPr>
        <p:blipFill>
          <a:blip r:embed="rId3">
            <a:alphaModFix/>
          </a:blip>
          <a:stretch>
            <a:fillRect/>
          </a:stretch>
        </p:blipFill>
        <p:spPr>
          <a:xfrm>
            <a:off x="20838" y="1496950"/>
            <a:ext cx="9102325" cy="2673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txBox="1">
            <a:spLocks noGrp="1"/>
          </p:cNvSpPr>
          <p:nvPr>
            <p:ph type="title"/>
          </p:nvPr>
        </p:nvSpPr>
        <p:spPr>
          <a:xfrm>
            <a:off x="311700" y="4643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dirty="0"/>
          </a:p>
        </p:txBody>
      </p:sp>
      <p:sp>
        <p:nvSpPr>
          <p:cNvPr id="371" name="Google Shape;371;p41"/>
          <p:cNvSpPr/>
          <p:nvPr/>
        </p:nvSpPr>
        <p:spPr>
          <a:xfrm>
            <a:off x="4301775" y="1625550"/>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Grafo reducido</a:t>
            </a:r>
            <a:endParaRPr sz="1800" b="1" dirty="0"/>
          </a:p>
        </p:txBody>
      </p:sp>
      <p:sp>
        <p:nvSpPr>
          <p:cNvPr id="372" name="Google Shape;372;p41"/>
          <p:cNvSpPr/>
          <p:nvPr/>
        </p:nvSpPr>
        <p:spPr>
          <a:xfrm>
            <a:off x="2498900" y="3489625"/>
            <a:ext cx="1976400" cy="946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Grafo completo</a:t>
            </a:r>
            <a:endParaRPr sz="1800" b="1" dirty="0"/>
          </a:p>
        </p:txBody>
      </p:sp>
      <p:sp>
        <p:nvSpPr>
          <p:cNvPr id="373" name="Google Shape;373;p41"/>
          <p:cNvSpPr/>
          <p:nvPr/>
        </p:nvSpPr>
        <p:spPr>
          <a:xfrm>
            <a:off x="6391300" y="3217225"/>
            <a:ext cx="2180700" cy="1020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Algoritmos de búsqueda</a:t>
            </a:r>
            <a:endParaRPr sz="1800" b="1" dirty="0"/>
          </a:p>
        </p:txBody>
      </p:sp>
      <p:sp>
        <p:nvSpPr>
          <p:cNvPr id="374" name="Google Shape;374;p41"/>
          <p:cNvSpPr/>
          <p:nvPr/>
        </p:nvSpPr>
        <p:spPr>
          <a:xfrm>
            <a:off x="916825" y="1884688"/>
            <a:ext cx="2180700" cy="1020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800" b="1"/>
              <a:t>Patrones de diseño</a:t>
            </a:r>
            <a:endParaRPr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Introducción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Resultados experimentales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Contexto</a:t>
            </a:r>
            <a:endParaRPr dirty="0"/>
          </a:p>
        </p:txBody>
      </p:sp>
      <p:pic>
        <p:nvPicPr>
          <p:cNvPr id="385" name="Google Shape;385;p43"/>
          <p:cNvPicPr preferRelativeResize="0"/>
          <p:nvPr/>
        </p:nvPicPr>
        <p:blipFill>
          <a:blip r:embed="rId3">
            <a:alphaModFix/>
          </a:blip>
          <a:stretch>
            <a:fillRect/>
          </a:stretch>
        </p:blipFill>
        <p:spPr>
          <a:xfrm>
            <a:off x="1832575" y="1300750"/>
            <a:ext cx="5734050" cy="3543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Pasos de las pruebas realizadas</a:t>
            </a:r>
            <a:endParaRPr dirty="0"/>
          </a:p>
        </p:txBody>
      </p:sp>
      <p:sp>
        <p:nvSpPr>
          <p:cNvPr id="391" name="Google Shape;391;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a:pPr>
            <a:r>
              <a:rPr lang="es" dirty="0"/>
              <a:t>Abrir con el Editor el esquema unifilar de la red eléctrica.</a:t>
            </a:r>
            <a:endParaRPr dirty="0"/>
          </a:p>
          <a:p>
            <a:pPr marL="457200" lvl="0" indent="-342900" algn="just" rtl="0">
              <a:spcBef>
                <a:spcPts val="0"/>
              </a:spcBef>
              <a:spcAft>
                <a:spcPts val="0"/>
              </a:spcAft>
              <a:buSzPts val="1800"/>
              <a:buAutoNum type="arabicPeriod"/>
            </a:pPr>
            <a:r>
              <a:rPr lang="es" dirty="0"/>
              <a:t>Cambiar de estado los interruptores deseados para un caso de estudio.</a:t>
            </a:r>
            <a:endParaRPr dirty="0"/>
          </a:p>
          <a:p>
            <a:pPr marL="457200" lvl="0" indent="-342900" algn="just" rtl="0">
              <a:spcBef>
                <a:spcPts val="0"/>
              </a:spcBef>
              <a:spcAft>
                <a:spcPts val="0"/>
              </a:spcAft>
              <a:buSzPts val="1800"/>
              <a:buAutoNum type="arabicPeriod"/>
            </a:pPr>
            <a:r>
              <a:rPr lang="es" dirty="0"/>
              <a:t>Guardar los cambios para que éstos queden persistidos en el modelo CIM.</a:t>
            </a:r>
            <a:endParaRPr dirty="0"/>
          </a:p>
          <a:p>
            <a:pPr marL="457200" lvl="0" indent="-342900" algn="just" rtl="0">
              <a:spcBef>
                <a:spcPts val="0"/>
              </a:spcBef>
              <a:spcAft>
                <a:spcPts val="0"/>
              </a:spcAft>
              <a:buSzPts val="1800"/>
              <a:buAutoNum type="arabicPeriod"/>
            </a:pPr>
            <a:r>
              <a:rPr lang="es" dirty="0"/>
              <a:t>Se construye el Grafo que representa la red eléctrica</a:t>
            </a:r>
            <a:endParaRPr dirty="0"/>
          </a:p>
          <a:p>
            <a:pPr marL="457200" lvl="0" indent="-342900" algn="just" rtl="0">
              <a:spcBef>
                <a:spcPts val="0"/>
              </a:spcBef>
              <a:spcAft>
                <a:spcPts val="0"/>
              </a:spcAft>
              <a:buSzPts val="1800"/>
              <a:buAutoNum type="arabicPeriod"/>
            </a:pPr>
            <a:r>
              <a:rPr lang="es" dirty="0"/>
              <a:t>Se crea un </a:t>
            </a:r>
            <a:r>
              <a:rPr lang="en-US" dirty="0"/>
              <a:t>G</a:t>
            </a:r>
            <a:r>
              <a:rPr lang="es" dirty="0"/>
              <a:t>rafo Reducido a partir del grafo del paso anterior.</a:t>
            </a:r>
            <a:endParaRPr dirty="0"/>
          </a:p>
          <a:p>
            <a:pPr marL="457200" lvl="0" indent="-342900" algn="just" rtl="0">
              <a:spcBef>
                <a:spcPts val="0"/>
              </a:spcBef>
              <a:spcAft>
                <a:spcPts val="0"/>
              </a:spcAft>
              <a:buSzPts val="1800"/>
              <a:buAutoNum type="arabicPeriod"/>
            </a:pPr>
            <a:r>
              <a:rPr lang="es" dirty="0"/>
              <a:t>Se aplican los diferentes algoritmos de búsqueda.</a:t>
            </a:r>
            <a:endParaRPr dirty="0"/>
          </a:p>
          <a:p>
            <a:pPr marL="457200" lvl="0" indent="-342900" algn="just" rtl="0">
              <a:spcBef>
                <a:spcPts val="0"/>
              </a:spcBef>
              <a:spcAft>
                <a:spcPts val="0"/>
              </a:spcAft>
              <a:buSzPts val="1800"/>
              <a:buAutoNum type="arabicPeriod"/>
            </a:pPr>
            <a:r>
              <a:rPr lang="es" dirty="0"/>
              <a:t>Se realiza la conversión de los resultados obtenidos en el paso anterior.</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1: Editor </a:t>
            </a:r>
            <a:endParaRPr dirty="0"/>
          </a:p>
        </p:txBody>
      </p:sp>
      <p:pic>
        <p:nvPicPr>
          <p:cNvPr id="397" name="Google Shape;397;p45"/>
          <p:cNvPicPr preferRelativeResize="0"/>
          <p:nvPr/>
        </p:nvPicPr>
        <p:blipFill>
          <a:blip r:embed="rId3">
            <a:alphaModFix/>
          </a:blip>
          <a:stretch>
            <a:fillRect/>
          </a:stretch>
        </p:blipFill>
        <p:spPr>
          <a:xfrm>
            <a:off x="1088813" y="1058225"/>
            <a:ext cx="6966376" cy="3918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6"/>
          <p:cNvSpPr txBox="1">
            <a:spLocks noGrp="1"/>
          </p:cNvSpPr>
          <p:nvPr>
            <p:ph type="title"/>
          </p:nvPr>
        </p:nvSpPr>
        <p:spPr>
          <a:xfrm>
            <a:off x="311700" y="445025"/>
            <a:ext cx="8520600" cy="10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2: apertura de los interruptores 22 y 23</a:t>
            </a:r>
            <a:endParaRPr dirty="0"/>
          </a:p>
        </p:txBody>
      </p:sp>
      <p:pic>
        <p:nvPicPr>
          <p:cNvPr id="403" name="Google Shape;403;p46"/>
          <p:cNvPicPr preferRelativeResize="0"/>
          <p:nvPr/>
        </p:nvPicPr>
        <p:blipFill>
          <a:blip r:embed="rId3">
            <a:alphaModFix/>
          </a:blip>
          <a:stretch>
            <a:fillRect/>
          </a:stretch>
        </p:blipFill>
        <p:spPr>
          <a:xfrm>
            <a:off x="2000025" y="1060800"/>
            <a:ext cx="5601075" cy="3912175"/>
          </a:xfrm>
          <a:prstGeom prst="rect">
            <a:avLst/>
          </a:prstGeom>
          <a:noFill/>
          <a:ln>
            <a:noFill/>
          </a:ln>
        </p:spPr>
      </p:pic>
      <p:sp>
        <p:nvSpPr>
          <p:cNvPr id="404" name="Google Shape;404;p46"/>
          <p:cNvSpPr/>
          <p:nvPr/>
        </p:nvSpPr>
        <p:spPr>
          <a:xfrm>
            <a:off x="4451100" y="3021650"/>
            <a:ext cx="241800" cy="241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6"/>
          <p:cNvSpPr/>
          <p:nvPr/>
        </p:nvSpPr>
        <p:spPr>
          <a:xfrm>
            <a:off x="3274000" y="3263150"/>
            <a:ext cx="241800" cy="241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3: guardar cambios en el modelo CIM</a:t>
            </a:r>
            <a:endParaRPr dirty="0"/>
          </a:p>
        </p:txBody>
      </p:sp>
      <p:pic>
        <p:nvPicPr>
          <p:cNvPr id="411" name="Google Shape;411;p47"/>
          <p:cNvPicPr preferRelativeResize="0"/>
          <p:nvPr/>
        </p:nvPicPr>
        <p:blipFill>
          <a:blip r:embed="rId3">
            <a:alphaModFix/>
          </a:blip>
          <a:stretch>
            <a:fillRect/>
          </a:stretch>
        </p:blipFill>
        <p:spPr>
          <a:xfrm>
            <a:off x="152400" y="1210625"/>
            <a:ext cx="8839201" cy="34394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4: construcción del grafo completo</a:t>
            </a:r>
            <a:endParaRPr dirty="0"/>
          </a:p>
        </p:txBody>
      </p:sp>
      <p:pic>
        <p:nvPicPr>
          <p:cNvPr id="417" name="Google Shape;417;p48"/>
          <p:cNvPicPr preferRelativeResize="0"/>
          <p:nvPr/>
        </p:nvPicPr>
        <p:blipFill>
          <a:blip r:embed="rId3">
            <a:alphaModFix/>
          </a:blip>
          <a:stretch>
            <a:fillRect/>
          </a:stretch>
        </p:blipFill>
        <p:spPr>
          <a:xfrm>
            <a:off x="1992725" y="1473450"/>
            <a:ext cx="5077799" cy="3546675"/>
          </a:xfrm>
          <a:prstGeom prst="rect">
            <a:avLst/>
          </a:prstGeom>
          <a:noFill/>
          <a:ln>
            <a:noFill/>
          </a:ln>
        </p:spPr>
      </p:pic>
      <p:pic>
        <p:nvPicPr>
          <p:cNvPr id="418" name="Google Shape;418;p48"/>
          <p:cNvPicPr preferRelativeResize="0"/>
          <p:nvPr/>
        </p:nvPicPr>
        <p:blipFill>
          <a:blip r:embed="rId4">
            <a:alphaModFix/>
          </a:blip>
          <a:stretch>
            <a:fillRect/>
          </a:stretch>
        </p:blipFill>
        <p:spPr>
          <a:xfrm rot="-2143506">
            <a:off x="3430032" y="498934"/>
            <a:ext cx="4145562" cy="41456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4: construcción del grafo completo</a:t>
            </a:r>
            <a:endParaRPr dirty="0"/>
          </a:p>
        </p:txBody>
      </p:sp>
      <p:sp>
        <p:nvSpPr>
          <p:cNvPr id="424" name="Google Shape;424;p49"/>
          <p:cNvSpPr txBox="1">
            <a:spLocks noGrp="1"/>
          </p:cNvSpPr>
          <p:nvPr>
            <p:ph type="body" idx="1"/>
          </p:nvPr>
        </p:nvSpPr>
        <p:spPr>
          <a:xfrm>
            <a:off x="0" y="1231938"/>
            <a:ext cx="4643700" cy="133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t>Nodos:</a:t>
            </a:r>
            <a:endParaRPr b="1" dirty="0"/>
          </a:p>
          <a:p>
            <a:pPr marL="457200" lvl="0" indent="-342900" algn="just" rtl="0">
              <a:spcBef>
                <a:spcPts val="0"/>
              </a:spcBef>
              <a:spcAft>
                <a:spcPts val="0"/>
              </a:spcAft>
              <a:buSzPts val="1800"/>
              <a:buChar char="●"/>
            </a:pPr>
            <a:r>
              <a:rPr lang="es"/>
              <a:t>Barra1: Interruptor1, GeneradorSlack1</a:t>
            </a:r>
            <a:endParaRPr dirty="0"/>
          </a:p>
          <a:p>
            <a:pPr marL="457200" lvl="0" indent="-342900" algn="just" rtl="0">
              <a:spcBef>
                <a:spcPts val="0"/>
              </a:spcBef>
              <a:spcAft>
                <a:spcPts val="0"/>
              </a:spcAft>
              <a:buSzPts val="1800"/>
              <a:buChar char="●"/>
            </a:pPr>
            <a:r>
              <a:rPr lang="es"/>
              <a:t>Barra2: Interruptor6, Carga1</a:t>
            </a:r>
            <a:endParaRPr sz="1200" dirty="0">
              <a:latin typeface="Arial"/>
              <a:ea typeface="Arial"/>
              <a:cs typeface="Arial"/>
              <a:sym typeface="Arial"/>
            </a:endParaRPr>
          </a:p>
          <a:p>
            <a:pPr marL="0" lvl="0" indent="0" algn="l" rtl="0">
              <a:spcBef>
                <a:spcPts val="0"/>
              </a:spcBef>
              <a:spcAft>
                <a:spcPts val="1600"/>
              </a:spcAft>
              <a:buNone/>
            </a:pPr>
            <a:endParaRPr dirty="0"/>
          </a:p>
        </p:txBody>
      </p:sp>
      <p:pic>
        <p:nvPicPr>
          <p:cNvPr id="425" name="Google Shape;425;p49"/>
          <p:cNvPicPr preferRelativeResize="0"/>
          <p:nvPr/>
        </p:nvPicPr>
        <p:blipFill>
          <a:blip r:embed="rId3">
            <a:alphaModFix/>
          </a:blip>
          <a:stretch>
            <a:fillRect/>
          </a:stretch>
        </p:blipFill>
        <p:spPr>
          <a:xfrm>
            <a:off x="3827150" y="2162150"/>
            <a:ext cx="5114824" cy="2073075"/>
          </a:xfrm>
          <a:prstGeom prst="rect">
            <a:avLst/>
          </a:prstGeom>
          <a:noFill/>
          <a:ln>
            <a:noFill/>
          </a:ln>
        </p:spPr>
      </p:pic>
      <p:sp>
        <p:nvSpPr>
          <p:cNvPr id="426" name="Google Shape;426;p49"/>
          <p:cNvSpPr txBox="1">
            <a:spLocks noGrp="1"/>
          </p:cNvSpPr>
          <p:nvPr>
            <p:ph type="body" idx="1"/>
          </p:nvPr>
        </p:nvSpPr>
        <p:spPr>
          <a:xfrm>
            <a:off x="59700" y="3660900"/>
            <a:ext cx="5624100" cy="133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t>Arcos:</a:t>
            </a:r>
            <a:endParaRPr b="1" dirty="0"/>
          </a:p>
          <a:p>
            <a:pPr marL="457200" marR="0" lvl="0" indent="-342900" algn="just" rtl="0">
              <a:lnSpc>
                <a:spcPct val="115000"/>
              </a:lnSpc>
              <a:spcBef>
                <a:spcPts val="0"/>
              </a:spcBef>
              <a:spcAft>
                <a:spcPts val="0"/>
              </a:spcAft>
              <a:buSzPts val="1800"/>
              <a:buChar char="●"/>
            </a:pPr>
            <a:r>
              <a:rPr lang="es"/>
              <a:t>Barra2, Barra1:</a:t>
            </a:r>
            <a:endParaRPr dirty="0"/>
          </a:p>
          <a:p>
            <a:pPr marL="914400" marR="0" lvl="1" indent="-342900" algn="just" rtl="0">
              <a:lnSpc>
                <a:spcPct val="115000"/>
              </a:lnSpc>
              <a:spcBef>
                <a:spcPts val="0"/>
              </a:spcBef>
              <a:spcAft>
                <a:spcPts val="0"/>
              </a:spcAft>
              <a:buSzPts val="1800"/>
              <a:buChar char="○"/>
            </a:pPr>
            <a:r>
              <a:rPr lang="es" sz="1800"/>
              <a:t>Interruptor4, Transformador31, Interruptor2</a:t>
            </a:r>
            <a:endParaRPr sz="1800" dirty="0"/>
          </a:p>
          <a:p>
            <a:pPr marL="914400" marR="0" lvl="1" indent="-342900" algn="just" rtl="0">
              <a:lnSpc>
                <a:spcPct val="115000"/>
              </a:lnSpc>
              <a:spcBef>
                <a:spcPts val="0"/>
              </a:spcBef>
              <a:spcAft>
                <a:spcPts val="0"/>
              </a:spcAft>
              <a:buSzPts val="1800"/>
              <a:buChar char="○"/>
            </a:pPr>
            <a:r>
              <a:rPr lang="es" sz="1800"/>
              <a:t>Interruptor5, Transformador32, Interruptor3</a:t>
            </a:r>
            <a:endParaRPr dirty="0"/>
          </a:p>
          <a:p>
            <a:pPr marL="0" lvl="0" indent="0" algn="l" rtl="0">
              <a:spcBef>
                <a:spcPts val="0"/>
              </a:spcBef>
              <a:spcAft>
                <a:spcPts val="160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5: construcción del grafo reducido</a:t>
            </a:r>
            <a:endParaRPr dirty="0"/>
          </a:p>
        </p:txBody>
      </p:sp>
      <p:sp>
        <p:nvSpPr>
          <p:cNvPr id="432" name="Google Shape;432;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t>Nodos:</a:t>
            </a:r>
            <a:endParaRPr b="1" dirty="0"/>
          </a:p>
          <a:p>
            <a:pPr marL="457200" lvl="0" indent="-342900" algn="just" rtl="0">
              <a:spcBef>
                <a:spcPts val="0"/>
              </a:spcBef>
              <a:spcAft>
                <a:spcPts val="0"/>
              </a:spcAft>
              <a:buSzPts val="1800"/>
              <a:buChar char="●"/>
            </a:pPr>
            <a:r>
              <a:rPr lang="es"/>
              <a:t>Barra1_Fic: GeneradorSlack1</a:t>
            </a:r>
            <a:endParaRPr dirty="0"/>
          </a:p>
          <a:p>
            <a:pPr marL="457200" lvl="0" indent="-342900" algn="just" rtl="0">
              <a:spcBef>
                <a:spcPts val="0"/>
              </a:spcBef>
              <a:spcAft>
                <a:spcPts val="0"/>
              </a:spcAft>
              <a:buSzPts val="1800"/>
              <a:buChar char="●"/>
            </a:pPr>
            <a:r>
              <a:rPr lang="es"/>
              <a:t>Barra2_Fic: Carga1</a:t>
            </a:r>
            <a:endParaRPr dirty="0"/>
          </a:p>
          <a:p>
            <a:pPr marL="0" lvl="0" indent="0" algn="just" rtl="0">
              <a:spcBef>
                <a:spcPts val="0"/>
              </a:spcBef>
              <a:spcAft>
                <a:spcPts val="0"/>
              </a:spcAft>
              <a:buNone/>
            </a:pP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s" b="1"/>
              <a:t>Arcos:</a:t>
            </a:r>
            <a:endParaRPr b="1" dirty="0"/>
          </a:p>
          <a:p>
            <a:pPr marL="457200" lvl="0" indent="-342900" algn="just" rtl="0">
              <a:spcBef>
                <a:spcPts val="0"/>
              </a:spcBef>
              <a:spcAft>
                <a:spcPts val="0"/>
              </a:spcAft>
              <a:buSzPts val="1800"/>
              <a:buChar char="●"/>
            </a:pPr>
            <a:r>
              <a:rPr lang="es"/>
              <a:t>Barra2_Fic, Barra1_Fic: </a:t>
            </a:r>
            <a:endParaRPr dirty="0"/>
          </a:p>
          <a:p>
            <a:pPr marL="914400" lvl="1" indent="-342900" algn="just" rtl="0">
              <a:spcBef>
                <a:spcPts val="0"/>
              </a:spcBef>
              <a:spcAft>
                <a:spcPts val="0"/>
              </a:spcAft>
              <a:buSzPts val="1800"/>
              <a:buChar char="○"/>
            </a:pPr>
            <a:r>
              <a:rPr lang="es" sz="1800"/>
              <a:t>Transformador31</a:t>
            </a:r>
            <a:endParaRPr sz="1800" dirty="0"/>
          </a:p>
          <a:p>
            <a:pPr marL="914400" lvl="1" indent="-342900" algn="just" rtl="0">
              <a:spcBef>
                <a:spcPts val="0"/>
              </a:spcBef>
              <a:spcAft>
                <a:spcPts val="0"/>
              </a:spcAft>
              <a:buSzPts val="1800"/>
              <a:buChar char="○"/>
            </a:pPr>
            <a:r>
              <a:rPr lang="es" sz="1800"/>
              <a:t>Transformador32</a:t>
            </a:r>
            <a:endParaRPr sz="1800" dirty="0"/>
          </a:p>
        </p:txBody>
      </p:sp>
      <p:pic>
        <p:nvPicPr>
          <p:cNvPr id="433" name="Google Shape;433;p50"/>
          <p:cNvPicPr preferRelativeResize="0"/>
          <p:nvPr/>
        </p:nvPicPr>
        <p:blipFill>
          <a:blip r:embed="rId3">
            <a:alphaModFix/>
          </a:blip>
          <a:stretch>
            <a:fillRect/>
          </a:stretch>
        </p:blipFill>
        <p:spPr>
          <a:xfrm>
            <a:off x="4572000" y="1171600"/>
            <a:ext cx="3746726" cy="1518575"/>
          </a:xfrm>
          <a:prstGeom prst="rect">
            <a:avLst/>
          </a:prstGeom>
          <a:noFill/>
          <a:ln>
            <a:noFill/>
          </a:ln>
        </p:spPr>
      </p:pic>
      <p:pic>
        <p:nvPicPr>
          <p:cNvPr id="434" name="Google Shape;434;p50"/>
          <p:cNvPicPr preferRelativeResize="0"/>
          <p:nvPr/>
        </p:nvPicPr>
        <p:blipFill>
          <a:blip r:embed="rId4">
            <a:alphaModFix/>
          </a:blip>
          <a:stretch>
            <a:fillRect/>
          </a:stretch>
        </p:blipFill>
        <p:spPr>
          <a:xfrm>
            <a:off x="4826799" y="3227700"/>
            <a:ext cx="3110525" cy="1700625"/>
          </a:xfrm>
          <a:prstGeom prst="rect">
            <a:avLst/>
          </a:prstGeom>
          <a:noFill/>
          <a:ln>
            <a:noFill/>
          </a:ln>
        </p:spPr>
      </p:pic>
      <p:sp>
        <p:nvSpPr>
          <p:cNvPr id="435" name="Google Shape;435;p50"/>
          <p:cNvSpPr/>
          <p:nvPr/>
        </p:nvSpPr>
        <p:spPr>
          <a:xfrm>
            <a:off x="6163050" y="2794675"/>
            <a:ext cx="254700" cy="387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Paso 5: construcción del grafo reducido</a:t>
            </a:r>
            <a:endParaRPr dirty="0"/>
          </a:p>
        </p:txBody>
      </p:sp>
      <p:graphicFrame>
        <p:nvGraphicFramePr>
          <p:cNvPr id="441" name="Google Shape;441;p51"/>
          <p:cNvGraphicFramePr/>
          <p:nvPr/>
        </p:nvGraphicFramePr>
        <p:xfrm>
          <a:off x="952500" y="2245625"/>
          <a:ext cx="7239000" cy="1188630"/>
        </p:xfrm>
        <a:graphic>
          <a:graphicData uri="http://schemas.openxmlformats.org/drawingml/2006/table">
            <a:tbl>
              <a:tblPr>
                <a:noFill/>
                <a:tableStyleId>{35047E5A-833F-4933-8D23-140ED0C57299}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solidFill>
                      <a:schemeClr val="accent4"/>
                    </a:solidFill>
                  </a:tcPr>
                </a:tc>
                <a:tc>
                  <a:txBody>
                    <a:bodyPr/>
                    <a:lstStyle/>
                    <a:p>
                      <a:pPr marL="0" lvl="0" indent="0" algn="ctr" rtl="0">
                        <a:spcBef>
                          <a:spcPts val="0"/>
                        </a:spcBef>
                        <a:spcAft>
                          <a:spcPts val="0"/>
                        </a:spcAft>
                        <a:buNone/>
                      </a:pPr>
                      <a:r>
                        <a:rPr lang="es" b="1"/>
                        <a:t>Nodos</a:t>
                      </a:r>
                      <a:endParaRPr b="1" dirty="0"/>
                    </a:p>
                  </a:txBody>
                  <a:tcPr marL="91425" marR="91425" marT="91425" marB="91425">
                    <a:solidFill>
                      <a:schemeClr val="accent4"/>
                    </a:solidFill>
                  </a:tcPr>
                </a:tc>
                <a:tc>
                  <a:txBody>
                    <a:bodyPr/>
                    <a:lstStyle/>
                    <a:p>
                      <a:pPr marL="0" lvl="0" indent="0" algn="ctr" rtl="0">
                        <a:spcBef>
                          <a:spcPts val="0"/>
                        </a:spcBef>
                        <a:spcAft>
                          <a:spcPts val="0"/>
                        </a:spcAft>
                        <a:buNone/>
                      </a:pPr>
                      <a:r>
                        <a:rPr lang="es" b="1"/>
                        <a:t>Arcos</a:t>
                      </a:r>
                      <a:endParaRPr b="1" dirty="0"/>
                    </a:p>
                  </a:txBody>
                  <a:tcPr marL="91425" marR="91425" marT="91425" marB="91425">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b="1"/>
                        <a:t>Grafo completo </a:t>
                      </a:r>
                      <a:endParaRPr b="1" dirty="0"/>
                    </a:p>
                  </a:txBody>
                  <a:tcPr marL="91425" marR="91425" marT="91425" marB="91425">
                    <a:solidFill>
                      <a:schemeClr val="accent4"/>
                    </a:solidFill>
                  </a:tcPr>
                </a:tc>
                <a:tc>
                  <a:txBody>
                    <a:bodyPr/>
                    <a:lstStyle/>
                    <a:p>
                      <a:pPr marL="0" lvl="0" indent="0" algn="ctr" rtl="0">
                        <a:spcBef>
                          <a:spcPts val="0"/>
                        </a:spcBef>
                        <a:spcAft>
                          <a:spcPts val="0"/>
                        </a:spcAft>
                        <a:buNone/>
                      </a:pPr>
                      <a:r>
                        <a:rPr lang="es" b="1"/>
                        <a:t>31</a:t>
                      </a:r>
                      <a:endParaRPr b="1" dirty="0"/>
                    </a:p>
                  </a:txBody>
                  <a:tcPr marL="91425" marR="91425" marT="91425" marB="91425"/>
                </a:tc>
                <a:tc>
                  <a:txBody>
                    <a:bodyPr/>
                    <a:lstStyle/>
                    <a:p>
                      <a:pPr marL="0" lvl="0" indent="0" algn="ctr" rtl="0">
                        <a:spcBef>
                          <a:spcPts val="0"/>
                        </a:spcBef>
                        <a:spcAft>
                          <a:spcPts val="0"/>
                        </a:spcAft>
                        <a:buNone/>
                      </a:pPr>
                      <a:r>
                        <a:rPr lang="es" b="1"/>
                        <a:t>33</a:t>
                      </a:r>
                      <a:endParaRPr b="1"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b="1"/>
                        <a:t>Grafo reducido</a:t>
                      </a:r>
                      <a:endParaRPr b="1" dirty="0"/>
                    </a:p>
                  </a:txBody>
                  <a:tcPr marL="91425" marR="91425" marT="91425" marB="91425">
                    <a:solidFill>
                      <a:schemeClr val="accent4"/>
                    </a:solidFill>
                  </a:tcPr>
                </a:tc>
                <a:tc>
                  <a:txBody>
                    <a:bodyPr/>
                    <a:lstStyle/>
                    <a:p>
                      <a:pPr marL="0" lvl="0" indent="0" algn="ctr" rtl="0">
                        <a:spcBef>
                          <a:spcPts val="0"/>
                        </a:spcBef>
                        <a:spcAft>
                          <a:spcPts val="0"/>
                        </a:spcAft>
                        <a:buNone/>
                      </a:pPr>
                      <a:r>
                        <a:rPr lang="es" b="1"/>
                        <a:t>28</a:t>
                      </a:r>
                      <a:endParaRPr b="1" dirty="0"/>
                    </a:p>
                  </a:txBody>
                  <a:tcPr marL="91425" marR="91425" marT="91425" marB="91425"/>
                </a:tc>
                <a:tc>
                  <a:txBody>
                    <a:bodyPr/>
                    <a:lstStyle/>
                    <a:p>
                      <a:pPr marL="0" lvl="0" indent="0" algn="ctr" rtl="0">
                        <a:spcBef>
                          <a:spcPts val="0"/>
                        </a:spcBef>
                        <a:spcAft>
                          <a:spcPts val="0"/>
                        </a:spcAft>
                        <a:buNone/>
                      </a:pPr>
                      <a:r>
                        <a:rPr lang="es" b="1"/>
                        <a:t>24</a:t>
                      </a:r>
                      <a:endParaRPr b="1" dirty="0"/>
                    </a:p>
                  </a:txBody>
                  <a:tcPr marL="91425" marR="91425" marT="91425" marB="91425"/>
                </a:tc>
                <a:extLst>
                  <a:ext uri="{0D108BD9-81ED-4DB2-BD59-A6C34878D82A}">
                    <a16:rowId xmlns:a16="http://schemas.microsoft.com/office/drawing/2014/main" val="10002"/>
                  </a:ext>
                </a:extLst>
              </a:tr>
            </a:tbl>
          </a:graphicData>
        </a:graphic>
      </p:graphicFrame>
      <p:sp>
        <p:nvSpPr>
          <p:cNvPr id="442" name="Google Shape;442;p51"/>
          <p:cNvSpPr txBox="1"/>
          <p:nvPr/>
        </p:nvSpPr>
        <p:spPr>
          <a:xfrm>
            <a:off x="425000" y="1228000"/>
            <a:ext cx="4416900" cy="4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a:latin typeface="Old Standard TT"/>
                <a:ea typeface="Old Standard TT"/>
                <a:cs typeface="Old Standard TT"/>
                <a:sym typeface="Old Standard TT"/>
              </a:rPr>
              <a:t>Comparativa del tamaño de los grafos</a:t>
            </a:r>
            <a:endParaRPr sz="1800" b="1" dirty="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Motivación </a:t>
            </a:r>
            <a:endParaRPr dirty="0">
              <a:solidFill>
                <a:srgbClr val="000000"/>
              </a:solidFill>
            </a:endParaRPr>
          </a:p>
        </p:txBody>
      </p:sp>
      <p:sp>
        <p:nvSpPr>
          <p:cNvPr id="80" name="Google Shape;80;p16"/>
          <p:cNvSpPr txBox="1"/>
          <p:nvPr/>
        </p:nvSpPr>
        <p:spPr>
          <a:xfrm>
            <a:off x="181875" y="1437950"/>
            <a:ext cx="3693300" cy="26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b="1" dirty="0">
                <a:latin typeface="Old Standard TT"/>
                <a:ea typeface="Old Standard TT"/>
                <a:cs typeface="Old Standard TT"/>
                <a:sym typeface="Old Standard TT"/>
              </a:rPr>
              <a:t>E</a:t>
            </a:r>
            <a:r>
              <a:rPr lang="es-AR" sz="1600" b="1" dirty="0" err="1">
                <a:latin typeface="Old Standard TT"/>
                <a:ea typeface="Old Standard TT"/>
                <a:cs typeface="Old Standard TT"/>
                <a:sym typeface="Old Standard TT"/>
              </a:rPr>
              <a:t>ficiencia</a:t>
            </a:r>
            <a:endParaRPr lang="es-AR" sz="1600" b="1" dirty="0">
              <a:latin typeface="Old Standard TT"/>
              <a:ea typeface="Old Standard TT"/>
              <a:cs typeface="Old Standard TT"/>
              <a:sym typeface="Old Standard TT"/>
            </a:endParaRPr>
          </a:p>
          <a:p>
            <a:pPr marL="0" lvl="0" indent="0" algn="l" rtl="0">
              <a:spcBef>
                <a:spcPts val="0"/>
              </a:spcBef>
              <a:spcAft>
                <a:spcPts val="0"/>
              </a:spcAft>
              <a:buNone/>
            </a:pPr>
            <a:endParaRPr sz="1600" b="1" dirty="0">
              <a:latin typeface="Old Standard TT"/>
              <a:ea typeface="Old Standard TT"/>
              <a:cs typeface="Old Standard TT"/>
              <a:sym typeface="Old Standard TT"/>
            </a:endParaRPr>
          </a:p>
          <a:p>
            <a:pPr marL="0" lvl="0" indent="0" algn="l" rtl="0">
              <a:spcBef>
                <a:spcPts val="0"/>
              </a:spcBef>
              <a:spcAft>
                <a:spcPts val="0"/>
              </a:spcAft>
              <a:buNone/>
            </a:pPr>
            <a:r>
              <a:rPr lang="es" sz="1600" b="1" dirty="0">
                <a:solidFill>
                  <a:schemeClr val="dk1"/>
                </a:solidFill>
                <a:latin typeface="Old Standard TT"/>
                <a:ea typeface="Old Standard TT"/>
                <a:cs typeface="Old Standard TT"/>
                <a:sym typeface="Old Standard TT"/>
              </a:rPr>
              <a:t>S</a:t>
            </a:r>
            <a:r>
              <a:rPr lang="en-US" sz="1600" b="1" dirty="0" err="1">
                <a:solidFill>
                  <a:schemeClr val="dk1"/>
                </a:solidFill>
                <a:latin typeface="Old Standard TT"/>
                <a:ea typeface="Old Standard TT"/>
                <a:cs typeface="Old Standard TT"/>
                <a:sym typeface="Old Standard TT"/>
              </a:rPr>
              <a:t>eguridad</a:t>
            </a: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s" sz="1600" b="1" dirty="0">
                <a:solidFill>
                  <a:schemeClr val="dk1"/>
                </a:solidFill>
                <a:latin typeface="Old Standard TT"/>
                <a:ea typeface="Old Standard TT"/>
                <a:cs typeface="Old Standard TT"/>
                <a:sym typeface="Old Standard TT"/>
              </a:rPr>
              <a:t>V</a:t>
            </a:r>
            <a:r>
              <a:rPr lang="en-US" sz="1600" b="1" dirty="0" err="1">
                <a:solidFill>
                  <a:schemeClr val="dk1"/>
                </a:solidFill>
                <a:latin typeface="Old Standard TT"/>
                <a:ea typeface="Old Standard TT"/>
                <a:cs typeface="Old Standard TT"/>
                <a:sym typeface="Old Standard TT"/>
              </a:rPr>
              <a:t>isualización</a:t>
            </a: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s" sz="1600" b="1" dirty="0">
                <a:solidFill>
                  <a:schemeClr val="dk1"/>
                </a:solidFill>
                <a:latin typeface="Old Standard TT"/>
                <a:ea typeface="Old Standard TT"/>
                <a:cs typeface="Old Standard TT"/>
                <a:sym typeface="Old Standard TT"/>
              </a:rPr>
              <a:t>A</a:t>
            </a:r>
            <a:r>
              <a:rPr lang="en-US" sz="1600" b="1" dirty="0" err="1">
                <a:solidFill>
                  <a:schemeClr val="dk1"/>
                </a:solidFill>
                <a:latin typeface="Old Standard TT"/>
                <a:ea typeface="Old Standard TT"/>
                <a:cs typeface="Old Standard TT"/>
                <a:sym typeface="Old Standard TT"/>
              </a:rPr>
              <a:t>dquisición</a:t>
            </a:r>
            <a:r>
              <a:rPr lang="en-US" sz="1600" b="1" dirty="0">
                <a:solidFill>
                  <a:schemeClr val="dk1"/>
                </a:solidFill>
                <a:latin typeface="Old Standard TT"/>
                <a:ea typeface="Old Standard TT"/>
                <a:cs typeface="Old Standard TT"/>
                <a:sym typeface="Old Standard TT"/>
              </a:rPr>
              <a:t> de </a:t>
            </a:r>
            <a:r>
              <a:rPr lang="en-US" sz="1600" b="1" dirty="0" err="1">
                <a:solidFill>
                  <a:schemeClr val="dk1"/>
                </a:solidFill>
                <a:latin typeface="Old Standard TT"/>
                <a:ea typeface="Old Standard TT"/>
                <a:cs typeface="Old Standard TT"/>
                <a:sym typeface="Old Standard TT"/>
              </a:rPr>
              <a:t>datos</a:t>
            </a: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s" sz="1600" b="1" dirty="0">
                <a:solidFill>
                  <a:schemeClr val="dk1"/>
                </a:solidFill>
                <a:latin typeface="Old Standard TT"/>
                <a:ea typeface="Old Standard TT"/>
                <a:cs typeface="Old Standard TT"/>
                <a:sym typeface="Old Standard TT"/>
              </a:rPr>
              <a:t>C</a:t>
            </a:r>
            <a:r>
              <a:rPr lang="es-AR" sz="1600" b="1" dirty="0" err="1">
                <a:solidFill>
                  <a:schemeClr val="dk1"/>
                </a:solidFill>
                <a:latin typeface="Old Standard TT"/>
                <a:ea typeface="Old Standard TT"/>
                <a:cs typeface="Old Standard TT"/>
                <a:sym typeface="Old Standard TT"/>
              </a:rPr>
              <a:t>ontrol</a:t>
            </a:r>
            <a:r>
              <a:rPr lang="es-AR" sz="1600" b="1" dirty="0">
                <a:solidFill>
                  <a:schemeClr val="dk1"/>
                </a:solidFill>
                <a:latin typeface="Old Standard TT"/>
                <a:ea typeface="Old Standard TT"/>
                <a:cs typeface="Old Standard TT"/>
                <a:sym typeface="Old Standard TT"/>
              </a:rPr>
              <a:t> del sistema de red</a:t>
            </a:r>
          </a:p>
          <a:p>
            <a:pPr marL="0" lvl="0" indent="0" algn="l" rtl="0">
              <a:spcBef>
                <a:spcPts val="0"/>
              </a:spcBef>
              <a:spcAft>
                <a:spcPts val="0"/>
              </a:spcAft>
              <a:buNone/>
            </a:pP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r>
              <a:rPr lang="es" sz="1600" b="1" dirty="0">
                <a:solidFill>
                  <a:schemeClr val="dk1"/>
                </a:solidFill>
                <a:latin typeface="Old Standard TT"/>
                <a:ea typeface="Old Standard TT"/>
                <a:cs typeface="Old Standard TT"/>
                <a:sym typeface="Old Standard TT"/>
              </a:rPr>
              <a:t>E</a:t>
            </a:r>
            <a:r>
              <a:rPr lang="es-AR" sz="1600" b="1" dirty="0" err="1">
                <a:solidFill>
                  <a:schemeClr val="dk1"/>
                </a:solidFill>
                <a:latin typeface="Old Standard TT"/>
                <a:ea typeface="Old Standard TT"/>
                <a:cs typeface="Old Standard TT"/>
                <a:sym typeface="Old Standard TT"/>
              </a:rPr>
              <a:t>stimación</a:t>
            </a:r>
            <a:r>
              <a:rPr lang="es-AR" sz="1600" b="1" dirty="0">
                <a:solidFill>
                  <a:schemeClr val="dk1"/>
                </a:solidFill>
                <a:latin typeface="Old Standard TT"/>
                <a:ea typeface="Old Standard TT"/>
                <a:cs typeface="Old Standard TT"/>
                <a:sym typeface="Old Standard TT"/>
              </a:rPr>
              <a:t> del estado de la red</a:t>
            </a:r>
            <a:endParaRPr sz="1600" b="1" dirty="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b="1" dirty="0">
              <a:latin typeface="Old Standard TT"/>
              <a:ea typeface="Old Standard TT"/>
              <a:cs typeface="Old Standard TT"/>
              <a:sym typeface="Old Standard TT"/>
            </a:endParaRPr>
          </a:p>
        </p:txBody>
      </p:sp>
      <p:sp>
        <p:nvSpPr>
          <p:cNvPr id="81" name="Google Shape;81;p16"/>
          <p:cNvSpPr/>
          <p:nvPr/>
        </p:nvSpPr>
        <p:spPr>
          <a:xfrm>
            <a:off x="3385725" y="1468250"/>
            <a:ext cx="759000" cy="2808186"/>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pic>
        <p:nvPicPr>
          <p:cNvPr id="82" name="Google Shape;82;p16" descr="Resultado de imagen para imagenes de pymes sin fondo"/>
          <p:cNvPicPr preferRelativeResize="0"/>
          <p:nvPr/>
        </p:nvPicPr>
        <p:blipFill>
          <a:blip r:embed="rId3">
            <a:alphaModFix/>
          </a:blip>
          <a:stretch>
            <a:fillRect/>
          </a:stretch>
        </p:blipFill>
        <p:spPr>
          <a:xfrm>
            <a:off x="4232388" y="2118237"/>
            <a:ext cx="2206850" cy="1067825"/>
          </a:xfrm>
          <a:prstGeom prst="rect">
            <a:avLst/>
          </a:prstGeom>
          <a:noFill/>
          <a:ln>
            <a:noFill/>
          </a:ln>
        </p:spPr>
      </p:pic>
      <p:sp>
        <p:nvSpPr>
          <p:cNvPr id="83" name="Google Shape;83;p16"/>
          <p:cNvSpPr/>
          <p:nvPr/>
        </p:nvSpPr>
        <p:spPr>
          <a:xfrm>
            <a:off x="6526888" y="2536250"/>
            <a:ext cx="759000" cy="479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4" name="Google Shape;84;p16" descr="Imagen relacionada"/>
          <p:cNvPicPr preferRelativeResize="0"/>
          <p:nvPr/>
        </p:nvPicPr>
        <p:blipFill>
          <a:blip r:embed="rId4">
            <a:alphaModFix/>
          </a:blip>
          <a:stretch>
            <a:fillRect/>
          </a:stretch>
        </p:blipFill>
        <p:spPr>
          <a:xfrm>
            <a:off x="7403588" y="2481875"/>
            <a:ext cx="1569652" cy="479400"/>
          </a:xfrm>
          <a:prstGeom prst="rect">
            <a:avLst/>
          </a:prstGeom>
          <a:noFill/>
          <a:ln>
            <a:noFill/>
          </a:ln>
        </p:spPr>
      </p:pic>
      <p:sp>
        <p:nvSpPr>
          <p:cNvPr id="85" name="Google Shape;85;p16"/>
          <p:cNvSpPr/>
          <p:nvPr/>
        </p:nvSpPr>
        <p:spPr>
          <a:xfrm>
            <a:off x="7571350" y="4113950"/>
            <a:ext cx="1401900" cy="673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DMS</a:t>
            </a:r>
            <a:endParaRPr b="1" dirty="0"/>
          </a:p>
        </p:txBody>
      </p:sp>
      <p:sp>
        <p:nvSpPr>
          <p:cNvPr id="86" name="Google Shape;86;p16"/>
          <p:cNvSpPr/>
          <p:nvPr/>
        </p:nvSpPr>
        <p:spPr>
          <a:xfrm>
            <a:off x="8134675" y="3311275"/>
            <a:ext cx="220800" cy="613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6 y 7: búsqueda de zonas desenergizadas</a:t>
            </a:r>
            <a:endParaRPr dirty="0"/>
          </a:p>
        </p:txBody>
      </p:sp>
      <p:pic>
        <p:nvPicPr>
          <p:cNvPr id="448" name="Google Shape;448;p52"/>
          <p:cNvPicPr preferRelativeResize="0"/>
          <p:nvPr/>
        </p:nvPicPr>
        <p:blipFill>
          <a:blip r:embed="rId3">
            <a:alphaModFix/>
          </a:blip>
          <a:stretch>
            <a:fillRect/>
          </a:stretch>
        </p:blipFill>
        <p:spPr>
          <a:xfrm>
            <a:off x="1793538" y="1058225"/>
            <a:ext cx="5556925" cy="3978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6 y 7: búsqueda de lazos</a:t>
            </a:r>
            <a:endParaRPr dirty="0"/>
          </a:p>
        </p:txBody>
      </p:sp>
      <p:pic>
        <p:nvPicPr>
          <p:cNvPr id="454" name="Google Shape;454;p53"/>
          <p:cNvPicPr preferRelativeResize="0"/>
          <p:nvPr/>
        </p:nvPicPr>
        <p:blipFill>
          <a:blip r:embed="rId3">
            <a:alphaModFix/>
          </a:blip>
          <a:stretch>
            <a:fillRect/>
          </a:stretch>
        </p:blipFill>
        <p:spPr>
          <a:xfrm>
            <a:off x="258250" y="1764125"/>
            <a:ext cx="4391025" cy="1914525"/>
          </a:xfrm>
          <a:prstGeom prst="rect">
            <a:avLst/>
          </a:prstGeom>
          <a:noFill/>
          <a:ln>
            <a:noFill/>
          </a:ln>
        </p:spPr>
      </p:pic>
      <p:pic>
        <p:nvPicPr>
          <p:cNvPr id="455" name="Google Shape;455;p53"/>
          <p:cNvPicPr preferRelativeResize="0"/>
          <p:nvPr/>
        </p:nvPicPr>
        <p:blipFill>
          <a:blip r:embed="rId4">
            <a:alphaModFix/>
          </a:blip>
          <a:stretch>
            <a:fillRect/>
          </a:stretch>
        </p:blipFill>
        <p:spPr>
          <a:xfrm>
            <a:off x="4819725" y="1786825"/>
            <a:ext cx="4267201" cy="186910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 6 y 7: búsqueda de paralelos</a:t>
            </a:r>
            <a:endParaRPr dirty="0"/>
          </a:p>
        </p:txBody>
      </p:sp>
      <p:pic>
        <p:nvPicPr>
          <p:cNvPr id="461" name="Google Shape;461;p54"/>
          <p:cNvPicPr preferRelativeResize="0"/>
          <p:nvPr/>
        </p:nvPicPr>
        <p:blipFill>
          <a:blip r:embed="rId3">
            <a:alphaModFix/>
          </a:blip>
          <a:stretch>
            <a:fillRect/>
          </a:stretch>
        </p:blipFill>
        <p:spPr>
          <a:xfrm>
            <a:off x="1095863" y="1194600"/>
            <a:ext cx="6952275" cy="3684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Conclusiones </a:t>
            </a:r>
            <a:endParaRPr dirty="0"/>
          </a:p>
        </p:txBody>
      </p:sp>
      <p:sp>
        <p:nvSpPr>
          <p:cNvPr id="467" name="Google Shape;467;p55"/>
          <p:cNvSpPr txBox="1"/>
          <p:nvPr/>
        </p:nvSpPr>
        <p:spPr>
          <a:xfrm>
            <a:off x="207875" y="1284700"/>
            <a:ext cx="8520600" cy="31521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SzPts val="2400"/>
              <a:buFont typeface="Old Standard TT"/>
              <a:buChar char="●"/>
            </a:pPr>
            <a:r>
              <a:rPr lang="es" sz="2400">
                <a:latin typeface="Old Standard TT"/>
                <a:ea typeface="Old Standard TT"/>
                <a:cs typeface="Old Standard TT"/>
                <a:sym typeface="Old Standard TT"/>
              </a:rPr>
              <a:t>Asistir al administrador u operador de la red de energía eléctrica.</a:t>
            </a:r>
            <a:endParaRPr sz="2400" dirty="0">
              <a:latin typeface="Old Standard TT"/>
              <a:ea typeface="Old Standard TT"/>
              <a:cs typeface="Old Standard TT"/>
              <a:sym typeface="Old Standard TT"/>
            </a:endParaRPr>
          </a:p>
          <a:p>
            <a:pPr marL="457200" lvl="0" indent="-381000" algn="just" rtl="0">
              <a:lnSpc>
                <a:spcPct val="115000"/>
              </a:lnSpc>
              <a:spcBef>
                <a:spcPts val="0"/>
              </a:spcBef>
              <a:spcAft>
                <a:spcPts val="0"/>
              </a:spcAft>
              <a:buSzPts val="2400"/>
              <a:buFont typeface="Old Standard TT"/>
              <a:buChar char="●"/>
            </a:pPr>
            <a:r>
              <a:rPr lang="es" sz="2400">
                <a:latin typeface="Old Standard TT"/>
                <a:ea typeface="Old Standard TT"/>
                <a:cs typeface="Old Standard TT"/>
                <a:sym typeface="Old Standard TT"/>
              </a:rPr>
              <a:t>Sobre la base de los estados de los interruptores permite obtener las zonas desenergizadas, lazos y paralelos dentro de la red.</a:t>
            </a:r>
            <a:endParaRPr sz="2400" dirty="0">
              <a:latin typeface="Old Standard TT"/>
              <a:ea typeface="Old Standard TT"/>
              <a:cs typeface="Old Standard TT"/>
              <a:sym typeface="Old Standard TT"/>
            </a:endParaRPr>
          </a:p>
          <a:p>
            <a:pPr marL="457200" lvl="0" indent="-381000" algn="just" rtl="0">
              <a:lnSpc>
                <a:spcPct val="115000"/>
              </a:lnSpc>
              <a:spcBef>
                <a:spcPts val="0"/>
              </a:spcBef>
              <a:spcAft>
                <a:spcPts val="0"/>
              </a:spcAft>
              <a:buSzPts val="2400"/>
              <a:buFont typeface="Old Standard TT"/>
              <a:buChar char="●"/>
            </a:pPr>
            <a:r>
              <a:rPr lang="es" sz="2400">
                <a:latin typeface="Old Standard TT"/>
                <a:ea typeface="Old Standard TT"/>
                <a:cs typeface="Old Standard TT"/>
                <a:sym typeface="Old Standard TT"/>
              </a:rPr>
              <a:t>Tomar de decisiones ante fallos o cortes del servicio.</a:t>
            </a:r>
            <a:endParaRPr sz="2400" dirty="0">
              <a:latin typeface="Old Standard TT"/>
              <a:ea typeface="Old Standard TT"/>
              <a:cs typeface="Old Standard TT"/>
              <a:sym typeface="Old Standard TT"/>
            </a:endParaRPr>
          </a:p>
          <a:p>
            <a:pPr marL="457200" lvl="0" indent="-381000" algn="just" rtl="0">
              <a:lnSpc>
                <a:spcPct val="115000"/>
              </a:lnSpc>
              <a:spcBef>
                <a:spcPts val="0"/>
              </a:spcBef>
              <a:spcAft>
                <a:spcPts val="0"/>
              </a:spcAft>
              <a:buSzPts val="2400"/>
              <a:buFont typeface="Old Standard TT"/>
              <a:buChar char="●"/>
            </a:pPr>
            <a:r>
              <a:rPr lang="es" sz="2400">
                <a:latin typeface="Old Standard TT"/>
                <a:ea typeface="Old Standard TT"/>
                <a:cs typeface="Old Standard TT"/>
                <a:sym typeface="Old Standard TT"/>
              </a:rPr>
              <a:t>Aporte al DMS del proyecto TENERGIA.</a:t>
            </a:r>
            <a:endParaRPr sz="2400" dirty="0">
              <a:latin typeface="Old Standard TT"/>
              <a:ea typeface="Old Standard TT"/>
              <a:cs typeface="Old Standard TT"/>
              <a:sym typeface="Old Standard T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Trabajos futuros </a:t>
            </a:r>
            <a:endParaRPr dirty="0"/>
          </a:p>
        </p:txBody>
      </p:sp>
      <p:sp>
        <p:nvSpPr>
          <p:cNvPr id="473" name="Google Shape;473;p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Font typeface="Old Standard TT"/>
              <a:buChar char="●"/>
            </a:pPr>
            <a:r>
              <a:rPr lang="es" sz="2400" dirty="0"/>
              <a:t>La aplicación se ejecuta en modo simulación, no obstante se puede modificar para que pueda ser utilizada en tiempo real.</a:t>
            </a:r>
            <a:endParaRPr sz="2400" dirty="0"/>
          </a:p>
          <a:p>
            <a:pPr marL="457200" lvl="0" indent="-381000" algn="just" rtl="0">
              <a:spcBef>
                <a:spcPts val="0"/>
              </a:spcBef>
              <a:spcAft>
                <a:spcPts val="0"/>
              </a:spcAft>
              <a:buSzPts val="2400"/>
              <a:buFont typeface="Old Standard TT"/>
              <a:buChar char="●"/>
            </a:pPr>
            <a:r>
              <a:rPr lang="es" sz="2400" dirty="0"/>
              <a:t>Detección de cambios de estados de los interruptores dentro de la red.</a:t>
            </a:r>
            <a:endParaRPr sz="2400" dirty="0"/>
          </a:p>
          <a:p>
            <a:pPr marL="457200" lvl="0" indent="-381000" algn="just" rtl="0">
              <a:spcBef>
                <a:spcPts val="0"/>
              </a:spcBef>
              <a:spcAft>
                <a:spcPts val="0"/>
              </a:spcAft>
              <a:buSzPts val="2400"/>
              <a:buFont typeface="Old Standard TT"/>
              <a:buChar char="●"/>
            </a:pPr>
            <a:r>
              <a:rPr lang="es" sz="2400" dirty="0"/>
              <a:t>Detectar interruptores que energizan una zona podría ayudar a los operadores en la toma de decisiones.</a:t>
            </a:r>
            <a:endParaRPr sz="2400" dirty="0"/>
          </a:p>
          <a:p>
            <a:pPr marL="457200" lvl="0" indent="-381000" algn="just" rtl="0">
              <a:spcBef>
                <a:spcPts val="0"/>
              </a:spcBef>
              <a:spcAft>
                <a:spcPts val="0"/>
              </a:spcAft>
              <a:buSzPts val="2400"/>
              <a:buFont typeface="Old Standard TT"/>
              <a:buChar char="●"/>
            </a:pPr>
            <a:r>
              <a:rPr lang="es" sz="2400" dirty="0"/>
              <a:t>El NCA debería tener la capacidad de modificar la visualización de la red eléctrica en tiempo real.</a:t>
            </a:r>
            <a:endParaRPr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57"/>
          <p:cNvPicPr preferRelativeResize="0"/>
          <p:nvPr/>
        </p:nvPicPr>
        <p:blipFill>
          <a:blip r:embed="rId3">
            <a:alphaModFix/>
          </a:blip>
          <a:stretch>
            <a:fillRect/>
          </a:stretch>
        </p:blipFill>
        <p:spPr>
          <a:xfrm>
            <a:off x="831925" y="549625"/>
            <a:ext cx="7860426" cy="4666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¡Muchas gracias!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Análisis de conectividad de red - NCA</a:t>
            </a:r>
            <a:endParaRPr dirty="0"/>
          </a:p>
        </p:txBody>
      </p:sp>
      <p:pic>
        <p:nvPicPr>
          <p:cNvPr id="92" name="Google Shape;92;p17"/>
          <p:cNvPicPr preferRelativeResize="0"/>
          <p:nvPr/>
        </p:nvPicPr>
        <p:blipFill>
          <a:blip r:embed="rId3">
            <a:alphaModFix/>
          </a:blip>
          <a:stretch>
            <a:fillRect/>
          </a:stretch>
        </p:blipFill>
        <p:spPr>
          <a:xfrm>
            <a:off x="297900" y="1536625"/>
            <a:ext cx="8534400" cy="276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a:t>
            </a:r>
            <a:endParaRPr dirty="0"/>
          </a:p>
        </p:txBody>
      </p:sp>
      <p:sp>
        <p:nvSpPr>
          <p:cNvPr id="98" name="Google Shape;98;p18"/>
          <p:cNvSpPr txBox="1">
            <a:spLocks noGrp="1"/>
          </p:cNvSpPr>
          <p:nvPr>
            <p:ph type="body" idx="1"/>
          </p:nvPr>
        </p:nvSpPr>
        <p:spPr>
          <a:xfrm>
            <a:off x="421575" y="1321425"/>
            <a:ext cx="7038900" cy="28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Desarrollar una herramienta de software para determinar la topología de la red basada en la información obtenida sobre las cargas, las fuentes y los estados de los interruptores.</a:t>
            </a:r>
            <a:endParaRPr sz="2400" dirty="0"/>
          </a:p>
          <a:p>
            <a:pPr marL="0" lvl="0" indent="0" algn="l" rtl="0">
              <a:spcBef>
                <a:spcPts val="1600"/>
              </a:spcBef>
              <a:spcAft>
                <a:spcPts val="1600"/>
              </a:spcAft>
              <a:buNone/>
            </a:pPr>
            <a:endParaRPr dirty="0"/>
          </a:p>
        </p:txBody>
      </p:sp>
      <p:pic>
        <p:nvPicPr>
          <p:cNvPr id="99" name="Google Shape;99;p18" descr="Resultado de imagen para redes de energía eléctrica animacion"/>
          <p:cNvPicPr preferRelativeResize="0"/>
          <p:nvPr/>
        </p:nvPicPr>
        <p:blipFill>
          <a:blip r:embed="rId3">
            <a:alphaModFix/>
          </a:blip>
          <a:stretch>
            <a:fillRect/>
          </a:stretch>
        </p:blipFill>
        <p:spPr>
          <a:xfrm>
            <a:off x="6202175" y="2796450"/>
            <a:ext cx="2857500" cy="219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Objetivos específicos</a:t>
            </a:r>
            <a:endParaRPr dirty="0"/>
          </a:p>
        </p:txBody>
      </p:sp>
      <p:sp>
        <p:nvSpPr>
          <p:cNvPr id="105" name="Google Shape;10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s" sz="2400"/>
              <a:t>Comprender un modelo CIM de una red eléctrica.</a:t>
            </a:r>
            <a:endParaRPr sz="2400" dirty="0"/>
          </a:p>
          <a:p>
            <a:pPr marL="457200" lvl="0" indent="-381000" algn="l" rtl="0">
              <a:spcBef>
                <a:spcPts val="0"/>
              </a:spcBef>
              <a:spcAft>
                <a:spcPts val="0"/>
              </a:spcAft>
              <a:buSzPts val="2400"/>
              <a:buChar char="●"/>
            </a:pPr>
            <a:r>
              <a:rPr lang="es" sz="2400"/>
              <a:t>Generar una representación de la red que permita aplicar algoritmos computacionales de detección de topologías, zonas desenergizadas y estado de interruptores.</a:t>
            </a:r>
            <a:endParaRPr sz="2400" dirty="0"/>
          </a:p>
          <a:p>
            <a:pPr marL="457200" lvl="0" indent="-381000" algn="l" rtl="0">
              <a:spcBef>
                <a:spcPts val="0"/>
              </a:spcBef>
              <a:spcAft>
                <a:spcPts val="0"/>
              </a:spcAft>
              <a:buSzPts val="2400"/>
              <a:buChar char="●"/>
            </a:pPr>
            <a:r>
              <a:rPr lang="es" sz="2400"/>
              <a:t>Plantear y analizar distintos casos de estudios sobre una red eléctrica ejemplo.</a:t>
            </a:r>
            <a:endParaRPr sz="2400"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Conceptos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Modelo CIM</a:t>
            </a:r>
            <a:endParaRPr dirty="0"/>
          </a:p>
        </p:txBody>
      </p:sp>
      <p:sp>
        <p:nvSpPr>
          <p:cNvPr id="116" name="Google Shape;116;p21"/>
          <p:cNvSpPr txBox="1">
            <a:spLocks noGrp="1"/>
          </p:cNvSpPr>
          <p:nvPr>
            <p:ph type="body" idx="1"/>
          </p:nvPr>
        </p:nvSpPr>
        <p:spPr>
          <a:xfrm>
            <a:off x="224000" y="152135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a:t>EPRI (Electric Power Research Institute).</a:t>
            </a:r>
            <a:endParaRPr dirty="0"/>
          </a:p>
          <a:p>
            <a:pPr marL="457200" lvl="0" indent="-342900" algn="l" rtl="0">
              <a:spcBef>
                <a:spcPts val="0"/>
              </a:spcBef>
              <a:spcAft>
                <a:spcPts val="0"/>
              </a:spcAft>
              <a:buSzPts val="1800"/>
              <a:buChar char="●"/>
            </a:pPr>
            <a:r>
              <a:rPr lang="es"/>
              <a:t>Modelo de datos estándar.</a:t>
            </a:r>
            <a:endParaRPr dirty="0"/>
          </a:p>
          <a:p>
            <a:pPr marL="457200" lvl="0" indent="-342900" algn="l" rtl="0">
              <a:spcBef>
                <a:spcPts val="0"/>
              </a:spcBef>
              <a:spcAft>
                <a:spcPts val="0"/>
              </a:spcAft>
              <a:buSzPts val="1800"/>
              <a:buChar char="●"/>
            </a:pPr>
            <a:r>
              <a:rPr lang="es"/>
              <a:t>Los sistemas de distribución cuentan con numerosos módulos que requieren compartir información de un modelo de datos común.</a:t>
            </a:r>
            <a:endParaRPr dirty="0"/>
          </a:p>
          <a:p>
            <a:pPr marL="457200" lvl="0" indent="-342900" algn="l" rtl="0">
              <a:spcBef>
                <a:spcPts val="0"/>
              </a:spcBef>
              <a:spcAft>
                <a:spcPts val="0"/>
              </a:spcAft>
              <a:buSzPts val="1800"/>
              <a:buChar char="●"/>
            </a:pPr>
            <a:r>
              <a:rPr lang="es"/>
              <a:t>IEC (International Electro-technical Commission).</a:t>
            </a:r>
            <a:endParaRPr dirty="0"/>
          </a:p>
          <a:p>
            <a:pPr marL="457200" lvl="0" indent="-342900" algn="l" rtl="0">
              <a:spcBef>
                <a:spcPts val="0"/>
              </a:spcBef>
              <a:spcAft>
                <a:spcPts val="0"/>
              </a:spcAft>
              <a:buSzPts val="1800"/>
              <a:buChar char="●"/>
            </a:pPr>
            <a:r>
              <a:rPr lang="es"/>
              <a:t>Normas IEC 61970 e IEC 61968.</a:t>
            </a:r>
            <a:endParaRPr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5041</Words>
  <Application>Microsoft Office PowerPoint</Application>
  <PresentationFormat>On-screen Show (16:9)</PresentationFormat>
  <Paragraphs>341</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Old Standard TT</vt:lpstr>
      <vt:lpstr>Paperback</vt:lpstr>
      <vt:lpstr>Análisis de conectividad sobre redes de distribución eléctrica</vt:lpstr>
      <vt:lpstr>Agenda</vt:lpstr>
      <vt:lpstr>Introducción</vt:lpstr>
      <vt:lpstr>Motivación </vt:lpstr>
      <vt:lpstr>Análisis de conectividad de red - NCA</vt:lpstr>
      <vt:lpstr>Objetivo</vt:lpstr>
      <vt:lpstr>Objetivos específicos</vt:lpstr>
      <vt:lpstr>Conceptos</vt:lpstr>
      <vt:lpstr>Modelo CIM</vt:lpstr>
      <vt:lpstr>RDF, JENA y RDF/XML</vt:lpstr>
      <vt:lpstr>Componentes del esquema unifilar de la red</vt:lpstr>
      <vt:lpstr>Interruptores</vt:lpstr>
      <vt:lpstr>Zonas  desenergizadas</vt:lpstr>
      <vt:lpstr>Lazos</vt:lpstr>
      <vt:lpstr>Lazos</vt:lpstr>
      <vt:lpstr>Paralelos</vt:lpstr>
      <vt:lpstr>Paralelos</vt:lpstr>
      <vt:lpstr>Resumen</vt:lpstr>
      <vt:lpstr>Implementación</vt:lpstr>
      <vt:lpstr>Grafos</vt:lpstr>
      <vt:lpstr>Abstract Factory: Creación de grafos </vt:lpstr>
      <vt:lpstr>Grafo Completo</vt:lpstr>
      <vt:lpstr>Grafo Completo</vt:lpstr>
      <vt:lpstr>Grafo Reducido</vt:lpstr>
      <vt:lpstr>Grafo Reducido</vt:lpstr>
      <vt:lpstr>Grafo Reducido</vt:lpstr>
      <vt:lpstr>Búsqueda en grafos</vt:lpstr>
      <vt:lpstr>Strategy: Algoritmos de búsqueda</vt:lpstr>
      <vt:lpstr>Resumen</vt:lpstr>
      <vt:lpstr>Resultados experimentales</vt:lpstr>
      <vt:lpstr>Contexto</vt:lpstr>
      <vt:lpstr>Pasos de las pruebas realizadas</vt:lpstr>
      <vt:lpstr>Paso 1: Editor </vt:lpstr>
      <vt:lpstr>Paso 2: apertura de los interruptores 22 y 23</vt:lpstr>
      <vt:lpstr>Paso 3: guardar cambios en el modelo CIM</vt:lpstr>
      <vt:lpstr>Paso 4: construcción del grafo completo</vt:lpstr>
      <vt:lpstr>Paso 4: construcción del grafo completo</vt:lpstr>
      <vt:lpstr>Paso 5: construcción del grafo reducido</vt:lpstr>
      <vt:lpstr>Paso 5: construcción del grafo reducido</vt:lpstr>
      <vt:lpstr>Paso 6 y 7: búsqueda de zonas desenergizadas</vt:lpstr>
      <vt:lpstr>Paso 6 y 7: búsqueda de lazos</vt:lpstr>
      <vt:lpstr>Paso 6 y 7: búsqueda de paralelos</vt:lpstr>
      <vt:lpstr>Conclusiones </vt:lpstr>
      <vt:lpstr>Trabajos futuros </vt:lpstr>
      <vt:lpstr>PowerPoint Presentation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conectividad sobre redes de distribución eléctrica</dc:title>
  <cp:lastModifiedBy>Nadia Mayor</cp:lastModifiedBy>
  <cp:revision>5</cp:revision>
  <dcterms:modified xsi:type="dcterms:W3CDTF">2019-05-09T04:40:53Z</dcterms:modified>
</cp:coreProperties>
</file>