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7" autoAdjust="0"/>
    <p:restoredTop sz="92769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 dirty="0"/>
              <a:t>Number</a:t>
            </a:r>
            <a:r>
              <a:rPr lang="en-US" altLang="ja-JP" b="1" baseline="0" dirty="0"/>
              <a:t> of Default vs No Default Payment</a:t>
            </a:r>
            <a:endParaRPr lang="en-US" altLang="ja-JP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Default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Default / No Default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B5F-941B-4C19914B9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Default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Default / No Default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B5F-941B-4C19914B9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0883263"/>
        <c:axId val="1800880351"/>
      </c:barChart>
      <c:catAx>
        <c:axId val="1800883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0880351"/>
        <c:crosses val="autoZero"/>
        <c:auto val="1"/>
        <c:lblAlgn val="ctr"/>
        <c:lblOffset val="100"/>
        <c:noMultiLvlLbl val="0"/>
      </c:catAx>
      <c:valAx>
        <c:axId val="180088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5000"/>
                  <a:alpha val="6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088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100367196730798"/>
          <c:y val="0.89519326504448338"/>
          <c:w val="0.23648737434423833"/>
          <c:h val="6.2231962112762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07A8F-BA58-491E-91EA-114484724B31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531F-D73E-4706-B876-92476B3709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83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0" i="0" dirty="0">
                <a:effectLst/>
                <a:latin typeface="-apple-system"/>
              </a:rPr>
              <a:t>Based on the confusion matrix and Classification Score, we can see that False positive is </a:t>
            </a:r>
            <a:r>
              <a:rPr lang="en-US" altLang="ja-JP" b="0" i="1" dirty="0">
                <a:effectLst/>
                <a:latin typeface="-apple-system"/>
              </a:rPr>
              <a:t>225</a:t>
            </a:r>
            <a:r>
              <a:rPr lang="en-US" altLang="ja-JP" b="0" i="0" dirty="0">
                <a:effectLst/>
                <a:latin typeface="-apple-system"/>
              </a:rPr>
              <a:t> and True Negative is </a:t>
            </a:r>
            <a:r>
              <a:rPr lang="en-US" altLang="ja-JP" b="0" i="1" dirty="0">
                <a:effectLst/>
                <a:latin typeface="-apple-system"/>
              </a:rPr>
              <a:t>171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effectLst/>
                <a:latin typeface="-apple-system"/>
              </a:rPr>
              <a:t>False Positive (class 0 predicted, 1 true) is higher than True Negative (class 1 predicted, 1 true)</a:t>
            </a:r>
            <a:endParaRPr lang="en-US" altLang="ja-JP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effectLst/>
                <a:latin typeface="-apple-system"/>
              </a:rPr>
              <a:t>This creates recall class-1 result is lower than 50% in classification scores, which means the model is not able to detect the class well enough although the precision is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531F-D73E-4706-B876-92476B3709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2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ja-JP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531F-D73E-4706-B876-92476B3709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8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ja-JP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531F-D73E-4706-B876-92476B3709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5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ja-JP" b="1" dirty="0"/>
              <a:t>Target’s balance should be handled firstly. It is important, not only for features to be cleansed.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Undersampling</a:t>
            </a:r>
            <a:r>
              <a:rPr kumimoji="1" lang="en-US" altLang="ja-JP" dirty="0"/>
              <a:t> and oversampling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Dataset should be balanced, handle it firstly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Model improvement: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0531F-D73E-4706-B876-92476B37090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2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5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45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12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84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7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5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8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1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3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07C70F-76C9-4910-A7DC-A2A0CB437D96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8E891-7671-472C-823D-0EB31B0C1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78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1E-C6E6-B33D-529C-0DA852A0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1490663"/>
            <a:ext cx="10121900" cy="2387600"/>
          </a:xfrm>
        </p:spPr>
        <p:txBody>
          <a:bodyPr>
            <a:normAutofit/>
          </a:bodyPr>
          <a:lstStyle/>
          <a:p>
            <a:pPr algn="l"/>
            <a:r>
              <a:rPr lang="en-US" altLang="ja-JP" b="1" i="0" dirty="0">
                <a:effectLst/>
                <a:latin typeface="-apple-system"/>
              </a:rPr>
              <a:t>Credit Card Classification: Prediction of Default Payments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9DC93-4FE2-4106-9840-D3897F41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3970338"/>
            <a:ext cx="9144000" cy="436562"/>
          </a:xfrm>
        </p:spPr>
        <p:txBody>
          <a:bodyPr/>
          <a:lstStyle/>
          <a:p>
            <a:pPr algn="l"/>
            <a:r>
              <a:rPr lang="en-US" altLang="ja-JP" b="0" i="0" dirty="0">
                <a:effectLst/>
                <a:latin typeface="-apple-system"/>
              </a:rPr>
              <a:t>Nadia Oktiarsy, FSDS Batch-016 RMT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86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8E61-1F89-C332-89A1-59FAA7C6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34" y="2341995"/>
            <a:ext cx="10131425" cy="46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latin typeface="-apple-system"/>
              </a:rPr>
              <a:t>Objectives</a:t>
            </a:r>
            <a:endParaRPr kumimoji="1" lang="ja-JP" altLang="en-US" sz="2400" b="1" dirty="0">
              <a:latin typeface="-apple-system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3BB4BC-AB5A-1E06-CF0B-1A0AB2531DC5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047183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1" dirty="0">
                <a:latin typeface="-apple-system"/>
              </a:rPr>
              <a:t>A default</a:t>
            </a:r>
            <a:r>
              <a:rPr lang="en-US" altLang="ja-JP" sz="2800" dirty="0">
                <a:latin typeface="-apple-system"/>
              </a:rPr>
              <a:t> usually happens after six months in a row of </a:t>
            </a:r>
            <a:r>
              <a:rPr lang="en-US" altLang="ja-JP" sz="2800" b="1" dirty="0">
                <a:latin typeface="-apple-system"/>
              </a:rPr>
              <a:t>not making at least the minimum payment </a:t>
            </a:r>
            <a:r>
              <a:rPr lang="en-US" altLang="ja-JP" sz="2800" dirty="0">
                <a:latin typeface="-apple-system"/>
              </a:rPr>
              <a:t>due.</a:t>
            </a:r>
            <a:endParaRPr lang="ja-JP" alt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12D27A-1CCA-7A03-92AE-3717D423EF03}"/>
              </a:ext>
            </a:extLst>
          </p:cNvPr>
          <p:cNvSpPr txBox="1">
            <a:spLocks/>
          </p:cNvSpPr>
          <p:nvPr/>
        </p:nvSpPr>
        <p:spPr>
          <a:xfrm>
            <a:off x="774699" y="4614333"/>
            <a:ext cx="2311399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Credit Card Holders Data</a:t>
            </a:r>
            <a:endParaRPr lang="ja-JP" altLang="en-US" sz="2200" b="1" dirty="0">
              <a:latin typeface="-apple-system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8B2E40-F40B-65D1-E944-248712AD1A65}"/>
              </a:ext>
            </a:extLst>
          </p:cNvPr>
          <p:cNvSpPr txBox="1">
            <a:spLocks/>
          </p:cNvSpPr>
          <p:nvPr/>
        </p:nvSpPr>
        <p:spPr>
          <a:xfrm>
            <a:off x="4113440" y="3687152"/>
            <a:ext cx="2311399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Classification Model</a:t>
            </a:r>
            <a:endParaRPr lang="ja-JP" altLang="en-US" sz="2200" b="1" dirty="0"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B1C2AF-2A88-5835-7E02-41E19BF55FF1}"/>
              </a:ext>
            </a:extLst>
          </p:cNvPr>
          <p:cNvSpPr txBox="1">
            <a:spLocks/>
          </p:cNvSpPr>
          <p:nvPr/>
        </p:nvSpPr>
        <p:spPr>
          <a:xfrm>
            <a:off x="7366000" y="4864100"/>
            <a:ext cx="2311399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Default</a:t>
            </a:r>
            <a:endParaRPr lang="ja-JP" altLang="en-US" sz="2200" b="1" dirty="0">
              <a:latin typeface="-apple-system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CA93B8-0B51-D204-DF5B-1CB0F32F8F94}"/>
              </a:ext>
            </a:extLst>
          </p:cNvPr>
          <p:cNvSpPr txBox="1">
            <a:spLocks/>
          </p:cNvSpPr>
          <p:nvPr/>
        </p:nvSpPr>
        <p:spPr>
          <a:xfrm>
            <a:off x="7366000" y="2499784"/>
            <a:ext cx="2311399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No Default</a:t>
            </a:r>
            <a:endParaRPr lang="ja-JP" altLang="en-US" sz="2200" b="1" dirty="0">
              <a:latin typeface="-apple-system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2C0C9C6-8482-B4A9-38DF-7C14737A77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24839" y="4127419"/>
            <a:ext cx="941161" cy="1176948"/>
          </a:xfrm>
          <a:prstGeom prst="bentConnector3">
            <a:avLst/>
          </a:prstGeom>
          <a:ln w="57150"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0DB6528-50ED-E9F7-7147-D0F52199C26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424839" y="2940051"/>
            <a:ext cx="941161" cy="1187368"/>
          </a:xfrm>
          <a:prstGeom prst="bentConnector3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E4D981-882F-F189-CBC4-B5C56C5E74F0}"/>
              </a:ext>
            </a:extLst>
          </p:cNvPr>
          <p:cNvSpPr txBox="1">
            <a:spLocks/>
          </p:cNvSpPr>
          <p:nvPr/>
        </p:nvSpPr>
        <p:spPr>
          <a:xfrm>
            <a:off x="7377113" y="2964393"/>
            <a:ext cx="3405316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>
                <a:latin typeface="-apple-system"/>
              </a:rPr>
              <a:t>More consistency to loan process</a:t>
            </a:r>
            <a:endParaRPr lang="ja-JP" altLang="en-US" dirty="0">
              <a:latin typeface="-apple-system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F93A8F-3FD3-CE56-8A53-C97A1AC8BBEE}"/>
              </a:ext>
            </a:extLst>
          </p:cNvPr>
          <p:cNvSpPr txBox="1">
            <a:spLocks/>
          </p:cNvSpPr>
          <p:nvPr/>
        </p:nvSpPr>
        <p:spPr>
          <a:xfrm>
            <a:off x="7377113" y="5328709"/>
            <a:ext cx="3583952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>
                <a:latin typeface="-apple-system"/>
              </a:rPr>
              <a:t>Telltale signs of a potential defaulter</a:t>
            </a:r>
            <a:endParaRPr lang="ja-JP" altLang="en-US" dirty="0">
              <a:latin typeface="-apple-system"/>
            </a:endParaRPr>
          </a:p>
        </p:txBody>
      </p:sp>
      <p:grpSp>
        <p:nvGrpSpPr>
          <p:cNvPr id="21" name="Google Shape;10681;p75">
            <a:extLst>
              <a:ext uri="{FF2B5EF4-FFF2-40B4-BE49-F238E27FC236}">
                <a16:creationId xmlns:a16="http://schemas.microsoft.com/office/drawing/2014/main" id="{0449AAC5-9C17-AAC1-9B9B-0C2B81229DE7}"/>
              </a:ext>
            </a:extLst>
          </p:cNvPr>
          <p:cNvGrpSpPr/>
          <p:nvPr/>
        </p:nvGrpSpPr>
        <p:grpSpPr>
          <a:xfrm>
            <a:off x="2034529" y="3074733"/>
            <a:ext cx="992910" cy="728456"/>
            <a:chOff x="5331913" y="3413947"/>
            <a:chExt cx="347143" cy="254684"/>
          </a:xfrm>
        </p:grpSpPr>
        <p:sp>
          <p:nvSpPr>
            <p:cNvPr id="29" name="Google Shape;10682;p75">
              <a:extLst>
                <a:ext uri="{FF2B5EF4-FFF2-40B4-BE49-F238E27FC236}">
                  <a16:creationId xmlns:a16="http://schemas.microsoft.com/office/drawing/2014/main" id="{96E2E79B-BECB-EE71-6250-E46D57265642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3;p75">
              <a:extLst>
                <a:ext uri="{FF2B5EF4-FFF2-40B4-BE49-F238E27FC236}">
                  <a16:creationId xmlns:a16="http://schemas.microsoft.com/office/drawing/2014/main" id="{16257F7B-6DCB-2254-109A-0836EC3FF43D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684;p75">
              <a:extLst>
                <a:ext uri="{FF2B5EF4-FFF2-40B4-BE49-F238E27FC236}">
                  <a16:creationId xmlns:a16="http://schemas.microsoft.com/office/drawing/2014/main" id="{92A69BCF-943F-4170-067A-0FF41FA7FA11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5;p75">
              <a:extLst>
                <a:ext uri="{FF2B5EF4-FFF2-40B4-BE49-F238E27FC236}">
                  <a16:creationId xmlns:a16="http://schemas.microsoft.com/office/drawing/2014/main" id="{FB1C49E2-C9FA-8851-0733-0D0063A05891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6;p75">
              <a:extLst>
                <a:ext uri="{FF2B5EF4-FFF2-40B4-BE49-F238E27FC236}">
                  <a16:creationId xmlns:a16="http://schemas.microsoft.com/office/drawing/2014/main" id="{261AC844-5DB0-D353-4648-49CADA8961F3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7;p75">
              <a:extLst>
                <a:ext uri="{FF2B5EF4-FFF2-40B4-BE49-F238E27FC236}">
                  <a16:creationId xmlns:a16="http://schemas.microsoft.com/office/drawing/2014/main" id="{7B596CAA-ACF8-E4AE-31E0-D3871D81487E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688;p75">
            <a:extLst>
              <a:ext uri="{FF2B5EF4-FFF2-40B4-BE49-F238E27FC236}">
                <a16:creationId xmlns:a16="http://schemas.microsoft.com/office/drawing/2014/main" id="{3ADD9FEA-AE1B-D24A-8BFF-C63B26AC3D12}"/>
              </a:ext>
            </a:extLst>
          </p:cNvPr>
          <p:cNvGrpSpPr/>
          <p:nvPr/>
        </p:nvGrpSpPr>
        <p:grpSpPr>
          <a:xfrm>
            <a:off x="1987973" y="3890101"/>
            <a:ext cx="990725" cy="756583"/>
            <a:chOff x="5776798" y="3409778"/>
            <a:chExt cx="346379" cy="264518"/>
          </a:xfrm>
        </p:grpSpPr>
        <p:sp>
          <p:nvSpPr>
            <p:cNvPr id="23" name="Google Shape;10689;p75">
              <a:extLst>
                <a:ext uri="{FF2B5EF4-FFF2-40B4-BE49-F238E27FC236}">
                  <a16:creationId xmlns:a16="http://schemas.microsoft.com/office/drawing/2014/main" id="{E8BF2CDB-65AB-27AF-A96A-33BE503B3A21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90;p75">
              <a:extLst>
                <a:ext uri="{FF2B5EF4-FFF2-40B4-BE49-F238E27FC236}">
                  <a16:creationId xmlns:a16="http://schemas.microsoft.com/office/drawing/2014/main" id="{BAD37E09-C4B7-34B0-A705-6D00E5008F49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91;p75">
              <a:extLst>
                <a:ext uri="{FF2B5EF4-FFF2-40B4-BE49-F238E27FC236}">
                  <a16:creationId xmlns:a16="http://schemas.microsoft.com/office/drawing/2014/main" id="{B3603B54-DDF9-6909-0324-19051146B116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92;p75">
              <a:extLst>
                <a:ext uri="{FF2B5EF4-FFF2-40B4-BE49-F238E27FC236}">
                  <a16:creationId xmlns:a16="http://schemas.microsoft.com/office/drawing/2014/main" id="{C9E54938-2DB9-C54C-7AFF-DDD34662991E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93;p75">
              <a:extLst>
                <a:ext uri="{FF2B5EF4-FFF2-40B4-BE49-F238E27FC236}">
                  <a16:creationId xmlns:a16="http://schemas.microsoft.com/office/drawing/2014/main" id="{98ED7D03-CE45-3BAA-654F-C8FC7FEA13FE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94;p75">
              <a:extLst>
                <a:ext uri="{FF2B5EF4-FFF2-40B4-BE49-F238E27FC236}">
                  <a16:creationId xmlns:a16="http://schemas.microsoft.com/office/drawing/2014/main" id="{38843922-F00B-3DB0-2FB9-14EFAA26CE82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688;p75">
            <a:extLst>
              <a:ext uri="{FF2B5EF4-FFF2-40B4-BE49-F238E27FC236}">
                <a16:creationId xmlns:a16="http://schemas.microsoft.com/office/drawing/2014/main" id="{02445B57-3DFF-9CDE-1095-3F2AE6E7570E}"/>
              </a:ext>
            </a:extLst>
          </p:cNvPr>
          <p:cNvGrpSpPr/>
          <p:nvPr/>
        </p:nvGrpSpPr>
        <p:grpSpPr>
          <a:xfrm>
            <a:off x="1234410" y="3229818"/>
            <a:ext cx="804862" cy="614646"/>
            <a:chOff x="5776798" y="3409778"/>
            <a:chExt cx="346379" cy="264518"/>
          </a:xfrm>
        </p:grpSpPr>
        <p:sp>
          <p:nvSpPr>
            <p:cNvPr id="36" name="Google Shape;10689;p75">
              <a:extLst>
                <a:ext uri="{FF2B5EF4-FFF2-40B4-BE49-F238E27FC236}">
                  <a16:creationId xmlns:a16="http://schemas.microsoft.com/office/drawing/2014/main" id="{B9E8EAE1-D6D6-42C2-AD48-CBC1262E50A2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90;p75">
              <a:extLst>
                <a:ext uri="{FF2B5EF4-FFF2-40B4-BE49-F238E27FC236}">
                  <a16:creationId xmlns:a16="http://schemas.microsoft.com/office/drawing/2014/main" id="{ACD2B6C4-E321-0CFF-2473-91B777549F91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91;p75">
              <a:extLst>
                <a:ext uri="{FF2B5EF4-FFF2-40B4-BE49-F238E27FC236}">
                  <a16:creationId xmlns:a16="http://schemas.microsoft.com/office/drawing/2014/main" id="{847B447F-4811-C804-7D5C-2672535334C2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2;p75">
              <a:extLst>
                <a:ext uri="{FF2B5EF4-FFF2-40B4-BE49-F238E27FC236}">
                  <a16:creationId xmlns:a16="http://schemas.microsoft.com/office/drawing/2014/main" id="{25A35932-00A8-6D5C-ED47-7059B3517EF3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3;p75">
              <a:extLst>
                <a:ext uri="{FF2B5EF4-FFF2-40B4-BE49-F238E27FC236}">
                  <a16:creationId xmlns:a16="http://schemas.microsoft.com/office/drawing/2014/main" id="{804E51B7-62E1-EACD-0840-370195F8F00E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4;p75">
              <a:extLst>
                <a:ext uri="{FF2B5EF4-FFF2-40B4-BE49-F238E27FC236}">
                  <a16:creationId xmlns:a16="http://schemas.microsoft.com/office/drawing/2014/main" id="{23AF007D-2C99-A92A-20A9-4A1A46570766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681;p75">
            <a:extLst>
              <a:ext uri="{FF2B5EF4-FFF2-40B4-BE49-F238E27FC236}">
                <a16:creationId xmlns:a16="http://schemas.microsoft.com/office/drawing/2014/main" id="{3ED8EFEC-C4A3-1D74-95E7-8014612C00C7}"/>
              </a:ext>
            </a:extLst>
          </p:cNvPr>
          <p:cNvGrpSpPr/>
          <p:nvPr/>
        </p:nvGrpSpPr>
        <p:grpSpPr>
          <a:xfrm>
            <a:off x="1108118" y="3917138"/>
            <a:ext cx="788837" cy="578736"/>
            <a:chOff x="5331913" y="3413947"/>
            <a:chExt cx="347143" cy="254684"/>
          </a:xfrm>
        </p:grpSpPr>
        <p:sp>
          <p:nvSpPr>
            <p:cNvPr id="43" name="Google Shape;10682;p75">
              <a:extLst>
                <a:ext uri="{FF2B5EF4-FFF2-40B4-BE49-F238E27FC236}">
                  <a16:creationId xmlns:a16="http://schemas.microsoft.com/office/drawing/2014/main" id="{A80C6FE7-3C87-7314-9724-1870850B9EFC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83;p75">
              <a:extLst>
                <a:ext uri="{FF2B5EF4-FFF2-40B4-BE49-F238E27FC236}">
                  <a16:creationId xmlns:a16="http://schemas.microsoft.com/office/drawing/2014/main" id="{7AA3FB1F-5146-FF4C-0BCD-E3920EAA8703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684;p75">
              <a:extLst>
                <a:ext uri="{FF2B5EF4-FFF2-40B4-BE49-F238E27FC236}">
                  <a16:creationId xmlns:a16="http://schemas.microsoft.com/office/drawing/2014/main" id="{EEDBD7D7-683D-24C2-7E75-6FF7B9D28CDA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85;p75">
              <a:extLst>
                <a:ext uri="{FF2B5EF4-FFF2-40B4-BE49-F238E27FC236}">
                  <a16:creationId xmlns:a16="http://schemas.microsoft.com/office/drawing/2014/main" id="{927EAB6A-59D1-6A96-4123-BC33983DA858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86;p75">
              <a:extLst>
                <a:ext uri="{FF2B5EF4-FFF2-40B4-BE49-F238E27FC236}">
                  <a16:creationId xmlns:a16="http://schemas.microsoft.com/office/drawing/2014/main" id="{40A54526-0AEE-F5D7-5ADA-6EC453EF1DC9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87;p75">
              <a:extLst>
                <a:ext uri="{FF2B5EF4-FFF2-40B4-BE49-F238E27FC236}">
                  <a16:creationId xmlns:a16="http://schemas.microsoft.com/office/drawing/2014/main" id="{D4EB3C15-EDE7-C733-FAD6-7C45D8C25F1B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8FB919-D6EB-AD51-4637-A9474186DA34}"/>
              </a:ext>
            </a:extLst>
          </p:cNvPr>
          <p:cNvCxnSpPr/>
          <p:nvPr/>
        </p:nvCxnSpPr>
        <p:spPr>
          <a:xfrm>
            <a:off x="3238500" y="4111056"/>
            <a:ext cx="57150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0312;p75">
            <a:extLst>
              <a:ext uri="{FF2B5EF4-FFF2-40B4-BE49-F238E27FC236}">
                <a16:creationId xmlns:a16="http://schemas.microsoft.com/office/drawing/2014/main" id="{A124D778-137D-6B65-154F-BFCA6EB65AC5}"/>
              </a:ext>
            </a:extLst>
          </p:cNvPr>
          <p:cNvSpPr/>
          <p:nvPr/>
        </p:nvSpPr>
        <p:spPr>
          <a:xfrm>
            <a:off x="4161519" y="3132396"/>
            <a:ext cx="557331" cy="508984"/>
          </a:xfrm>
          <a:custGeom>
            <a:avLst/>
            <a:gdLst/>
            <a:ahLst/>
            <a:cxnLst/>
            <a:rect l="l" t="t" r="r" b="b"/>
            <a:pathLst>
              <a:path w="13038" h="11907" extrusionOk="0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0688;p75">
            <a:extLst>
              <a:ext uri="{FF2B5EF4-FFF2-40B4-BE49-F238E27FC236}">
                <a16:creationId xmlns:a16="http://schemas.microsoft.com/office/drawing/2014/main" id="{FEC123EA-EE1C-AD3A-C251-B94B3DF24298}"/>
              </a:ext>
            </a:extLst>
          </p:cNvPr>
          <p:cNvGrpSpPr/>
          <p:nvPr/>
        </p:nvGrpSpPr>
        <p:grpSpPr>
          <a:xfrm>
            <a:off x="7452180" y="4332535"/>
            <a:ext cx="990725" cy="756583"/>
            <a:chOff x="5776798" y="3409778"/>
            <a:chExt cx="346379" cy="264518"/>
          </a:xfrm>
        </p:grpSpPr>
        <p:sp>
          <p:nvSpPr>
            <p:cNvPr id="55" name="Google Shape;10689;p75">
              <a:extLst>
                <a:ext uri="{FF2B5EF4-FFF2-40B4-BE49-F238E27FC236}">
                  <a16:creationId xmlns:a16="http://schemas.microsoft.com/office/drawing/2014/main" id="{C1837B21-444E-7D92-33D2-493A5F20103A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90;p75">
              <a:extLst>
                <a:ext uri="{FF2B5EF4-FFF2-40B4-BE49-F238E27FC236}">
                  <a16:creationId xmlns:a16="http://schemas.microsoft.com/office/drawing/2014/main" id="{D026EF31-6CED-B06F-8E63-8D27DA4D87CA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91;p75">
              <a:extLst>
                <a:ext uri="{FF2B5EF4-FFF2-40B4-BE49-F238E27FC236}">
                  <a16:creationId xmlns:a16="http://schemas.microsoft.com/office/drawing/2014/main" id="{A36DFE23-805E-F247-56A3-FC28DF486A8F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92;p75">
              <a:extLst>
                <a:ext uri="{FF2B5EF4-FFF2-40B4-BE49-F238E27FC236}">
                  <a16:creationId xmlns:a16="http://schemas.microsoft.com/office/drawing/2014/main" id="{0B91D75B-0212-12CA-CF33-57F05405840E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93;p75">
              <a:extLst>
                <a:ext uri="{FF2B5EF4-FFF2-40B4-BE49-F238E27FC236}">
                  <a16:creationId xmlns:a16="http://schemas.microsoft.com/office/drawing/2014/main" id="{9ECF7458-7AB6-9EAF-2EA6-22B4D17D001B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694;p75">
              <a:extLst>
                <a:ext uri="{FF2B5EF4-FFF2-40B4-BE49-F238E27FC236}">
                  <a16:creationId xmlns:a16="http://schemas.microsoft.com/office/drawing/2014/main" id="{68A35643-849A-264C-C024-E5C7598316D6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681;p75">
            <a:extLst>
              <a:ext uri="{FF2B5EF4-FFF2-40B4-BE49-F238E27FC236}">
                <a16:creationId xmlns:a16="http://schemas.microsoft.com/office/drawing/2014/main" id="{1436D596-40A8-EBE5-6A9F-61660C6C441B}"/>
              </a:ext>
            </a:extLst>
          </p:cNvPr>
          <p:cNvGrpSpPr/>
          <p:nvPr/>
        </p:nvGrpSpPr>
        <p:grpSpPr>
          <a:xfrm>
            <a:off x="7449995" y="2028839"/>
            <a:ext cx="992910" cy="728456"/>
            <a:chOff x="5331913" y="3413947"/>
            <a:chExt cx="347143" cy="254684"/>
          </a:xfrm>
        </p:grpSpPr>
        <p:sp>
          <p:nvSpPr>
            <p:cNvPr id="62" name="Google Shape;10682;p75">
              <a:extLst>
                <a:ext uri="{FF2B5EF4-FFF2-40B4-BE49-F238E27FC236}">
                  <a16:creationId xmlns:a16="http://schemas.microsoft.com/office/drawing/2014/main" id="{6A8680AA-D93B-FD4A-9826-19FF4FA94409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83;p75">
              <a:extLst>
                <a:ext uri="{FF2B5EF4-FFF2-40B4-BE49-F238E27FC236}">
                  <a16:creationId xmlns:a16="http://schemas.microsoft.com/office/drawing/2014/main" id="{A02E05F7-AA02-C38C-EE8E-C56FF5217B0D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684;p75">
              <a:extLst>
                <a:ext uri="{FF2B5EF4-FFF2-40B4-BE49-F238E27FC236}">
                  <a16:creationId xmlns:a16="http://schemas.microsoft.com/office/drawing/2014/main" id="{C00BE1BF-95B3-858D-7A2B-BA2F3BF79B47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685;p75">
              <a:extLst>
                <a:ext uri="{FF2B5EF4-FFF2-40B4-BE49-F238E27FC236}">
                  <a16:creationId xmlns:a16="http://schemas.microsoft.com/office/drawing/2014/main" id="{96120D36-AD5B-CE19-B2C1-FF3C3B4522AA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686;p75">
              <a:extLst>
                <a:ext uri="{FF2B5EF4-FFF2-40B4-BE49-F238E27FC236}">
                  <a16:creationId xmlns:a16="http://schemas.microsoft.com/office/drawing/2014/main" id="{D9E0B9DB-AFED-0450-3206-2E795E8E73E6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687;p75">
              <a:extLst>
                <a:ext uri="{FF2B5EF4-FFF2-40B4-BE49-F238E27FC236}">
                  <a16:creationId xmlns:a16="http://schemas.microsoft.com/office/drawing/2014/main" id="{79D0089D-C045-F571-471C-3DADC0673703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688;p75">
            <a:extLst>
              <a:ext uri="{FF2B5EF4-FFF2-40B4-BE49-F238E27FC236}">
                <a16:creationId xmlns:a16="http://schemas.microsoft.com/office/drawing/2014/main" id="{5FAD9B15-01BC-A0D8-5EFD-03C83DA99393}"/>
              </a:ext>
            </a:extLst>
          </p:cNvPr>
          <p:cNvGrpSpPr/>
          <p:nvPr/>
        </p:nvGrpSpPr>
        <p:grpSpPr>
          <a:xfrm>
            <a:off x="8503727" y="2007219"/>
            <a:ext cx="990725" cy="756583"/>
            <a:chOff x="5776798" y="3409778"/>
            <a:chExt cx="346379" cy="264518"/>
          </a:xfrm>
        </p:grpSpPr>
        <p:sp>
          <p:nvSpPr>
            <p:cNvPr id="1030" name="Google Shape;10689;p75">
              <a:extLst>
                <a:ext uri="{FF2B5EF4-FFF2-40B4-BE49-F238E27FC236}">
                  <a16:creationId xmlns:a16="http://schemas.microsoft.com/office/drawing/2014/main" id="{1BAA6E34-D874-874A-072E-C2C76FE3FA78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690;p75">
              <a:extLst>
                <a:ext uri="{FF2B5EF4-FFF2-40B4-BE49-F238E27FC236}">
                  <a16:creationId xmlns:a16="http://schemas.microsoft.com/office/drawing/2014/main" id="{3D438900-5CB4-25EE-030A-53C6521FD989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691;p75">
              <a:extLst>
                <a:ext uri="{FF2B5EF4-FFF2-40B4-BE49-F238E27FC236}">
                  <a16:creationId xmlns:a16="http://schemas.microsoft.com/office/drawing/2014/main" id="{F294737D-D7F9-D901-D124-4CCD3A89C82C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692;p75">
              <a:extLst>
                <a:ext uri="{FF2B5EF4-FFF2-40B4-BE49-F238E27FC236}">
                  <a16:creationId xmlns:a16="http://schemas.microsoft.com/office/drawing/2014/main" id="{E410F7FE-3D63-64FB-04F9-E1CC4EDDC042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693;p75">
              <a:extLst>
                <a:ext uri="{FF2B5EF4-FFF2-40B4-BE49-F238E27FC236}">
                  <a16:creationId xmlns:a16="http://schemas.microsoft.com/office/drawing/2014/main" id="{45F868F3-C39D-1EAB-8093-88EF4CB0AD28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694;p75">
              <a:extLst>
                <a:ext uri="{FF2B5EF4-FFF2-40B4-BE49-F238E27FC236}">
                  <a16:creationId xmlns:a16="http://schemas.microsoft.com/office/drawing/2014/main" id="{2AB47C97-08A7-2F88-185B-F5631D5B4CBC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681;p75">
            <a:extLst>
              <a:ext uri="{FF2B5EF4-FFF2-40B4-BE49-F238E27FC236}">
                <a16:creationId xmlns:a16="http://schemas.microsoft.com/office/drawing/2014/main" id="{7E8C0F99-F8FD-2C79-51A2-3E401D723E41}"/>
              </a:ext>
            </a:extLst>
          </p:cNvPr>
          <p:cNvGrpSpPr/>
          <p:nvPr/>
        </p:nvGrpSpPr>
        <p:grpSpPr>
          <a:xfrm>
            <a:off x="9534805" y="2043481"/>
            <a:ext cx="992910" cy="728456"/>
            <a:chOff x="5331913" y="3413947"/>
            <a:chExt cx="347143" cy="254684"/>
          </a:xfrm>
        </p:grpSpPr>
        <p:sp>
          <p:nvSpPr>
            <p:cNvPr id="1038" name="Google Shape;10682;p75">
              <a:extLst>
                <a:ext uri="{FF2B5EF4-FFF2-40B4-BE49-F238E27FC236}">
                  <a16:creationId xmlns:a16="http://schemas.microsoft.com/office/drawing/2014/main" id="{2C0BFB6A-01ED-5625-9404-514DD0A21EB8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683;p75">
              <a:extLst>
                <a:ext uri="{FF2B5EF4-FFF2-40B4-BE49-F238E27FC236}">
                  <a16:creationId xmlns:a16="http://schemas.microsoft.com/office/drawing/2014/main" id="{D53294C7-BF31-1F8D-84E7-ABA38ADC0FCC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684;p75">
              <a:extLst>
                <a:ext uri="{FF2B5EF4-FFF2-40B4-BE49-F238E27FC236}">
                  <a16:creationId xmlns:a16="http://schemas.microsoft.com/office/drawing/2014/main" id="{085F6625-78A0-E963-9F1F-96D99F7DAC8A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685;p75">
              <a:extLst>
                <a:ext uri="{FF2B5EF4-FFF2-40B4-BE49-F238E27FC236}">
                  <a16:creationId xmlns:a16="http://schemas.microsoft.com/office/drawing/2014/main" id="{1D45A89E-65F2-9FDF-6046-DD62FEE3C7F6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686;p75">
              <a:extLst>
                <a:ext uri="{FF2B5EF4-FFF2-40B4-BE49-F238E27FC236}">
                  <a16:creationId xmlns:a16="http://schemas.microsoft.com/office/drawing/2014/main" id="{372EA46E-A037-51A2-2896-C632063C8D77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687;p75">
              <a:extLst>
                <a:ext uri="{FF2B5EF4-FFF2-40B4-BE49-F238E27FC236}">
                  <a16:creationId xmlns:a16="http://schemas.microsoft.com/office/drawing/2014/main" id="{34BE6411-1414-11FB-0511-F4912FA9F9AC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9619;p73">
            <a:extLst>
              <a:ext uri="{FF2B5EF4-FFF2-40B4-BE49-F238E27FC236}">
                <a16:creationId xmlns:a16="http://schemas.microsoft.com/office/drawing/2014/main" id="{DEF8DC5D-9D21-E620-A4FD-F51CCFE85F3C}"/>
              </a:ext>
            </a:extLst>
          </p:cNvPr>
          <p:cNvGrpSpPr/>
          <p:nvPr/>
        </p:nvGrpSpPr>
        <p:grpSpPr>
          <a:xfrm>
            <a:off x="8213418" y="4249314"/>
            <a:ext cx="614391" cy="547490"/>
            <a:chOff x="5779408" y="3699191"/>
            <a:chExt cx="317645" cy="318757"/>
          </a:xfrm>
        </p:grpSpPr>
        <p:sp>
          <p:nvSpPr>
            <p:cNvPr id="1045" name="Google Shape;9620;p73">
              <a:extLst>
                <a:ext uri="{FF2B5EF4-FFF2-40B4-BE49-F238E27FC236}">
                  <a16:creationId xmlns:a16="http://schemas.microsoft.com/office/drawing/2014/main" id="{00D4DBE5-2B46-A447-7AAB-E02B076536AA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9621;p73">
              <a:extLst>
                <a:ext uri="{FF2B5EF4-FFF2-40B4-BE49-F238E27FC236}">
                  <a16:creationId xmlns:a16="http://schemas.microsoft.com/office/drawing/2014/main" id="{45C87804-D44E-1A59-A621-0D8AF5D7D10F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9567;p73">
            <a:extLst>
              <a:ext uri="{FF2B5EF4-FFF2-40B4-BE49-F238E27FC236}">
                <a16:creationId xmlns:a16="http://schemas.microsoft.com/office/drawing/2014/main" id="{8E98A080-8FB6-8A7B-2CA9-F5826EB201B3}"/>
              </a:ext>
            </a:extLst>
          </p:cNvPr>
          <p:cNvGrpSpPr/>
          <p:nvPr/>
        </p:nvGrpSpPr>
        <p:grpSpPr>
          <a:xfrm>
            <a:off x="10301394" y="1847747"/>
            <a:ext cx="701724" cy="523992"/>
            <a:chOff x="5216456" y="3725484"/>
            <a:chExt cx="356195" cy="265631"/>
          </a:xfrm>
        </p:grpSpPr>
        <p:sp>
          <p:nvSpPr>
            <p:cNvPr id="1048" name="Google Shape;9568;p73">
              <a:extLst>
                <a:ext uri="{FF2B5EF4-FFF2-40B4-BE49-F238E27FC236}">
                  <a16:creationId xmlns:a16="http://schemas.microsoft.com/office/drawing/2014/main" id="{BF3385BA-A9B0-05EA-AB6E-4A7A0E8C72D1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9569;p73">
              <a:extLst>
                <a:ext uri="{FF2B5EF4-FFF2-40B4-BE49-F238E27FC236}">
                  <a16:creationId xmlns:a16="http://schemas.microsoft.com/office/drawing/2014/main" id="{26E56375-5066-8333-2A5C-852D98BA4046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386;p73">
            <a:extLst>
              <a:ext uri="{FF2B5EF4-FFF2-40B4-BE49-F238E27FC236}">
                <a16:creationId xmlns:a16="http://schemas.microsoft.com/office/drawing/2014/main" id="{1A339885-A65C-E583-AF08-8E1E342E6C2C}"/>
              </a:ext>
            </a:extLst>
          </p:cNvPr>
          <p:cNvGrpSpPr/>
          <p:nvPr/>
        </p:nvGrpSpPr>
        <p:grpSpPr>
          <a:xfrm>
            <a:off x="4836737" y="3159644"/>
            <a:ext cx="503911" cy="503353"/>
            <a:chOff x="5823294" y="2309751"/>
            <a:chExt cx="315327" cy="314978"/>
          </a:xfrm>
        </p:grpSpPr>
        <p:sp>
          <p:nvSpPr>
            <p:cNvPr id="9" name="Google Shape;9387;p73">
              <a:extLst>
                <a:ext uri="{FF2B5EF4-FFF2-40B4-BE49-F238E27FC236}">
                  <a16:creationId xmlns:a16="http://schemas.microsoft.com/office/drawing/2014/main" id="{6DDA6E49-3F30-0A34-8452-4825D6D589DC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88;p73">
              <a:extLst>
                <a:ext uri="{FF2B5EF4-FFF2-40B4-BE49-F238E27FC236}">
                  <a16:creationId xmlns:a16="http://schemas.microsoft.com/office/drawing/2014/main" id="{0D83B8F0-BD40-CA69-2122-DFE52C2BDB22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89;p73">
              <a:extLst>
                <a:ext uri="{FF2B5EF4-FFF2-40B4-BE49-F238E27FC236}">
                  <a16:creationId xmlns:a16="http://schemas.microsoft.com/office/drawing/2014/main" id="{A50DCB0A-2C5C-352F-79B8-BECA53D58FCD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90;p73">
              <a:extLst>
                <a:ext uri="{FF2B5EF4-FFF2-40B4-BE49-F238E27FC236}">
                  <a16:creationId xmlns:a16="http://schemas.microsoft.com/office/drawing/2014/main" id="{B6D055FC-A442-203C-33FB-7A2C2C34CE86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91;p73">
              <a:extLst>
                <a:ext uri="{FF2B5EF4-FFF2-40B4-BE49-F238E27FC236}">
                  <a16:creationId xmlns:a16="http://schemas.microsoft.com/office/drawing/2014/main" id="{EB53B535-370F-63BC-9893-3532DB7CAF40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92;p73">
              <a:extLst>
                <a:ext uri="{FF2B5EF4-FFF2-40B4-BE49-F238E27FC236}">
                  <a16:creationId xmlns:a16="http://schemas.microsoft.com/office/drawing/2014/main" id="{B3659D4F-2EFD-5F2C-1DFB-A704B623C2FB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93;p73">
              <a:extLst>
                <a:ext uri="{FF2B5EF4-FFF2-40B4-BE49-F238E27FC236}">
                  <a16:creationId xmlns:a16="http://schemas.microsoft.com/office/drawing/2014/main" id="{AA1042E2-D6D9-381F-C955-082BF06173A5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94;p73">
              <a:extLst>
                <a:ext uri="{FF2B5EF4-FFF2-40B4-BE49-F238E27FC236}">
                  <a16:creationId xmlns:a16="http://schemas.microsoft.com/office/drawing/2014/main" id="{117290DC-9091-1118-01D8-CCC2E664CA35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95;p73">
              <a:extLst>
                <a:ext uri="{FF2B5EF4-FFF2-40B4-BE49-F238E27FC236}">
                  <a16:creationId xmlns:a16="http://schemas.microsoft.com/office/drawing/2014/main" id="{68F8D1E7-EF40-0F1D-CBB6-70307AC3CD96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96;p73">
              <a:extLst>
                <a:ext uri="{FF2B5EF4-FFF2-40B4-BE49-F238E27FC236}">
                  <a16:creationId xmlns:a16="http://schemas.microsoft.com/office/drawing/2014/main" id="{BD2585A0-7F63-AF93-195E-E3683BEEDAEE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97;p73">
              <a:extLst>
                <a:ext uri="{FF2B5EF4-FFF2-40B4-BE49-F238E27FC236}">
                  <a16:creationId xmlns:a16="http://schemas.microsoft.com/office/drawing/2014/main" id="{1E43B011-19B7-AF63-B557-38B3C4AC6FB3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9398;p73">
              <a:extLst>
                <a:ext uri="{FF2B5EF4-FFF2-40B4-BE49-F238E27FC236}">
                  <a16:creationId xmlns:a16="http://schemas.microsoft.com/office/drawing/2014/main" id="{D2641738-20F0-584B-1564-D40BDAF83F74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9399;p73">
              <a:extLst>
                <a:ext uri="{FF2B5EF4-FFF2-40B4-BE49-F238E27FC236}">
                  <a16:creationId xmlns:a16="http://schemas.microsoft.com/office/drawing/2014/main" id="{084D0CEA-9B1D-52D1-6098-9468872BC162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9400;p73">
              <a:extLst>
                <a:ext uri="{FF2B5EF4-FFF2-40B4-BE49-F238E27FC236}">
                  <a16:creationId xmlns:a16="http://schemas.microsoft.com/office/drawing/2014/main" id="{A3D86488-8124-F087-FEE5-ECCE19C0AB52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9401;p73">
              <a:extLst>
                <a:ext uri="{FF2B5EF4-FFF2-40B4-BE49-F238E27FC236}">
                  <a16:creationId xmlns:a16="http://schemas.microsoft.com/office/drawing/2014/main" id="{24F9B9D3-1D2B-3501-1846-71F2F2EB3A52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9402;p73">
              <a:extLst>
                <a:ext uri="{FF2B5EF4-FFF2-40B4-BE49-F238E27FC236}">
                  <a16:creationId xmlns:a16="http://schemas.microsoft.com/office/drawing/2014/main" id="{056703CE-6365-3EE1-3F14-4F62F536A1F8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9403;p73">
              <a:extLst>
                <a:ext uri="{FF2B5EF4-FFF2-40B4-BE49-F238E27FC236}">
                  <a16:creationId xmlns:a16="http://schemas.microsoft.com/office/drawing/2014/main" id="{67A2A495-5EA1-AEFA-76F9-E61FF32FBC7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385E078-6477-4222-0791-6BE42C903A13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7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3BB4BC-AB5A-1E06-CF0B-1A0AB2531DC5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544173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0" i="0" dirty="0">
                <a:effectLst/>
                <a:latin typeface="-apple-system"/>
              </a:rPr>
              <a:t>The distribution of Default Payment is </a:t>
            </a:r>
            <a:r>
              <a:rPr lang="en-US" altLang="ja-JP" sz="2800" b="1" i="0" dirty="0">
                <a:effectLst/>
                <a:latin typeface="-apple-system"/>
              </a:rPr>
              <a:t>highly imbalanced</a:t>
            </a:r>
            <a:r>
              <a:rPr lang="en-US" altLang="ja-JP" sz="2800" b="0" i="0" dirty="0">
                <a:effectLst/>
                <a:latin typeface="-apple-system"/>
              </a:rPr>
              <a:t>. </a:t>
            </a:r>
            <a:r>
              <a:rPr lang="en-US" altLang="ja-JP" sz="2800" i="0" dirty="0">
                <a:effectLst/>
                <a:latin typeface="-apple-system"/>
              </a:rPr>
              <a:t>Non-defaults is </a:t>
            </a:r>
            <a:r>
              <a:rPr lang="en-US" altLang="ja-JP" sz="2800" b="1" i="0" dirty="0">
                <a:effectLst/>
                <a:latin typeface="-apple-system"/>
              </a:rPr>
              <a:t>outnumbering</a:t>
            </a:r>
            <a:r>
              <a:rPr lang="en-US" altLang="ja-JP" sz="2800" i="0" dirty="0">
                <a:effectLst/>
                <a:latin typeface="-apple-system"/>
              </a:rPr>
              <a:t> defaults almost </a:t>
            </a:r>
            <a:r>
              <a:rPr lang="en-US" altLang="ja-JP" sz="2800" b="1" i="0" dirty="0">
                <a:effectLst/>
                <a:latin typeface="-apple-system"/>
              </a:rPr>
              <a:t>four times</a:t>
            </a:r>
            <a:endParaRPr lang="ja-JP" altLang="en-US" sz="2800" b="1" dirty="0"/>
          </a:p>
        </p:txBody>
      </p:sp>
      <p:graphicFrame>
        <p:nvGraphicFramePr>
          <p:cNvPr id="1056" name="Chart 1055">
            <a:extLst>
              <a:ext uri="{FF2B5EF4-FFF2-40B4-BE49-F238E27FC236}">
                <a16:creationId xmlns:a16="http://schemas.microsoft.com/office/drawing/2014/main" id="{2B9AFF03-A3B7-1FA2-9FA6-026D6409B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670508"/>
              </p:ext>
            </p:extLst>
          </p:nvPr>
        </p:nvGraphicFramePr>
        <p:xfrm>
          <a:off x="627237" y="1986493"/>
          <a:ext cx="6918634" cy="417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7" name="Content Placeholder 2">
            <a:extLst>
              <a:ext uri="{FF2B5EF4-FFF2-40B4-BE49-F238E27FC236}">
                <a16:creationId xmlns:a16="http://schemas.microsoft.com/office/drawing/2014/main" id="{3EBBB63C-81B4-AC79-858C-20C910D53421}"/>
              </a:ext>
            </a:extLst>
          </p:cNvPr>
          <p:cNvSpPr txBox="1">
            <a:spLocks/>
          </p:cNvSpPr>
          <p:nvPr/>
        </p:nvSpPr>
        <p:spPr>
          <a:xfrm>
            <a:off x="7988300" y="4183591"/>
            <a:ext cx="2311399" cy="8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Disadvantages</a:t>
            </a:r>
            <a:endParaRPr lang="ja-JP" altLang="en-US" sz="2200" b="1" dirty="0">
              <a:latin typeface="-apple-system"/>
            </a:endParaRPr>
          </a:p>
        </p:txBody>
      </p:sp>
      <p:sp>
        <p:nvSpPr>
          <p:cNvPr id="1058" name="Content Placeholder 2">
            <a:extLst>
              <a:ext uri="{FF2B5EF4-FFF2-40B4-BE49-F238E27FC236}">
                <a16:creationId xmlns:a16="http://schemas.microsoft.com/office/drawing/2014/main" id="{8FF9A0C8-B9D2-399C-CF84-8730A3FEE7ED}"/>
              </a:ext>
            </a:extLst>
          </p:cNvPr>
          <p:cNvSpPr txBox="1">
            <a:spLocks/>
          </p:cNvSpPr>
          <p:nvPr/>
        </p:nvSpPr>
        <p:spPr>
          <a:xfrm>
            <a:off x="8126724" y="4699527"/>
            <a:ext cx="3583952" cy="138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i="1" dirty="0">
                <a:latin typeface="-apple-system"/>
              </a:rPr>
              <a:t>It can discard useful information about the data itself which could be necessary for building rule-based classifiers.</a:t>
            </a:r>
            <a:endParaRPr lang="ja-JP" altLang="en-US" dirty="0">
              <a:latin typeface="-apple-system"/>
            </a:endParaRP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6ACE02C-9DE7-BD0E-B3BE-718526EE0BC8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9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D5DFEECC-386F-90B7-A551-F6AE58C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5" y="1629369"/>
            <a:ext cx="6270625" cy="493516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9000">
                <a:schemeClr val="tx1">
                  <a:lumMod val="95000"/>
                  <a:alpha val="38000"/>
                </a:schemeClr>
              </a:gs>
              <a:gs pos="70000">
                <a:schemeClr val="accent1">
                  <a:lumMod val="75000"/>
                  <a:alpha val="69000"/>
                </a:schemeClr>
              </a:gs>
              <a:gs pos="38000">
                <a:schemeClr val="accent2">
                  <a:lumMod val="60000"/>
                  <a:lumOff val="40000"/>
                  <a:alpha val="62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B7293-1E73-3B2C-239D-FFDDB55B6ECC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267949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0" i="0" dirty="0">
                <a:effectLst/>
                <a:latin typeface="-apple-system"/>
              </a:rPr>
              <a:t>Feature Selection: The correlation between target and features are either </a:t>
            </a:r>
            <a:r>
              <a:rPr lang="en-US" altLang="ja-JP" sz="2800" b="1" i="0" dirty="0">
                <a:effectLst/>
                <a:latin typeface="-apple-system"/>
              </a:rPr>
              <a:t>weak correlation</a:t>
            </a:r>
            <a:r>
              <a:rPr lang="en-US" altLang="ja-JP" sz="2800" b="0" i="0" dirty="0">
                <a:effectLst/>
                <a:latin typeface="-apple-system"/>
              </a:rPr>
              <a:t> or </a:t>
            </a:r>
            <a:r>
              <a:rPr lang="en-US" altLang="ja-JP" sz="2800" b="1" i="0" dirty="0">
                <a:effectLst/>
                <a:latin typeface="-apple-system"/>
              </a:rPr>
              <a:t>no correlation. </a:t>
            </a:r>
            <a:r>
              <a:rPr lang="en-US" altLang="ja-JP" sz="2800" dirty="0">
                <a:latin typeface="-apple-system"/>
              </a:rPr>
              <a:t>There is </a:t>
            </a:r>
            <a:r>
              <a:rPr lang="en-US" altLang="ja-JP" sz="2800" b="1" dirty="0">
                <a:latin typeface="-apple-system"/>
              </a:rPr>
              <a:t>one feature </a:t>
            </a:r>
            <a:r>
              <a:rPr lang="en-US" altLang="ja-JP" sz="2800" dirty="0">
                <a:latin typeface="-apple-system"/>
              </a:rPr>
              <a:t>with </a:t>
            </a:r>
            <a:r>
              <a:rPr lang="en-US" altLang="ja-JP" sz="2800" b="1" dirty="0">
                <a:latin typeface="-apple-system"/>
              </a:rPr>
              <a:t>a weak significance.</a:t>
            </a:r>
            <a:endParaRPr lang="ja-JP" altLang="en-US" sz="2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A52DAE-6BB6-6460-7D36-E392B7D9CF00}"/>
              </a:ext>
            </a:extLst>
          </p:cNvPr>
          <p:cNvSpPr txBox="1">
            <a:spLocks/>
          </p:cNvSpPr>
          <p:nvPr/>
        </p:nvSpPr>
        <p:spPr>
          <a:xfrm>
            <a:off x="7215868" y="6172073"/>
            <a:ext cx="3324224" cy="39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600" dirty="0">
                <a:latin typeface="-apple-system"/>
              </a:rPr>
              <a:t>Dropped features: </a:t>
            </a:r>
            <a:r>
              <a:rPr lang="en-US" altLang="ja-JP" sz="1600" b="1" dirty="0">
                <a:latin typeface="-apple-system"/>
              </a:rPr>
              <a:t>Education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470FE-76CE-C00D-EDD4-BD04E2EFEE60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E890CD-50FB-394C-9320-CB6E226E07D0}"/>
              </a:ext>
            </a:extLst>
          </p:cNvPr>
          <p:cNvSpPr txBox="1">
            <a:spLocks/>
          </p:cNvSpPr>
          <p:nvPr/>
        </p:nvSpPr>
        <p:spPr>
          <a:xfrm>
            <a:off x="7377793" y="4621523"/>
            <a:ext cx="3540126" cy="150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400" dirty="0">
                <a:latin typeface="-apple-system"/>
              </a:rPr>
              <a:t>Some impossible features can not be removed because of its importance information for banking regardless the statistical result: </a:t>
            </a:r>
          </a:p>
          <a:p>
            <a:pPr marL="0" indent="0">
              <a:buFont typeface="Arial"/>
              <a:buNone/>
            </a:pPr>
            <a:r>
              <a:rPr lang="en-US" altLang="ja-JP" sz="1400" b="1" dirty="0">
                <a:latin typeface="-apple-system"/>
              </a:rPr>
              <a:t>pay</a:t>
            </a:r>
            <a:r>
              <a:rPr lang="en-US" altLang="ja-JP" sz="1400" dirty="0">
                <a:latin typeface="-apple-system"/>
              </a:rPr>
              <a:t>, </a:t>
            </a:r>
            <a:r>
              <a:rPr lang="en-US" altLang="ja-JP" sz="1400" b="1" dirty="0" err="1">
                <a:latin typeface="-apple-system"/>
              </a:rPr>
              <a:t>bill_amt</a:t>
            </a:r>
            <a:r>
              <a:rPr lang="en-US" altLang="ja-JP" sz="1400" dirty="0">
                <a:latin typeface="-apple-system"/>
              </a:rPr>
              <a:t>, and </a:t>
            </a:r>
            <a:r>
              <a:rPr lang="en-US" altLang="ja-JP" sz="1400" b="1" dirty="0" err="1">
                <a:latin typeface="-apple-system"/>
              </a:rPr>
              <a:t>pay_amt</a:t>
            </a:r>
            <a:endParaRPr lang="ja-JP" altLang="en-US" sz="1400" b="1" dirty="0">
              <a:latin typeface="-apple-system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B8ACEA-AD2E-5F56-477B-8A8F8121BD74}"/>
              </a:ext>
            </a:extLst>
          </p:cNvPr>
          <p:cNvSpPr txBox="1">
            <a:spLocks/>
          </p:cNvSpPr>
          <p:nvPr/>
        </p:nvSpPr>
        <p:spPr>
          <a:xfrm>
            <a:off x="7215868" y="3997635"/>
            <a:ext cx="3324224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dirty="0">
                <a:latin typeface="-apple-system"/>
              </a:rPr>
              <a:t>Choosing features </a:t>
            </a:r>
            <a:r>
              <a:rPr lang="en-US" altLang="ja-JP" sz="2200" b="1" dirty="0">
                <a:latin typeface="-apple-system"/>
              </a:rPr>
              <a:t>intuitively </a:t>
            </a:r>
            <a:r>
              <a:rPr lang="en-US" altLang="ja-JP" sz="2200" dirty="0">
                <a:latin typeface="-apple-system"/>
              </a:rPr>
              <a:t>as </a:t>
            </a:r>
            <a:r>
              <a:rPr lang="en-US" altLang="ja-JP" sz="2200" b="1" dirty="0">
                <a:latin typeface="-apple-system"/>
              </a:rPr>
              <a:t>an 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D7799E-3F30-701F-D483-51E2C9010E59}"/>
              </a:ext>
            </a:extLst>
          </p:cNvPr>
          <p:cNvSpPr txBox="1">
            <a:spLocks/>
          </p:cNvSpPr>
          <p:nvPr/>
        </p:nvSpPr>
        <p:spPr>
          <a:xfrm>
            <a:off x="7215868" y="1629369"/>
            <a:ext cx="3324224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Chi-square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FB4D81E-19A1-6DF6-66F4-B868224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71977"/>
              </p:ext>
            </p:extLst>
          </p:nvPr>
        </p:nvGraphicFramePr>
        <p:xfrm>
          <a:off x="7377793" y="2270337"/>
          <a:ext cx="394335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Sex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0.23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9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Marital Status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0.195 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1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Education Level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0.02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06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B7293-1E73-3B2C-239D-FFDDB55B6ECC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267949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1" i="0" dirty="0">
                <a:effectLst/>
                <a:latin typeface="-apple-system"/>
              </a:rPr>
              <a:t>Top 2 Ensemble Learning </a:t>
            </a:r>
            <a:r>
              <a:rPr lang="en-US" altLang="ja-JP" sz="2800" b="0" i="0" dirty="0">
                <a:effectLst/>
                <a:latin typeface="-apple-system"/>
              </a:rPr>
              <a:t>techniques with the highest score:</a:t>
            </a:r>
          </a:p>
          <a:p>
            <a:pPr marL="0" indent="0">
              <a:buFont typeface="Arial"/>
              <a:buNone/>
            </a:pPr>
            <a:r>
              <a:rPr lang="en-US" altLang="ja-JP" sz="2800" b="1" dirty="0">
                <a:latin typeface="-apple-system"/>
              </a:rPr>
              <a:t>Random Forest </a:t>
            </a:r>
            <a:r>
              <a:rPr lang="en-US" altLang="ja-JP" sz="2800" dirty="0">
                <a:latin typeface="-apple-system"/>
              </a:rPr>
              <a:t>and</a:t>
            </a:r>
            <a:r>
              <a:rPr lang="en-US" altLang="ja-JP" sz="2800" b="1" dirty="0">
                <a:latin typeface="-apple-system"/>
              </a:rPr>
              <a:t> Adaptive Boost Classifier</a:t>
            </a:r>
            <a:endParaRPr lang="ja-JP" altLang="en-US" sz="2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B8ACEA-AD2E-5F56-477B-8A8F8121BD74}"/>
              </a:ext>
            </a:extLst>
          </p:cNvPr>
          <p:cNvSpPr txBox="1">
            <a:spLocks/>
          </p:cNvSpPr>
          <p:nvPr/>
        </p:nvSpPr>
        <p:spPr>
          <a:xfrm>
            <a:off x="685801" y="1735666"/>
            <a:ext cx="5847140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Cross-validation (k=5), Default Parameters, score: Accuracy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FB4D81E-19A1-6DF6-66F4-B868224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63078"/>
              </p:ext>
            </p:extLst>
          </p:nvPr>
        </p:nvGraphicFramePr>
        <p:xfrm>
          <a:off x="1266069" y="2247898"/>
          <a:ext cx="5847141" cy="2453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9047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1949047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  <a:gridCol w="1949047">
                  <a:extLst>
                    <a:ext uri="{9D8B030D-6E8A-4147-A177-3AD203B41FA5}">
                      <a16:colId xmlns:a16="http://schemas.microsoft.com/office/drawing/2014/main" val="691189784"/>
                    </a:ext>
                  </a:extLst>
                </a:gridCol>
              </a:tblGrid>
              <a:tr h="1925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="1" dirty="0"/>
                        <a:t>Algorithms</a:t>
                      </a:r>
                      <a:endParaRPr kumimoji="1" lang="ja-JP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1" dirty="0"/>
                        <a:t>Mean</a:t>
                      </a:r>
                      <a:endParaRPr kumimoji="1" lang="ja-JP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1" dirty="0"/>
                        <a:t>Standard Deviation</a:t>
                      </a:r>
                      <a:endParaRPr kumimoji="1" lang="ja-JP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2098"/>
                  </a:ext>
                </a:extLst>
              </a:tr>
              <a:tr h="1925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Logistic regression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0.82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0.01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92239"/>
                  </a:ext>
                </a:extLst>
              </a:tr>
              <a:tr h="138692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SVM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0.81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0.015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216823"/>
                  </a:ext>
                </a:extLst>
              </a:tr>
              <a:tr h="147162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Decision Tree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0.74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0.019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24372"/>
                  </a:ext>
                </a:extLst>
              </a:tr>
              <a:tr h="142927"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Random Forest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0.82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0.21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5734"/>
                  </a:ext>
                </a:extLst>
              </a:tr>
              <a:tr h="142927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KNN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0.79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0.015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8754"/>
                  </a:ext>
                </a:extLst>
              </a:tr>
              <a:tr h="142927"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Gaussian Naïve Bayes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0.32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0.03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76628"/>
                  </a:ext>
                </a:extLst>
              </a:tr>
              <a:tr h="142927">
                <a:tc>
                  <a:txBody>
                    <a:bodyPr/>
                    <a:lstStyle/>
                    <a:p>
                      <a:r>
                        <a:rPr kumimoji="1" lang="en-US" altLang="ja-JP" sz="1400" b="1" dirty="0" err="1"/>
                        <a:t>AdaBoostClassifier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0.83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0.02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9343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E4C188-86BB-4769-C4F1-7348B90AD358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2A8-D504-1C18-680A-B562094C60F8}"/>
              </a:ext>
            </a:extLst>
          </p:cNvPr>
          <p:cNvSpPr txBox="1">
            <a:spLocks/>
          </p:cNvSpPr>
          <p:nvPr/>
        </p:nvSpPr>
        <p:spPr>
          <a:xfrm>
            <a:off x="7496325" y="4241800"/>
            <a:ext cx="4242707" cy="1703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>
                <a:latin typeface="-apple-system"/>
              </a:rPr>
              <a:t>Random Forest Classifier </a:t>
            </a:r>
            <a:r>
              <a:rPr lang="en-US" altLang="ja-JP" sz="1400" dirty="0">
                <a:latin typeface="-apple-system"/>
              </a:rPr>
              <a:t>is a bagging technique that aims to </a:t>
            </a:r>
            <a:r>
              <a:rPr lang="en-US" altLang="ja-JP" sz="1400" i="1" dirty="0">
                <a:latin typeface="-apple-system"/>
              </a:rPr>
              <a:t>decrease variance</a:t>
            </a:r>
            <a:r>
              <a:rPr lang="en-US" altLang="ja-JP" sz="1400" dirty="0">
                <a:latin typeface="-apple-system"/>
              </a:rPr>
              <a:t>, but not bias.</a:t>
            </a:r>
          </a:p>
          <a:p>
            <a:r>
              <a:rPr lang="en-US" altLang="ja-JP" sz="1400" b="1" dirty="0">
                <a:latin typeface="-apple-system"/>
              </a:rPr>
              <a:t>Adaptive Boost Classifier (AdaBoost) </a:t>
            </a:r>
            <a:r>
              <a:rPr lang="en-US" altLang="ja-JP" sz="1400" dirty="0">
                <a:latin typeface="-apple-system"/>
              </a:rPr>
              <a:t>is a boosting technique that aims to </a:t>
            </a:r>
            <a:r>
              <a:rPr lang="en-US" altLang="ja-JP" sz="1400" i="1" dirty="0">
                <a:latin typeface="-apple-system"/>
              </a:rPr>
              <a:t>decrease bias</a:t>
            </a:r>
            <a:r>
              <a:rPr lang="en-US" altLang="ja-JP" sz="1400" dirty="0">
                <a:latin typeface="-apple-system"/>
              </a:rPr>
              <a:t>, but not variance.</a:t>
            </a:r>
            <a:endParaRPr lang="ja-JP" altLang="en-US" sz="1400" b="1" dirty="0">
              <a:latin typeface="-apple-system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2C176C-2993-A750-DE2F-71316A150326}"/>
              </a:ext>
            </a:extLst>
          </p:cNvPr>
          <p:cNvSpPr txBox="1">
            <a:spLocks/>
          </p:cNvSpPr>
          <p:nvPr/>
        </p:nvSpPr>
        <p:spPr>
          <a:xfrm>
            <a:off x="7334401" y="3634097"/>
            <a:ext cx="4739066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200" b="1" dirty="0">
                <a:latin typeface="-apple-system"/>
              </a:rPr>
              <a:t>Key Takeaways </a:t>
            </a:r>
            <a:r>
              <a:rPr lang="en-US" altLang="ja-JP" sz="2200" dirty="0">
                <a:latin typeface="-apple-system"/>
              </a:rPr>
              <a:t>for Ensemble Learning </a:t>
            </a:r>
            <a:endParaRPr lang="en-US" altLang="ja-JP" sz="2200" b="1" dirty="0">
              <a:latin typeface="-apple-system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216EA8-BA3E-9136-CF29-224619614EB1}"/>
              </a:ext>
            </a:extLst>
          </p:cNvPr>
          <p:cNvSpPr txBox="1">
            <a:spLocks/>
          </p:cNvSpPr>
          <p:nvPr/>
        </p:nvSpPr>
        <p:spPr>
          <a:xfrm>
            <a:off x="7334401" y="5869298"/>
            <a:ext cx="4404632" cy="53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600" dirty="0">
                <a:latin typeface="-apple-system"/>
              </a:rPr>
              <a:t>The chosen algorithm: </a:t>
            </a:r>
            <a:r>
              <a:rPr lang="en-US" altLang="ja-JP" sz="1600" b="1" dirty="0">
                <a:latin typeface="-apple-system"/>
              </a:rPr>
              <a:t>Adaptive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27674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B7293-1E73-3B2C-239D-FFDDB55B6ECC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267949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1" i="0" dirty="0">
                <a:effectLst/>
                <a:latin typeface="-apple-system"/>
              </a:rPr>
              <a:t>Default Parameters</a:t>
            </a:r>
            <a:r>
              <a:rPr lang="en-US" altLang="ja-JP" sz="2800" i="0" dirty="0">
                <a:effectLst/>
                <a:latin typeface="-apple-system"/>
              </a:rPr>
              <a:t> results</a:t>
            </a:r>
            <a:r>
              <a:rPr lang="en-US" altLang="ja-JP" sz="2800" b="1" i="0" dirty="0">
                <a:effectLst/>
                <a:latin typeface="-apple-system"/>
              </a:rPr>
              <a:t>: overfitting and inaccurate. </a:t>
            </a:r>
            <a:r>
              <a:rPr lang="en-US" altLang="ja-JP" sz="2800" b="1" dirty="0">
                <a:latin typeface="-apple-system"/>
              </a:rPr>
              <a:t>H</a:t>
            </a:r>
            <a:r>
              <a:rPr lang="en-US" altLang="ja-JP" sz="2800" b="1" i="0" dirty="0">
                <a:effectLst/>
                <a:latin typeface="-apple-system"/>
              </a:rPr>
              <a:t>yperparameter Tuning </a:t>
            </a:r>
            <a:r>
              <a:rPr lang="en-US" altLang="ja-JP" sz="2800" i="0" dirty="0">
                <a:effectLst/>
                <a:latin typeface="-apple-system"/>
              </a:rPr>
              <a:t>is</a:t>
            </a:r>
            <a:r>
              <a:rPr lang="en-US" altLang="ja-JP" sz="2800" b="1" i="0" dirty="0">
                <a:effectLst/>
                <a:latin typeface="-apple-system"/>
              </a:rPr>
              <a:t> needed</a:t>
            </a:r>
            <a:r>
              <a:rPr lang="en-US" altLang="ja-JP" sz="2800" b="0" i="0" dirty="0">
                <a:effectLst/>
                <a:latin typeface="-apple-system"/>
              </a:rPr>
              <a:t> for the next step.</a:t>
            </a:r>
            <a:endParaRPr lang="ja-JP" altLang="en-US" sz="2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B8ACEA-AD2E-5F56-477B-8A8F8121BD74}"/>
              </a:ext>
            </a:extLst>
          </p:cNvPr>
          <p:cNvSpPr txBox="1">
            <a:spLocks/>
          </p:cNvSpPr>
          <p:nvPr/>
        </p:nvSpPr>
        <p:spPr>
          <a:xfrm>
            <a:off x="389467" y="2232869"/>
            <a:ext cx="3285066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Confusion Matrix (Train Set)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FB4D81E-19A1-6DF6-66F4-B868224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23801"/>
              </p:ext>
            </p:extLst>
          </p:nvPr>
        </p:nvGraphicFramePr>
        <p:xfrm>
          <a:off x="5876925" y="2628898"/>
          <a:ext cx="5677765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3802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4003963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F1-Score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0.557325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Precision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0.754310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5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Recall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0.441919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0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Accuracy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0.850135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6524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E4C188-86BB-4769-C4F1-7348B90AD358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1ED1D2-7F2F-C48A-19E5-262ACEB4A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2" y="2628899"/>
            <a:ext cx="4853368" cy="36629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9000">
                <a:schemeClr val="tx1">
                  <a:lumMod val="95000"/>
                  <a:alpha val="38000"/>
                </a:schemeClr>
              </a:gs>
              <a:gs pos="70000">
                <a:schemeClr val="accent1">
                  <a:lumMod val="75000"/>
                  <a:alpha val="69000"/>
                </a:schemeClr>
              </a:gs>
              <a:gs pos="38000">
                <a:schemeClr val="accent2">
                  <a:lumMod val="60000"/>
                  <a:lumOff val="40000"/>
                  <a:alpha val="6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74C650-BD81-FD4F-F7CE-0F3CF6005726}"/>
              </a:ext>
            </a:extLst>
          </p:cNvPr>
          <p:cNvSpPr txBox="1">
            <a:spLocks/>
          </p:cNvSpPr>
          <p:nvPr/>
        </p:nvSpPr>
        <p:spPr>
          <a:xfrm>
            <a:off x="5819775" y="2232869"/>
            <a:ext cx="3850698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Classification Report (Train)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0C7BB9-FB3B-B2BD-4241-13E91B5D2BD6}"/>
              </a:ext>
            </a:extLst>
          </p:cNvPr>
          <p:cNvSpPr txBox="1">
            <a:spLocks/>
          </p:cNvSpPr>
          <p:nvPr/>
        </p:nvSpPr>
        <p:spPr>
          <a:xfrm>
            <a:off x="5819775" y="4460358"/>
            <a:ext cx="5432425" cy="1300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Recall class-1 </a:t>
            </a:r>
            <a:r>
              <a:rPr lang="en-US" altLang="ja-JP" dirty="0">
                <a:latin typeface="-apple-system"/>
              </a:rPr>
              <a:t>result is lower than</a:t>
            </a:r>
            <a:r>
              <a:rPr lang="en-US" altLang="ja-JP" b="1" dirty="0">
                <a:latin typeface="-apple-system"/>
              </a:rPr>
              <a:t> 50% </a:t>
            </a:r>
            <a:r>
              <a:rPr lang="en-US" altLang="ja-JP" dirty="0">
                <a:latin typeface="-apple-system"/>
              </a:rPr>
              <a:t>in classification scores</a:t>
            </a:r>
            <a:r>
              <a:rPr lang="en-US" altLang="ja-JP" b="1" dirty="0">
                <a:latin typeface="-apple-system"/>
              </a:rPr>
              <a:t>, </a:t>
            </a:r>
            <a:r>
              <a:rPr lang="en-US" altLang="ja-JP" dirty="0">
                <a:latin typeface="-apple-system"/>
              </a:rPr>
              <a:t>which means </a:t>
            </a:r>
            <a:r>
              <a:rPr lang="en-US" altLang="ja-JP" b="1" dirty="0">
                <a:latin typeface="-apple-system"/>
              </a:rPr>
              <a:t>the model is not able to detect the class well enough although the precision is high.</a:t>
            </a:r>
          </a:p>
        </p:txBody>
      </p:sp>
    </p:spTree>
    <p:extLst>
      <p:ext uri="{BB962C8B-B14F-4D97-AF65-F5344CB8AC3E}">
        <p14:creationId xmlns:p14="http://schemas.microsoft.com/office/powerpoint/2010/main" val="326072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B7293-1E73-3B2C-239D-FFDDB55B6ECC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267949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i="0" dirty="0">
                <a:effectLst/>
                <a:latin typeface="-apple-system"/>
              </a:rPr>
              <a:t>Combining the predictions from many </a:t>
            </a:r>
            <a:r>
              <a:rPr lang="en-US" altLang="ja-JP" sz="2800" b="1" i="0" dirty="0">
                <a:effectLst/>
                <a:latin typeface="-apple-system"/>
              </a:rPr>
              <a:t>weak learners</a:t>
            </a:r>
            <a:r>
              <a:rPr lang="en-US" altLang="ja-JP" sz="2800" i="0" dirty="0">
                <a:effectLst/>
                <a:latin typeface="-apple-system"/>
              </a:rPr>
              <a:t>, in this case for example, is </a:t>
            </a:r>
            <a:r>
              <a:rPr lang="en-US" altLang="ja-JP" sz="2800" b="1" i="0" dirty="0">
                <a:effectLst/>
                <a:latin typeface="-apple-system"/>
              </a:rPr>
              <a:t>Decision Tree Classifier to get boosted by AdaBoost</a:t>
            </a:r>
            <a:r>
              <a:rPr lang="en-US" altLang="ja-JP" sz="2800" i="0" dirty="0">
                <a:effectLst/>
                <a:latin typeface="-apple-system"/>
              </a:rPr>
              <a:t>.</a:t>
            </a:r>
            <a:endParaRPr lang="ja-JP" alt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B8ACEA-AD2E-5F56-477B-8A8F8121BD74}"/>
              </a:ext>
            </a:extLst>
          </p:cNvPr>
          <p:cNvSpPr txBox="1">
            <a:spLocks/>
          </p:cNvSpPr>
          <p:nvPr/>
        </p:nvSpPr>
        <p:spPr>
          <a:xfrm>
            <a:off x="685801" y="2011868"/>
            <a:ext cx="3285066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The best hyperparameter: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E4C188-86BB-4769-C4F1-7348B90AD358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391C-3258-106D-2917-C7F3C34C252F}"/>
              </a:ext>
            </a:extLst>
          </p:cNvPr>
          <p:cNvSpPr txBox="1">
            <a:spLocks/>
          </p:cNvSpPr>
          <p:nvPr/>
        </p:nvSpPr>
        <p:spPr>
          <a:xfrm>
            <a:off x="3327400" y="1960089"/>
            <a:ext cx="3422650" cy="2218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'base_estimator__</a:t>
            </a:r>
            <a:r>
              <a:rPr lang="en-US" altLang="ja-JP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max_depth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': </a:t>
            </a:r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3,</a:t>
            </a:r>
          </a:p>
          <a:p>
            <a:pPr marL="0" indent="0">
              <a:buFont typeface="Arial"/>
              <a:buNone/>
            </a:pP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'base_estimator__</a:t>
            </a:r>
            <a:r>
              <a:rPr lang="en-US" altLang="ja-JP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min_samples_leaf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':</a:t>
            </a:r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5,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'</a:t>
            </a:r>
            <a:r>
              <a:rPr lang="en-US" altLang="ja-JP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base_estimator__criterion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’:</a:t>
            </a:r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 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’</a:t>
            </a:r>
            <a:r>
              <a:rPr lang="en-US" altLang="ja-JP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gini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’</a:t>
            </a:r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</a:rPr>
              <a:t>,</a:t>
            </a:r>
          </a:p>
          <a:p>
            <a:pPr marL="0" indent="0">
              <a:buFont typeface="Arial"/>
              <a:buNone/>
            </a:pPr>
            <a:r>
              <a:rPr lang="en-US" altLang="ja-JP" dirty="0">
                <a:latin typeface="-apple-system"/>
              </a:rPr>
              <a:t> 'algorithm’	</a:t>
            </a:r>
            <a:r>
              <a:rPr lang="en-US" altLang="ja-JP" b="1" dirty="0">
                <a:latin typeface="-apple-system"/>
              </a:rPr>
              <a:t>: 'SAMME',</a:t>
            </a:r>
          </a:p>
          <a:p>
            <a:pPr marL="0" indent="0">
              <a:buFont typeface="Arial"/>
              <a:buNone/>
            </a:pPr>
            <a:r>
              <a:rPr lang="en-US" altLang="ja-JP" dirty="0">
                <a:latin typeface="-apple-system"/>
              </a:rPr>
              <a:t>'</a:t>
            </a:r>
            <a:r>
              <a:rPr lang="en-US" altLang="ja-JP" dirty="0" err="1">
                <a:latin typeface="-apple-system"/>
              </a:rPr>
              <a:t>learning_rate</a:t>
            </a:r>
            <a:r>
              <a:rPr lang="en-US" altLang="ja-JP" dirty="0">
                <a:latin typeface="-apple-system"/>
              </a:rPr>
              <a:t>': </a:t>
            </a:r>
            <a:r>
              <a:rPr lang="en-US" altLang="ja-JP" b="1" dirty="0">
                <a:latin typeface="-apple-system"/>
              </a:rPr>
              <a:t>0.97,</a:t>
            </a:r>
          </a:p>
          <a:p>
            <a:pPr marL="0" indent="0">
              <a:buFont typeface="Arial"/>
              <a:buNone/>
            </a:pPr>
            <a:r>
              <a:rPr lang="en-US" altLang="ja-JP" dirty="0">
                <a:latin typeface="-apple-system"/>
              </a:rPr>
              <a:t> '</a:t>
            </a:r>
            <a:r>
              <a:rPr lang="en-US" altLang="ja-JP" dirty="0" err="1">
                <a:latin typeface="-apple-system"/>
              </a:rPr>
              <a:t>n_estimators</a:t>
            </a:r>
            <a:r>
              <a:rPr lang="en-US" altLang="ja-JP" dirty="0">
                <a:latin typeface="-apple-system"/>
              </a:rPr>
              <a:t>': </a:t>
            </a:r>
            <a:r>
              <a:rPr lang="en-US" altLang="ja-JP" b="1" dirty="0">
                <a:latin typeface="-apple-system"/>
              </a:rPr>
              <a:t>25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F00DDCE2-09D2-504B-08BC-CEF29061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1" y="2368821"/>
            <a:ext cx="4727826" cy="353471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9000">
                <a:schemeClr val="tx1">
                  <a:lumMod val="95000"/>
                  <a:alpha val="38000"/>
                </a:schemeClr>
              </a:gs>
              <a:gs pos="70000">
                <a:schemeClr val="accent1">
                  <a:lumMod val="75000"/>
                  <a:alpha val="69000"/>
                </a:schemeClr>
              </a:gs>
              <a:gs pos="38000">
                <a:schemeClr val="accent2">
                  <a:lumMod val="60000"/>
                  <a:lumOff val="40000"/>
                  <a:alpha val="6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8BCFAC87-7B18-1832-9607-CCED77216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66620"/>
              </p:ext>
            </p:extLst>
          </p:nvPr>
        </p:nvGraphicFramePr>
        <p:xfrm>
          <a:off x="742952" y="4684340"/>
          <a:ext cx="4727826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3761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3334065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F1-Score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0.624625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Precision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0.770370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5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Recall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0.525253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0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Accuracy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/>
                        <a:t>0.865229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652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EE7E1F-D9AB-4459-BD48-DFAD11ECD882}"/>
              </a:ext>
            </a:extLst>
          </p:cNvPr>
          <p:cNvSpPr txBox="1">
            <a:spLocks/>
          </p:cNvSpPr>
          <p:nvPr/>
        </p:nvSpPr>
        <p:spPr>
          <a:xfrm>
            <a:off x="685801" y="4288311"/>
            <a:ext cx="3206443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Classification Report (Train)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808CD-3E25-F2F5-3D50-69EF2591EEFF}"/>
              </a:ext>
            </a:extLst>
          </p:cNvPr>
          <p:cNvSpPr txBox="1">
            <a:spLocks/>
          </p:cNvSpPr>
          <p:nvPr/>
        </p:nvSpPr>
        <p:spPr>
          <a:xfrm>
            <a:off x="6815667" y="2001415"/>
            <a:ext cx="3285066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Confusion Matrix (Train Set)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4148B-A213-28D9-453A-6A25964533FE}"/>
              </a:ext>
            </a:extLst>
          </p:cNvPr>
          <p:cNvSpPr txBox="1">
            <a:spLocks/>
          </p:cNvSpPr>
          <p:nvPr/>
        </p:nvSpPr>
        <p:spPr>
          <a:xfrm>
            <a:off x="688977" y="1761095"/>
            <a:ext cx="4114799" cy="36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200" dirty="0">
                <a:latin typeface="-apple-system"/>
              </a:rPr>
              <a:t>Avg. Processing time: 64 minutes</a:t>
            </a:r>
          </a:p>
        </p:txBody>
      </p:sp>
    </p:spTree>
    <p:extLst>
      <p:ext uri="{BB962C8B-B14F-4D97-AF65-F5344CB8AC3E}">
        <p14:creationId xmlns:p14="http://schemas.microsoft.com/office/powerpoint/2010/main" val="39764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0B7293-1E73-3B2C-239D-FFDDB55B6ECC}"/>
              </a:ext>
            </a:extLst>
          </p:cNvPr>
          <p:cNvSpPr txBox="1">
            <a:spLocks/>
          </p:cNvSpPr>
          <p:nvPr/>
        </p:nvSpPr>
        <p:spPr>
          <a:xfrm>
            <a:off x="685801" y="457199"/>
            <a:ext cx="10267949" cy="102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2800" b="1" i="0" dirty="0">
                <a:effectLst/>
                <a:latin typeface="-apple-system"/>
              </a:rPr>
              <a:t>Conclusions</a:t>
            </a:r>
            <a:r>
              <a:rPr lang="en-US" altLang="ja-JP" sz="2800" i="0" dirty="0">
                <a:effectLst/>
                <a:latin typeface="-apple-system"/>
              </a:rPr>
              <a:t>: It is </a:t>
            </a:r>
            <a:r>
              <a:rPr lang="en-US" altLang="ja-JP" sz="2800" b="1" i="0" dirty="0">
                <a:effectLst/>
                <a:latin typeface="-apple-system"/>
              </a:rPr>
              <a:t>predicted true </a:t>
            </a:r>
            <a:r>
              <a:rPr lang="en-US" altLang="ja-JP" sz="2800" i="0" dirty="0">
                <a:effectLst/>
                <a:latin typeface="-apple-system"/>
              </a:rPr>
              <a:t>based on train and test set that </a:t>
            </a:r>
            <a:r>
              <a:rPr lang="en-US" altLang="ja-JP" sz="2800" b="1" i="0" dirty="0">
                <a:effectLst/>
                <a:latin typeface="-apple-system"/>
              </a:rPr>
              <a:t>number of non-default payment is higher</a:t>
            </a:r>
            <a:r>
              <a:rPr lang="en-US" altLang="ja-JP" sz="2800" i="0" dirty="0">
                <a:effectLst/>
                <a:latin typeface="-apple-system"/>
              </a:rPr>
              <a:t> than default payment</a:t>
            </a:r>
            <a:endParaRPr lang="ja-JP" altLang="en-US" sz="2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E4C188-86BB-4769-C4F1-7348B90AD358}"/>
              </a:ext>
            </a:extLst>
          </p:cNvPr>
          <p:cNvCxnSpPr/>
          <p:nvPr/>
        </p:nvCxnSpPr>
        <p:spPr>
          <a:xfrm>
            <a:off x="685801" y="1485900"/>
            <a:ext cx="104584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8BCFAC87-7B18-1832-9607-CCED77216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99436"/>
              </p:ext>
            </p:extLst>
          </p:nvPr>
        </p:nvGraphicFramePr>
        <p:xfrm>
          <a:off x="793752" y="2260601"/>
          <a:ext cx="6686548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0048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299264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Baseline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Grid Search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F1-Score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0.557325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0.624625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Precision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0.754310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0.770370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5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Recall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0.441919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0.525253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0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Accuracy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0.850135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0.865229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652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EE7E1F-D9AB-4459-BD48-DFAD11ECD882}"/>
              </a:ext>
            </a:extLst>
          </p:cNvPr>
          <p:cNvSpPr txBox="1">
            <a:spLocks/>
          </p:cNvSpPr>
          <p:nvPr/>
        </p:nvSpPr>
        <p:spPr>
          <a:xfrm>
            <a:off x="685801" y="1864572"/>
            <a:ext cx="3206443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Classification Report (Train)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CBE51147-4DEF-677E-DB41-9278EEEE0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71270"/>
              </p:ext>
            </p:extLst>
          </p:nvPr>
        </p:nvGraphicFramePr>
        <p:xfrm>
          <a:off x="793752" y="4622801"/>
          <a:ext cx="6686548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0048">
                  <a:extLst>
                    <a:ext uri="{9D8B030D-6E8A-4147-A177-3AD203B41FA5}">
                      <a16:colId xmlns:a16="http://schemas.microsoft.com/office/drawing/2014/main" val="3922422578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48504855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299264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Baseline</a:t>
                      </a:r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Grid Search</a:t>
                      </a:r>
                      <a:endParaRPr kumimoji="1" lang="ja-JP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F1-Score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0.454183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0.776632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8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Precision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0.721519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0.949580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05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Recall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0.331395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0.656977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0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b="0" dirty="0"/>
                        <a:t>Accuracy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0.828321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0.918546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6524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D37EF6-F9EE-EA82-5747-C7205D146444}"/>
              </a:ext>
            </a:extLst>
          </p:cNvPr>
          <p:cNvSpPr txBox="1">
            <a:spLocks/>
          </p:cNvSpPr>
          <p:nvPr/>
        </p:nvSpPr>
        <p:spPr>
          <a:xfrm>
            <a:off x="685801" y="4226772"/>
            <a:ext cx="3206443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Classification Report (Test)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8F984-D26F-B8D4-6805-9A1A14F53DA4}"/>
              </a:ext>
            </a:extLst>
          </p:cNvPr>
          <p:cNvSpPr txBox="1"/>
          <p:nvPr/>
        </p:nvSpPr>
        <p:spPr>
          <a:xfrm>
            <a:off x="7861300" y="2380112"/>
            <a:ext cx="4229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The classes are working to model.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The overfitting happens in test set because of the difference of number of data.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Some features and target need to be checked its </a:t>
            </a:r>
            <a:r>
              <a:rPr lang="en-US" altLang="ja-JP" b="1" dirty="0"/>
              <a:t>balance</a:t>
            </a:r>
            <a:r>
              <a:rPr lang="en-US" altLang="ja-JP" dirty="0"/>
              <a:t>. The imbalance data will create a misinformation, and the worst is that the prediction will be biased or error when it is not handled correctly.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F13B7-B1EC-3032-D488-3D8B0825FE49}"/>
              </a:ext>
            </a:extLst>
          </p:cNvPr>
          <p:cNvSpPr txBox="1">
            <a:spLocks/>
          </p:cNvSpPr>
          <p:nvPr/>
        </p:nvSpPr>
        <p:spPr>
          <a:xfrm>
            <a:off x="7747307" y="1864572"/>
            <a:ext cx="3206443" cy="396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kumimoji="1"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b="1" dirty="0">
                <a:latin typeface="-apple-system"/>
              </a:rPr>
              <a:t>Key Takeaways:</a:t>
            </a:r>
          </a:p>
        </p:txBody>
      </p:sp>
    </p:spTree>
    <p:extLst>
      <p:ext uri="{BB962C8B-B14F-4D97-AF65-F5344CB8AC3E}">
        <p14:creationId xmlns:p14="http://schemas.microsoft.com/office/powerpoint/2010/main" val="196896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908F-00C4-5CA9-53F1-CFEE3787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800" y="2700866"/>
            <a:ext cx="4216400" cy="1456267"/>
          </a:xfrm>
        </p:spPr>
        <p:txBody>
          <a:bodyPr/>
          <a:lstStyle/>
          <a:p>
            <a:pPr algn="dist"/>
            <a:r>
              <a:rPr kumimoji="1" lang="en-US" altLang="ja-JP" b="1" dirty="0"/>
              <a:t>Thank you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8172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181</TotalTime>
  <Words>697</Words>
  <Application>Microsoft Office PowerPoint</Application>
  <PresentationFormat>Widescreen</PresentationFormat>
  <Paragraphs>136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Yu Gothic</vt:lpstr>
      <vt:lpstr>Arial</vt:lpstr>
      <vt:lpstr>Calibri</vt:lpstr>
      <vt:lpstr>Calibri Light</vt:lpstr>
      <vt:lpstr>Celestial</vt:lpstr>
      <vt:lpstr>Credit Card Classification: Prediction of Default Payments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Classification: Prediction of Default Payments</dc:title>
  <dc:creator>Nadia Oktiarsy</dc:creator>
  <cp:lastModifiedBy>Nadia Oktiarsy</cp:lastModifiedBy>
  <cp:revision>18</cp:revision>
  <dcterms:created xsi:type="dcterms:W3CDTF">2022-11-18T00:09:39Z</dcterms:created>
  <dcterms:modified xsi:type="dcterms:W3CDTF">2022-11-18T03:11:04Z</dcterms:modified>
</cp:coreProperties>
</file>