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36.xml.rels" ContentType="application/vnd.openxmlformats-package.relationships+xml"/>
  <Override PartName="/ppt/slides/_rels/slide5.xml.rels" ContentType="application/vnd.openxmlformats-package.relationships+xml"/>
  <Override PartName="/ppt/slides/_rels/slide3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Bef>
                <a:spcPts val="1417"/>
              </a:spcBef>
            </a:pPr>
            <a:r>
              <a:rPr b="0" lang="es-AR" sz="3200" spc="-1" strike="noStrike">
                <a:latin typeface="Arial"/>
              </a:rPr>
              <a:t>Pulse para editar el formato de esquema del </a:t>
            </a:r>
            <a:r>
              <a:rPr b="0" lang="es-AR" sz="3200" spc="-1" strike="noStrike">
                <a:latin typeface="Arial"/>
              </a:rPr>
              <a:t>texto</a:t>
            </a:r>
            <a:endParaRPr b="0" lang="es-AR" sz="3200" spc="-1" strike="noStrike">
              <a:latin typeface="Arial"/>
            </a:endParaRPr>
          </a:p>
          <a:p>
            <a:pPr lvl="1">
              <a:spcBef>
                <a:spcPts val="1134"/>
              </a:spcBef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>
              <a:spcBef>
                <a:spcPts val="850"/>
              </a:spcBef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>
              <a:spcBef>
                <a:spcPts val="567"/>
              </a:spcBef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>
              <a:spcBef>
                <a:spcPts val="283"/>
              </a:spcBef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>
              <a:spcBef>
                <a:spcPts val="283"/>
              </a:spcBef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>
              <a:spcBef>
                <a:spcPts val="283"/>
              </a:spcBef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2" name="TextShape 3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fld id="{76AA0133-EAEB-4A0D-9CA8-45BD527F4119}" type="author">
              <a:rPr b="0" lang="es-AR" sz="1800" spc="-1" strike="noStrike">
                <a:latin typeface="Arial"/>
              </a:rPr>
              <a:t> </a:t>
            </a:fld>
            <a:endParaRPr b="0" lang="es-A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esquema del texto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rIns="0" tIns="0" bIns="0"/>
          <a:p>
            <a:r>
              <a:rPr b="0" lang="es-AR" sz="1400" spc="-1" strike="noStrike">
                <a:latin typeface="Times New Roman"/>
              </a:rPr>
              <a:t>&lt;fecha/hora&gt;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56000" cy="410400"/>
          </a:xfrm>
          <a:prstGeom prst="rect">
            <a:avLst/>
          </a:prstGeom>
        </p:spPr>
        <p:txBody>
          <a:bodyPr lIns="0" rIns="0" tIns="0" bIns="0"/>
          <a:p>
            <a:pPr algn="r"/>
            <a:fld id="{85EF0D72-98AC-43CC-BAFB-D28E11D64E51}" type="slidenum">
              <a:rPr b="0" lang="es-AR" sz="1400" spc="-1" strike="noStrike">
                <a:latin typeface="Times New Roman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esquema del texto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rIns="0" tIns="0" bIns="0"/>
          <a:p>
            <a:r>
              <a:rPr b="0" lang="es-AR" sz="1400" spc="-1" strike="noStrike">
                <a:latin typeface="Times New Roman"/>
              </a:rPr>
              <a:t>&lt;fecha/hora&gt;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56000" cy="410400"/>
          </a:xfrm>
          <a:prstGeom prst="rect">
            <a:avLst/>
          </a:prstGeom>
        </p:spPr>
        <p:txBody>
          <a:bodyPr lIns="0" rIns="0" tIns="0" bIns="0"/>
          <a:p>
            <a:pPr algn="r"/>
            <a:fld id="{084894A1-B89F-4093-9DE2-26EEEDF2CED9}" type="slidenum">
              <a:rPr b="0" lang="es-AR" sz="1400" spc="-1" strike="noStrike">
                <a:latin typeface="Times New Roman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216000" y="1595160"/>
            <a:ext cx="9000000" cy="1572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AR" sz="4400" spc="-1" strike="noStrike">
                <a:latin typeface="Arial"/>
              </a:rPr>
              <a:t>Precipitación con datos re análisis NCEP y datos recolectados por un pluviómetro doméstico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216000" y="4176000"/>
            <a:ext cx="3528000" cy="5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AR" sz="1800" spc="-1" strike="noStrike">
                <a:latin typeface="Arial"/>
              </a:rPr>
              <a:t>Nadia Testani</a:t>
            </a: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AR" sz="4400" spc="-1" strike="noStrike">
                <a:latin typeface="Arial"/>
              </a:rPr>
              <a:t>Defino la región de Sudamérica</a:t>
            </a:r>
            <a:endParaRPr b="0" lang="es-AR" sz="44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288000" y="1080000"/>
            <a:ext cx="8600040" cy="115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AR" sz="4400" spc="-1" strike="noStrike">
                <a:latin typeface="Arial"/>
              </a:rPr>
              <a:t>Grafico promedios trimestrales</a:t>
            </a:r>
            <a:endParaRPr b="0" lang="es-AR" sz="44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119160" y="1224000"/>
            <a:ext cx="9879120" cy="352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El tratamiento para graficar los desvíos estacionales es el mismo</a:t>
            </a:r>
            <a:endParaRPr b="0" lang="es-A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El tratamiento para graficar los promedios y medias mensuales también es análogo, se modifica la cantidad de veces que se entra al ciclo (ahora son 12)</a:t>
            </a:r>
            <a:endParaRPr b="0" lang="es-A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Los resultados son:</a:t>
            </a:r>
            <a:endParaRPr b="0" lang="es-AR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AR" sz="4400" spc="-1" strike="noStrike">
                <a:latin typeface="Arial"/>
              </a:rPr>
              <a:t>Promedio estacional de PP diaria</a:t>
            </a:r>
            <a:endParaRPr b="0" lang="es-AR" sz="44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1512000" y="762480"/>
            <a:ext cx="7632000" cy="442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AR" sz="4400" spc="-1" strike="noStrike">
                <a:latin typeface="Arial"/>
              </a:rPr>
              <a:t>Desvío estacional de PP diaria</a:t>
            </a:r>
            <a:endParaRPr b="0" lang="es-AR" sz="4400" spc="-1" strike="noStrike"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1440000" y="757800"/>
            <a:ext cx="7632000" cy="442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AR" sz="4400" spc="-1" strike="noStrike">
                <a:latin typeface="Arial"/>
              </a:rPr>
              <a:t>Promedio mensual de PP diaria MAM</a:t>
            </a:r>
            <a:endParaRPr b="0" lang="es-AR" sz="44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1296000" y="835560"/>
            <a:ext cx="7868880" cy="434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AR" sz="4400" spc="-1" strike="noStrike">
                <a:latin typeface="Arial"/>
              </a:rPr>
              <a:t>Desvío mensual de PP diaria MAM</a:t>
            </a:r>
            <a:endParaRPr b="0" lang="es-AR" sz="44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1152000" y="799560"/>
            <a:ext cx="7994160" cy="441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AR" sz="4400" spc="-1" strike="noStrike">
                <a:latin typeface="Arial"/>
              </a:rPr>
              <a:t>Consigna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Dados los siguientes subdominios, calcular el promedio areal para cada mes en cada caja. Luego, calcular la media mensual y graficar la marcha anual promedio en cada caja. </a:t>
            </a:r>
            <a:endParaRPr b="0" lang="es-AR" sz="32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1152000" y="2906640"/>
            <a:ext cx="7657920" cy="213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AR" sz="4400" spc="-1" strike="noStrike">
                <a:latin typeface="Arial"/>
              </a:rPr>
              <a:t>Pasos a seguir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Primero voy a armar una tabla con los limites de las regiones y voy a calcular el promedio areal en cada región</a:t>
            </a:r>
            <a:endParaRPr b="0" lang="es-A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Calculo las medias mensuales en mm por día</a:t>
            </a:r>
            <a:endParaRPr b="0" lang="es-A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Para graficar la marcha anual voy a pasar a mm por mes multiplicando cada media por la cantidad de días del mes</a:t>
            </a:r>
            <a:endParaRPr b="0" lang="es-A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Voy a utilizar la función local para lograr que los plots se me vayan guardando en una lista</a:t>
            </a:r>
            <a:endParaRPr b="0" lang="es-AR" sz="3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467640" y="1008000"/>
            <a:ext cx="7740360" cy="201600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644400" y="3528000"/>
            <a:ext cx="7419600" cy="1584000"/>
          </a:xfrm>
          <a:prstGeom prst="rect">
            <a:avLst/>
          </a:prstGeom>
          <a:ln>
            <a:noFill/>
          </a:ln>
        </p:spPr>
      </p:pic>
      <p:sp>
        <p:nvSpPr>
          <p:cNvPr id="168" name="Line 1"/>
          <p:cNvSpPr/>
          <p:nvPr/>
        </p:nvSpPr>
        <p:spPr>
          <a:xfrm>
            <a:off x="4032000" y="3024000"/>
            <a:ext cx="0" cy="432000"/>
          </a:xfrm>
          <a:prstGeom prst="line">
            <a:avLst/>
          </a:prstGeom>
          <a:ln>
            <a:solidFill>
              <a:srgbClr val="faa61a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TextShape 2"/>
          <p:cNvSpPr txBox="1"/>
          <p:nvPr/>
        </p:nvSpPr>
        <p:spPr>
          <a:xfrm>
            <a:off x="0" y="79920"/>
            <a:ext cx="9936000" cy="56808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TextShape 3"/>
          <p:cNvSpPr txBox="1"/>
          <p:nvPr/>
        </p:nvSpPr>
        <p:spPr>
          <a:xfrm>
            <a:off x="72000" y="-216000"/>
            <a:ext cx="10368000" cy="8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s-AR" sz="3200" spc="-1" strike="noStrike">
              <a:latin typeface="Arial"/>
            </a:endParaRPr>
          </a:p>
          <a:p>
            <a:r>
              <a:rPr b="0" lang="es-AR" sz="3200" spc="-1" strike="noStrike">
                <a:latin typeface="Arial"/>
              </a:rPr>
              <a:t>Acomodo las regiones en un data.frame</a:t>
            </a:r>
            <a:endParaRPr b="0" lang="es-AR" sz="32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AR" sz="4400" spc="-1" strike="noStrike">
                <a:latin typeface="Arial"/>
              </a:rPr>
              <a:t>Consigna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El archivo precip.mon.mean.nc contiene los datos mensuales de precipitación para todo el globo desde 1979 con una resolución de 2.5°x2.5°</a:t>
            </a:r>
            <a:endParaRPr b="0" lang="es-A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a) Leer los datos y generar una estructura con un resumen de la información del archivo. Guardar la información en un archivo ascii.</a:t>
            </a:r>
            <a:endParaRPr b="0" lang="es-AR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16000" y="72000"/>
            <a:ext cx="9576000" cy="5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AR" sz="3200" spc="-1" strike="noStrike">
                <a:latin typeface="Arial"/>
              </a:rPr>
              <a:t>Calculo las medias mensuales</a:t>
            </a:r>
            <a:r>
              <a:rPr b="0" lang="es-AR" sz="1800" spc="-1" strike="noStrike">
                <a:latin typeface="Arial"/>
              </a:rPr>
              <a:t> 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216000" y="1296000"/>
            <a:ext cx="9541080" cy="302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AR" sz="3200" spc="-1" strike="noStrike">
                <a:latin typeface="Arial"/>
              </a:rPr>
              <a:t>Grafico la marcha anual para cada región</a:t>
            </a:r>
            <a:endParaRPr b="0" lang="es-AR" sz="32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216000" y="1008000"/>
            <a:ext cx="9078480" cy="360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AR" sz="3200" spc="-1" strike="noStrike">
                <a:latin typeface="Arial"/>
              </a:rPr>
              <a:t>Resultados (marcha anual en cada región)</a:t>
            </a:r>
            <a:endParaRPr b="0" lang="es-AR" sz="32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144000" y="720000"/>
            <a:ext cx="9792720" cy="447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AR" sz="4400" spc="-1" strike="noStrike">
                <a:latin typeface="Arial"/>
              </a:rPr>
              <a:t>Consigna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Dado el archivo excell con la información de precipitación mensual para la localidad de Necochea recolectada con un pluviómetro doméstico: </a:t>
            </a:r>
            <a:endParaRPr b="0" lang="es-A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Seleccionar los 4 puntos de retícula más cercanos en el archivo nc y utilizarlos para realizar un control de calidad de los datos medidos. </a:t>
            </a:r>
            <a:endParaRPr b="0" lang="es-A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Evaluar las siguientes características:</a:t>
            </a:r>
            <a:endParaRPr b="0" lang="es-A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medias mensuales, valores extremos, desvíos estándares mensuales y las características climatológicas de la precipitación acumulada anualmente.</a:t>
            </a:r>
            <a:endParaRPr b="0" lang="es-AR" sz="32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AR" sz="2800" spc="-1" strike="noStrike">
                <a:latin typeface="Arial"/>
              </a:rPr>
              <a:t>Tomo el periodo en común y cargo los datos del archivo .xls</a:t>
            </a:r>
            <a:endParaRPr b="0" lang="es-AR" sz="28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144000" y="1224000"/>
            <a:ext cx="9735120" cy="194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AR" sz="3200" spc="-1" strike="noStrike">
                <a:latin typeface="Arial"/>
              </a:rPr>
              <a:t>Busco los 4 puntos del netcdf mas cercanos </a:t>
            </a:r>
            <a:endParaRPr b="0" lang="es-AR" sz="32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93600" y="1397160"/>
            <a:ext cx="9914400" cy="306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AR" sz="4400" spc="-1" strike="noStrike">
                <a:latin typeface="Arial"/>
              </a:rPr>
              <a:t>Cargo los datos del netcdf</a:t>
            </a:r>
            <a:endParaRPr b="0" lang="es-AR" sz="44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144000" y="1008000"/>
            <a:ext cx="9743760" cy="280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AR" sz="4400" spc="-1" strike="noStrike">
                <a:latin typeface="Arial"/>
              </a:rPr>
              <a:t>Soluciono problema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288000" y="1211040"/>
            <a:ext cx="6192000" cy="137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AR" sz="1800" spc="-1" strike="noStrike">
                <a:latin typeface="Arial"/>
              </a:rPr>
              <a:t>Ahora la región quedó restringida en seis puntos, entonces tengo que sacar los dos puntos que no se corresponden con los 4 puntos mas cercanos (4)</a:t>
            </a:r>
            <a:endParaRPr b="0" lang="es-AR" sz="1800" spc="-1" strike="noStrike">
              <a:latin typeface="Arial"/>
            </a:endParaRPr>
          </a:p>
          <a:p>
            <a:r>
              <a:rPr b="0" lang="es-AR" sz="1800" spc="-1" strike="noStrike">
                <a:latin typeface="Arial"/>
              </a:rPr>
              <a:t>Estos son los de latitud -36.25 y longitud 298.75 y 303.75, osea la latitud 2 y las longitudes 1 y 3 </a:t>
            </a:r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6552000" y="1296000"/>
            <a:ext cx="3268800" cy="880560"/>
          </a:xfrm>
          <a:prstGeom prst="rect">
            <a:avLst/>
          </a:prstGeom>
          <a:ln>
            <a:noFill/>
          </a:ln>
        </p:spPr>
      </p:pic>
      <p:pic>
        <p:nvPicPr>
          <p:cNvPr id="188" name="" descr=""/>
          <p:cNvPicPr/>
          <p:nvPr/>
        </p:nvPicPr>
        <p:blipFill>
          <a:blip r:embed="rId2"/>
          <a:stretch/>
        </p:blipFill>
        <p:spPr>
          <a:xfrm>
            <a:off x="360000" y="2494440"/>
            <a:ext cx="8784000" cy="1321560"/>
          </a:xfrm>
          <a:prstGeom prst="rect">
            <a:avLst/>
          </a:prstGeom>
          <a:ln>
            <a:noFill/>
          </a:ln>
        </p:spPr>
      </p:pic>
      <p:pic>
        <p:nvPicPr>
          <p:cNvPr id="189" name="" descr=""/>
          <p:cNvPicPr/>
          <p:nvPr/>
        </p:nvPicPr>
        <p:blipFill>
          <a:blip r:embed="rId3"/>
          <a:stretch/>
        </p:blipFill>
        <p:spPr>
          <a:xfrm>
            <a:off x="360000" y="4081320"/>
            <a:ext cx="8741520" cy="95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AR" sz="4400" spc="-1" strike="noStrike">
                <a:latin typeface="Arial"/>
              </a:rPr>
              <a:t>Comparo medias</a:t>
            </a:r>
            <a:endParaRPr b="0" lang="es-AR" sz="4400" spc="-1" strike="noStrike"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192600" y="1224000"/>
            <a:ext cx="8517600" cy="352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239760" y="1008000"/>
            <a:ext cx="8544240" cy="288072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rId2"/>
          <a:stretch/>
        </p:blipFill>
        <p:spPr>
          <a:xfrm>
            <a:off x="288000" y="4237920"/>
            <a:ext cx="8856000" cy="70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AR" sz="4400" spc="-1" strike="noStrike">
                <a:latin typeface="Arial"/>
              </a:rPr>
              <a:t>Cargo datos</a:t>
            </a:r>
            <a:endParaRPr b="0" lang="es-AR" sz="44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rcRect l="4510" t="19257" r="81816" b="53571"/>
          <a:stretch/>
        </p:blipFill>
        <p:spPr>
          <a:xfrm>
            <a:off x="216000" y="968760"/>
            <a:ext cx="2664000" cy="284724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216000" y="3960000"/>
            <a:ext cx="4786920" cy="115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AR" sz="4400" spc="-1" strike="noStrike">
                <a:latin typeface="Arial"/>
              </a:rPr>
              <a:t>Comparo desvíos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El tratamiento es el mismo que para calcular y graficar las medias</a:t>
            </a:r>
            <a:endParaRPr b="0" lang="es-AR" sz="32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AR" sz="4400" spc="-1" strike="noStrike">
                <a:latin typeface="Arial"/>
              </a:rPr>
              <a:t>Comparo acumulados anuales</a:t>
            </a:r>
            <a:endParaRPr b="0" lang="es-AR" sz="4400" spc="-1" strike="noStrike"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503640" y="1441080"/>
            <a:ext cx="8712360" cy="293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288000" y="720000"/>
            <a:ext cx="8838000" cy="3260520"/>
          </a:xfrm>
          <a:prstGeom prst="rect">
            <a:avLst/>
          </a:prstGeom>
          <a:ln>
            <a:noFill/>
          </a:ln>
        </p:spPr>
      </p:pic>
      <p:pic>
        <p:nvPicPr>
          <p:cNvPr id="199" name="" descr=""/>
          <p:cNvPicPr/>
          <p:nvPr/>
        </p:nvPicPr>
        <p:blipFill>
          <a:blip r:embed="rId2"/>
          <a:stretch/>
        </p:blipFill>
        <p:spPr>
          <a:xfrm>
            <a:off x="288000" y="4104000"/>
            <a:ext cx="8352000" cy="50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AR" sz="4400" spc="-1" strike="noStrike">
                <a:latin typeface="Arial"/>
              </a:rPr>
              <a:t>Resultados</a:t>
            </a:r>
            <a:endParaRPr b="0" lang="es-AR" sz="4400" spc="-1" strike="noStrike"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740160" y="666720"/>
            <a:ext cx="8331840" cy="460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774720" y="703080"/>
            <a:ext cx="8369280" cy="462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671760" y="648000"/>
            <a:ext cx="8688240" cy="480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s-AR" sz="3200" spc="-1" strike="noStrike">
                <a:latin typeface="Arial"/>
              </a:rPr>
              <a:t>Gracias!</a:t>
            </a:r>
            <a:endParaRPr b="0" lang="es-AR" sz="32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AR" sz="4400" spc="-1" strike="noStrike">
                <a:latin typeface="Arial"/>
              </a:rPr>
              <a:t>Extraigo la información</a:t>
            </a:r>
            <a:endParaRPr b="0" lang="es-AR" sz="44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144000" y="979200"/>
            <a:ext cx="6820920" cy="3916800"/>
          </a:xfrm>
          <a:prstGeom prst="rect">
            <a:avLst/>
          </a:prstGeom>
          <a:ln>
            <a:noFill/>
          </a:ln>
        </p:spPr>
      </p:pic>
      <p:sp>
        <p:nvSpPr>
          <p:cNvPr id="130" name="Line 2"/>
          <p:cNvSpPr/>
          <p:nvPr/>
        </p:nvSpPr>
        <p:spPr>
          <a:xfrm flipH="1">
            <a:off x="6768000" y="2520000"/>
            <a:ext cx="576000" cy="0"/>
          </a:xfrm>
          <a:prstGeom prst="line">
            <a:avLst/>
          </a:prstGeom>
          <a:ln>
            <a:solidFill>
              <a:srgbClr val="faa61a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50840" y="982440"/>
            <a:ext cx="9497520" cy="3985560"/>
          </a:xfrm>
          <a:prstGeom prst="rect">
            <a:avLst/>
          </a:prstGeom>
          <a:ln>
            <a:noFill/>
          </a:ln>
        </p:spPr>
      </p:pic>
      <p:sp>
        <p:nvSpPr>
          <p:cNvPr id="132" name="Line 1"/>
          <p:cNvSpPr/>
          <p:nvPr/>
        </p:nvSpPr>
        <p:spPr>
          <a:xfrm flipH="1">
            <a:off x="7056000" y="1440000"/>
            <a:ext cx="504000" cy="0"/>
          </a:xfrm>
          <a:prstGeom prst="line">
            <a:avLst/>
          </a:prstGeom>
          <a:ln>
            <a:solidFill>
              <a:srgbClr val="faa61a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AR" sz="4400" spc="-1" strike="noStrike">
                <a:latin typeface="Arial"/>
              </a:rPr>
              <a:t>Genero el archivo ascii</a:t>
            </a:r>
            <a:endParaRPr b="0" lang="es-AR" sz="44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228600" y="1069200"/>
            <a:ext cx="9435960" cy="116280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1728000" y="2952000"/>
            <a:ext cx="6095520" cy="1800000"/>
          </a:xfrm>
          <a:prstGeom prst="rect">
            <a:avLst/>
          </a:prstGeom>
          <a:ln>
            <a:noFill/>
          </a:ln>
        </p:spPr>
      </p:pic>
      <p:sp>
        <p:nvSpPr>
          <p:cNvPr id="136" name="Line 2"/>
          <p:cNvSpPr/>
          <p:nvPr/>
        </p:nvSpPr>
        <p:spPr>
          <a:xfrm>
            <a:off x="4248000" y="2304000"/>
            <a:ext cx="0" cy="504000"/>
          </a:xfrm>
          <a:prstGeom prst="line">
            <a:avLst/>
          </a:prstGeom>
          <a:ln>
            <a:solidFill>
              <a:srgbClr val="faa61a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AR" sz="4400" spc="-1" strike="noStrike">
                <a:latin typeface="Arial"/>
              </a:rPr>
              <a:t>Consigna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Calcular la media y el desvío para cada mes y para los trimestres DEF, MAM, JJA y SON. Graficar sólo para Sudamérica.</a:t>
            </a:r>
            <a:endParaRPr b="0" lang="es-AR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AR" sz="4400" spc="-1" strike="noStrike">
                <a:latin typeface="Arial"/>
              </a:rPr>
              <a:t>Cargo datos y los acomodo</a:t>
            </a:r>
            <a:endParaRPr b="0" lang="es-AR" sz="44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144000" y="1071720"/>
            <a:ext cx="9790200" cy="2456280"/>
          </a:xfrm>
          <a:prstGeom prst="rect">
            <a:avLst/>
          </a:prstGeom>
          <a:ln>
            <a:noFill/>
          </a:ln>
        </p:spPr>
      </p:pic>
      <p:cxnSp>
        <p:nvCxnSpPr>
          <p:cNvPr id="141" name="Line 2"/>
          <p:cNvCxnSpPr>
            <a:stCxn id="140" idx="3"/>
            <a:endCxn id="140" idx="3"/>
          </p:cNvCxnSpPr>
          <p:nvPr/>
        </p:nvCxnSpPr>
        <p:spPr>
          <a:xfrm>
            <a:off x="9934200" y="2299680"/>
            <a:ext cx="360" cy="360"/>
          </a:xfrm>
          <a:prstGeom prst="bentConnector3">
            <a:avLst/>
          </a:prstGeom>
          <a:ln>
            <a:solidFill>
              <a:srgbClr val="3465a4"/>
            </a:solidFill>
          </a:ln>
        </p:spPr>
      </p:cxnSp>
      <p:sp>
        <p:nvSpPr>
          <p:cNvPr id="142" name="Freeform 3"/>
          <p:cNvSpPr/>
          <p:nvPr/>
        </p:nvSpPr>
        <p:spPr>
          <a:xfrm>
            <a:off x="7848000" y="2592000"/>
            <a:ext cx="432360" cy="216360"/>
          </a:xfrm>
          <a:custGeom>
            <a:avLst/>
            <a:gdLst/>
            <a:ahLst/>
            <a:rect l="0" t="0" r="r" b="b"/>
            <a:pathLst>
              <a:path w="1201" h="601">
                <a:moveTo>
                  <a:pt x="0" y="0"/>
                </a:moveTo>
                <a:lnTo>
                  <a:pt x="1200" y="0"/>
                </a:lnTo>
                <a:lnTo>
                  <a:pt x="1200" y="600"/>
                </a:lnTo>
                <a:lnTo>
                  <a:pt x="0" y="60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aa61a"/>
            </a:solidFill>
          </a:ln>
        </p:spPr>
      </p:sp>
      <p:sp>
        <p:nvSpPr>
          <p:cNvPr id="143" name="Freeform 4"/>
          <p:cNvSpPr/>
          <p:nvPr/>
        </p:nvSpPr>
        <p:spPr>
          <a:xfrm>
            <a:off x="8064000" y="3168000"/>
            <a:ext cx="648360" cy="216360"/>
          </a:xfrm>
          <a:custGeom>
            <a:avLst/>
            <a:gdLst/>
            <a:ahLst/>
            <a:rect l="0" t="0" r="r" b="b"/>
            <a:pathLst>
              <a:path w="1801" h="601">
                <a:moveTo>
                  <a:pt x="0" y="0"/>
                </a:moveTo>
                <a:lnTo>
                  <a:pt x="1800" y="0"/>
                </a:lnTo>
                <a:lnTo>
                  <a:pt x="1800" y="600"/>
                </a:lnTo>
                <a:lnTo>
                  <a:pt x="0" y="60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aa61a"/>
            </a:solidFill>
          </a:ln>
        </p:spPr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AR" sz="4400" spc="-1" strike="noStrike">
                <a:latin typeface="Arial"/>
              </a:rPr>
              <a:t>Calculo promedios y desvíos</a:t>
            </a:r>
            <a:endParaRPr b="0" lang="es-AR" sz="44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205200" y="1080000"/>
            <a:ext cx="8872200" cy="1728000"/>
          </a:xfrm>
          <a:prstGeom prst="rect">
            <a:avLst/>
          </a:prstGeom>
          <a:ln>
            <a:noFill/>
          </a:ln>
        </p:spPr>
      </p:pic>
      <p:sp>
        <p:nvSpPr>
          <p:cNvPr id="146" name="Line 2"/>
          <p:cNvSpPr/>
          <p:nvPr/>
        </p:nvSpPr>
        <p:spPr>
          <a:xfrm>
            <a:off x="2520000" y="1584000"/>
            <a:ext cx="504000" cy="0"/>
          </a:xfrm>
          <a:prstGeom prst="line">
            <a:avLst/>
          </a:prstGeom>
          <a:ln>
            <a:solidFill>
              <a:srgbClr val="faa61a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TextShape 3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AR" sz="4400" spc="-1" strike="noStrike">
                <a:latin typeface="Arial"/>
              </a:rPr>
              <a:t>Calculo promedios y desvíos</a:t>
            </a:r>
            <a:endParaRPr b="0" lang="es-AR" sz="4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2018-11-29T00:55:38Z</dcterms:created>
  <dc:creator/>
  <dc:description/>
  <dc:language>es-AR</dc:language>
  <cp:lastModifiedBy/>
  <dcterms:modified xsi:type="dcterms:W3CDTF">2018-11-29T03:56:37Z</dcterms:modified>
  <cp:revision>6</cp:revision>
  <dc:subject/>
  <dc:title>Portfolio</dc:title>
</cp:coreProperties>
</file>