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11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3166987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4" Type="http://schemas.openxmlformats.org/officeDocument/2006/relationships/image" Target="../media/image12.pn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434150" y="1729750"/>
            <a:ext cx="4845074" cy="3328900"/>
          </a:xfrm>
          <a:prstGeom prst="rect">
            <a:avLst/>
          </a:prstGeom>
          <a:noFill/>
          <a:ln>
            <a:noFill/>
          </a:ln>
        </p:spPr>
      </p:pic>
      <p:sp>
        <p:nvSpPr>
          <p:cNvPr id="31" name="Shape 31"/>
          <p:cNvSpPr txBox="1">
            <a:spLocks noGrp="1"/>
          </p:cNvSpPr>
          <p:nvPr>
            <p:ph type="ctrTitle"/>
          </p:nvPr>
        </p:nvSpPr>
        <p:spPr>
          <a:xfrm>
            <a:off x="250875" y="460025"/>
            <a:ext cx="8613899" cy="1359000"/>
          </a:xfrm>
          <a:prstGeom prst="rect">
            <a:avLst/>
          </a:prstGeom>
        </p:spPr>
        <p:txBody>
          <a:bodyPr lIns="91425" tIns="91425" rIns="91425" bIns="91425" anchor="b" anchorCtr="0">
            <a:noAutofit/>
          </a:bodyPr>
          <a:lstStyle/>
          <a:p>
            <a:pPr lvl="0" rtl="0">
              <a:lnSpc>
                <a:spcPct val="115000"/>
              </a:lnSpc>
              <a:spcBef>
                <a:spcPts val="0"/>
              </a:spcBef>
              <a:buNone/>
            </a:pPr>
            <a:r>
              <a:rPr lang="en" sz="4000">
                <a:latin typeface="Times New Roman"/>
                <a:ea typeface="Times New Roman"/>
                <a:cs typeface="Times New Roman"/>
                <a:sym typeface="Times New Roman"/>
              </a:rPr>
              <a:t>Quantifying the Qualitative: </a:t>
            </a:r>
          </a:p>
          <a:p>
            <a:pPr lvl="0" rtl="0">
              <a:lnSpc>
                <a:spcPct val="115000"/>
              </a:lnSpc>
              <a:spcBef>
                <a:spcPts val="0"/>
              </a:spcBef>
              <a:buNone/>
            </a:pPr>
            <a:r>
              <a:rPr lang="en" sz="3300">
                <a:latin typeface="Times New Roman"/>
                <a:ea typeface="Times New Roman"/>
                <a:cs typeface="Times New Roman"/>
                <a:sym typeface="Times New Roman"/>
              </a:rPr>
              <a:t>Examining Relationships in Literary Texts</a:t>
            </a:r>
          </a:p>
        </p:txBody>
      </p:sp>
      <p:sp>
        <p:nvSpPr>
          <p:cNvPr id="32" name="Shape 32"/>
          <p:cNvSpPr txBox="1">
            <a:spLocks noGrp="1"/>
          </p:cNvSpPr>
          <p:nvPr>
            <p:ph type="subTitle" idx="1"/>
          </p:nvPr>
        </p:nvSpPr>
        <p:spPr>
          <a:xfrm>
            <a:off x="5421375" y="2652000"/>
            <a:ext cx="3443399" cy="1359000"/>
          </a:xfrm>
          <a:prstGeom prst="rect">
            <a:avLst/>
          </a:prstGeom>
        </p:spPr>
        <p:txBody>
          <a:bodyPr lIns="91425" tIns="91425" rIns="91425" bIns="91425" anchor="t" anchorCtr="0">
            <a:noAutofit/>
          </a:bodyPr>
          <a:lstStyle/>
          <a:p>
            <a:pPr rtl="0">
              <a:spcBef>
                <a:spcPts val="0"/>
              </a:spcBef>
              <a:buNone/>
            </a:pPr>
            <a:r>
              <a:rPr lang="en" sz="2400">
                <a:latin typeface="Times New Roman"/>
                <a:ea typeface="Times New Roman"/>
                <a:cs typeface="Times New Roman"/>
                <a:sym typeface="Times New Roman"/>
              </a:rPr>
              <a:t>Adam J. Kneeland</a:t>
            </a:r>
          </a:p>
          <a:p>
            <a:pPr rtl="0">
              <a:spcBef>
                <a:spcPts val="0"/>
              </a:spcBef>
              <a:buNone/>
            </a:pPr>
            <a:r>
              <a:rPr lang="en" sz="2400">
                <a:latin typeface="Times New Roman"/>
                <a:ea typeface="Times New Roman"/>
                <a:cs typeface="Times New Roman"/>
                <a:sym typeface="Times New Roman"/>
              </a:rPr>
              <a:t>Lindsey Seatter</a:t>
            </a:r>
          </a:p>
          <a:p>
            <a:pPr>
              <a:spcBef>
                <a:spcPts val="0"/>
              </a:spcBef>
              <a:buNone/>
            </a:pPr>
            <a:r>
              <a:rPr lang="en" sz="2400">
                <a:latin typeface="Times New Roman"/>
                <a:ea typeface="Times New Roman"/>
                <a:cs typeface="Times New Roman"/>
                <a:sym typeface="Times New Roman"/>
              </a:rPr>
              <a:t>Nadia Timperio</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pic>
        <p:nvPicPr>
          <p:cNvPr id="116" name="Shape 116"/>
          <p:cNvPicPr preferRelativeResize="0"/>
          <p:nvPr/>
        </p:nvPicPr>
        <p:blipFill>
          <a:blip r:embed="rId3">
            <a:alphaModFix/>
          </a:blip>
          <a:stretch>
            <a:fillRect/>
          </a:stretch>
        </p:blipFill>
        <p:spPr>
          <a:xfrm>
            <a:off x="3136521" y="1148624"/>
            <a:ext cx="5041054" cy="3628500"/>
          </a:xfrm>
          <a:prstGeom prst="rect">
            <a:avLst/>
          </a:prstGeom>
          <a:noFill/>
          <a:ln>
            <a:noFill/>
          </a:ln>
        </p:spPr>
      </p:pic>
      <p:sp>
        <p:nvSpPr>
          <p:cNvPr id="117" name="Shape 117"/>
          <p:cNvSpPr txBox="1"/>
          <p:nvPr/>
        </p:nvSpPr>
        <p:spPr>
          <a:xfrm>
            <a:off x="345775" y="938550"/>
            <a:ext cx="2074500" cy="3628499"/>
          </a:xfrm>
          <a:prstGeom prst="rect">
            <a:avLst/>
          </a:prstGeom>
          <a:noFill/>
          <a:ln>
            <a:noFill/>
          </a:ln>
        </p:spPr>
        <p:txBody>
          <a:bodyPr lIns="91425" tIns="91425" rIns="91425" bIns="91425" anchor="t" anchorCtr="0">
            <a:noAutofit/>
          </a:bodyPr>
          <a:lstStyle/>
          <a:p>
            <a:pPr rtl="0">
              <a:spcBef>
                <a:spcPts val="0"/>
              </a:spcBef>
              <a:buNone/>
            </a:pPr>
            <a:endParaRPr sz="1800" b="1">
              <a:latin typeface="Times New Roman"/>
              <a:ea typeface="Times New Roman"/>
              <a:cs typeface="Times New Roman"/>
              <a:sym typeface="Times New Roman"/>
            </a:endParaRPr>
          </a:p>
          <a:p>
            <a:pPr rtl="0">
              <a:spcBef>
                <a:spcPts val="0"/>
              </a:spcBef>
              <a:buNone/>
            </a:pPr>
            <a:endParaRPr sz="1800" b="1">
              <a:latin typeface="Times New Roman"/>
              <a:ea typeface="Times New Roman"/>
              <a:cs typeface="Times New Roman"/>
              <a:sym typeface="Times New Roman"/>
            </a:endParaRPr>
          </a:p>
          <a:p>
            <a:pPr rtl="0">
              <a:spcBef>
                <a:spcPts val="0"/>
              </a:spcBef>
              <a:buNone/>
            </a:pPr>
            <a:endParaRPr sz="1800" b="1">
              <a:latin typeface="Times New Roman"/>
              <a:ea typeface="Times New Roman"/>
              <a:cs typeface="Times New Roman"/>
              <a:sym typeface="Times New Roman"/>
            </a:endParaRPr>
          </a:p>
          <a:p>
            <a:pPr rtl="0">
              <a:spcBef>
                <a:spcPts val="0"/>
              </a:spcBef>
              <a:buNone/>
            </a:pPr>
            <a:r>
              <a:rPr lang="en" sz="1800" b="1">
                <a:latin typeface="Times New Roman"/>
                <a:ea typeface="Times New Roman"/>
                <a:cs typeface="Times New Roman"/>
                <a:sym typeface="Times New Roman"/>
              </a:rPr>
              <a:t>Network of characters who exist on stage together in </a:t>
            </a:r>
            <a:r>
              <a:rPr lang="en" sz="1800" b="1" i="1">
                <a:solidFill>
                  <a:schemeClr val="dk1"/>
                </a:solidFill>
                <a:latin typeface="Times New Roman"/>
                <a:ea typeface="Times New Roman"/>
                <a:cs typeface="Times New Roman"/>
                <a:sym typeface="Times New Roman"/>
              </a:rPr>
              <a:t>Hamlet</a:t>
            </a:r>
            <a:r>
              <a:rPr lang="en" sz="1800" b="1">
                <a:solidFill>
                  <a:schemeClr val="dk1"/>
                </a:solidFill>
                <a:latin typeface="Times New Roman"/>
                <a:ea typeface="Times New Roman"/>
                <a:cs typeface="Times New Roman"/>
                <a:sym typeface="Times New Roman"/>
              </a:rPr>
              <a:t> </a:t>
            </a:r>
          </a:p>
          <a:p>
            <a:pPr rtl="0">
              <a:spcBef>
                <a:spcPts val="0"/>
              </a:spcBef>
              <a:buNone/>
            </a:pPr>
            <a:endParaRPr>
              <a:latin typeface="Times New Roman"/>
              <a:ea typeface="Times New Roman"/>
              <a:cs typeface="Times New Roman"/>
              <a:sym typeface="Times New Roman"/>
            </a:endParaRPr>
          </a:p>
          <a:p>
            <a:pPr rtl="0">
              <a:spcBef>
                <a:spcPts val="0"/>
              </a:spcBef>
              <a:buNone/>
            </a:pPr>
            <a:endParaRPr>
              <a:latin typeface="Times New Roman"/>
              <a:ea typeface="Times New Roman"/>
              <a:cs typeface="Times New Roman"/>
              <a:sym typeface="Times New Roman"/>
            </a:endParaRPr>
          </a:p>
          <a:p>
            <a:pPr rtl="0">
              <a:spcBef>
                <a:spcPts val="0"/>
              </a:spcBef>
              <a:buNone/>
            </a:pPr>
            <a:endParaRPr>
              <a:latin typeface="Times New Roman"/>
              <a:ea typeface="Times New Roman"/>
              <a:cs typeface="Times New Roman"/>
              <a:sym typeface="Times New Roman"/>
            </a:endParaRPr>
          </a:p>
          <a:p>
            <a:pPr lvl="0" rtl="0">
              <a:lnSpc>
                <a:spcPct val="100000"/>
              </a:lnSpc>
              <a:spcBef>
                <a:spcPts val="0"/>
              </a:spcBef>
              <a:spcAft>
                <a:spcPts val="1200"/>
              </a:spcAft>
              <a:buClr>
                <a:schemeClr val="dk1"/>
              </a:buClr>
              <a:buSzPct val="78571"/>
              <a:buFont typeface="Arial"/>
              <a:buNone/>
            </a:pPr>
            <a:r>
              <a:rPr lang="en">
                <a:solidFill>
                  <a:srgbClr val="333333"/>
                </a:solidFill>
                <a:latin typeface="Times New Roman"/>
                <a:ea typeface="Times New Roman"/>
                <a:cs typeface="Times New Roman"/>
                <a:sym typeface="Times New Roman"/>
              </a:rPr>
              <a:t>Moretti, Franco. “Network Theory, Plot Analysis.” New Left Review 68 (2011): 80-102. Print.</a:t>
            </a:r>
          </a:p>
          <a:p>
            <a:pPr lvl="0" rtl="0">
              <a:lnSpc>
                <a:spcPct val="115000"/>
              </a:lnSpc>
              <a:spcBef>
                <a:spcPts val="0"/>
              </a:spcBef>
              <a:buClr>
                <a:schemeClr val="dk1"/>
              </a:buClr>
              <a:buFont typeface="Arial"/>
              <a:buNone/>
            </a:pPr>
            <a:endParaRPr>
              <a:solidFill>
                <a:srgbClr val="333333"/>
              </a:solidFill>
              <a:latin typeface="Times New Roman"/>
              <a:ea typeface="Times New Roman"/>
              <a:cs typeface="Times New Roman"/>
              <a:sym typeface="Times New Roman"/>
            </a:endParaRPr>
          </a:p>
          <a:p>
            <a:pPr>
              <a:spcBef>
                <a:spcPts val="0"/>
              </a:spcBef>
              <a:buNone/>
            </a:pPr>
            <a:endParaRPr>
              <a:latin typeface="Times New Roman"/>
              <a:ea typeface="Times New Roman"/>
              <a:cs typeface="Times New Roman"/>
              <a:sym typeface="Times New Roman"/>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123" name="Shape 123"/>
          <p:cNvSpPr txBox="1">
            <a:spLocks noGrp="1"/>
          </p:cNvSpPr>
          <p:nvPr>
            <p:ph type="body" idx="1"/>
          </p:nvPr>
        </p:nvSpPr>
        <p:spPr>
          <a:xfrm>
            <a:off x="457200" y="1150850"/>
            <a:ext cx="8229600" cy="1306800"/>
          </a:xfrm>
          <a:prstGeom prst="rect">
            <a:avLst/>
          </a:prstGeom>
        </p:spPr>
        <p:txBody>
          <a:bodyPr lIns="91425" tIns="91425" rIns="91425" bIns="91425" anchor="t" anchorCtr="0">
            <a:noAutofit/>
          </a:bodyPr>
          <a:lstStyle/>
          <a:p>
            <a:pPr rtl="0">
              <a:spcBef>
                <a:spcPts val="0"/>
              </a:spcBef>
              <a:buNone/>
            </a:pPr>
            <a:r>
              <a:rPr lang="en" i="1">
                <a:solidFill>
                  <a:srgbClr val="333333"/>
                </a:solidFill>
                <a:latin typeface="Corsiva"/>
                <a:ea typeface="Corsiva"/>
                <a:cs typeface="Corsiva"/>
                <a:sym typeface="Corsiva"/>
              </a:rPr>
              <a:t>To weight or not to weight, that is the question…</a:t>
            </a:r>
          </a:p>
          <a:p>
            <a:pPr lvl="0" algn="r" rtl="0">
              <a:spcBef>
                <a:spcPts val="0"/>
              </a:spcBef>
              <a:buNone/>
            </a:pPr>
            <a:r>
              <a:rPr lang="en" sz="4000" b="1">
                <a:solidFill>
                  <a:srgbClr val="333333"/>
                </a:solidFill>
                <a:latin typeface="Times New Roman"/>
                <a:ea typeface="Times New Roman"/>
                <a:cs typeface="Times New Roman"/>
                <a:sym typeface="Times New Roman"/>
              </a:rPr>
              <a:t>To weight...that is the answer</a:t>
            </a:r>
          </a:p>
        </p:txBody>
      </p:sp>
      <p:sp>
        <p:nvSpPr>
          <p:cNvPr id="124" name="Shape 124"/>
          <p:cNvSpPr txBox="1"/>
          <p:nvPr/>
        </p:nvSpPr>
        <p:spPr>
          <a:xfrm>
            <a:off x="457200" y="2762450"/>
            <a:ext cx="6944400" cy="1740899"/>
          </a:xfrm>
          <a:prstGeom prst="rect">
            <a:avLst/>
          </a:prstGeom>
          <a:noFill/>
          <a:ln>
            <a:noFill/>
          </a:ln>
        </p:spPr>
        <p:txBody>
          <a:bodyPr lIns="91425" tIns="91425" rIns="91425" bIns="91425" anchor="t" anchorCtr="0">
            <a:noAutofit/>
          </a:bodyPr>
          <a:lstStyle/>
          <a:p>
            <a:pPr marL="457200" lvl="0" indent="-342900" rtl="0">
              <a:spcBef>
                <a:spcPts val="0"/>
              </a:spcBef>
              <a:buClr>
                <a:srgbClr val="333333"/>
              </a:buClr>
              <a:buSzPct val="100000"/>
              <a:buFont typeface="Times New Roman"/>
              <a:buChar char="●"/>
            </a:pPr>
            <a:r>
              <a:rPr lang="en" sz="1800">
                <a:solidFill>
                  <a:srgbClr val="333333"/>
                </a:solidFill>
                <a:latin typeface="Times New Roman"/>
                <a:ea typeface="Times New Roman"/>
                <a:cs typeface="Times New Roman"/>
                <a:sym typeface="Times New Roman"/>
              </a:rPr>
              <a:t>In using a method that is reductive by nature on objects that are infinitely complex, it is important to leverage each function of the network to display significant information on the relationships at work in the text</a:t>
            </a:r>
          </a:p>
          <a:p>
            <a:pPr marL="457200" lvl="0" indent="-342900">
              <a:spcBef>
                <a:spcPts val="0"/>
              </a:spcBef>
              <a:buClr>
                <a:srgbClr val="333333"/>
              </a:buClr>
              <a:buSzPct val="100000"/>
              <a:buFont typeface="Times New Roman"/>
              <a:buChar char="●"/>
            </a:pPr>
            <a:r>
              <a:rPr lang="en" sz="1800">
                <a:solidFill>
                  <a:srgbClr val="333333"/>
                </a:solidFill>
                <a:latin typeface="Times New Roman"/>
                <a:ea typeface="Times New Roman"/>
                <a:cs typeface="Times New Roman"/>
                <a:sym typeface="Times New Roman"/>
              </a:rPr>
              <a:t>Weight is another avenue to communicate information within a heavily distilled graphic</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Times New Roman"/>
                <a:ea typeface="Times New Roman"/>
                <a:cs typeface="Times New Roman"/>
                <a:sym typeface="Times New Roman"/>
              </a:rPr>
              <a:t>Methods</a:t>
            </a:r>
          </a:p>
        </p:txBody>
      </p:sp>
      <p:sp>
        <p:nvSpPr>
          <p:cNvPr id="130" name="Shape 130"/>
          <p:cNvSpPr txBox="1">
            <a:spLocks noGrp="1"/>
          </p:cNvSpPr>
          <p:nvPr>
            <p:ph type="body" idx="1"/>
          </p:nvPr>
        </p:nvSpPr>
        <p:spPr>
          <a:xfrm>
            <a:off x="457200" y="2404150"/>
            <a:ext cx="2189399" cy="688799"/>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Literary text </a:t>
            </a:r>
          </a:p>
        </p:txBody>
      </p:sp>
      <p:sp>
        <p:nvSpPr>
          <p:cNvPr id="131" name="Shape 131"/>
          <p:cNvSpPr txBox="1">
            <a:spLocks noGrp="1"/>
          </p:cNvSpPr>
          <p:nvPr>
            <p:ph type="body" idx="2"/>
          </p:nvPr>
        </p:nvSpPr>
        <p:spPr>
          <a:xfrm>
            <a:off x="3477300" y="2404150"/>
            <a:ext cx="2688000" cy="1033199"/>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Computational methods</a:t>
            </a:r>
          </a:p>
        </p:txBody>
      </p:sp>
      <p:sp>
        <p:nvSpPr>
          <p:cNvPr id="132" name="Shape 132"/>
          <p:cNvSpPr txBox="1">
            <a:spLocks noGrp="1"/>
          </p:cNvSpPr>
          <p:nvPr>
            <p:ph type="body" idx="3"/>
          </p:nvPr>
        </p:nvSpPr>
        <p:spPr>
          <a:xfrm>
            <a:off x="6424800" y="3892150"/>
            <a:ext cx="2189399" cy="688799"/>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Literary analysis </a:t>
            </a:r>
          </a:p>
        </p:txBody>
      </p:sp>
      <p:sp>
        <p:nvSpPr>
          <p:cNvPr id="133" name="Shape 133"/>
          <p:cNvSpPr txBox="1">
            <a:spLocks noGrp="1"/>
          </p:cNvSpPr>
          <p:nvPr>
            <p:ph type="body" idx="4"/>
          </p:nvPr>
        </p:nvSpPr>
        <p:spPr>
          <a:xfrm>
            <a:off x="6497400" y="1063375"/>
            <a:ext cx="2189399" cy="688799"/>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Prototype</a:t>
            </a:r>
          </a:p>
        </p:txBody>
      </p:sp>
      <p:cxnSp>
        <p:nvCxnSpPr>
          <p:cNvPr id="134" name="Shape 134"/>
          <p:cNvCxnSpPr/>
          <p:nvPr/>
        </p:nvCxnSpPr>
        <p:spPr>
          <a:xfrm>
            <a:off x="2708875" y="2748550"/>
            <a:ext cx="830699" cy="0"/>
          </a:xfrm>
          <a:prstGeom prst="straightConnector1">
            <a:avLst/>
          </a:prstGeom>
          <a:noFill/>
          <a:ln w="19050" cap="flat">
            <a:solidFill>
              <a:schemeClr val="dk2"/>
            </a:solidFill>
            <a:prstDash val="solid"/>
            <a:round/>
            <a:headEnd type="none" w="lg" len="lg"/>
            <a:tailEnd type="triangle" w="lg" len="lg"/>
          </a:ln>
        </p:spPr>
      </p:cxnSp>
      <p:cxnSp>
        <p:nvCxnSpPr>
          <p:cNvPr id="135" name="Shape 135"/>
          <p:cNvCxnSpPr/>
          <p:nvPr/>
        </p:nvCxnSpPr>
        <p:spPr>
          <a:xfrm rot="10800000" flipH="1">
            <a:off x="6040750" y="1752174"/>
            <a:ext cx="1426800" cy="958200"/>
          </a:xfrm>
          <a:prstGeom prst="straightConnector1">
            <a:avLst/>
          </a:prstGeom>
          <a:noFill/>
          <a:ln w="19050" cap="flat">
            <a:solidFill>
              <a:schemeClr val="dk2"/>
            </a:solidFill>
            <a:prstDash val="solid"/>
            <a:round/>
            <a:headEnd type="none" w="lg" len="lg"/>
            <a:tailEnd type="triangle" w="lg" len="lg"/>
          </a:ln>
        </p:spPr>
      </p:cxnSp>
      <p:cxnSp>
        <p:nvCxnSpPr>
          <p:cNvPr id="136" name="Shape 136"/>
          <p:cNvCxnSpPr/>
          <p:nvPr/>
        </p:nvCxnSpPr>
        <p:spPr>
          <a:xfrm>
            <a:off x="6040750" y="2968400"/>
            <a:ext cx="1370099" cy="1048200"/>
          </a:xfrm>
          <a:prstGeom prst="straightConnector1">
            <a:avLst/>
          </a:prstGeom>
          <a:noFill/>
          <a:ln w="19050" cap="flat">
            <a:solidFill>
              <a:schemeClr val="dk2"/>
            </a:solidFill>
            <a:prstDash val="solid"/>
            <a:round/>
            <a:headEnd type="none" w="lg" len="lg"/>
            <a:tailEnd type="triangle" w="lg" len="lg"/>
          </a:ln>
        </p:spPr>
      </p:cxnSp>
      <p:sp>
        <p:nvSpPr>
          <p:cNvPr id="137" name="Shape 137"/>
          <p:cNvSpPr/>
          <p:nvPr/>
        </p:nvSpPr>
        <p:spPr>
          <a:xfrm>
            <a:off x="6351750" y="685025"/>
            <a:ext cx="2480700" cy="4338600"/>
          </a:xfrm>
          <a:prstGeom prst="rect">
            <a:avLst/>
          </a:prstGeom>
          <a:noFill/>
          <a:ln w="19050" cap="flat">
            <a:solidFill>
              <a:srgbClr val="1155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latin typeface="Times New Roman"/>
                <a:ea typeface="Times New Roman"/>
                <a:cs typeface="Times New Roman"/>
                <a:sym typeface="Times New Roman"/>
              </a:rPr>
              <a:t>Methods</a:t>
            </a:r>
          </a:p>
        </p:txBody>
      </p:sp>
      <p:sp>
        <p:nvSpPr>
          <p:cNvPr id="143" name="Shape 143"/>
          <p:cNvSpPr txBox="1">
            <a:spLocks noGrp="1"/>
          </p:cNvSpPr>
          <p:nvPr>
            <p:ph type="body" idx="1"/>
          </p:nvPr>
        </p:nvSpPr>
        <p:spPr>
          <a:xfrm>
            <a:off x="124550" y="2227350"/>
            <a:ext cx="2688000" cy="688799"/>
          </a:xfrm>
          <a:prstGeom prst="rect">
            <a:avLst/>
          </a:prstGeom>
        </p:spPr>
        <p:txBody>
          <a:bodyPr lIns="91425" tIns="91425" rIns="91425" bIns="91425" anchor="t" anchorCtr="0">
            <a:noAutofit/>
          </a:bodyPr>
          <a:lstStyle/>
          <a:p>
            <a:pPr algn="ctr" rtl="0">
              <a:spcBef>
                <a:spcPts val="0"/>
              </a:spcBef>
              <a:buNone/>
            </a:pPr>
            <a:r>
              <a:rPr lang="en" sz="1400">
                <a:solidFill>
                  <a:srgbClr val="FF0000"/>
                </a:solidFill>
                <a:latin typeface="Times New Roman"/>
                <a:ea typeface="Times New Roman"/>
                <a:cs typeface="Times New Roman"/>
                <a:sym typeface="Times New Roman"/>
              </a:rPr>
              <a:t>Austen’s </a:t>
            </a:r>
            <a:r>
              <a:rPr lang="en" sz="1400" i="1">
                <a:solidFill>
                  <a:srgbClr val="FF0000"/>
                </a:solidFill>
                <a:latin typeface="Times New Roman"/>
                <a:ea typeface="Times New Roman"/>
                <a:cs typeface="Times New Roman"/>
                <a:sym typeface="Times New Roman"/>
              </a:rPr>
              <a:t>Mansfield Park </a:t>
            </a:r>
            <a:r>
              <a:rPr lang="en" sz="1400">
                <a:solidFill>
                  <a:srgbClr val="FF0000"/>
                </a:solidFill>
                <a:latin typeface="Times New Roman"/>
                <a:ea typeface="Times New Roman"/>
                <a:cs typeface="Times New Roman"/>
                <a:sym typeface="Times New Roman"/>
              </a:rPr>
              <a:t>&amp; </a:t>
            </a:r>
            <a:r>
              <a:rPr lang="en" sz="1400" i="1">
                <a:solidFill>
                  <a:srgbClr val="FF0000"/>
                </a:solidFill>
                <a:latin typeface="Times New Roman"/>
                <a:ea typeface="Times New Roman"/>
                <a:cs typeface="Times New Roman"/>
                <a:sym typeface="Times New Roman"/>
              </a:rPr>
              <a:t>Emma</a:t>
            </a:r>
            <a:r>
              <a:rPr lang="en" sz="1400">
                <a:solidFill>
                  <a:srgbClr val="FF0000"/>
                </a:solidFill>
                <a:latin typeface="Times New Roman"/>
                <a:ea typeface="Times New Roman"/>
                <a:cs typeface="Times New Roman"/>
                <a:sym typeface="Times New Roman"/>
              </a:rPr>
              <a:t> </a:t>
            </a:r>
          </a:p>
          <a:p>
            <a:pPr algn="ctr" rtl="0">
              <a:spcBef>
                <a:spcPts val="0"/>
              </a:spcBef>
              <a:buNone/>
            </a:pPr>
            <a:r>
              <a:rPr lang="en" sz="1400">
                <a:solidFill>
                  <a:srgbClr val="38761D"/>
                </a:solidFill>
                <a:latin typeface="Times New Roman"/>
                <a:ea typeface="Times New Roman"/>
                <a:cs typeface="Times New Roman"/>
                <a:sym typeface="Times New Roman"/>
              </a:rPr>
              <a:t>Mitford’s </a:t>
            </a:r>
            <a:r>
              <a:rPr lang="en" sz="1400" i="1">
                <a:solidFill>
                  <a:srgbClr val="38761D"/>
                </a:solidFill>
                <a:latin typeface="Times New Roman"/>
                <a:ea typeface="Times New Roman"/>
                <a:cs typeface="Times New Roman"/>
                <a:sym typeface="Times New Roman"/>
              </a:rPr>
              <a:t>Our Village</a:t>
            </a:r>
          </a:p>
          <a:p>
            <a:pPr lvl="0" algn="ctr" rtl="0">
              <a:spcBef>
                <a:spcPts val="0"/>
              </a:spcBef>
              <a:buNone/>
            </a:pPr>
            <a:r>
              <a:rPr lang="en" sz="1400">
                <a:solidFill>
                  <a:srgbClr val="9900FF"/>
                </a:solidFill>
                <a:latin typeface="Times New Roman"/>
                <a:ea typeface="Times New Roman"/>
                <a:cs typeface="Times New Roman"/>
                <a:sym typeface="Times New Roman"/>
              </a:rPr>
              <a:t>Wright’s </a:t>
            </a:r>
            <a:r>
              <a:rPr lang="en" sz="1400" i="1">
                <a:solidFill>
                  <a:srgbClr val="9900FF"/>
                </a:solidFill>
                <a:latin typeface="Times New Roman"/>
                <a:ea typeface="Times New Roman"/>
                <a:cs typeface="Times New Roman"/>
                <a:sym typeface="Times New Roman"/>
              </a:rPr>
              <a:t>Native Son</a:t>
            </a:r>
          </a:p>
        </p:txBody>
      </p:sp>
      <p:sp>
        <p:nvSpPr>
          <p:cNvPr id="144" name="Shape 144"/>
          <p:cNvSpPr txBox="1">
            <a:spLocks noGrp="1"/>
          </p:cNvSpPr>
          <p:nvPr>
            <p:ph type="body" idx="2"/>
          </p:nvPr>
        </p:nvSpPr>
        <p:spPr>
          <a:xfrm>
            <a:off x="3477300" y="2231950"/>
            <a:ext cx="2688000" cy="1033199"/>
          </a:xfrm>
          <a:prstGeom prst="rect">
            <a:avLst/>
          </a:prstGeom>
        </p:spPr>
        <p:txBody>
          <a:bodyPr lIns="91425" tIns="91425" rIns="91425" bIns="91425" anchor="t" anchorCtr="0">
            <a:noAutofit/>
          </a:bodyPr>
          <a:lstStyle/>
          <a:p>
            <a:pPr algn="ctr" rtl="0">
              <a:spcBef>
                <a:spcPts val="0"/>
              </a:spcBef>
              <a:buNone/>
            </a:pPr>
            <a:r>
              <a:rPr lang="en" sz="1800">
                <a:solidFill>
                  <a:srgbClr val="FF0000"/>
                </a:solidFill>
                <a:latin typeface="Times New Roman"/>
                <a:ea typeface="Times New Roman"/>
                <a:cs typeface="Times New Roman"/>
                <a:sym typeface="Times New Roman"/>
              </a:rPr>
              <a:t>CSV; Gephi</a:t>
            </a:r>
          </a:p>
          <a:p>
            <a:pPr algn="ctr" rtl="0">
              <a:spcBef>
                <a:spcPts val="0"/>
              </a:spcBef>
              <a:buNone/>
            </a:pPr>
            <a:r>
              <a:rPr lang="en" sz="1800">
                <a:solidFill>
                  <a:srgbClr val="38761D"/>
                </a:solidFill>
                <a:latin typeface="Times New Roman"/>
                <a:ea typeface="Times New Roman"/>
                <a:cs typeface="Times New Roman"/>
                <a:sym typeface="Times New Roman"/>
              </a:rPr>
              <a:t>khcoder</a:t>
            </a:r>
          </a:p>
          <a:p>
            <a:pPr lvl="0" algn="ctr" rtl="0">
              <a:spcBef>
                <a:spcPts val="0"/>
              </a:spcBef>
              <a:buNone/>
            </a:pPr>
            <a:r>
              <a:rPr lang="en" sz="1800">
                <a:solidFill>
                  <a:srgbClr val="9900FF"/>
                </a:solidFill>
                <a:latin typeface="Times New Roman"/>
                <a:ea typeface="Times New Roman"/>
                <a:cs typeface="Times New Roman"/>
                <a:sym typeface="Times New Roman"/>
              </a:rPr>
              <a:t>CSV; Python</a:t>
            </a:r>
          </a:p>
        </p:txBody>
      </p:sp>
      <p:sp>
        <p:nvSpPr>
          <p:cNvPr id="145" name="Shape 145"/>
          <p:cNvSpPr txBox="1">
            <a:spLocks noGrp="1"/>
          </p:cNvSpPr>
          <p:nvPr>
            <p:ph type="body" idx="3"/>
          </p:nvPr>
        </p:nvSpPr>
        <p:spPr>
          <a:xfrm>
            <a:off x="6497400" y="3892200"/>
            <a:ext cx="2189399" cy="688799"/>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Literary analysis </a:t>
            </a:r>
          </a:p>
        </p:txBody>
      </p:sp>
      <p:sp>
        <p:nvSpPr>
          <p:cNvPr id="146" name="Shape 146"/>
          <p:cNvSpPr txBox="1">
            <a:spLocks noGrp="1"/>
          </p:cNvSpPr>
          <p:nvPr>
            <p:ph type="body" idx="4"/>
          </p:nvPr>
        </p:nvSpPr>
        <p:spPr>
          <a:xfrm>
            <a:off x="6497400" y="1063375"/>
            <a:ext cx="2189399" cy="688799"/>
          </a:xfrm>
          <a:prstGeom prst="rect">
            <a:avLst/>
          </a:prstGeom>
        </p:spPr>
        <p:txBody>
          <a:bodyPr lIns="91425" tIns="91425" rIns="91425" bIns="91425" anchor="t" anchorCtr="0">
            <a:noAutofit/>
          </a:bodyPr>
          <a:lstStyle/>
          <a:p>
            <a:pPr algn="ctr" rtl="0">
              <a:spcBef>
                <a:spcPts val="0"/>
              </a:spcBef>
              <a:buNone/>
            </a:pPr>
            <a:r>
              <a:rPr lang="en" sz="1800">
                <a:solidFill>
                  <a:srgbClr val="FF0000"/>
                </a:solidFill>
                <a:latin typeface="Times New Roman"/>
                <a:ea typeface="Times New Roman"/>
                <a:cs typeface="Times New Roman"/>
                <a:sym typeface="Times New Roman"/>
              </a:rPr>
              <a:t>Network analysis</a:t>
            </a:r>
          </a:p>
          <a:p>
            <a:pPr lvl="0" algn="ctr" rtl="0">
              <a:spcBef>
                <a:spcPts val="0"/>
              </a:spcBef>
              <a:buClr>
                <a:schemeClr val="dk1"/>
              </a:buClr>
              <a:buSzPct val="61111"/>
              <a:buFont typeface="Arial"/>
              <a:buNone/>
            </a:pPr>
            <a:r>
              <a:rPr lang="en" sz="1800">
                <a:solidFill>
                  <a:srgbClr val="38761D"/>
                </a:solidFill>
                <a:latin typeface="Times New Roman"/>
                <a:ea typeface="Times New Roman"/>
                <a:cs typeface="Times New Roman"/>
                <a:sym typeface="Times New Roman"/>
              </a:rPr>
              <a:t>Network analysis</a:t>
            </a:r>
          </a:p>
          <a:p>
            <a:pPr algn="ctr" rtl="0">
              <a:spcBef>
                <a:spcPts val="0"/>
              </a:spcBef>
              <a:buNone/>
            </a:pPr>
            <a:r>
              <a:rPr lang="en" sz="1800">
                <a:solidFill>
                  <a:srgbClr val="9900FF"/>
                </a:solidFill>
                <a:latin typeface="Times New Roman"/>
                <a:ea typeface="Times New Roman"/>
                <a:cs typeface="Times New Roman"/>
                <a:sym typeface="Times New Roman"/>
              </a:rPr>
              <a:t>Sentiment analysis</a:t>
            </a:r>
          </a:p>
          <a:p>
            <a:pPr lvl="0" algn="ctr" rtl="0">
              <a:spcBef>
                <a:spcPts val="0"/>
              </a:spcBef>
              <a:buNone/>
            </a:pPr>
            <a:endParaRPr sz="1800">
              <a:latin typeface="Times New Roman"/>
              <a:ea typeface="Times New Roman"/>
              <a:cs typeface="Times New Roman"/>
              <a:sym typeface="Times New Roman"/>
            </a:endParaRPr>
          </a:p>
        </p:txBody>
      </p:sp>
      <p:cxnSp>
        <p:nvCxnSpPr>
          <p:cNvPr id="147" name="Shape 147"/>
          <p:cNvCxnSpPr/>
          <p:nvPr/>
        </p:nvCxnSpPr>
        <p:spPr>
          <a:xfrm>
            <a:off x="3061650" y="2571750"/>
            <a:ext cx="820200" cy="2399"/>
          </a:xfrm>
          <a:prstGeom prst="straightConnector1">
            <a:avLst/>
          </a:prstGeom>
          <a:noFill/>
          <a:ln w="19050" cap="flat">
            <a:solidFill>
              <a:schemeClr val="dk2"/>
            </a:solidFill>
            <a:prstDash val="solid"/>
            <a:round/>
            <a:headEnd type="none" w="lg" len="lg"/>
            <a:tailEnd type="triangle" w="lg" len="lg"/>
          </a:ln>
        </p:spPr>
      </p:cxnSp>
      <p:cxnSp>
        <p:nvCxnSpPr>
          <p:cNvPr id="148" name="Shape 148"/>
          <p:cNvCxnSpPr/>
          <p:nvPr/>
        </p:nvCxnSpPr>
        <p:spPr>
          <a:xfrm rot="10800000" flipH="1">
            <a:off x="5667100" y="1992849"/>
            <a:ext cx="954900" cy="634500"/>
          </a:xfrm>
          <a:prstGeom prst="straightConnector1">
            <a:avLst/>
          </a:prstGeom>
          <a:noFill/>
          <a:ln w="19050" cap="flat">
            <a:solidFill>
              <a:schemeClr val="dk2"/>
            </a:solidFill>
            <a:prstDash val="solid"/>
            <a:round/>
            <a:headEnd type="none" w="lg" len="lg"/>
            <a:tailEnd type="triangle" w="lg" len="lg"/>
          </a:ln>
        </p:spPr>
      </p:cxnSp>
      <p:cxnSp>
        <p:nvCxnSpPr>
          <p:cNvPr id="149" name="Shape 149"/>
          <p:cNvCxnSpPr/>
          <p:nvPr/>
        </p:nvCxnSpPr>
        <p:spPr>
          <a:xfrm>
            <a:off x="5667100" y="2989200"/>
            <a:ext cx="1120800" cy="902999"/>
          </a:xfrm>
          <a:prstGeom prst="straightConnector1">
            <a:avLst/>
          </a:prstGeom>
          <a:noFill/>
          <a:ln w="19050" cap="flat">
            <a:solidFill>
              <a:schemeClr val="dk2"/>
            </a:solidFill>
            <a:prstDash val="solid"/>
            <a:round/>
            <a:headEnd type="none" w="lg" len="lg"/>
            <a:tailEnd type="triangle" w="lg" len="lg"/>
          </a:ln>
        </p:spPr>
      </p:cxnSp>
      <p:sp>
        <p:nvSpPr>
          <p:cNvPr id="150" name="Shape 150"/>
          <p:cNvSpPr/>
          <p:nvPr/>
        </p:nvSpPr>
        <p:spPr>
          <a:xfrm>
            <a:off x="6351750" y="685025"/>
            <a:ext cx="2480700" cy="4338600"/>
          </a:xfrm>
          <a:prstGeom prst="rect">
            <a:avLst/>
          </a:prstGeom>
          <a:noFill/>
          <a:ln w="19050" cap="flat">
            <a:solidFill>
              <a:srgbClr val="1155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t="3671" r="25854" b="12117"/>
          <a:stretch/>
        </p:blipFill>
        <p:spPr>
          <a:xfrm>
            <a:off x="457200" y="2570650"/>
            <a:ext cx="2593499" cy="2378400"/>
          </a:xfrm>
          <a:prstGeom prst="rect">
            <a:avLst/>
          </a:prstGeom>
          <a:noFill/>
          <a:ln>
            <a:noFill/>
          </a:ln>
        </p:spPr>
      </p:pic>
      <p:pic>
        <p:nvPicPr>
          <p:cNvPr id="156" name="Shape 156"/>
          <p:cNvPicPr preferRelativeResize="0"/>
          <p:nvPr/>
        </p:nvPicPr>
        <p:blipFill>
          <a:blip r:embed="rId4">
            <a:alphaModFix/>
          </a:blip>
          <a:stretch>
            <a:fillRect/>
          </a:stretch>
        </p:blipFill>
        <p:spPr>
          <a:xfrm>
            <a:off x="457197" y="1063375"/>
            <a:ext cx="1184924" cy="1397624"/>
          </a:xfrm>
          <a:prstGeom prst="rect">
            <a:avLst/>
          </a:prstGeom>
          <a:noFill/>
          <a:ln>
            <a:noFill/>
          </a:ln>
        </p:spPr>
      </p:pic>
      <p:sp>
        <p:nvSpPr>
          <p:cNvPr id="157" name="Shape 157"/>
          <p:cNvSpPr txBox="1"/>
          <p:nvPr/>
        </p:nvSpPr>
        <p:spPr>
          <a:xfrm>
            <a:off x="3272512" y="5745475"/>
            <a:ext cx="1485899" cy="893099"/>
          </a:xfrm>
          <a:prstGeom prst="rect">
            <a:avLst/>
          </a:prstGeom>
          <a:noFill/>
          <a:ln>
            <a:noFill/>
          </a:ln>
        </p:spPr>
        <p:txBody>
          <a:bodyPr lIns="91425" tIns="91425" rIns="91425" bIns="91425" anchor="t" anchorCtr="0">
            <a:noAutofit/>
          </a:bodyPr>
          <a:lstStyle/>
          <a:p>
            <a:pPr rtl="0">
              <a:spcBef>
                <a:spcPts val="0"/>
              </a:spcBef>
              <a:buNone/>
            </a:pPr>
            <a:r>
              <a:rPr lang="en" sz="4000" b="1"/>
              <a:t>CSV</a:t>
            </a:r>
          </a:p>
          <a:p>
            <a:pPr>
              <a:spcBef>
                <a:spcPts val="0"/>
              </a:spcBef>
              <a:buNone/>
            </a:pPr>
            <a:endParaRPr sz="4000"/>
          </a:p>
        </p:txBody>
      </p:sp>
      <p:pic>
        <p:nvPicPr>
          <p:cNvPr id="158" name="Shape 158"/>
          <p:cNvPicPr preferRelativeResize="0"/>
          <p:nvPr/>
        </p:nvPicPr>
        <p:blipFill>
          <a:blip r:embed="rId5">
            <a:alphaModFix/>
          </a:blip>
          <a:stretch>
            <a:fillRect/>
          </a:stretch>
        </p:blipFill>
        <p:spPr>
          <a:xfrm>
            <a:off x="3199825" y="597875"/>
            <a:ext cx="5695074" cy="3947713"/>
          </a:xfrm>
          <a:prstGeom prst="rect">
            <a:avLst/>
          </a:prstGeom>
          <a:noFill/>
          <a:ln>
            <a:noFill/>
          </a:ln>
        </p:spPr>
      </p:pic>
      <p:sp>
        <p:nvSpPr>
          <p:cNvPr id="159" name="Shape 159"/>
          <p:cNvSpPr txBox="1"/>
          <p:nvPr/>
        </p:nvSpPr>
        <p:spPr>
          <a:xfrm>
            <a:off x="3574550" y="4076025"/>
            <a:ext cx="2593499" cy="956099"/>
          </a:xfrm>
          <a:prstGeom prst="rect">
            <a:avLst/>
          </a:prstGeom>
          <a:noFill/>
          <a:ln>
            <a:noFill/>
          </a:ln>
        </p:spPr>
        <p:txBody>
          <a:bodyPr lIns="91425" tIns="91425" rIns="91425" bIns="91425" anchor="t" anchorCtr="0">
            <a:noAutofit/>
          </a:bodyPr>
          <a:lstStyle/>
          <a:p>
            <a:pPr lvl="0" rtl="0">
              <a:spcBef>
                <a:spcPts val="0"/>
              </a:spcBef>
              <a:buNone/>
            </a:pPr>
            <a:r>
              <a:rPr lang="en" sz="4800" b="1">
                <a:solidFill>
                  <a:srgbClr val="FF0000"/>
                </a:solidFill>
                <a:latin typeface="Corsiva"/>
                <a:ea typeface="Corsiva"/>
                <a:cs typeface="Corsiva"/>
                <a:sym typeface="Corsiva"/>
              </a:rPr>
              <a:t>Gephi</a:t>
            </a:r>
          </a:p>
          <a:p>
            <a:pPr lvl="0" rtl="0">
              <a:spcBef>
                <a:spcPts val="0"/>
              </a:spcBef>
              <a:buNone/>
            </a:pPr>
            <a:endParaRPr/>
          </a:p>
        </p:txBody>
      </p:sp>
      <p:sp>
        <p:nvSpPr>
          <p:cNvPr id="160" name="Shape 1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latin typeface="Times New Roman"/>
                <a:ea typeface="Times New Roman"/>
                <a:cs typeface="Times New Roman"/>
                <a:sym typeface="Times New Roman"/>
              </a:rPr>
              <a:t>Methods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latin typeface="Times New Roman"/>
                <a:ea typeface="Times New Roman"/>
                <a:cs typeface="Times New Roman"/>
                <a:sym typeface="Times New Roman"/>
              </a:rPr>
              <a:t>Methods</a:t>
            </a:r>
          </a:p>
        </p:txBody>
      </p:sp>
      <p:sp>
        <p:nvSpPr>
          <p:cNvPr id="166" name="Shape 166"/>
          <p:cNvSpPr txBox="1">
            <a:spLocks noGrp="1"/>
          </p:cNvSpPr>
          <p:nvPr>
            <p:ph type="body" idx="1"/>
          </p:nvPr>
        </p:nvSpPr>
        <p:spPr>
          <a:xfrm>
            <a:off x="457200" y="1200150"/>
            <a:ext cx="8229600" cy="3725699"/>
          </a:xfrm>
          <a:prstGeom prst="rect">
            <a:avLst/>
          </a:prstGeom>
        </p:spPr>
        <p:txBody>
          <a:bodyPr lIns="91425" tIns="91425" rIns="91425" bIns="91425" anchor="ctr" anchorCtr="0">
            <a:noAutofit/>
          </a:bodyPr>
          <a:lstStyle/>
          <a:p>
            <a:pPr lvl="0" rtl="0">
              <a:lnSpc>
                <a:spcPct val="115000"/>
              </a:lnSpc>
              <a:spcBef>
                <a:spcPts val="0"/>
              </a:spcBef>
              <a:buNone/>
            </a:pPr>
            <a:r>
              <a:rPr lang="en" sz="2400">
                <a:latin typeface="Times New Roman"/>
                <a:ea typeface="Times New Roman"/>
                <a:cs typeface="Times New Roman"/>
                <a:sym typeface="Times New Roman"/>
              </a:rPr>
              <a:t>Major challenges in qualitative data analysis are:</a:t>
            </a:r>
          </a:p>
          <a:p>
            <a:pPr marL="457200" lvl="0" indent="-342900" rtl="0">
              <a:lnSpc>
                <a:spcPct val="115000"/>
              </a:lnSpc>
              <a:spcBef>
                <a:spcPts val="0"/>
              </a:spcBef>
              <a:buClr>
                <a:schemeClr val="dk1"/>
              </a:buClr>
              <a:buSzPct val="100000"/>
              <a:buFont typeface="Arial"/>
              <a:buChar char="●"/>
            </a:pPr>
            <a:r>
              <a:rPr lang="en" sz="1800">
                <a:latin typeface="Times New Roman"/>
                <a:ea typeface="Times New Roman"/>
                <a:cs typeface="Times New Roman"/>
                <a:sym typeface="Times New Roman"/>
              </a:rPr>
              <a:t>Collecting and managing the data</a:t>
            </a:r>
          </a:p>
          <a:p>
            <a:pPr marL="457200" lvl="0" indent="-342900" rtl="0">
              <a:lnSpc>
                <a:spcPct val="115000"/>
              </a:lnSpc>
              <a:spcBef>
                <a:spcPts val="0"/>
              </a:spcBef>
              <a:buClr>
                <a:schemeClr val="dk1"/>
              </a:buClr>
              <a:buSzPct val="100000"/>
              <a:buFont typeface="Arial"/>
              <a:buChar char="●"/>
            </a:pPr>
            <a:r>
              <a:rPr lang="en" sz="1800">
                <a:latin typeface="Times New Roman"/>
                <a:ea typeface="Times New Roman"/>
                <a:cs typeface="Times New Roman"/>
                <a:sym typeface="Times New Roman"/>
              </a:rPr>
              <a:t>Turning the text into numbers of some sort</a:t>
            </a:r>
          </a:p>
          <a:p>
            <a:pPr marL="457200" lvl="0" indent="-342900" rtl="0">
              <a:lnSpc>
                <a:spcPct val="115000"/>
              </a:lnSpc>
              <a:spcBef>
                <a:spcPts val="0"/>
              </a:spcBef>
              <a:buClr>
                <a:schemeClr val="dk1"/>
              </a:buClr>
              <a:buSzPct val="100000"/>
              <a:buFont typeface="Arial"/>
              <a:buChar char="●"/>
            </a:pPr>
            <a:r>
              <a:rPr lang="en" sz="1800">
                <a:latin typeface="Times New Roman"/>
                <a:ea typeface="Times New Roman"/>
                <a:cs typeface="Times New Roman"/>
                <a:sym typeface="Times New Roman"/>
              </a:rPr>
              <a:t>Analyzing the numbers</a:t>
            </a:r>
          </a:p>
          <a:p>
            <a:pPr>
              <a:spcBef>
                <a:spcPts val="0"/>
              </a:spcBef>
              <a:buNone/>
            </a:pPr>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4814100" y="75575"/>
            <a:ext cx="4023049" cy="4992349"/>
          </a:xfrm>
          <a:prstGeom prst="rect">
            <a:avLst/>
          </a:prstGeom>
          <a:noFill/>
          <a:ln>
            <a:noFill/>
          </a:ln>
        </p:spPr>
      </p:pic>
      <p:sp>
        <p:nvSpPr>
          <p:cNvPr id="172" name="Shape 172"/>
          <p:cNvSpPr txBox="1"/>
          <p:nvPr/>
        </p:nvSpPr>
        <p:spPr>
          <a:xfrm>
            <a:off x="457200" y="1134275"/>
            <a:ext cx="4307399" cy="3826799"/>
          </a:xfrm>
          <a:prstGeom prst="rect">
            <a:avLst/>
          </a:prstGeom>
          <a:noFill/>
          <a:ln>
            <a:noFill/>
          </a:ln>
        </p:spPr>
        <p:txBody>
          <a:bodyPr lIns="91425" tIns="91425" rIns="91425" bIns="91425" anchor="t" anchorCtr="0">
            <a:noAutofit/>
          </a:bodyPr>
          <a:lstStyle/>
          <a:p>
            <a:pPr rtl="0">
              <a:spcBef>
                <a:spcPts val="0"/>
              </a:spcBef>
              <a:buNone/>
            </a:pPr>
            <a:r>
              <a:rPr lang="en" sz="2400" b="1" i="1">
                <a:latin typeface="Times New Roman"/>
                <a:ea typeface="Times New Roman"/>
                <a:cs typeface="Times New Roman"/>
                <a:sym typeface="Times New Roman"/>
              </a:rPr>
              <a:t>Python</a:t>
            </a:r>
          </a:p>
          <a:p>
            <a:pPr rtl="0">
              <a:spcBef>
                <a:spcPts val="0"/>
              </a:spcBef>
              <a:buNone/>
            </a:pPr>
            <a:endParaRPr>
              <a:solidFill>
                <a:srgbClr val="FF9900"/>
              </a:solidFill>
              <a:latin typeface="Times New Roman"/>
              <a:ea typeface="Times New Roman"/>
              <a:cs typeface="Times New Roman"/>
              <a:sym typeface="Times New Roman"/>
            </a:endParaRPr>
          </a:p>
          <a:p>
            <a:pPr rtl="0">
              <a:spcBef>
                <a:spcPts val="0"/>
              </a:spcBef>
              <a:buNone/>
            </a:pPr>
            <a:endParaRPr>
              <a:solidFill>
                <a:srgbClr val="FF9900"/>
              </a:solidFill>
              <a:latin typeface="Times New Roman"/>
              <a:ea typeface="Times New Roman"/>
              <a:cs typeface="Times New Roman"/>
              <a:sym typeface="Times New Roman"/>
            </a:endParaRPr>
          </a:p>
          <a:p>
            <a:pPr rtl="0">
              <a:spcBef>
                <a:spcPts val="0"/>
              </a:spcBef>
              <a:buNone/>
            </a:pPr>
            <a:r>
              <a:rPr lang="en">
                <a:solidFill>
                  <a:srgbClr val="FF9900"/>
                </a:solidFill>
                <a:latin typeface="Times New Roman"/>
                <a:ea typeface="Times New Roman"/>
                <a:cs typeface="Times New Roman"/>
                <a:sym typeface="Times New Roman"/>
              </a:rPr>
              <a:t>Import </a:t>
            </a:r>
            <a:r>
              <a:rPr lang="en">
                <a:latin typeface="Times New Roman"/>
                <a:ea typeface="Times New Roman"/>
                <a:cs typeface="Times New Roman"/>
                <a:sym typeface="Times New Roman"/>
              </a:rPr>
              <a:t>modules</a:t>
            </a:r>
          </a:p>
          <a:p>
            <a:pPr rtl="0">
              <a:spcBef>
                <a:spcPts val="0"/>
              </a:spcBef>
              <a:buNone/>
            </a:pPr>
            <a:endParaRPr>
              <a:solidFill>
                <a:srgbClr val="FF9900"/>
              </a:solidFill>
              <a:latin typeface="Times New Roman"/>
              <a:ea typeface="Times New Roman"/>
              <a:cs typeface="Times New Roman"/>
              <a:sym typeface="Times New Roman"/>
            </a:endParaRPr>
          </a:p>
          <a:p>
            <a:pPr rtl="0">
              <a:spcBef>
                <a:spcPts val="0"/>
              </a:spcBef>
              <a:buNone/>
            </a:pPr>
            <a:endParaRPr>
              <a:solidFill>
                <a:srgbClr val="FF9900"/>
              </a:solidFill>
              <a:latin typeface="Times New Roman"/>
              <a:ea typeface="Times New Roman"/>
              <a:cs typeface="Times New Roman"/>
              <a:sym typeface="Times New Roman"/>
            </a:endParaRPr>
          </a:p>
          <a:p>
            <a:pPr rtl="0">
              <a:spcBef>
                <a:spcPts val="0"/>
              </a:spcBef>
              <a:buNone/>
            </a:pPr>
            <a:r>
              <a:rPr lang="en">
                <a:latin typeface="Times New Roman"/>
                <a:ea typeface="Times New Roman"/>
                <a:cs typeface="Times New Roman"/>
                <a:sym typeface="Times New Roman"/>
              </a:rPr>
              <a:t>Open the following local files:</a:t>
            </a:r>
          </a:p>
          <a:p>
            <a:pPr rtl="0">
              <a:spcBef>
                <a:spcPts val="0"/>
              </a:spcBef>
              <a:buNone/>
            </a:pPr>
            <a:endParaRPr>
              <a:latin typeface="Times New Roman"/>
              <a:ea typeface="Times New Roman"/>
              <a:cs typeface="Times New Roman"/>
              <a:sym typeface="Times New Roman"/>
            </a:endParaRPr>
          </a:p>
          <a:p>
            <a:pPr marL="457200" lvl="0" indent="-317500" rtl="0">
              <a:spcBef>
                <a:spcPts val="0"/>
              </a:spcBef>
              <a:buClr>
                <a:srgbClr val="000000"/>
              </a:buClr>
              <a:buSzPct val="100000"/>
              <a:buFont typeface="Times New Roman"/>
              <a:buChar char="●"/>
            </a:pPr>
            <a:r>
              <a:rPr lang="en">
                <a:solidFill>
                  <a:srgbClr val="6AA84F"/>
                </a:solidFill>
                <a:latin typeface="Times New Roman"/>
                <a:ea typeface="Times New Roman"/>
                <a:cs typeface="Times New Roman"/>
                <a:sym typeface="Times New Roman"/>
              </a:rPr>
              <a:t>“Book One: Fear” of </a:t>
            </a:r>
            <a:r>
              <a:rPr lang="en" i="1">
                <a:solidFill>
                  <a:srgbClr val="6AA84F"/>
                </a:solidFill>
                <a:latin typeface="Times New Roman"/>
                <a:ea typeface="Times New Roman"/>
                <a:cs typeface="Times New Roman"/>
                <a:sym typeface="Times New Roman"/>
              </a:rPr>
              <a:t>Native Son </a:t>
            </a:r>
            <a:r>
              <a:rPr lang="en">
                <a:solidFill>
                  <a:srgbClr val="6AA84F"/>
                </a:solidFill>
                <a:latin typeface="Times New Roman"/>
                <a:ea typeface="Times New Roman"/>
                <a:cs typeface="Times New Roman"/>
                <a:sym typeface="Times New Roman"/>
              </a:rPr>
              <a:t>(.txt)</a:t>
            </a:r>
          </a:p>
          <a:p>
            <a:pPr marL="457200" lvl="0" indent="-317500" rtl="0">
              <a:spcBef>
                <a:spcPts val="0"/>
              </a:spcBef>
              <a:buClr>
                <a:srgbClr val="000000"/>
              </a:buClr>
              <a:buSzPct val="100000"/>
              <a:buFont typeface="Times New Roman"/>
              <a:buChar char="●"/>
            </a:pPr>
            <a:r>
              <a:rPr lang="en">
                <a:solidFill>
                  <a:srgbClr val="6AA84F"/>
                </a:solidFill>
                <a:latin typeface="Times New Roman"/>
                <a:ea typeface="Times New Roman"/>
                <a:cs typeface="Times New Roman"/>
                <a:sym typeface="Times New Roman"/>
              </a:rPr>
              <a:t>Sentiment Dictionary - Positive (.txt)</a:t>
            </a:r>
          </a:p>
          <a:p>
            <a:pPr marL="457200" lvl="0" indent="-317500" rtl="0">
              <a:spcBef>
                <a:spcPts val="0"/>
              </a:spcBef>
              <a:buClr>
                <a:srgbClr val="000000"/>
              </a:buClr>
              <a:buSzPct val="100000"/>
              <a:buFont typeface="Times New Roman"/>
              <a:buChar char="●"/>
            </a:pPr>
            <a:r>
              <a:rPr lang="en">
                <a:solidFill>
                  <a:srgbClr val="6AA84F"/>
                </a:solidFill>
                <a:latin typeface="Times New Roman"/>
                <a:ea typeface="Times New Roman"/>
                <a:cs typeface="Times New Roman"/>
                <a:sym typeface="Times New Roman"/>
              </a:rPr>
              <a:t>Sentiment Dictionary - Negative (.txt)</a:t>
            </a:r>
          </a:p>
          <a:p>
            <a:pPr rtl="0">
              <a:spcBef>
                <a:spcPts val="0"/>
              </a:spcBef>
              <a:buNone/>
            </a:pPr>
            <a:endParaRPr>
              <a:solidFill>
                <a:srgbClr val="6AA84F"/>
              </a:solidFill>
              <a:latin typeface="Times New Roman"/>
              <a:ea typeface="Times New Roman"/>
              <a:cs typeface="Times New Roman"/>
              <a:sym typeface="Times New Roman"/>
            </a:endParaRPr>
          </a:p>
          <a:p>
            <a:pPr rtl="0">
              <a:spcBef>
                <a:spcPts val="0"/>
              </a:spcBef>
              <a:buNone/>
            </a:pPr>
            <a:endParaRPr>
              <a:solidFill>
                <a:srgbClr val="6AA84F"/>
              </a:solidFill>
              <a:latin typeface="Times New Roman"/>
              <a:ea typeface="Times New Roman"/>
              <a:cs typeface="Times New Roman"/>
              <a:sym typeface="Times New Roman"/>
            </a:endParaRPr>
          </a:p>
          <a:p>
            <a:pPr>
              <a:spcBef>
                <a:spcPts val="0"/>
              </a:spcBef>
              <a:buNone/>
            </a:pPr>
            <a:r>
              <a:rPr lang="en">
                <a:latin typeface="Times New Roman"/>
                <a:ea typeface="Times New Roman"/>
                <a:cs typeface="Times New Roman"/>
                <a:sym typeface="Times New Roman"/>
              </a:rPr>
              <a:t>Output results in </a:t>
            </a:r>
            <a:r>
              <a:rPr lang="en">
                <a:solidFill>
                  <a:srgbClr val="6AA84F"/>
                </a:solidFill>
                <a:latin typeface="Times New Roman"/>
                <a:ea typeface="Times New Roman"/>
                <a:cs typeface="Times New Roman"/>
                <a:sym typeface="Times New Roman"/>
              </a:rPr>
              <a:t>.csv</a:t>
            </a:r>
          </a:p>
        </p:txBody>
      </p:sp>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latin typeface="Times New Roman"/>
                <a:ea typeface="Times New Roman"/>
                <a:cs typeface="Times New Roman"/>
                <a:sym typeface="Times New Roman"/>
              </a:rPr>
              <a:t>Methods</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latin typeface="Times New Roman"/>
                <a:ea typeface="Times New Roman"/>
                <a:cs typeface="Times New Roman"/>
                <a:sym typeface="Times New Roman"/>
              </a:rPr>
              <a:t>Methods</a:t>
            </a:r>
          </a:p>
        </p:txBody>
      </p:sp>
      <p:pic>
        <p:nvPicPr>
          <p:cNvPr id="179" name="Shape 179"/>
          <p:cNvPicPr preferRelativeResize="0"/>
          <p:nvPr/>
        </p:nvPicPr>
        <p:blipFill>
          <a:blip r:embed="rId3">
            <a:alphaModFix/>
          </a:blip>
          <a:stretch>
            <a:fillRect/>
          </a:stretch>
        </p:blipFill>
        <p:spPr>
          <a:xfrm>
            <a:off x="457200" y="1063375"/>
            <a:ext cx="6305349" cy="3965324"/>
          </a:xfrm>
          <a:prstGeom prst="rect">
            <a:avLst/>
          </a:prstGeom>
          <a:noFill/>
          <a:ln>
            <a:noFill/>
          </a:ln>
        </p:spPr>
      </p:pic>
      <p:sp>
        <p:nvSpPr>
          <p:cNvPr id="180" name="Shape 180"/>
          <p:cNvSpPr txBox="1"/>
          <p:nvPr/>
        </p:nvSpPr>
        <p:spPr>
          <a:xfrm rot="-1640822">
            <a:off x="4680983" y="188270"/>
            <a:ext cx="2231490" cy="384013"/>
          </a:xfrm>
          <a:prstGeom prst="rect">
            <a:avLst/>
          </a:prstGeom>
          <a:noFill/>
          <a:ln>
            <a:noFill/>
          </a:ln>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Positive Sentiment Value</a:t>
            </a:r>
          </a:p>
        </p:txBody>
      </p:sp>
      <p:sp>
        <p:nvSpPr>
          <p:cNvPr id="181" name="Shape 181"/>
          <p:cNvSpPr txBox="1"/>
          <p:nvPr/>
        </p:nvSpPr>
        <p:spPr>
          <a:xfrm rot="-1640822">
            <a:off x="5331583" y="188270"/>
            <a:ext cx="2231490" cy="384013"/>
          </a:xfrm>
          <a:prstGeom prst="rect">
            <a:avLst/>
          </a:prstGeom>
          <a:noFill/>
          <a:ln>
            <a:noFill/>
          </a:ln>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Negative Sentiment Value</a:t>
            </a:r>
          </a:p>
        </p:txBody>
      </p:sp>
      <p:sp>
        <p:nvSpPr>
          <p:cNvPr id="182" name="Shape 182"/>
          <p:cNvSpPr txBox="1"/>
          <p:nvPr/>
        </p:nvSpPr>
        <p:spPr>
          <a:xfrm rot="-1640822">
            <a:off x="6002958" y="188270"/>
            <a:ext cx="2231490" cy="384013"/>
          </a:xfrm>
          <a:prstGeom prst="rect">
            <a:avLst/>
          </a:prstGeom>
          <a:noFill/>
          <a:ln>
            <a:noFill/>
          </a:ln>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Net Value</a:t>
            </a:r>
          </a:p>
        </p:txBody>
      </p:sp>
      <p:sp>
        <p:nvSpPr>
          <p:cNvPr id="183" name="Shape 183"/>
          <p:cNvSpPr txBox="1"/>
          <p:nvPr/>
        </p:nvSpPr>
        <p:spPr>
          <a:xfrm>
            <a:off x="6875975" y="2150833"/>
            <a:ext cx="1961999" cy="1790400"/>
          </a:xfrm>
          <a:prstGeom prst="rect">
            <a:avLst/>
          </a:prstGeom>
          <a:noFill/>
          <a:ln>
            <a:noFill/>
          </a:ln>
        </p:spPr>
        <p:txBody>
          <a:bodyPr lIns="91425" tIns="91425" rIns="91425" bIns="91425" anchor="t" anchorCtr="0">
            <a:noAutofit/>
          </a:bodyPr>
          <a:lstStyle/>
          <a:p>
            <a:pPr lvl="0" rtl="0">
              <a:spcBef>
                <a:spcPts val="0"/>
              </a:spcBef>
              <a:buNone/>
            </a:pPr>
            <a:r>
              <a:rPr lang="en" sz="1500">
                <a:solidFill>
                  <a:srgbClr val="0000FF"/>
                </a:solidFill>
                <a:latin typeface="Times New Roman"/>
                <a:ea typeface="Times New Roman"/>
                <a:cs typeface="Times New Roman"/>
                <a:sym typeface="Times New Roman"/>
              </a:rPr>
              <a:t>Expected passages with strong sentiment values to direct to rich passages in the text</a:t>
            </a:r>
          </a:p>
          <a:p>
            <a:pPr rtl="0">
              <a:spcBef>
                <a:spcPts val="0"/>
              </a:spcBef>
              <a:buNone/>
            </a:pPr>
            <a:endParaRPr sz="1500">
              <a:solidFill>
                <a:srgbClr val="0000FF"/>
              </a:solidFill>
              <a:latin typeface="Times New Roman"/>
              <a:ea typeface="Times New Roman"/>
              <a:cs typeface="Times New Roman"/>
              <a:sym typeface="Times New Roman"/>
            </a:endParaRPr>
          </a:p>
          <a:p>
            <a:pPr rtl="0">
              <a:spcBef>
                <a:spcPts val="0"/>
              </a:spcBef>
              <a:buNone/>
            </a:pPr>
            <a:endParaRPr sz="1500">
              <a:solidFill>
                <a:srgbClr val="0000FF"/>
              </a:solidFill>
              <a:latin typeface="Times New Roman"/>
              <a:ea typeface="Times New Roman"/>
              <a:cs typeface="Times New Roman"/>
              <a:sym typeface="Times New Roman"/>
            </a:endParaRPr>
          </a:p>
          <a:p>
            <a:pPr lvl="0">
              <a:spcBef>
                <a:spcPts val="0"/>
              </a:spcBef>
              <a:buNone/>
            </a:pPr>
            <a:r>
              <a:rPr lang="en" sz="1500">
                <a:solidFill>
                  <a:srgbClr val="0000FF"/>
                </a:solidFill>
                <a:latin typeface="Times New Roman"/>
                <a:ea typeface="Times New Roman"/>
                <a:cs typeface="Times New Roman"/>
                <a:sym typeface="Times New Roman"/>
              </a:rPr>
              <a:t>… Not the case!</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4326100" y="1040750"/>
            <a:ext cx="4111599" cy="4102749"/>
          </a:xfrm>
          <a:prstGeom prst="rect">
            <a:avLst/>
          </a:prstGeom>
          <a:noFill/>
          <a:ln>
            <a:noFill/>
          </a:ln>
        </p:spPr>
      </p:pic>
      <p:sp>
        <p:nvSpPr>
          <p:cNvPr id="189" name="Shape 189"/>
          <p:cNvSpPr txBox="1"/>
          <p:nvPr/>
        </p:nvSpPr>
        <p:spPr>
          <a:xfrm rot="-1640822">
            <a:off x="6538833" y="238295"/>
            <a:ext cx="2231490" cy="384013"/>
          </a:xfrm>
          <a:prstGeom prst="rect">
            <a:avLst/>
          </a:prstGeom>
          <a:noFill/>
          <a:ln>
            <a:noFill/>
          </a:ln>
        </p:spPr>
        <p:txBody>
          <a:bodyPr lIns="91425" tIns="91425" rIns="91425" bIns="91425" anchor="t" anchorCtr="0">
            <a:noAutofit/>
          </a:bodyPr>
          <a:lstStyle/>
          <a:p>
            <a:pPr>
              <a:spcBef>
                <a:spcPts val="0"/>
              </a:spcBef>
              <a:buNone/>
            </a:pPr>
            <a:r>
              <a:rPr lang="en" sz="1200">
                <a:latin typeface="Times New Roman"/>
                <a:ea typeface="Times New Roman"/>
                <a:cs typeface="Times New Roman"/>
                <a:sym typeface="Times New Roman"/>
              </a:rPr>
              <a:t>Positive Sentiment Value</a:t>
            </a:r>
          </a:p>
        </p:txBody>
      </p:sp>
      <p:sp>
        <p:nvSpPr>
          <p:cNvPr id="190" name="Shape 190"/>
          <p:cNvSpPr txBox="1"/>
          <p:nvPr/>
        </p:nvSpPr>
        <p:spPr>
          <a:xfrm rot="-1640822">
            <a:off x="7137508" y="238295"/>
            <a:ext cx="2231490" cy="384013"/>
          </a:xfrm>
          <a:prstGeom prst="rect">
            <a:avLst/>
          </a:prstGeom>
          <a:noFill/>
          <a:ln>
            <a:noFill/>
          </a:ln>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Negative Sentiment Value</a:t>
            </a:r>
          </a:p>
        </p:txBody>
      </p:sp>
      <p:sp>
        <p:nvSpPr>
          <p:cNvPr id="191" name="Shape 191"/>
          <p:cNvSpPr txBox="1"/>
          <p:nvPr/>
        </p:nvSpPr>
        <p:spPr>
          <a:xfrm rot="-1640822">
            <a:off x="7808883" y="238295"/>
            <a:ext cx="2231490" cy="384013"/>
          </a:xfrm>
          <a:prstGeom prst="rect">
            <a:avLst/>
          </a:prstGeom>
          <a:noFill/>
          <a:ln>
            <a:noFill/>
          </a:ln>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Net Value</a:t>
            </a:r>
          </a:p>
        </p:txBody>
      </p:sp>
      <p:sp>
        <p:nvSpPr>
          <p:cNvPr id="192" name="Shape 192"/>
          <p:cNvSpPr txBox="1">
            <a:spLocks noGrp="1"/>
          </p:cNvSpPr>
          <p:nvPr>
            <p:ph type="title"/>
          </p:nvPr>
        </p:nvSpPr>
        <p:spPr>
          <a:xfrm>
            <a:off x="228850" y="183350"/>
            <a:ext cx="5884500" cy="857400"/>
          </a:xfrm>
          <a:prstGeom prst="rect">
            <a:avLst/>
          </a:prstGeom>
        </p:spPr>
        <p:txBody>
          <a:bodyPr lIns="91425" tIns="91425" rIns="91425" bIns="91425" anchor="b" anchorCtr="0">
            <a:noAutofit/>
          </a:bodyPr>
          <a:lstStyle/>
          <a:p>
            <a:pPr>
              <a:spcBef>
                <a:spcPts val="0"/>
              </a:spcBef>
              <a:buNone/>
            </a:pPr>
            <a:r>
              <a:rPr lang="en">
                <a:latin typeface="Times New Roman"/>
                <a:ea typeface="Times New Roman"/>
                <a:cs typeface="Times New Roman"/>
                <a:sym typeface="Times New Roman"/>
              </a:rPr>
              <a:t>Methods</a:t>
            </a:r>
          </a:p>
        </p:txBody>
      </p:sp>
      <p:sp>
        <p:nvSpPr>
          <p:cNvPr id="193" name="Shape 193"/>
          <p:cNvSpPr txBox="1"/>
          <p:nvPr/>
        </p:nvSpPr>
        <p:spPr>
          <a:xfrm>
            <a:off x="228850" y="1113391"/>
            <a:ext cx="3715199" cy="3785400"/>
          </a:xfrm>
          <a:prstGeom prst="rect">
            <a:avLst/>
          </a:prstGeom>
          <a:noFill/>
          <a:ln>
            <a:noFill/>
          </a:ln>
        </p:spPr>
        <p:txBody>
          <a:bodyPr lIns="91425" tIns="91425" rIns="91425" bIns="91425" anchor="t" anchorCtr="0">
            <a:noAutofit/>
          </a:bodyPr>
          <a:lstStyle/>
          <a:p>
            <a:pPr marL="457200" lvl="0" indent="-323850" rtl="0">
              <a:spcBef>
                <a:spcPts val="0"/>
              </a:spcBef>
              <a:buClr>
                <a:srgbClr val="0000FF"/>
              </a:buClr>
              <a:buSzPct val="100000"/>
              <a:buFont typeface="Times New Roman"/>
              <a:buChar char="●"/>
            </a:pPr>
            <a:r>
              <a:rPr lang="en" sz="1500">
                <a:solidFill>
                  <a:srgbClr val="0000FF"/>
                </a:solidFill>
                <a:latin typeface="Times New Roman"/>
                <a:ea typeface="Times New Roman"/>
                <a:cs typeface="Times New Roman"/>
                <a:sym typeface="Times New Roman"/>
              </a:rPr>
              <a:t>New organization of text in .txt</a:t>
            </a:r>
          </a:p>
          <a:p>
            <a:pPr lvl="0" rtl="0">
              <a:spcBef>
                <a:spcPts val="0"/>
              </a:spcBef>
              <a:buNone/>
            </a:pPr>
            <a:endParaRPr sz="1500">
              <a:solidFill>
                <a:srgbClr val="0000FF"/>
              </a:solidFill>
              <a:latin typeface="Times New Roman"/>
              <a:ea typeface="Times New Roman"/>
              <a:cs typeface="Times New Roman"/>
              <a:sym typeface="Times New Roman"/>
            </a:endParaRPr>
          </a:p>
          <a:p>
            <a:pPr marL="457200" lvl="0" indent="-323850" rtl="0">
              <a:spcBef>
                <a:spcPts val="0"/>
              </a:spcBef>
              <a:buClr>
                <a:srgbClr val="0000FF"/>
              </a:buClr>
              <a:buSzPct val="100000"/>
              <a:buFont typeface="Times New Roman"/>
              <a:buChar char="●"/>
            </a:pPr>
            <a:r>
              <a:rPr lang="en" sz="1500">
                <a:solidFill>
                  <a:srgbClr val="0000FF"/>
                </a:solidFill>
                <a:latin typeface="Times New Roman"/>
                <a:ea typeface="Times New Roman"/>
                <a:cs typeface="Times New Roman"/>
                <a:sym typeface="Times New Roman"/>
              </a:rPr>
              <a:t>Line breaks before and after the narrator identifies the central character’s feelings </a:t>
            </a:r>
          </a:p>
          <a:p>
            <a:pPr rtl="0">
              <a:spcBef>
                <a:spcPts val="0"/>
              </a:spcBef>
              <a:buNone/>
            </a:pPr>
            <a:endParaRPr sz="1800">
              <a:solidFill>
                <a:srgbClr val="0000FF"/>
              </a:solidFill>
              <a:latin typeface="Times New Roman"/>
              <a:ea typeface="Times New Roman"/>
              <a:cs typeface="Times New Roman"/>
              <a:sym typeface="Times New Roman"/>
            </a:endParaRPr>
          </a:p>
          <a:p>
            <a:pPr rtl="0">
              <a:spcBef>
                <a:spcPts val="0"/>
              </a:spcBef>
              <a:buNone/>
            </a:pPr>
            <a:r>
              <a:rPr lang="en" sz="1500" b="1">
                <a:solidFill>
                  <a:srgbClr val="0000FF"/>
                </a:solidFill>
                <a:latin typeface="Times New Roman"/>
                <a:ea typeface="Times New Roman"/>
                <a:cs typeface="Times New Roman"/>
                <a:sym typeface="Times New Roman"/>
              </a:rPr>
              <a:t>Example:</a:t>
            </a:r>
            <a:r>
              <a:rPr lang="en" sz="1500">
                <a:solidFill>
                  <a:srgbClr val="0000FF"/>
                </a:solidFill>
                <a:latin typeface="Times New Roman"/>
                <a:ea typeface="Times New Roman"/>
                <a:cs typeface="Times New Roman"/>
                <a:sym typeface="Times New Roman"/>
              </a:rPr>
              <a:t> </a:t>
            </a:r>
          </a:p>
          <a:p>
            <a:pPr rtl="0">
              <a:spcBef>
                <a:spcPts val="0"/>
              </a:spcBef>
              <a:buNone/>
            </a:pPr>
            <a:endParaRPr sz="1500">
              <a:solidFill>
                <a:srgbClr val="0000FF"/>
              </a:solidFill>
              <a:latin typeface="Times New Roman"/>
              <a:ea typeface="Times New Roman"/>
              <a:cs typeface="Times New Roman"/>
              <a:sym typeface="Times New Roman"/>
            </a:endParaRPr>
          </a:p>
          <a:p>
            <a:pPr lvl="0" rtl="0">
              <a:spcBef>
                <a:spcPts val="0"/>
              </a:spcBef>
              <a:buNone/>
            </a:pPr>
            <a:r>
              <a:rPr lang="en" sz="1500">
                <a:solidFill>
                  <a:srgbClr val="0000FF"/>
                </a:solidFill>
                <a:latin typeface="Times New Roman"/>
                <a:ea typeface="Times New Roman"/>
                <a:cs typeface="Times New Roman"/>
                <a:sym typeface="Times New Roman"/>
              </a:rPr>
              <a:t>“He grew / angry. / Why had he come to take this goddamn job? He could have stayed among his own people and escaped feeling this / fear / and / hate. / This was not his world; he had been / foolish / in thinking that he would have liked it.” (Wright 44)</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latin typeface="Times New Roman"/>
                <a:ea typeface="Times New Roman"/>
                <a:cs typeface="Times New Roman"/>
                <a:sym typeface="Times New Roman"/>
              </a:rPr>
              <a:t>Limitations-- Size of Corpus</a:t>
            </a:r>
          </a:p>
        </p:txBody>
      </p:sp>
      <p:pic>
        <p:nvPicPr>
          <p:cNvPr id="199" name="Shape 199"/>
          <p:cNvPicPr preferRelativeResize="0"/>
          <p:nvPr/>
        </p:nvPicPr>
        <p:blipFill>
          <a:blip r:embed="rId3">
            <a:alphaModFix/>
          </a:blip>
          <a:stretch>
            <a:fillRect/>
          </a:stretch>
        </p:blipFill>
        <p:spPr>
          <a:xfrm>
            <a:off x="312650" y="1063375"/>
            <a:ext cx="5778625" cy="3251750"/>
          </a:xfrm>
          <a:prstGeom prst="rect">
            <a:avLst/>
          </a:prstGeom>
          <a:noFill/>
          <a:ln>
            <a:noFill/>
          </a:ln>
        </p:spPr>
      </p:pic>
      <p:sp>
        <p:nvSpPr>
          <p:cNvPr id="200" name="Shape 200"/>
          <p:cNvSpPr txBox="1"/>
          <p:nvPr/>
        </p:nvSpPr>
        <p:spPr>
          <a:xfrm>
            <a:off x="4018000" y="3657850"/>
            <a:ext cx="2825099" cy="1148099"/>
          </a:xfrm>
          <a:prstGeom prst="rect">
            <a:avLst/>
          </a:prstGeom>
          <a:noFill/>
          <a:ln>
            <a:noFill/>
          </a:ln>
        </p:spPr>
        <p:txBody>
          <a:bodyPr lIns="91425" tIns="91425" rIns="91425" bIns="91425" anchor="t" anchorCtr="0">
            <a:noAutofit/>
          </a:bodyPr>
          <a:lstStyle/>
          <a:p>
            <a:pPr>
              <a:spcBef>
                <a:spcPts val="0"/>
              </a:spcBef>
              <a:buNone/>
            </a:pPr>
            <a:r>
              <a:rPr lang="en"/>
              <a:t>Or…. </a:t>
            </a:r>
          </a:p>
        </p:txBody>
      </p:sp>
      <p:pic>
        <p:nvPicPr>
          <p:cNvPr id="201" name="Shape 201"/>
          <p:cNvPicPr preferRelativeResize="0"/>
          <p:nvPr/>
        </p:nvPicPr>
        <p:blipFill>
          <a:blip r:embed="rId4">
            <a:alphaModFix/>
          </a:blip>
          <a:stretch>
            <a:fillRect/>
          </a:stretch>
        </p:blipFill>
        <p:spPr>
          <a:xfrm>
            <a:off x="6429350" y="3279750"/>
            <a:ext cx="2381250" cy="1657350"/>
          </a:xfrm>
          <a:prstGeom prst="rect">
            <a:avLst/>
          </a:prstGeom>
          <a:noFill/>
          <a:ln>
            <a:noFill/>
          </a:ln>
        </p:spPr>
      </p:pic>
      <p:sp>
        <p:nvSpPr>
          <p:cNvPr id="202" name="Shape 202"/>
          <p:cNvSpPr txBox="1"/>
          <p:nvPr/>
        </p:nvSpPr>
        <p:spPr>
          <a:xfrm>
            <a:off x="6145200" y="1460125"/>
            <a:ext cx="2273399" cy="1657199"/>
          </a:xfrm>
          <a:prstGeom prst="rect">
            <a:avLst/>
          </a:prstGeom>
          <a:noFill/>
          <a:ln>
            <a:noFill/>
          </a:ln>
        </p:spPr>
        <p:txBody>
          <a:bodyPr lIns="91425" tIns="91425" rIns="91425" bIns="91425" anchor="t" anchorCtr="0">
            <a:noAutofit/>
          </a:bodyPr>
          <a:lstStyle/>
          <a:p>
            <a:pPr rtl="0">
              <a:spcBef>
                <a:spcPts val="0"/>
              </a:spcBef>
              <a:buNone/>
            </a:pPr>
            <a:r>
              <a:rPr lang="en" sz="2400"/>
              <a:t>← </a:t>
            </a:r>
            <a:r>
              <a:rPr lang="en" sz="1200">
                <a:latin typeface="Times New Roman"/>
                <a:ea typeface="Times New Roman"/>
                <a:cs typeface="Times New Roman"/>
                <a:sym typeface="Times New Roman"/>
              </a:rPr>
              <a:t>breadth </a:t>
            </a:r>
          </a:p>
          <a:p>
            <a:pPr rtl="0">
              <a:spcBef>
                <a:spcPts val="0"/>
              </a:spcBef>
              <a:buNone/>
            </a:pPr>
            <a:r>
              <a:rPr lang="en" sz="2400"/>
              <a:t>           </a:t>
            </a:r>
            <a:r>
              <a:rPr lang="en" sz="2400">
                <a:latin typeface="Times New Roman"/>
                <a:ea typeface="Times New Roman"/>
                <a:cs typeface="Times New Roman"/>
                <a:sym typeface="Times New Roman"/>
              </a:rPr>
              <a:t>vs. </a:t>
            </a:r>
          </a:p>
          <a:p>
            <a:pPr rtl="0">
              <a:spcBef>
                <a:spcPts val="0"/>
              </a:spcBef>
              <a:buNone/>
            </a:pPr>
            <a:r>
              <a:rPr lang="en" sz="1200">
                <a:latin typeface="Times New Roman"/>
                <a:ea typeface="Times New Roman"/>
                <a:cs typeface="Times New Roman"/>
                <a:sym typeface="Times New Roman"/>
              </a:rPr>
              <a:t>                         </a:t>
            </a:r>
          </a:p>
          <a:p>
            <a:pPr rtl="0">
              <a:spcBef>
                <a:spcPts val="0"/>
              </a:spcBef>
              <a:buNone/>
            </a:pPr>
            <a:r>
              <a:rPr lang="en" sz="1200">
                <a:latin typeface="Times New Roman"/>
                <a:ea typeface="Times New Roman"/>
                <a:cs typeface="Times New Roman"/>
                <a:sym typeface="Times New Roman"/>
              </a:rPr>
              <a:t>                        depth</a:t>
            </a:r>
            <a:r>
              <a:rPr lang="en" sz="1200"/>
              <a:t> </a:t>
            </a:r>
          </a:p>
          <a:p>
            <a:pPr>
              <a:spcBef>
                <a:spcPts val="0"/>
              </a:spcBef>
              <a:buNone/>
            </a:pPr>
            <a:r>
              <a:rPr lang="en" sz="2400">
                <a:solidFill>
                  <a:schemeClr val="dk1"/>
                </a:solidFill>
              </a:rPr>
              <a:t>            ↓</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solidFill>
                  <a:srgbClr val="000000"/>
                </a:solidFill>
                <a:latin typeface="Times New Roman"/>
                <a:ea typeface="Times New Roman"/>
                <a:cs typeface="Times New Roman"/>
                <a:sym typeface="Times New Roman"/>
              </a:rPr>
              <a:t>Research Questions</a:t>
            </a:r>
          </a:p>
        </p:txBody>
      </p:sp>
      <p:sp>
        <p:nvSpPr>
          <p:cNvPr id="38" name="Shape 38"/>
          <p:cNvSpPr txBox="1">
            <a:spLocks noGrp="1"/>
          </p:cNvSpPr>
          <p:nvPr>
            <p:ph type="body" idx="1"/>
          </p:nvPr>
        </p:nvSpPr>
        <p:spPr>
          <a:xfrm>
            <a:off x="457200" y="1063375"/>
            <a:ext cx="8229600" cy="3844199"/>
          </a:xfrm>
          <a:prstGeom prst="rect">
            <a:avLst/>
          </a:prstGeom>
        </p:spPr>
        <p:txBody>
          <a:bodyPr lIns="91425" tIns="91425" rIns="91425" bIns="91425" anchor="t" anchorCtr="0">
            <a:noAutofit/>
          </a:bodyPr>
          <a:lstStyle/>
          <a:p>
            <a:pPr rtl="0">
              <a:spcBef>
                <a:spcPts val="0"/>
              </a:spcBef>
              <a:buNone/>
            </a:pPr>
            <a:r>
              <a:rPr lang="en" sz="1800" b="1">
                <a:solidFill>
                  <a:srgbClr val="333333"/>
                </a:solidFill>
                <a:latin typeface="Times New Roman"/>
                <a:ea typeface="Times New Roman"/>
                <a:cs typeface="Times New Roman"/>
                <a:sym typeface="Times New Roman"/>
              </a:rPr>
              <a:t>Adam</a:t>
            </a:r>
            <a:r>
              <a:rPr lang="en" sz="1800">
                <a:solidFill>
                  <a:srgbClr val="333333"/>
                </a:solidFill>
                <a:latin typeface="Times New Roman"/>
                <a:ea typeface="Times New Roman"/>
                <a:cs typeface="Times New Roman"/>
                <a:sym typeface="Times New Roman"/>
              </a:rPr>
              <a:t>: To what degree do non-human characters participate in the social networks of Mary Russell Mitford’s </a:t>
            </a:r>
            <a:r>
              <a:rPr lang="en" sz="1800" i="1">
                <a:solidFill>
                  <a:srgbClr val="333333"/>
                </a:solidFill>
                <a:latin typeface="Times New Roman"/>
                <a:ea typeface="Times New Roman"/>
                <a:cs typeface="Times New Roman"/>
                <a:sym typeface="Times New Roman"/>
              </a:rPr>
              <a:t>Our Village</a:t>
            </a:r>
            <a:r>
              <a:rPr lang="en" sz="1800">
                <a:solidFill>
                  <a:srgbClr val="333333"/>
                </a:solidFill>
                <a:latin typeface="Times New Roman"/>
                <a:ea typeface="Times New Roman"/>
                <a:cs typeface="Times New Roman"/>
                <a:sym typeface="Times New Roman"/>
              </a:rPr>
              <a:t>, and how does that speak to Mitford’s preservationist project?  </a:t>
            </a:r>
          </a:p>
          <a:p>
            <a:pPr rtl="0">
              <a:spcBef>
                <a:spcPts val="0"/>
              </a:spcBef>
              <a:buNone/>
            </a:pPr>
            <a:endParaRPr sz="1800">
              <a:solidFill>
                <a:srgbClr val="333333"/>
              </a:solidFill>
              <a:latin typeface="Times New Roman"/>
              <a:ea typeface="Times New Roman"/>
              <a:cs typeface="Times New Roman"/>
              <a:sym typeface="Times New Roman"/>
            </a:endParaRPr>
          </a:p>
          <a:p>
            <a:pPr lvl="0" rtl="0">
              <a:spcBef>
                <a:spcPts val="0"/>
              </a:spcBef>
              <a:buNone/>
            </a:pPr>
            <a:r>
              <a:rPr lang="en" sz="1800" b="1">
                <a:solidFill>
                  <a:srgbClr val="333333"/>
                </a:solidFill>
                <a:latin typeface="Times New Roman"/>
                <a:ea typeface="Times New Roman"/>
                <a:cs typeface="Times New Roman"/>
                <a:sym typeface="Times New Roman"/>
              </a:rPr>
              <a:t>Lindsey</a:t>
            </a:r>
            <a:r>
              <a:rPr lang="en" sz="1800">
                <a:solidFill>
                  <a:srgbClr val="333333"/>
                </a:solidFill>
                <a:latin typeface="Times New Roman"/>
                <a:ea typeface="Times New Roman"/>
                <a:cs typeface="Times New Roman"/>
                <a:sym typeface="Times New Roman"/>
              </a:rPr>
              <a:t>: Can the social relationships in Austen’s novels be successfully modeled? More specifically, how can Austen’s novels be successfully transformed into a quantitative data set that allows the interrogation of the types of social structures reflected in her canon?</a:t>
            </a:r>
          </a:p>
          <a:p>
            <a:pPr rtl="0">
              <a:spcBef>
                <a:spcPts val="0"/>
              </a:spcBef>
              <a:buNone/>
            </a:pPr>
            <a:endParaRPr sz="1800">
              <a:solidFill>
                <a:srgbClr val="333333"/>
              </a:solidFill>
              <a:latin typeface="Times New Roman"/>
              <a:ea typeface="Times New Roman"/>
              <a:cs typeface="Times New Roman"/>
              <a:sym typeface="Times New Roman"/>
            </a:endParaRPr>
          </a:p>
          <a:p>
            <a:pPr>
              <a:spcBef>
                <a:spcPts val="0"/>
              </a:spcBef>
              <a:buNone/>
            </a:pPr>
            <a:r>
              <a:rPr lang="en" sz="1800" b="1">
                <a:solidFill>
                  <a:srgbClr val="333333"/>
                </a:solidFill>
                <a:latin typeface="Times New Roman"/>
                <a:ea typeface="Times New Roman"/>
                <a:cs typeface="Times New Roman"/>
                <a:sym typeface="Times New Roman"/>
              </a:rPr>
              <a:t>Nadia</a:t>
            </a:r>
            <a:r>
              <a:rPr lang="en" sz="1800">
                <a:solidFill>
                  <a:srgbClr val="333333"/>
                </a:solidFill>
                <a:latin typeface="Times New Roman"/>
                <a:ea typeface="Times New Roman"/>
                <a:cs typeface="Times New Roman"/>
                <a:sym typeface="Times New Roman"/>
              </a:rPr>
              <a:t>: What role does emotion play in Richard Wright’s </a:t>
            </a:r>
            <a:r>
              <a:rPr lang="en" sz="1800" i="1">
                <a:solidFill>
                  <a:srgbClr val="333333"/>
                </a:solidFill>
                <a:latin typeface="Times New Roman"/>
                <a:ea typeface="Times New Roman"/>
                <a:cs typeface="Times New Roman"/>
                <a:sym typeface="Times New Roman"/>
              </a:rPr>
              <a:t>Native Son</a:t>
            </a:r>
            <a:r>
              <a:rPr lang="en" sz="1800">
                <a:solidFill>
                  <a:srgbClr val="333333"/>
                </a:solidFill>
                <a:latin typeface="Times New Roman"/>
                <a:ea typeface="Times New Roman"/>
                <a:cs typeface="Times New Roman"/>
                <a:sym typeface="Times New Roman"/>
              </a:rPr>
              <a:t>? What do the moments of slippage between the main character’s emotions reveal about the narration as a whole?</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latin typeface="Times New Roman"/>
                <a:ea typeface="Times New Roman"/>
                <a:cs typeface="Times New Roman"/>
                <a:sym typeface="Times New Roman"/>
              </a:rPr>
              <a:t>Black Boxing</a:t>
            </a:r>
          </a:p>
        </p:txBody>
      </p:sp>
      <p:sp>
        <p:nvSpPr>
          <p:cNvPr id="208" name="Shape 208"/>
          <p:cNvSpPr txBox="1">
            <a:spLocks noGrp="1"/>
          </p:cNvSpPr>
          <p:nvPr>
            <p:ph type="body" idx="1"/>
          </p:nvPr>
        </p:nvSpPr>
        <p:spPr>
          <a:xfrm>
            <a:off x="457200" y="1146100"/>
            <a:ext cx="3876000" cy="3738599"/>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latin typeface="Times New Roman"/>
                <a:ea typeface="Times New Roman"/>
                <a:cs typeface="Times New Roman"/>
                <a:sym typeface="Times New Roman"/>
              </a:rPr>
              <a:t>How do computational analysis and critical analysis differ in terms of process transparency?</a:t>
            </a:r>
          </a:p>
          <a:p>
            <a:pPr>
              <a:spcBef>
                <a:spcPts val="0"/>
              </a:spcBef>
              <a:buNone/>
            </a:pPr>
            <a:endParaRPr sz="2000"/>
          </a:p>
        </p:txBody>
      </p:sp>
      <p:pic>
        <p:nvPicPr>
          <p:cNvPr id="209" name="Shape 209"/>
          <p:cNvPicPr preferRelativeResize="0"/>
          <p:nvPr/>
        </p:nvPicPr>
        <p:blipFill>
          <a:blip r:embed="rId3">
            <a:alphaModFix/>
          </a:blip>
          <a:stretch>
            <a:fillRect/>
          </a:stretch>
        </p:blipFill>
        <p:spPr>
          <a:xfrm>
            <a:off x="5037501" y="251000"/>
            <a:ext cx="3745522" cy="3634099"/>
          </a:xfrm>
          <a:prstGeom prst="rect">
            <a:avLst/>
          </a:prstGeom>
          <a:noFill/>
          <a:ln>
            <a:noFill/>
          </a:ln>
        </p:spPr>
      </p:pic>
      <p:sp>
        <p:nvSpPr>
          <p:cNvPr id="210" name="Shape 210"/>
          <p:cNvSpPr txBox="1"/>
          <p:nvPr/>
        </p:nvSpPr>
        <p:spPr>
          <a:xfrm>
            <a:off x="457200" y="3500400"/>
            <a:ext cx="8271600" cy="1643099"/>
          </a:xfrm>
          <a:prstGeom prst="rect">
            <a:avLst/>
          </a:prstGeom>
          <a:noFill/>
          <a:ln>
            <a:noFill/>
          </a:ln>
        </p:spPr>
        <p:txBody>
          <a:bodyPr lIns="91425" tIns="91425" rIns="91425" bIns="91425" anchor="t" anchorCtr="0">
            <a:noAutofit/>
          </a:bodyPr>
          <a:lstStyle/>
          <a:p>
            <a:pPr lvl="0" rtl="0">
              <a:lnSpc>
                <a:spcPct val="115000"/>
              </a:lnSpc>
              <a:spcBef>
                <a:spcPts val="600"/>
              </a:spcBef>
              <a:buNone/>
            </a:pPr>
            <a:r>
              <a:rPr lang="en" sz="2000">
                <a:solidFill>
                  <a:schemeClr val="dk1"/>
                </a:solidFill>
                <a:latin typeface="Times New Roman"/>
                <a:ea typeface="Times New Roman"/>
                <a:cs typeface="Times New Roman"/>
                <a:sym typeface="Times New Roman"/>
              </a:rPr>
              <a:t>Lauren Klein: “The critic’s involvement in the </a:t>
            </a:r>
            <a:br>
              <a:rPr lang="en" sz="2000">
                <a:solidFill>
                  <a:schemeClr val="dk1"/>
                </a:solidFill>
                <a:latin typeface="Times New Roman"/>
                <a:ea typeface="Times New Roman"/>
                <a:cs typeface="Times New Roman"/>
                <a:sym typeface="Times New Roman"/>
              </a:rPr>
            </a:br>
            <a:r>
              <a:rPr lang="en" sz="2000">
                <a:solidFill>
                  <a:schemeClr val="dk1"/>
                </a:solidFill>
                <a:latin typeface="Times New Roman"/>
                <a:ea typeface="Times New Roman"/>
                <a:cs typeface="Times New Roman"/>
                <a:sym typeface="Times New Roman"/>
              </a:rPr>
              <a:t>design and implementation—or at the least, the selection and application—of digital tools demands an acknowledgment of his or her critical agency” (668). </a:t>
            </a:r>
          </a:p>
          <a:p>
            <a:pPr lvl="0" rtl="0">
              <a:spcBef>
                <a:spcPts val="600"/>
              </a:spcBef>
              <a:buClr>
                <a:schemeClr val="dk1"/>
              </a:buClr>
              <a:buFont typeface="Arial"/>
              <a:buNone/>
            </a:pPr>
            <a:endParaRPr sz="2000">
              <a:solidFill>
                <a:schemeClr val="dk1"/>
              </a:solidFill>
            </a:endParaRPr>
          </a:p>
          <a:p>
            <a:pPr>
              <a:spcBef>
                <a:spcPts val="0"/>
              </a:spcBef>
              <a:buNone/>
            </a:pPr>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b="0">
                <a:latin typeface="Times New Roman"/>
                <a:ea typeface="Times New Roman"/>
                <a:cs typeface="Times New Roman"/>
                <a:sym typeface="Times New Roman"/>
              </a:rPr>
              <a:t>The element of…</a:t>
            </a:r>
          </a:p>
        </p:txBody>
      </p:sp>
      <p:sp>
        <p:nvSpPr>
          <p:cNvPr id="216" name="Shape 216"/>
          <p:cNvSpPr txBox="1">
            <a:spLocks noGrp="1"/>
          </p:cNvSpPr>
          <p:nvPr>
            <p:ph type="body" idx="1"/>
          </p:nvPr>
        </p:nvSpPr>
        <p:spPr>
          <a:xfrm>
            <a:off x="5728750" y="1200150"/>
            <a:ext cx="2958300" cy="3725699"/>
          </a:xfrm>
          <a:prstGeom prst="rect">
            <a:avLst/>
          </a:prstGeom>
        </p:spPr>
        <p:txBody>
          <a:bodyPr lIns="91425" tIns="91425" rIns="91425" bIns="91425" anchor="t" anchorCtr="0">
            <a:noAutofit/>
          </a:bodyPr>
          <a:lstStyle/>
          <a:p>
            <a:pPr rtl="0">
              <a:spcBef>
                <a:spcPts val="0"/>
              </a:spcBef>
              <a:buNone/>
            </a:pPr>
            <a:r>
              <a:rPr lang="en"/>
              <a:t>                                                   </a:t>
            </a:r>
            <a:r>
              <a:rPr lang="en">
                <a:latin typeface="Times New Roman"/>
                <a:ea typeface="Times New Roman"/>
                <a:cs typeface="Times New Roman"/>
                <a:sym typeface="Times New Roman"/>
              </a:rPr>
              <a:t>… surprise! </a:t>
            </a:r>
          </a:p>
          <a:p>
            <a:pPr rtl="0">
              <a:spcBef>
                <a:spcPts val="0"/>
              </a:spcBef>
              <a:buNone/>
            </a:pPr>
            <a:endParaRPr>
              <a:latin typeface="Times New Roman"/>
              <a:ea typeface="Times New Roman"/>
              <a:cs typeface="Times New Roman"/>
              <a:sym typeface="Times New Roman"/>
            </a:endParaRPr>
          </a:p>
          <a:p>
            <a:pPr marL="457200" lvl="0" indent="-419100">
              <a:spcBef>
                <a:spcPts val="0"/>
              </a:spcBef>
              <a:buClr>
                <a:schemeClr val="dk1"/>
              </a:buClr>
              <a:buSzPct val="100000"/>
              <a:buFont typeface="Times New Roman"/>
              <a:buChar char="-"/>
            </a:pPr>
            <a:r>
              <a:rPr lang="en">
                <a:latin typeface="Times New Roman"/>
                <a:ea typeface="Times New Roman"/>
                <a:cs typeface="Times New Roman"/>
                <a:sym typeface="Times New Roman"/>
              </a:rPr>
              <a:t>an obstacle and an asset</a:t>
            </a:r>
          </a:p>
        </p:txBody>
      </p:sp>
      <p:pic>
        <p:nvPicPr>
          <p:cNvPr id="217" name="Shape 217"/>
          <p:cNvPicPr preferRelativeResize="0"/>
          <p:nvPr/>
        </p:nvPicPr>
        <p:blipFill>
          <a:blip r:embed="rId3">
            <a:alphaModFix/>
          </a:blip>
          <a:stretch>
            <a:fillRect/>
          </a:stretch>
        </p:blipFill>
        <p:spPr>
          <a:xfrm>
            <a:off x="627797" y="1200150"/>
            <a:ext cx="5030103" cy="3725700"/>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latin typeface="Times New Roman"/>
                <a:ea typeface="Times New Roman"/>
                <a:cs typeface="Times New Roman"/>
                <a:sym typeface="Times New Roman"/>
              </a:rPr>
              <a:t>References</a:t>
            </a:r>
          </a:p>
        </p:txBody>
      </p:sp>
      <p:sp>
        <p:nvSpPr>
          <p:cNvPr id="223" name="Shape 223"/>
          <p:cNvSpPr txBox="1">
            <a:spLocks noGrp="1"/>
          </p:cNvSpPr>
          <p:nvPr>
            <p:ph type="body" idx="1"/>
          </p:nvPr>
        </p:nvSpPr>
        <p:spPr>
          <a:xfrm>
            <a:off x="457199" y="1200150"/>
            <a:ext cx="8508029" cy="3725699"/>
          </a:xfrm>
          <a:prstGeom prst="rect">
            <a:avLst/>
          </a:prstGeom>
        </p:spPr>
        <p:txBody>
          <a:bodyPr lIns="91425" tIns="91425" rIns="91425" bIns="91425" anchor="t" anchorCtr="0">
            <a:noAutofit/>
          </a:bodyPr>
          <a:lstStyle/>
          <a:p>
            <a:pPr>
              <a:lnSpc>
                <a:spcPct val="150000"/>
              </a:lnSpc>
            </a:pPr>
            <a:r>
              <a:rPr lang="en-CA" sz="1200" dirty="0" err="1">
                <a:solidFill>
                  <a:srgbClr val="000000"/>
                </a:solidFill>
                <a:latin typeface="Times New Roman"/>
                <a:ea typeface="Times New Roman"/>
                <a:cs typeface="Times New Roman"/>
                <a:sym typeface="Times New Roman"/>
              </a:rPr>
              <a:t>Caren</a:t>
            </a:r>
            <a:r>
              <a:rPr lang="en-CA" sz="1200" dirty="0">
                <a:solidFill>
                  <a:srgbClr val="000000"/>
                </a:solidFill>
                <a:latin typeface="Times New Roman"/>
                <a:ea typeface="Times New Roman"/>
                <a:cs typeface="Times New Roman"/>
                <a:sym typeface="Times New Roman"/>
              </a:rPr>
              <a:t>, Neal. “An introduction to text analysis with Python, Part </a:t>
            </a:r>
            <a:r>
              <a:rPr lang="en-CA" sz="1200" dirty="0" smtClean="0">
                <a:solidFill>
                  <a:srgbClr val="000000"/>
                </a:solidFill>
                <a:latin typeface="Times New Roman"/>
                <a:ea typeface="Times New Roman"/>
                <a:cs typeface="Times New Roman"/>
                <a:sym typeface="Times New Roman"/>
              </a:rPr>
              <a:t>1.</a:t>
            </a:r>
            <a:r>
              <a:rPr lang="en-CA" sz="1200" dirty="0">
                <a:solidFill>
                  <a:srgbClr val="000000"/>
                </a:solidFill>
                <a:latin typeface="Times New Roman"/>
                <a:ea typeface="Times New Roman"/>
                <a:cs typeface="Times New Roman"/>
                <a:sym typeface="Times New Roman"/>
              </a:rPr>
              <a:t>” </a:t>
            </a:r>
            <a:r>
              <a:rPr lang="en-CA" sz="1200" i="1" dirty="0">
                <a:solidFill>
                  <a:srgbClr val="000000"/>
                </a:solidFill>
                <a:latin typeface="Times New Roman"/>
                <a:ea typeface="Times New Roman"/>
                <a:cs typeface="Times New Roman"/>
                <a:sym typeface="Times New Roman"/>
              </a:rPr>
              <a:t>Neal </a:t>
            </a:r>
            <a:r>
              <a:rPr lang="en-CA" sz="1200" i="1" dirty="0" err="1">
                <a:solidFill>
                  <a:srgbClr val="000000"/>
                </a:solidFill>
                <a:latin typeface="Times New Roman"/>
                <a:ea typeface="Times New Roman"/>
                <a:cs typeface="Times New Roman"/>
                <a:sym typeface="Times New Roman"/>
              </a:rPr>
              <a:t>Caren</a:t>
            </a:r>
            <a:r>
              <a:rPr lang="en-CA" sz="1200" i="1" dirty="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University of North Carolina, 4</a:t>
            </a:r>
            <a:r>
              <a:rPr lang="en-CA" sz="1200" dirty="0" smtClean="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Apr. 2012. Web. </a:t>
            </a:r>
            <a:r>
              <a:rPr lang="en-CA" sz="1200" dirty="0" smtClean="0">
                <a:solidFill>
                  <a:srgbClr val="000000"/>
                </a:solidFill>
                <a:latin typeface="Times New Roman"/>
                <a:ea typeface="Times New Roman"/>
                <a:cs typeface="Times New Roman"/>
                <a:sym typeface="Times New Roman"/>
              </a:rPr>
              <a:t>20 </a:t>
            </a:r>
            <a:br>
              <a:rPr lang="en-CA" sz="1200" dirty="0" smtClean="0">
                <a:solidFill>
                  <a:srgbClr val="000000"/>
                </a:solidFill>
                <a:latin typeface="Times New Roman"/>
                <a:ea typeface="Times New Roman"/>
                <a:cs typeface="Times New Roman"/>
                <a:sym typeface="Times New Roman"/>
              </a:rPr>
            </a:br>
            <a:r>
              <a:rPr lang="en-CA" sz="1200" dirty="0" smtClean="0">
                <a:solidFill>
                  <a:srgbClr val="000000"/>
                </a:solidFill>
                <a:latin typeface="Times New Roman"/>
                <a:ea typeface="Times New Roman"/>
                <a:cs typeface="Times New Roman"/>
                <a:sym typeface="Times New Roman"/>
              </a:rPr>
              <a:t>     Mar</a:t>
            </a:r>
            <a:r>
              <a:rPr lang="en-CA" sz="1200" dirty="0">
                <a:solidFill>
                  <a:srgbClr val="000000"/>
                </a:solidFill>
                <a:latin typeface="Times New Roman"/>
                <a:ea typeface="Times New Roman"/>
                <a:cs typeface="Times New Roman"/>
                <a:sym typeface="Times New Roman"/>
              </a:rPr>
              <a:t>. 2015.</a:t>
            </a:r>
          </a:p>
          <a:p>
            <a:pPr>
              <a:lnSpc>
                <a:spcPct val="150000"/>
              </a:lnSpc>
            </a:pPr>
            <a:r>
              <a:rPr lang="en-CA" sz="1200" dirty="0" smtClean="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“An introduction to text analysis with Python, Part </a:t>
            </a:r>
            <a:r>
              <a:rPr lang="en-CA" sz="1200" dirty="0" smtClean="0">
                <a:solidFill>
                  <a:srgbClr val="000000"/>
                </a:solidFill>
                <a:latin typeface="Times New Roman"/>
                <a:ea typeface="Times New Roman"/>
                <a:cs typeface="Times New Roman"/>
                <a:sym typeface="Times New Roman"/>
              </a:rPr>
              <a:t>2.</a:t>
            </a:r>
            <a:r>
              <a:rPr lang="en-CA" sz="1200" dirty="0">
                <a:solidFill>
                  <a:srgbClr val="000000"/>
                </a:solidFill>
                <a:latin typeface="Times New Roman"/>
                <a:ea typeface="Times New Roman"/>
                <a:cs typeface="Times New Roman"/>
                <a:sym typeface="Times New Roman"/>
              </a:rPr>
              <a:t>” </a:t>
            </a:r>
            <a:r>
              <a:rPr lang="en-CA" sz="1200" i="1" dirty="0">
                <a:solidFill>
                  <a:srgbClr val="000000"/>
                </a:solidFill>
                <a:latin typeface="Times New Roman"/>
                <a:ea typeface="Times New Roman"/>
                <a:cs typeface="Times New Roman"/>
                <a:sym typeface="Times New Roman"/>
              </a:rPr>
              <a:t>Neal </a:t>
            </a:r>
            <a:r>
              <a:rPr lang="en-CA" sz="1200" i="1" dirty="0" err="1">
                <a:solidFill>
                  <a:srgbClr val="000000"/>
                </a:solidFill>
                <a:latin typeface="Times New Roman"/>
                <a:ea typeface="Times New Roman"/>
                <a:cs typeface="Times New Roman"/>
                <a:sym typeface="Times New Roman"/>
              </a:rPr>
              <a:t>Caren</a:t>
            </a:r>
            <a:r>
              <a:rPr lang="en-CA" sz="1200" i="1" dirty="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University of North Carolina, 6</a:t>
            </a:r>
            <a:r>
              <a:rPr lang="en-CA" sz="1200" dirty="0" smtClean="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Apr. 2012. Web. 20 Mar. 2015.</a:t>
            </a:r>
          </a:p>
          <a:p>
            <a:pPr>
              <a:lnSpc>
                <a:spcPct val="150000"/>
              </a:lnSpc>
            </a:pPr>
            <a:r>
              <a:rPr lang="en-CA" sz="1200" dirty="0" smtClean="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“An introduction to text analysis with Python, Part 3.” </a:t>
            </a:r>
            <a:r>
              <a:rPr lang="en-CA" sz="1200" i="1" dirty="0">
                <a:solidFill>
                  <a:srgbClr val="000000"/>
                </a:solidFill>
                <a:latin typeface="Times New Roman"/>
                <a:ea typeface="Times New Roman"/>
                <a:cs typeface="Times New Roman"/>
                <a:sym typeface="Times New Roman"/>
              </a:rPr>
              <a:t>Neal </a:t>
            </a:r>
            <a:r>
              <a:rPr lang="en-CA" sz="1200" i="1" dirty="0" err="1">
                <a:solidFill>
                  <a:srgbClr val="000000"/>
                </a:solidFill>
                <a:latin typeface="Times New Roman"/>
                <a:ea typeface="Times New Roman"/>
                <a:cs typeface="Times New Roman"/>
                <a:sym typeface="Times New Roman"/>
              </a:rPr>
              <a:t>Caren</a:t>
            </a:r>
            <a:r>
              <a:rPr lang="en-CA" sz="1200" i="1" dirty="0">
                <a:solidFill>
                  <a:srgbClr val="000000"/>
                </a:solidFill>
                <a:latin typeface="Times New Roman"/>
                <a:ea typeface="Times New Roman"/>
                <a:cs typeface="Times New Roman"/>
                <a:sym typeface="Times New Roman"/>
              </a:rPr>
              <a:t>. </a:t>
            </a:r>
            <a:r>
              <a:rPr lang="en-CA" sz="1200" dirty="0">
                <a:solidFill>
                  <a:srgbClr val="000000"/>
                </a:solidFill>
                <a:latin typeface="Times New Roman"/>
                <a:ea typeface="Times New Roman"/>
                <a:cs typeface="Times New Roman"/>
                <a:sym typeface="Times New Roman"/>
              </a:rPr>
              <a:t>University of North Carolina, 10 Apr. 2012. Web. 20 Mar. 2015.</a:t>
            </a:r>
          </a:p>
          <a:p>
            <a:pPr rtl="0">
              <a:lnSpc>
                <a:spcPct val="150000"/>
              </a:lnSpc>
              <a:spcBef>
                <a:spcPts val="0"/>
              </a:spcBef>
              <a:buNone/>
            </a:pPr>
            <a:r>
              <a:rPr lang="en" sz="1200" dirty="0" smtClean="0">
                <a:solidFill>
                  <a:srgbClr val="000000"/>
                </a:solidFill>
                <a:latin typeface="Times New Roman"/>
                <a:ea typeface="Times New Roman"/>
                <a:cs typeface="Times New Roman"/>
                <a:sym typeface="Times New Roman"/>
              </a:rPr>
              <a:t>Felski</a:t>
            </a:r>
            <a:r>
              <a:rPr lang="en" sz="1200" dirty="0">
                <a:solidFill>
                  <a:srgbClr val="000000"/>
                </a:solidFill>
                <a:latin typeface="Times New Roman"/>
                <a:ea typeface="Times New Roman"/>
                <a:cs typeface="Times New Roman"/>
                <a:sym typeface="Times New Roman"/>
              </a:rPr>
              <a:t>, Rita. “Critique and the Hermeneutics of Suspicion.” </a:t>
            </a:r>
            <a:r>
              <a:rPr lang="en" sz="1200" i="1" dirty="0">
                <a:solidFill>
                  <a:srgbClr val="000000"/>
                </a:solidFill>
                <a:latin typeface="Times New Roman"/>
                <a:ea typeface="Times New Roman"/>
                <a:cs typeface="Times New Roman"/>
                <a:sym typeface="Times New Roman"/>
              </a:rPr>
              <a:t>M/C Journal</a:t>
            </a:r>
            <a:r>
              <a:rPr lang="en" sz="1200" dirty="0">
                <a:solidFill>
                  <a:srgbClr val="000000"/>
                </a:solidFill>
                <a:latin typeface="Times New Roman"/>
                <a:ea typeface="Times New Roman"/>
                <a:cs typeface="Times New Roman"/>
                <a:sym typeface="Times New Roman"/>
              </a:rPr>
              <a:t> 15.1 (2011). Web. 30 Mar. 2015. </a:t>
            </a:r>
          </a:p>
          <a:p>
            <a:pPr rtl="0">
              <a:lnSpc>
                <a:spcPct val="150000"/>
              </a:lnSpc>
              <a:spcBef>
                <a:spcPts val="0"/>
              </a:spcBef>
              <a:buNone/>
            </a:pPr>
            <a:r>
              <a:rPr lang="en" sz="1200" dirty="0">
                <a:solidFill>
                  <a:srgbClr val="000000"/>
                </a:solidFill>
                <a:latin typeface="Times New Roman"/>
                <a:ea typeface="Times New Roman"/>
                <a:cs typeface="Times New Roman"/>
                <a:sym typeface="Times New Roman"/>
              </a:rPr>
              <a:t>Hogue, W. Lawrence. “Can the Subaltern Speak? A Postcolonial, Existential Reading of Richard Wright’s </a:t>
            </a:r>
            <a:r>
              <a:rPr lang="en" sz="1200" i="1" dirty="0">
                <a:solidFill>
                  <a:srgbClr val="000000"/>
                </a:solidFill>
                <a:latin typeface="Times New Roman"/>
                <a:ea typeface="Times New Roman"/>
                <a:cs typeface="Times New Roman"/>
                <a:sym typeface="Times New Roman"/>
              </a:rPr>
              <a:t>Native Son</a:t>
            </a:r>
            <a:r>
              <a:rPr lang="en" sz="1200" dirty="0">
                <a:solidFill>
                  <a:srgbClr val="000000"/>
                </a:solidFill>
                <a:latin typeface="Times New Roman"/>
                <a:ea typeface="Times New Roman"/>
                <a:cs typeface="Times New Roman"/>
                <a:sym typeface="Times New Roman"/>
              </a:rPr>
              <a:t>.” </a:t>
            </a:r>
            <a:r>
              <a:rPr lang="en" sz="1200" i="1" dirty="0" smtClean="0">
                <a:solidFill>
                  <a:srgbClr val="000000"/>
                </a:solidFill>
                <a:latin typeface="Times New Roman"/>
                <a:ea typeface="Times New Roman"/>
                <a:cs typeface="Times New Roman"/>
                <a:sym typeface="Times New Roman"/>
              </a:rPr>
              <a:t>Southern </a:t>
            </a:r>
            <a:r>
              <a:rPr lang="en-CA" sz="1200" i="1" dirty="0" smtClean="0">
                <a:solidFill>
                  <a:srgbClr val="000000"/>
                </a:solidFill>
                <a:latin typeface="Times New Roman"/>
                <a:ea typeface="Times New Roman"/>
                <a:cs typeface="Times New Roman"/>
                <a:sym typeface="Times New Roman"/>
              </a:rPr>
              <a:t/>
            </a:r>
            <a:br>
              <a:rPr lang="en-CA" sz="1200" i="1" dirty="0" smtClean="0">
                <a:solidFill>
                  <a:srgbClr val="000000"/>
                </a:solidFill>
                <a:latin typeface="Times New Roman"/>
                <a:ea typeface="Times New Roman"/>
                <a:cs typeface="Times New Roman"/>
                <a:sym typeface="Times New Roman"/>
              </a:rPr>
            </a:br>
            <a:r>
              <a:rPr lang="en-CA" sz="1200" i="1" dirty="0" smtClean="0">
                <a:solidFill>
                  <a:srgbClr val="000000"/>
                </a:solidFill>
                <a:latin typeface="Times New Roman"/>
                <a:ea typeface="Times New Roman"/>
                <a:cs typeface="Times New Roman"/>
                <a:sym typeface="Times New Roman"/>
              </a:rPr>
              <a:t>     </a:t>
            </a:r>
            <a:r>
              <a:rPr lang="en" sz="1200" i="1" dirty="0" smtClean="0">
                <a:solidFill>
                  <a:srgbClr val="000000"/>
                </a:solidFill>
                <a:latin typeface="Times New Roman"/>
                <a:ea typeface="Times New Roman"/>
                <a:cs typeface="Times New Roman"/>
                <a:sym typeface="Times New Roman"/>
              </a:rPr>
              <a:t>Quarterly</a:t>
            </a:r>
            <a:r>
              <a:rPr lang="en" sz="1200" i="1" dirty="0">
                <a:solidFill>
                  <a:srgbClr val="000000"/>
                </a:solidFill>
                <a:latin typeface="Times New Roman"/>
                <a:ea typeface="Times New Roman"/>
                <a:cs typeface="Times New Roman"/>
                <a:sym typeface="Times New Roman"/>
              </a:rPr>
              <a:t>: A Journal of the Arts in the South</a:t>
            </a:r>
            <a:r>
              <a:rPr lang="en" sz="1200" dirty="0">
                <a:solidFill>
                  <a:srgbClr val="000000"/>
                </a:solidFill>
                <a:latin typeface="Times New Roman"/>
                <a:ea typeface="Times New Roman"/>
                <a:cs typeface="Times New Roman"/>
                <a:sym typeface="Times New Roman"/>
              </a:rPr>
              <a:t> 46.2 (2009): 9-39. Web. 4 Mar. 2015.</a:t>
            </a:r>
          </a:p>
          <a:p>
            <a:pPr lvl="0" rtl="0">
              <a:lnSpc>
                <a:spcPct val="150000"/>
              </a:lnSpc>
              <a:spcBef>
                <a:spcPts val="0"/>
              </a:spcBef>
              <a:buNone/>
            </a:pPr>
            <a:r>
              <a:rPr lang="en" sz="1200" dirty="0">
                <a:solidFill>
                  <a:srgbClr val="000000"/>
                </a:solidFill>
                <a:latin typeface="Times New Roman"/>
                <a:ea typeface="Times New Roman"/>
                <a:cs typeface="Times New Roman"/>
                <a:sym typeface="Times New Roman"/>
              </a:rPr>
              <a:t>Klein, Lauren F. “The Image of Absence: Archival Silence, Data Visualization, and James Hemings.” </a:t>
            </a:r>
            <a:r>
              <a:rPr lang="en" sz="1200" i="1" dirty="0">
                <a:solidFill>
                  <a:srgbClr val="000000"/>
                </a:solidFill>
                <a:latin typeface="Times New Roman"/>
                <a:ea typeface="Times New Roman"/>
                <a:cs typeface="Times New Roman"/>
                <a:sym typeface="Times New Roman"/>
              </a:rPr>
              <a:t>American Literature</a:t>
            </a:r>
            <a:r>
              <a:rPr lang="en" sz="1200" dirty="0">
                <a:solidFill>
                  <a:srgbClr val="000000"/>
                </a:solidFill>
                <a:latin typeface="Times New Roman"/>
                <a:ea typeface="Times New Roman"/>
                <a:cs typeface="Times New Roman"/>
                <a:sym typeface="Times New Roman"/>
              </a:rPr>
              <a:t> 85.4 </a:t>
            </a:r>
            <a:r>
              <a:rPr lang="en" sz="1200" dirty="0" smtClean="0">
                <a:solidFill>
                  <a:srgbClr val="000000"/>
                </a:solidFill>
                <a:latin typeface="Times New Roman"/>
                <a:ea typeface="Times New Roman"/>
                <a:cs typeface="Times New Roman"/>
                <a:sym typeface="Times New Roman"/>
              </a:rPr>
              <a:t>(</a:t>
            </a:r>
            <a:r>
              <a:rPr lang="en" sz="1200" dirty="0">
                <a:solidFill>
                  <a:srgbClr val="000000"/>
                </a:solidFill>
                <a:latin typeface="Times New Roman"/>
                <a:ea typeface="Times New Roman"/>
                <a:cs typeface="Times New Roman"/>
                <a:sym typeface="Times New Roman"/>
              </a:rPr>
              <a:t>2013</a:t>
            </a:r>
            <a:r>
              <a:rPr lang="en" sz="1200" dirty="0" smtClean="0">
                <a:solidFill>
                  <a:srgbClr val="000000"/>
                </a:solidFill>
                <a:latin typeface="Times New Roman"/>
                <a:ea typeface="Times New Roman"/>
                <a:cs typeface="Times New Roman"/>
                <a:sym typeface="Times New Roman"/>
              </a:rPr>
              <a:t>):</a:t>
            </a:r>
            <a:r>
              <a:rPr lang="en-CA" sz="1200" dirty="0" smtClean="0">
                <a:solidFill>
                  <a:srgbClr val="000000"/>
                </a:solidFill>
                <a:latin typeface="Times New Roman"/>
                <a:ea typeface="Times New Roman"/>
                <a:cs typeface="Times New Roman"/>
                <a:sym typeface="Times New Roman"/>
              </a:rPr>
              <a:t/>
            </a:r>
            <a:br>
              <a:rPr lang="en-CA" sz="1200" dirty="0" smtClean="0">
                <a:solidFill>
                  <a:srgbClr val="000000"/>
                </a:solidFill>
                <a:latin typeface="Times New Roman"/>
                <a:ea typeface="Times New Roman"/>
                <a:cs typeface="Times New Roman"/>
                <a:sym typeface="Times New Roman"/>
              </a:rPr>
            </a:br>
            <a:r>
              <a:rPr lang="en-CA" sz="1200" dirty="0" smtClean="0">
                <a:solidFill>
                  <a:srgbClr val="000000"/>
                </a:solidFill>
                <a:latin typeface="Times New Roman"/>
                <a:ea typeface="Times New Roman"/>
                <a:cs typeface="Times New Roman"/>
                <a:sym typeface="Times New Roman"/>
              </a:rPr>
              <a:t>     </a:t>
            </a:r>
            <a:r>
              <a:rPr lang="en" sz="1200" dirty="0" smtClean="0">
                <a:solidFill>
                  <a:srgbClr val="000000"/>
                </a:solidFill>
                <a:latin typeface="Times New Roman"/>
                <a:ea typeface="Times New Roman"/>
                <a:cs typeface="Times New Roman"/>
                <a:sym typeface="Times New Roman"/>
              </a:rPr>
              <a:t>662-688</a:t>
            </a:r>
            <a:r>
              <a:rPr lang="en" sz="1200" dirty="0">
                <a:solidFill>
                  <a:srgbClr val="000000"/>
                </a:solidFill>
                <a:latin typeface="Times New Roman"/>
                <a:ea typeface="Times New Roman"/>
                <a:cs typeface="Times New Roman"/>
                <a:sym typeface="Times New Roman"/>
              </a:rPr>
              <a:t>. Web. 30 Mar. 2015.</a:t>
            </a:r>
          </a:p>
          <a:p>
            <a:pPr lvl="0" rtl="0">
              <a:lnSpc>
                <a:spcPct val="150000"/>
              </a:lnSpc>
              <a:spcBef>
                <a:spcPts val="0"/>
              </a:spcBef>
              <a:buNone/>
            </a:pPr>
            <a:r>
              <a:rPr lang="en" sz="1200" dirty="0">
                <a:solidFill>
                  <a:srgbClr val="000000"/>
                </a:solidFill>
                <a:latin typeface="Times New Roman"/>
                <a:ea typeface="Times New Roman"/>
                <a:cs typeface="Times New Roman"/>
                <a:sym typeface="Times New Roman"/>
              </a:rPr>
              <a:t>Moretti, Franco. “Network Theory, Plot Analysis.” </a:t>
            </a:r>
            <a:r>
              <a:rPr lang="en" sz="1200" i="1" dirty="0">
                <a:solidFill>
                  <a:srgbClr val="000000"/>
                </a:solidFill>
                <a:latin typeface="Times New Roman"/>
                <a:ea typeface="Times New Roman"/>
                <a:cs typeface="Times New Roman"/>
                <a:sym typeface="Times New Roman"/>
              </a:rPr>
              <a:t>New Left Review </a:t>
            </a:r>
            <a:r>
              <a:rPr lang="en" sz="1200" dirty="0">
                <a:solidFill>
                  <a:srgbClr val="000000"/>
                </a:solidFill>
                <a:latin typeface="Times New Roman"/>
                <a:ea typeface="Times New Roman"/>
                <a:cs typeface="Times New Roman"/>
                <a:sym typeface="Times New Roman"/>
              </a:rPr>
              <a:t>68 (2011): 80-102. Print.</a:t>
            </a:r>
          </a:p>
          <a:p>
            <a:pPr lvl="0" rtl="0">
              <a:lnSpc>
                <a:spcPct val="150000"/>
              </a:lnSpc>
              <a:spcBef>
                <a:spcPts val="0"/>
              </a:spcBef>
              <a:spcAft>
                <a:spcPts val="1200"/>
              </a:spcAft>
              <a:buClr>
                <a:schemeClr val="dk1"/>
              </a:buClr>
              <a:buSzPct val="91666"/>
              <a:buFont typeface="Arial"/>
              <a:buNone/>
            </a:pPr>
            <a:r>
              <a:rPr lang="en" sz="1200" dirty="0">
                <a:solidFill>
                  <a:srgbClr val="000000"/>
                </a:solidFill>
                <a:latin typeface="Times New Roman"/>
                <a:ea typeface="Times New Roman"/>
                <a:cs typeface="Times New Roman"/>
                <a:sym typeface="Times New Roman"/>
              </a:rPr>
              <a:t>Weingart, Scott. “Demystifying Networks, Part I &amp; II.” </a:t>
            </a:r>
            <a:r>
              <a:rPr lang="en" sz="1200" i="1" dirty="0">
                <a:solidFill>
                  <a:srgbClr val="000000"/>
                </a:solidFill>
                <a:latin typeface="Times New Roman"/>
                <a:ea typeface="Times New Roman"/>
                <a:cs typeface="Times New Roman"/>
                <a:sym typeface="Times New Roman"/>
              </a:rPr>
              <a:t>Journal of Digital Humanities </a:t>
            </a:r>
            <a:r>
              <a:rPr lang="en" sz="1200" dirty="0">
                <a:solidFill>
                  <a:srgbClr val="000000"/>
                </a:solidFill>
                <a:latin typeface="Times New Roman"/>
                <a:ea typeface="Times New Roman"/>
                <a:cs typeface="Times New Roman"/>
                <a:sym typeface="Times New Roman"/>
              </a:rPr>
              <a:t>1 (2011). Web. 21 March. 2015.</a:t>
            </a:r>
            <a:br>
              <a:rPr lang="en" sz="1200" dirty="0">
                <a:solidFill>
                  <a:srgbClr val="000000"/>
                </a:solidFill>
                <a:latin typeface="Times New Roman"/>
                <a:ea typeface="Times New Roman"/>
                <a:cs typeface="Times New Roman"/>
                <a:sym typeface="Times New Roman"/>
              </a:rPr>
            </a:br>
            <a:r>
              <a:rPr lang="en" sz="1200" dirty="0">
                <a:solidFill>
                  <a:srgbClr val="1A1A1A"/>
                </a:solidFill>
                <a:latin typeface="Times New Roman"/>
                <a:ea typeface="Times New Roman"/>
                <a:cs typeface="Times New Roman"/>
                <a:sym typeface="Times New Roman"/>
              </a:rPr>
              <a:t>Wright, Richard. </a:t>
            </a:r>
            <a:r>
              <a:rPr lang="en" sz="1200" i="1" dirty="0">
                <a:solidFill>
                  <a:srgbClr val="1A1A1A"/>
                </a:solidFill>
                <a:latin typeface="Times New Roman"/>
                <a:ea typeface="Times New Roman"/>
                <a:cs typeface="Times New Roman"/>
                <a:sym typeface="Times New Roman"/>
              </a:rPr>
              <a:t>Native Son</a:t>
            </a:r>
            <a:r>
              <a:rPr lang="en" sz="1200" dirty="0">
                <a:solidFill>
                  <a:srgbClr val="1A1A1A"/>
                </a:solidFill>
                <a:latin typeface="Times New Roman"/>
                <a:ea typeface="Times New Roman"/>
                <a:cs typeface="Times New Roman"/>
                <a:sym typeface="Times New Roman"/>
              </a:rPr>
              <a:t>. New York: Perennial Classics, 1998. Print.</a:t>
            </a:r>
          </a:p>
          <a:p>
            <a:pPr>
              <a:lnSpc>
                <a:spcPct val="150000"/>
              </a:lnSpc>
              <a:spcBef>
                <a:spcPts val="0"/>
              </a:spcBef>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Why Come Together as a Panel?</a:t>
            </a:r>
          </a:p>
        </p:txBody>
      </p:sp>
      <p:sp>
        <p:nvSpPr>
          <p:cNvPr id="44" name="Shape 4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a:solidFill>
                <a:srgbClr val="333333"/>
              </a:solidFill>
            </a:endParaRPr>
          </a:p>
          <a:p>
            <a:pPr lvl="0" rtl="0">
              <a:spcBef>
                <a:spcPts val="0"/>
              </a:spcBef>
              <a:buNone/>
            </a:pPr>
            <a:endParaRPr sz="1800">
              <a:solidFill>
                <a:srgbClr val="333333"/>
              </a:solidFill>
            </a:endParaRPr>
          </a:p>
        </p:txBody>
      </p:sp>
      <p:sp>
        <p:nvSpPr>
          <p:cNvPr id="45" name="Shape 45"/>
          <p:cNvSpPr/>
          <p:nvPr/>
        </p:nvSpPr>
        <p:spPr>
          <a:xfrm>
            <a:off x="3058525" y="1249300"/>
            <a:ext cx="2579100" cy="1819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 name="Shape 46"/>
          <p:cNvSpPr txBox="1"/>
          <p:nvPr/>
        </p:nvSpPr>
        <p:spPr>
          <a:xfrm>
            <a:off x="3457825" y="1776450"/>
            <a:ext cx="1757700" cy="792299"/>
          </a:xfrm>
          <a:prstGeom prst="rect">
            <a:avLst/>
          </a:prstGeom>
          <a:noFill/>
          <a:ln>
            <a:noFill/>
          </a:ln>
        </p:spPr>
        <p:txBody>
          <a:bodyPr lIns="91425" tIns="91425" rIns="91425" bIns="91425" anchor="t" anchorCtr="0">
            <a:noAutofit/>
          </a:bodyPr>
          <a:lstStyle/>
          <a:p>
            <a:pPr algn="ctr" rtl="0">
              <a:spcBef>
                <a:spcPts val="0"/>
              </a:spcBef>
              <a:buNone/>
            </a:pPr>
            <a:r>
              <a:rPr lang="en" sz="2000"/>
              <a:t>Social</a:t>
            </a:r>
          </a:p>
          <a:p>
            <a:pPr algn="ctr">
              <a:spcBef>
                <a:spcPts val="0"/>
              </a:spcBef>
              <a:buNone/>
            </a:pPr>
            <a:r>
              <a:rPr lang="en" sz="2000"/>
              <a:t>Relationships</a:t>
            </a:r>
          </a:p>
        </p:txBody>
      </p:sp>
      <p:sp>
        <p:nvSpPr>
          <p:cNvPr id="47" name="Shape 47"/>
          <p:cNvSpPr/>
          <p:nvPr/>
        </p:nvSpPr>
        <p:spPr>
          <a:xfrm>
            <a:off x="6036775" y="1599400"/>
            <a:ext cx="1166999" cy="11094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 name="Shape 48"/>
          <p:cNvSpPr/>
          <p:nvPr/>
        </p:nvSpPr>
        <p:spPr>
          <a:xfrm rot="5400000">
            <a:off x="3731575" y="3264574"/>
            <a:ext cx="1166999" cy="11094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 name="Shape 49"/>
          <p:cNvSpPr/>
          <p:nvPr/>
        </p:nvSpPr>
        <p:spPr>
          <a:xfrm rot="10800000">
            <a:off x="1572672" y="1617900"/>
            <a:ext cx="1166999" cy="11094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 name="Shape 50"/>
          <p:cNvSpPr txBox="1"/>
          <p:nvPr/>
        </p:nvSpPr>
        <p:spPr>
          <a:xfrm>
            <a:off x="624125" y="1541600"/>
            <a:ext cx="705900" cy="1511100"/>
          </a:xfrm>
          <a:prstGeom prst="rect">
            <a:avLst/>
          </a:prstGeom>
          <a:noFill/>
          <a:ln>
            <a:noFill/>
          </a:ln>
        </p:spPr>
        <p:txBody>
          <a:bodyPr lIns="91425" tIns="91425" rIns="91425" bIns="91425" anchor="t" anchorCtr="0">
            <a:noAutofit/>
          </a:bodyPr>
          <a:lstStyle/>
          <a:p>
            <a:pPr>
              <a:spcBef>
                <a:spcPts val="0"/>
              </a:spcBef>
              <a:buNone/>
            </a:pPr>
            <a:endParaRPr/>
          </a:p>
        </p:txBody>
      </p:sp>
      <p:sp>
        <p:nvSpPr>
          <p:cNvPr id="51" name="Shape 51"/>
          <p:cNvSpPr txBox="1"/>
          <p:nvPr/>
        </p:nvSpPr>
        <p:spPr>
          <a:xfrm>
            <a:off x="457200" y="1417050"/>
            <a:ext cx="1295099" cy="1511100"/>
          </a:xfrm>
          <a:prstGeom prst="rect">
            <a:avLst/>
          </a:prstGeom>
          <a:noFill/>
          <a:ln>
            <a:noFill/>
          </a:ln>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Characters in Austen’s </a:t>
            </a:r>
            <a:r>
              <a:rPr lang="en" sz="1600" i="1">
                <a:latin typeface="Times New Roman"/>
                <a:ea typeface="Times New Roman"/>
                <a:cs typeface="Times New Roman"/>
                <a:sym typeface="Times New Roman"/>
              </a:rPr>
              <a:t>Mansfield Park</a:t>
            </a:r>
            <a:r>
              <a:rPr lang="en" sz="1600">
                <a:latin typeface="Times New Roman"/>
                <a:ea typeface="Times New Roman"/>
                <a:cs typeface="Times New Roman"/>
                <a:sym typeface="Times New Roman"/>
              </a:rPr>
              <a:t> and </a:t>
            </a:r>
            <a:r>
              <a:rPr lang="en" sz="1600" i="1">
                <a:latin typeface="Times New Roman"/>
                <a:ea typeface="Times New Roman"/>
                <a:cs typeface="Times New Roman"/>
                <a:sym typeface="Times New Roman"/>
              </a:rPr>
              <a:t>Emma</a:t>
            </a:r>
          </a:p>
        </p:txBody>
      </p:sp>
      <p:sp>
        <p:nvSpPr>
          <p:cNvPr id="52" name="Shape 52"/>
          <p:cNvSpPr txBox="1"/>
          <p:nvPr/>
        </p:nvSpPr>
        <p:spPr>
          <a:xfrm>
            <a:off x="7343325" y="1541600"/>
            <a:ext cx="1295099" cy="1511100"/>
          </a:xfrm>
          <a:prstGeom prst="rect">
            <a:avLst/>
          </a:prstGeom>
          <a:noFill/>
          <a:ln>
            <a:noFill/>
          </a:ln>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Characters and actions in Mitford’s </a:t>
            </a:r>
            <a:r>
              <a:rPr lang="en" sz="1600" i="1">
                <a:latin typeface="Times New Roman"/>
                <a:ea typeface="Times New Roman"/>
                <a:cs typeface="Times New Roman"/>
                <a:sym typeface="Times New Roman"/>
              </a:rPr>
              <a:t>Our Village </a:t>
            </a:r>
          </a:p>
        </p:txBody>
      </p:sp>
      <p:sp>
        <p:nvSpPr>
          <p:cNvPr id="53" name="Shape 53"/>
          <p:cNvSpPr txBox="1"/>
          <p:nvPr/>
        </p:nvSpPr>
        <p:spPr>
          <a:xfrm>
            <a:off x="2736025" y="4402775"/>
            <a:ext cx="3224099" cy="572999"/>
          </a:xfrm>
          <a:prstGeom prst="rect">
            <a:avLst/>
          </a:prstGeom>
          <a:noFill/>
          <a:ln>
            <a:noFill/>
          </a:ln>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Emotions in Wright’s </a:t>
            </a:r>
            <a:r>
              <a:rPr lang="en" sz="1600" i="1">
                <a:latin typeface="Times New Roman"/>
                <a:ea typeface="Times New Roman"/>
                <a:cs typeface="Times New Roman"/>
                <a:sym typeface="Times New Roman"/>
              </a:rPr>
              <a:t>Native Son</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59" name="Shape 59"/>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Arial"/>
              <a:buChar char="●"/>
            </a:pPr>
            <a:r>
              <a:rPr lang="en" sz="1800">
                <a:solidFill>
                  <a:srgbClr val="333333"/>
                </a:solidFill>
                <a:latin typeface="Times New Roman"/>
                <a:ea typeface="Times New Roman"/>
                <a:cs typeface="Times New Roman"/>
                <a:sym typeface="Times New Roman"/>
              </a:rPr>
              <a:t>Networks, or more specifically social networks, are comprised of two different features</a:t>
            </a:r>
          </a:p>
          <a:p>
            <a:pPr marL="914400" lvl="1" indent="-342900" rtl="0">
              <a:spcBef>
                <a:spcPts val="0"/>
              </a:spcBef>
              <a:buClr>
                <a:srgbClr val="980000"/>
              </a:buClr>
              <a:buSzPct val="100000"/>
              <a:buFont typeface="Courier New"/>
              <a:buChar char="o"/>
            </a:pPr>
            <a:r>
              <a:rPr lang="en" sz="1800">
                <a:solidFill>
                  <a:srgbClr val="980000"/>
                </a:solidFill>
                <a:latin typeface="Times New Roman"/>
                <a:ea typeface="Times New Roman"/>
                <a:cs typeface="Times New Roman"/>
                <a:sym typeface="Times New Roman"/>
              </a:rPr>
              <a:t>Nodes</a:t>
            </a:r>
          </a:p>
          <a:p>
            <a:pPr marL="914400" lvl="1" indent="-342900">
              <a:spcBef>
                <a:spcPts val="0"/>
              </a:spcBef>
              <a:buClr>
                <a:srgbClr val="9900FF"/>
              </a:buClr>
              <a:buSzPct val="100000"/>
              <a:buFont typeface="Courier New"/>
              <a:buChar char="o"/>
            </a:pPr>
            <a:r>
              <a:rPr lang="en" sz="1800">
                <a:solidFill>
                  <a:srgbClr val="9900FF"/>
                </a:solidFill>
                <a:latin typeface="Times New Roman"/>
                <a:ea typeface="Times New Roman"/>
                <a:cs typeface="Times New Roman"/>
                <a:sym typeface="Times New Roman"/>
              </a:rPr>
              <a:t>Edges</a:t>
            </a:r>
          </a:p>
        </p:txBody>
      </p:sp>
      <p:pic>
        <p:nvPicPr>
          <p:cNvPr id="60" name="Shape 60"/>
          <p:cNvPicPr preferRelativeResize="0"/>
          <p:nvPr/>
        </p:nvPicPr>
        <p:blipFill>
          <a:blip r:embed="rId3">
            <a:alphaModFix/>
          </a:blip>
          <a:stretch>
            <a:fillRect/>
          </a:stretch>
        </p:blipFill>
        <p:spPr>
          <a:xfrm>
            <a:off x="3337625" y="1841025"/>
            <a:ext cx="4489825" cy="3084824"/>
          </a:xfrm>
          <a:prstGeom prst="rect">
            <a:avLst/>
          </a:prstGeom>
          <a:noFill/>
          <a:ln>
            <a:noFill/>
          </a:ln>
        </p:spPr>
      </p:pic>
      <p:sp>
        <p:nvSpPr>
          <p:cNvPr id="61" name="Shape 61"/>
          <p:cNvSpPr/>
          <p:nvPr/>
        </p:nvSpPr>
        <p:spPr>
          <a:xfrm>
            <a:off x="3443400" y="1901800"/>
            <a:ext cx="1556100" cy="1642500"/>
          </a:xfrm>
          <a:prstGeom prst="ellipse">
            <a:avLst/>
          </a:prstGeom>
          <a:noFill/>
          <a:ln w="76200" cap="flat">
            <a:solidFill>
              <a:srgbClr val="98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 name="Shape 62"/>
          <p:cNvSpPr/>
          <p:nvPr/>
        </p:nvSpPr>
        <p:spPr>
          <a:xfrm>
            <a:off x="5641675" y="1917225"/>
            <a:ext cx="1556100" cy="1642500"/>
          </a:xfrm>
          <a:prstGeom prst="ellipse">
            <a:avLst/>
          </a:prstGeom>
          <a:noFill/>
          <a:ln w="76200" cap="flat">
            <a:solidFill>
              <a:srgbClr val="98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3" name="Shape 63"/>
          <p:cNvSpPr/>
          <p:nvPr/>
        </p:nvSpPr>
        <p:spPr>
          <a:xfrm>
            <a:off x="763600" y="2982375"/>
            <a:ext cx="4878000" cy="1166999"/>
          </a:xfrm>
          <a:prstGeom prst="bentUpArrow">
            <a:avLst>
              <a:gd name="adj1" fmla="val 25000"/>
              <a:gd name="adj2" fmla="val 25000"/>
              <a:gd name="adj3" fmla="val 25000"/>
            </a:avLst>
          </a:prstGeom>
          <a:noFill/>
          <a:ln w="76200" cap="flat">
            <a:solidFill>
              <a:srgbClr val="9900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69" name="Shape 69"/>
          <p:cNvSpPr/>
          <p:nvPr/>
        </p:nvSpPr>
        <p:spPr>
          <a:xfrm>
            <a:off x="3144687" y="2636587"/>
            <a:ext cx="2579100" cy="1819500"/>
          </a:xfrm>
          <a:prstGeom prst="rect">
            <a:avLst/>
          </a:prstGeom>
          <a:solidFill>
            <a:srgbClr val="DD7E6B"/>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70" name="Shape 70"/>
          <p:cNvSpPr txBox="1"/>
          <p:nvPr/>
        </p:nvSpPr>
        <p:spPr>
          <a:xfrm>
            <a:off x="3555387" y="3150187"/>
            <a:ext cx="1757700" cy="792299"/>
          </a:xfrm>
          <a:prstGeom prst="rect">
            <a:avLst/>
          </a:prstGeom>
          <a:noFill/>
          <a:ln>
            <a:noFill/>
          </a:ln>
        </p:spPr>
        <p:txBody>
          <a:bodyPr lIns="91425" tIns="91425" rIns="91425" bIns="91425" anchor="t" anchorCtr="0">
            <a:noAutofit/>
          </a:bodyPr>
          <a:lstStyle/>
          <a:p>
            <a:pPr lvl="0" algn="ctr" rtl="0">
              <a:spcBef>
                <a:spcPts val="0"/>
              </a:spcBef>
              <a:buNone/>
            </a:pPr>
            <a:r>
              <a:rPr lang="en" sz="3000" b="1"/>
              <a:t>Nodes</a:t>
            </a:r>
          </a:p>
        </p:txBody>
      </p:sp>
      <p:pic>
        <p:nvPicPr>
          <p:cNvPr id="71" name="Shape 71"/>
          <p:cNvPicPr preferRelativeResize="0"/>
          <p:nvPr/>
        </p:nvPicPr>
        <p:blipFill>
          <a:blip r:embed="rId3">
            <a:alphaModFix/>
          </a:blip>
          <a:stretch>
            <a:fillRect/>
          </a:stretch>
        </p:blipFill>
        <p:spPr>
          <a:xfrm>
            <a:off x="457200" y="2861973"/>
            <a:ext cx="2499374" cy="1662000"/>
          </a:xfrm>
          <a:prstGeom prst="rect">
            <a:avLst/>
          </a:prstGeom>
          <a:noFill/>
          <a:ln>
            <a:noFill/>
          </a:ln>
        </p:spPr>
      </p:pic>
      <p:pic>
        <p:nvPicPr>
          <p:cNvPr id="72" name="Shape 72"/>
          <p:cNvPicPr preferRelativeResize="0"/>
          <p:nvPr/>
        </p:nvPicPr>
        <p:blipFill>
          <a:blip r:embed="rId4">
            <a:alphaModFix/>
          </a:blip>
          <a:stretch>
            <a:fillRect/>
          </a:stretch>
        </p:blipFill>
        <p:spPr>
          <a:xfrm>
            <a:off x="1354269" y="1151700"/>
            <a:ext cx="1354350" cy="1360024"/>
          </a:xfrm>
          <a:prstGeom prst="rect">
            <a:avLst/>
          </a:prstGeom>
          <a:noFill/>
          <a:ln>
            <a:noFill/>
          </a:ln>
        </p:spPr>
      </p:pic>
      <p:pic>
        <p:nvPicPr>
          <p:cNvPr id="73" name="Shape 73"/>
          <p:cNvPicPr preferRelativeResize="0"/>
          <p:nvPr/>
        </p:nvPicPr>
        <p:blipFill>
          <a:blip r:embed="rId5">
            <a:alphaModFix/>
          </a:blip>
          <a:stretch>
            <a:fillRect/>
          </a:stretch>
        </p:blipFill>
        <p:spPr>
          <a:xfrm>
            <a:off x="5911900" y="2636600"/>
            <a:ext cx="3006375" cy="2254774"/>
          </a:xfrm>
          <a:prstGeom prst="rect">
            <a:avLst/>
          </a:prstGeom>
          <a:noFill/>
          <a:ln>
            <a:noFill/>
          </a:ln>
        </p:spPr>
      </p:pic>
      <p:pic>
        <p:nvPicPr>
          <p:cNvPr id="74" name="Shape 74"/>
          <p:cNvPicPr preferRelativeResize="0"/>
          <p:nvPr/>
        </p:nvPicPr>
        <p:blipFill>
          <a:blip r:embed="rId6">
            <a:alphaModFix/>
          </a:blip>
          <a:stretch>
            <a:fillRect/>
          </a:stretch>
        </p:blipFill>
        <p:spPr>
          <a:xfrm>
            <a:off x="7032667" y="564200"/>
            <a:ext cx="1885607" cy="1819499"/>
          </a:xfrm>
          <a:prstGeom prst="rect">
            <a:avLst/>
          </a:prstGeom>
          <a:noFill/>
          <a:ln>
            <a:noFill/>
          </a:ln>
        </p:spPr>
      </p:pic>
      <p:pic>
        <p:nvPicPr>
          <p:cNvPr id="75" name="Shape 75"/>
          <p:cNvPicPr preferRelativeResize="0"/>
          <p:nvPr/>
        </p:nvPicPr>
        <p:blipFill>
          <a:blip r:embed="rId7">
            <a:alphaModFix/>
          </a:blip>
          <a:stretch>
            <a:fillRect/>
          </a:stretch>
        </p:blipFill>
        <p:spPr>
          <a:xfrm>
            <a:off x="4942175" y="205967"/>
            <a:ext cx="1354350" cy="217773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10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81" name="Shape 81"/>
          <p:cNvSpPr txBox="1"/>
          <p:nvPr/>
        </p:nvSpPr>
        <p:spPr>
          <a:xfrm>
            <a:off x="561900" y="1101050"/>
            <a:ext cx="3818099" cy="36677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800" b="1">
                <a:solidFill>
                  <a:schemeClr val="dk1"/>
                </a:solidFill>
                <a:latin typeface="Times New Roman"/>
                <a:ea typeface="Times New Roman"/>
                <a:cs typeface="Times New Roman"/>
                <a:sym typeface="Times New Roman"/>
              </a:rPr>
              <a:t>Adam: </a:t>
            </a:r>
            <a:r>
              <a:rPr lang="en" sz="1800">
                <a:solidFill>
                  <a:schemeClr val="dk1"/>
                </a:solidFill>
                <a:latin typeface="Times New Roman"/>
                <a:ea typeface="Times New Roman"/>
                <a:cs typeface="Times New Roman"/>
                <a:sym typeface="Times New Roman"/>
              </a:rPr>
              <a:t>verbs and proper nouns </a:t>
            </a:r>
          </a:p>
          <a:p>
            <a:pPr lvl="0" rtl="0">
              <a:lnSpc>
                <a:spcPct val="115000"/>
              </a:lnSpc>
              <a:spcBef>
                <a:spcPts val="0"/>
              </a:spcBef>
              <a:buNone/>
            </a:pPr>
            <a:endParaRPr sz="1800">
              <a:solidFill>
                <a:schemeClr val="dk1"/>
              </a:solidFill>
              <a:latin typeface="Times New Roman"/>
              <a:ea typeface="Times New Roman"/>
              <a:cs typeface="Times New Roman"/>
              <a:sym typeface="Times New Roman"/>
            </a:endParaRPr>
          </a:p>
          <a:p>
            <a:pPr marL="0" lvl="0" indent="0" rtl="0">
              <a:lnSpc>
                <a:spcPct val="115000"/>
              </a:lnSpc>
              <a:spcBef>
                <a:spcPts val="0"/>
              </a:spcBef>
              <a:buNone/>
            </a:pPr>
            <a:r>
              <a:rPr lang="en" sz="1800" b="1">
                <a:solidFill>
                  <a:schemeClr val="dk1"/>
                </a:solidFill>
                <a:latin typeface="Times New Roman"/>
                <a:ea typeface="Times New Roman"/>
                <a:cs typeface="Times New Roman"/>
                <a:sym typeface="Times New Roman"/>
              </a:rPr>
              <a:t>Lindsey: </a:t>
            </a:r>
            <a:r>
              <a:rPr lang="en" sz="1800">
                <a:solidFill>
                  <a:schemeClr val="dk1"/>
                </a:solidFill>
                <a:latin typeface="Times New Roman"/>
                <a:ea typeface="Times New Roman"/>
                <a:cs typeface="Times New Roman"/>
                <a:sym typeface="Times New Roman"/>
              </a:rPr>
              <a:t>characters present in a given chapter</a:t>
            </a:r>
          </a:p>
          <a:p>
            <a:pPr lvl="0" rtl="0">
              <a:lnSpc>
                <a:spcPct val="115000"/>
              </a:lnSpc>
              <a:spcBef>
                <a:spcPts val="0"/>
              </a:spcBef>
              <a:buNone/>
            </a:pPr>
            <a:endParaRPr sz="1800">
              <a:solidFill>
                <a:schemeClr val="dk1"/>
              </a:solidFill>
              <a:latin typeface="Times New Roman"/>
              <a:ea typeface="Times New Roman"/>
              <a:cs typeface="Times New Roman"/>
              <a:sym typeface="Times New Roman"/>
            </a:endParaRPr>
          </a:p>
          <a:p>
            <a:pPr marL="0" lvl="0" indent="0" rtl="0">
              <a:lnSpc>
                <a:spcPct val="115000"/>
              </a:lnSpc>
              <a:spcBef>
                <a:spcPts val="0"/>
              </a:spcBef>
              <a:buNone/>
            </a:pPr>
            <a:r>
              <a:rPr lang="en" sz="1800" b="1">
                <a:solidFill>
                  <a:schemeClr val="dk1"/>
                </a:solidFill>
                <a:latin typeface="Times New Roman"/>
                <a:ea typeface="Times New Roman"/>
                <a:cs typeface="Times New Roman"/>
                <a:sym typeface="Times New Roman"/>
              </a:rPr>
              <a:t>Nadia:</a:t>
            </a:r>
            <a:r>
              <a:rPr lang="en" sz="1800">
                <a:solidFill>
                  <a:schemeClr val="dk1"/>
                </a:solidFill>
                <a:latin typeface="Times New Roman"/>
                <a:ea typeface="Times New Roman"/>
                <a:cs typeface="Times New Roman"/>
                <a:sym typeface="Times New Roman"/>
              </a:rPr>
              <a:t> moments when the narrator explicitly mentions the emotions a character is experiencing</a:t>
            </a:r>
          </a:p>
        </p:txBody>
      </p:sp>
      <p:pic>
        <p:nvPicPr>
          <p:cNvPr id="82" name="Shape 82"/>
          <p:cNvPicPr preferRelativeResize="0"/>
          <p:nvPr/>
        </p:nvPicPr>
        <p:blipFill>
          <a:blip r:embed="rId3">
            <a:alphaModFix/>
          </a:blip>
          <a:stretch>
            <a:fillRect/>
          </a:stretch>
        </p:blipFill>
        <p:spPr>
          <a:xfrm>
            <a:off x="4274201" y="2042200"/>
            <a:ext cx="2920149" cy="2778349"/>
          </a:xfrm>
          <a:prstGeom prst="rect">
            <a:avLst/>
          </a:prstGeom>
          <a:noFill/>
          <a:ln>
            <a:noFill/>
          </a:ln>
        </p:spPr>
      </p:pic>
      <p:pic>
        <p:nvPicPr>
          <p:cNvPr id="83" name="Shape 83"/>
          <p:cNvPicPr preferRelativeResize="0"/>
          <p:nvPr/>
        </p:nvPicPr>
        <p:blipFill>
          <a:blip r:embed="rId4">
            <a:alphaModFix/>
          </a:blip>
          <a:stretch>
            <a:fillRect/>
          </a:stretch>
        </p:blipFill>
        <p:spPr>
          <a:xfrm>
            <a:off x="5585675" y="252625"/>
            <a:ext cx="3101124" cy="2059424"/>
          </a:xfrm>
          <a:prstGeom prst="rect">
            <a:avLst/>
          </a:prstGeom>
          <a:noFill/>
          <a:ln>
            <a:noFill/>
          </a:ln>
        </p:spPr>
      </p:pic>
      <p:pic>
        <p:nvPicPr>
          <p:cNvPr id="84" name="Shape 84"/>
          <p:cNvPicPr preferRelativeResize="0"/>
          <p:nvPr/>
        </p:nvPicPr>
        <p:blipFill>
          <a:blip r:embed="rId5">
            <a:alphaModFix/>
          </a:blip>
          <a:stretch>
            <a:fillRect/>
          </a:stretch>
        </p:blipFill>
        <p:spPr>
          <a:xfrm>
            <a:off x="6435603" y="3020325"/>
            <a:ext cx="2592241" cy="5143499"/>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pic>
        <p:nvPicPr>
          <p:cNvPr id="90" name="Shape 90"/>
          <p:cNvPicPr preferRelativeResize="0"/>
          <p:nvPr/>
        </p:nvPicPr>
        <p:blipFill>
          <a:blip r:embed="rId3">
            <a:alphaModFix/>
          </a:blip>
          <a:stretch>
            <a:fillRect/>
          </a:stretch>
        </p:blipFill>
        <p:spPr>
          <a:xfrm>
            <a:off x="4777400" y="426800"/>
            <a:ext cx="4305300" cy="4419600"/>
          </a:xfrm>
          <a:prstGeom prst="rect">
            <a:avLst/>
          </a:prstGeom>
          <a:noFill/>
          <a:ln>
            <a:noFill/>
          </a:ln>
        </p:spPr>
      </p:pic>
      <p:sp>
        <p:nvSpPr>
          <p:cNvPr id="91" name="Shape 91"/>
          <p:cNvSpPr txBox="1"/>
          <p:nvPr/>
        </p:nvSpPr>
        <p:spPr>
          <a:xfrm>
            <a:off x="561900" y="1101050"/>
            <a:ext cx="3818099" cy="3745199"/>
          </a:xfrm>
          <a:prstGeom prst="rect">
            <a:avLst/>
          </a:prstGeom>
          <a:noFill/>
          <a:ln>
            <a:noFill/>
          </a:ln>
        </p:spPr>
        <p:txBody>
          <a:bodyPr lIns="91425" tIns="91425" rIns="91425" bIns="91425" anchor="t" anchorCtr="0">
            <a:noAutofit/>
          </a:bodyPr>
          <a:lstStyle/>
          <a:p>
            <a:pPr rtl="0">
              <a:lnSpc>
                <a:spcPct val="115000"/>
              </a:lnSpc>
              <a:spcBef>
                <a:spcPts val="0"/>
              </a:spcBef>
              <a:buNone/>
            </a:pPr>
            <a:r>
              <a:rPr lang="en" sz="1800" i="1">
                <a:solidFill>
                  <a:schemeClr val="dk1"/>
                </a:solidFill>
                <a:latin typeface="Times New Roman"/>
                <a:ea typeface="Times New Roman"/>
                <a:cs typeface="Times New Roman"/>
                <a:sym typeface="Times New Roman"/>
              </a:rPr>
              <a:t>How do you retain the dynamic qualities of a character </a:t>
            </a:r>
            <a:r>
              <a:rPr lang="en" sz="1800">
                <a:solidFill>
                  <a:schemeClr val="dk1"/>
                </a:solidFill>
                <a:latin typeface="Times New Roman"/>
                <a:ea typeface="Times New Roman"/>
                <a:cs typeface="Times New Roman"/>
                <a:sym typeface="Times New Roman"/>
              </a:rPr>
              <a:t>(integral to Austen’s style) </a:t>
            </a:r>
            <a:r>
              <a:rPr lang="en" sz="1800" i="1">
                <a:solidFill>
                  <a:schemeClr val="dk1"/>
                </a:solidFill>
                <a:latin typeface="Times New Roman"/>
                <a:ea typeface="Times New Roman"/>
                <a:cs typeface="Times New Roman"/>
                <a:sym typeface="Times New Roman"/>
              </a:rPr>
              <a:t>when networks nodes are flat, static, and relatively unimportant features in a network?</a:t>
            </a:r>
          </a:p>
          <a:p>
            <a:pPr rtl="0">
              <a:lnSpc>
                <a:spcPct val="115000"/>
              </a:lnSpc>
              <a:spcBef>
                <a:spcPts val="0"/>
              </a:spcBef>
              <a:buNone/>
            </a:pPr>
            <a:endParaRPr sz="1800">
              <a:solidFill>
                <a:schemeClr val="dk1"/>
              </a:solidFill>
              <a:latin typeface="Times New Roman"/>
              <a:ea typeface="Times New Roman"/>
              <a:cs typeface="Times New Roman"/>
              <a:sym typeface="Times New Roman"/>
            </a:endParaRPr>
          </a:p>
          <a:p>
            <a:pPr lvl="0" rtl="0">
              <a:lnSpc>
                <a:spcPct val="115000"/>
              </a:lnSpc>
              <a:spcBef>
                <a:spcPts val="0"/>
              </a:spcBef>
              <a:buNone/>
            </a:pPr>
            <a:r>
              <a:rPr lang="en" sz="1800">
                <a:solidFill>
                  <a:schemeClr val="dk1"/>
                </a:solidFill>
                <a:latin typeface="Times New Roman"/>
                <a:ea typeface="Times New Roman"/>
                <a:cs typeface="Times New Roman"/>
                <a:sym typeface="Times New Roman"/>
              </a:rPr>
              <a:t>Supplemented the network with TEI → used XML personography to do this in a detailed, yet distilled and formulaic, manner</a:t>
            </a:r>
          </a:p>
          <a:p>
            <a:pPr lvl="0" rtl="0">
              <a:lnSpc>
                <a:spcPct val="115000"/>
              </a:lnSpc>
              <a:spcBef>
                <a:spcPts val="0"/>
              </a:spcBef>
              <a:buNone/>
            </a:pPr>
            <a:endParaRPr sz="1600">
              <a:solidFill>
                <a:schemeClr val="dk1"/>
              </a:solidFill>
              <a:latin typeface="Times New Roman"/>
              <a:ea typeface="Times New Roman"/>
              <a:cs typeface="Times New Roman"/>
              <a:sym typeface="Times New Roman"/>
            </a:endParaRPr>
          </a:p>
          <a:p>
            <a:pPr marL="0" lvl="0" indent="0" rtl="0">
              <a:lnSpc>
                <a:spcPct val="115000"/>
              </a:lnSpc>
              <a:spcBef>
                <a:spcPts val="0"/>
              </a:spcBef>
              <a:buNone/>
            </a:pPr>
            <a:endParaRPr sz="1600">
              <a:solidFill>
                <a:schemeClr val="dk1"/>
              </a:solidFill>
              <a:latin typeface="Times New Roman"/>
              <a:ea typeface="Times New Roman"/>
              <a:cs typeface="Times New Roman"/>
              <a:sym typeface="Times New Roman"/>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97" name="Shape 97"/>
          <p:cNvSpPr/>
          <p:nvPr/>
        </p:nvSpPr>
        <p:spPr>
          <a:xfrm>
            <a:off x="3144675" y="2636600"/>
            <a:ext cx="2579100" cy="1819500"/>
          </a:xfrm>
          <a:prstGeom prst="rect">
            <a:avLst/>
          </a:prstGeom>
          <a:solidFill>
            <a:srgbClr val="B4A7D6"/>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98" name="Shape 98"/>
          <p:cNvSpPr txBox="1"/>
          <p:nvPr/>
        </p:nvSpPr>
        <p:spPr>
          <a:xfrm>
            <a:off x="3256099" y="3150200"/>
            <a:ext cx="2391600" cy="792299"/>
          </a:xfrm>
          <a:prstGeom prst="rect">
            <a:avLst/>
          </a:prstGeom>
          <a:noFill/>
          <a:ln>
            <a:noFill/>
          </a:ln>
        </p:spPr>
        <p:txBody>
          <a:bodyPr lIns="91425" tIns="91425" rIns="91425" bIns="91425" anchor="t" anchorCtr="0">
            <a:noAutofit/>
          </a:bodyPr>
          <a:lstStyle/>
          <a:p>
            <a:pPr lvl="0" algn="ctr" rtl="0">
              <a:spcBef>
                <a:spcPts val="0"/>
              </a:spcBef>
              <a:buNone/>
            </a:pPr>
            <a:r>
              <a:rPr lang="en" sz="2600" b="1"/>
              <a:t>Relationships</a:t>
            </a:r>
          </a:p>
        </p:txBody>
      </p:sp>
      <p:pic>
        <p:nvPicPr>
          <p:cNvPr id="99" name="Shape 99"/>
          <p:cNvPicPr preferRelativeResize="0"/>
          <p:nvPr/>
        </p:nvPicPr>
        <p:blipFill>
          <a:blip r:embed="rId3">
            <a:alphaModFix/>
          </a:blip>
          <a:stretch>
            <a:fillRect/>
          </a:stretch>
        </p:blipFill>
        <p:spPr>
          <a:xfrm rot="-984342">
            <a:off x="3171681" y="855781"/>
            <a:ext cx="3055915" cy="1077837"/>
          </a:xfrm>
          <a:prstGeom prst="rect">
            <a:avLst/>
          </a:prstGeom>
          <a:noFill/>
          <a:ln>
            <a:noFill/>
          </a:ln>
        </p:spPr>
      </p:pic>
      <p:pic>
        <p:nvPicPr>
          <p:cNvPr id="100" name="Shape 100"/>
          <p:cNvPicPr preferRelativeResize="0"/>
          <p:nvPr/>
        </p:nvPicPr>
        <p:blipFill>
          <a:blip r:embed="rId4">
            <a:alphaModFix/>
          </a:blip>
          <a:stretch>
            <a:fillRect/>
          </a:stretch>
        </p:blipFill>
        <p:spPr>
          <a:xfrm>
            <a:off x="6636550" y="3322968"/>
            <a:ext cx="1322800" cy="1322800"/>
          </a:xfrm>
          <a:prstGeom prst="rect">
            <a:avLst/>
          </a:prstGeom>
          <a:noFill/>
          <a:ln>
            <a:noFill/>
          </a:ln>
        </p:spPr>
      </p:pic>
      <p:pic>
        <p:nvPicPr>
          <p:cNvPr id="101" name="Shape 101"/>
          <p:cNvPicPr preferRelativeResize="0"/>
          <p:nvPr/>
        </p:nvPicPr>
        <p:blipFill>
          <a:blip r:embed="rId5">
            <a:alphaModFix/>
          </a:blip>
          <a:stretch>
            <a:fillRect/>
          </a:stretch>
        </p:blipFill>
        <p:spPr>
          <a:xfrm>
            <a:off x="284502" y="3135350"/>
            <a:ext cx="2559080" cy="1698024"/>
          </a:xfrm>
          <a:prstGeom prst="rect">
            <a:avLst/>
          </a:prstGeom>
          <a:noFill/>
          <a:ln>
            <a:noFill/>
          </a:ln>
        </p:spPr>
      </p:pic>
      <p:pic>
        <p:nvPicPr>
          <p:cNvPr id="102" name="Shape 102"/>
          <p:cNvPicPr preferRelativeResize="0"/>
          <p:nvPr/>
        </p:nvPicPr>
        <p:blipFill>
          <a:blip r:embed="rId6">
            <a:alphaModFix/>
          </a:blip>
          <a:stretch>
            <a:fillRect/>
          </a:stretch>
        </p:blipFill>
        <p:spPr>
          <a:xfrm>
            <a:off x="368250" y="1250338"/>
            <a:ext cx="2391600" cy="1698036"/>
          </a:xfrm>
          <a:prstGeom prst="rect">
            <a:avLst/>
          </a:prstGeom>
          <a:noFill/>
          <a:ln>
            <a:noFill/>
          </a:ln>
        </p:spPr>
      </p:pic>
      <p:pic>
        <p:nvPicPr>
          <p:cNvPr id="103" name="Shape 103"/>
          <p:cNvPicPr preferRelativeResize="0"/>
          <p:nvPr/>
        </p:nvPicPr>
        <p:blipFill>
          <a:blip r:embed="rId7">
            <a:alphaModFix/>
          </a:blip>
          <a:stretch>
            <a:fillRect/>
          </a:stretch>
        </p:blipFill>
        <p:spPr>
          <a:xfrm>
            <a:off x="5971825" y="978100"/>
            <a:ext cx="2857500" cy="19050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0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109" name="Shape 109"/>
          <p:cNvSpPr txBox="1"/>
          <p:nvPr/>
        </p:nvSpPr>
        <p:spPr>
          <a:xfrm>
            <a:off x="561900" y="1101050"/>
            <a:ext cx="3818099" cy="35931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800" b="1">
                <a:solidFill>
                  <a:schemeClr val="dk1"/>
                </a:solidFill>
                <a:latin typeface="Times New Roman"/>
                <a:ea typeface="Times New Roman"/>
                <a:cs typeface="Times New Roman"/>
                <a:sym typeface="Times New Roman"/>
              </a:rPr>
              <a:t>Adam: </a:t>
            </a:r>
            <a:r>
              <a:rPr lang="en" sz="1800">
                <a:solidFill>
                  <a:schemeClr val="dk1"/>
                </a:solidFill>
                <a:latin typeface="Times New Roman"/>
                <a:ea typeface="Times New Roman"/>
                <a:cs typeface="Times New Roman"/>
                <a:sym typeface="Times New Roman"/>
              </a:rPr>
              <a:t>co-occurrence of verbs and proper nouns within a given paragraph </a:t>
            </a:r>
          </a:p>
          <a:p>
            <a:pPr lvl="0" rtl="0">
              <a:lnSpc>
                <a:spcPct val="115000"/>
              </a:lnSpc>
              <a:spcBef>
                <a:spcPts val="0"/>
              </a:spcBef>
              <a:buNone/>
            </a:pPr>
            <a:endParaRPr sz="1800">
              <a:solidFill>
                <a:schemeClr val="dk1"/>
              </a:solidFill>
              <a:latin typeface="Times New Roman"/>
              <a:ea typeface="Times New Roman"/>
              <a:cs typeface="Times New Roman"/>
              <a:sym typeface="Times New Roman"/>
            </a:endParaRPr>
          </a:p>
          <a:p>
            <a:pPr marL="0" lvl="0" indent="0" rtl="0">
              <a:lnSpc>
                <a:spcPct val="115000"/>
              </a:lnSpc>
              <a:spcBef>
                <a:spcPts val="0"/>
              </a:spcBef>
              <a:buNone/>
            </a:pPr>
            <a:r>
              <a:rPr lang="en" sz="1800" b="1">
                <a:solidFill>
                  <a:schemeClr val="dk1"/>
                </a:solidFill>
                <a:latin typeface="Times New Roman"/>
                <a:ea typeface="Times New Roman"/>
                <a:cs typeface="Times New Roman"/>
                <a:sym typeface="Times New Roman"/>
              </a:rPr>
              <a:t>Lindsey: </a:t>
            </a:r>
            <a:r>
              <a:rPr lang="en" sz="1800">
                <a:solidFill>
                  <a:schemeClr val="dk1"/>
                </a:solidFill>
                <a:latin typeface="Times New Roman"/>
                <a:ea typeface="Times New Roman"/>
                <a:cs typeface="Times New Roman"/>
                <a:sym typeface="Times New Roman"/>
              </a:rPr>
              <a:t>interactions between characters in a given chapter</a:t>
            </a:r>
          </a:p>
          <a:p>
            <a:pPr lvl="0" rtl="0">
              <a:lnSpc>
                <a:spcPct val="115000"/>
              </a:lnSpc>
              <a:spcBef>
                <a:spcPts val="0"/>
              </a:spcBef>
              <a:buNone/>
            </a:pPr>
            <a:endParaRPr sz="1800">
              <a:solidFill>
                <a:schemeClr val="dk1"/>
              </a:solidFill>
              <a:latin typeface="Times New Roman"/>
              <a:ea typeface="Times New Roman"/>
              <a:cs typeface="Times New Roman"/>
              <a:sym typeface="Times New Roman"/>
            </a:endParaRPr>
          </a:p>
          <a:p>
            <a:pPr marL="0" lvl="0" indent="0" rtl="0">
              <a:lnSpc>
                <a:spcPct val="115000"/>
              </a:lnSpc>
              <a:spcBef>
                <a:spcPts val="0"/>
              </a:spcBef>
              <a:buNone/>
            </a:pPr>
            <a:r>
              <a:rPr lang="en" sz="1800" b="1">
                <a:solidFill>
                  <a:schemeClr val="dk1"/>
                </a:solidFill>
                <a:latin typeface="Times New Roman"/>
                <a:ea typeface="Times New Roman"/>
                <a:cs typeface="Times New Roman"/>
                <a:sym typeface="Times New Roman"/>
              </a:rPr>
              <a:t>Nadia:</a:t>
            </a:r>
            <a:r>
              <a:rPr lang="en" sz="1800">
                <a:solidFill>
                  <a:schemeClr val="dk1"/>
                </a:solidFill>
                <a:latin typeface="Times New Roman"/>
                <a:ea typeface="Times New Roman"/>
                <a:cs typeface="Times New Roman"/>
                <a:sym typeface="Times New Roman"/>
              </a:rPr>
              <a:t> what happens between identifications of emotion. The journey between emotions, as narrated by an unidentified third-person omniscient, intrusive narrator</a:t>
            </a:r>
          </a:p>
          <a:p>
            <a:pPr marL="0" lvl="0" indent="0" rtl="0">
              <a:lnSpc>
                <a:spcPct val="115000"/>
              </a:lnSpc>
              <a:spcBef>
                <a:spcPts val="0"/>
              </a:spcBef>
              <a:buNone/>
            </a:pPr>
            <a:endParaRPr sz="1800">
              <a:solidFill>
                <a:schemeClr val="dk1"/>
              </a:solidFill>
              <a:latin typeface="Times New Roman"/>
              <a:ea typeface="Times New Roman"/>
              <a:cs typeface="Times New Roman"/>
              <a:sym typeface="Times New Roman"/>
            </a:endParaRPr>
          </a:p>
        </p:txBody>
      </p:sp>
      <p:pic>
        <p:nvPicPr>
          <p:cNvPr id="110" name="Shape 110"/>
          <p:cNvPicPr preferRelativeResize="0"/>
          <p:nvPr/>
        </p:nvPicPr>
        <p:blipFill>
          <a:blip r:embed="rId3">
            <a:alphaModFix/>
          </a:blip>
          <a:stretch>
            <a:fillRect/>
          </a:stretch>
        </p:blipFill>
        <p:spPr>
          <a:xfrm>
            <a:off x="4554350" y="658200"/>
            <a:ext cx="4132450" cy="4132450"/>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735</Words>
  <Application>Microsoft Macintosh PowerPoint</Application>
  <PresentationFormat>On-screen Show (16:9)</PresentationFormat>
  <Paragraphs>136</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simple-light</vt:lpstr>
      <vt:lpstr>Quantifying the Qualitative:  Examining Relationships in Literary Texts</vt:lpstr>
      <vt:lpstr>Research Questions</vt:lpstr>
      <vt:lpstr>Why Come Together as a Panel?</vt:lpstr>
      <vt:lpstr>Parameters &amp; Data</vt:lpstr>
      <vt:lpstr>Parameters &amp; Data</vt:lpstr>
      <vt:lpstr>Parameters &amp; Data</vt:lpstr>
      <vt:lpstr>Parameters &amp; Data</vt:lpstr>
      <vt:lpstr>Parameters &amp; Data</vt:lpstr>
      <vt:lpstr>Parameters &amp; Data</vt:lpstr>
      <vt:lpstr>Parameters &amp; Data</vt:lpstr>
      <vt:lpstr>Parameters &amp; Data</vt:lpstr>
      <vt:lpstr>Methods</vt:lpstr>
      <vt:lpstr>Methods</vt:lpstr>
      <vt:lpstr>Methods</vt:lpstr>
      <vt:lpstr>Methods</vt:lpstr>
      <vt:lpstr>Methods</vt:lpstr>
      <vt:lpstr>Methods</vt:lpstr>
      <vt:lpstr>Methods</vt:lpstr>
      <vt:lpstr>Limitations-- Size of Corpus</vt:lpstr>
      <vt:lpstr>Black Boxing</vt:lpstr>
      <vt:lpstr>The element of…</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Qualitative:  Examining Relationships in Literary Texts</dc:title>
  <cp:lastModifiedBy>Nadia Timperio</cp:lastModifiedBy>
  <cp:revision>2</cp:revision>
  <dcterms:modified xsi:type="dcterms:W3CDTF">2015-04-01T23:56:37Z</dcterms:modified>
</cp:coreProperties>
</file>